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41" r:id="rId4"/>
    <p:sldMasterId id="2147484288" r:id="rId5"/>
  </p:sldMasterIdLst>
  <p:notesMasterIdLst>
    <p:notesMasterId r:id="rId42"/>
  </p:notesMasterIdLst>
  <p:handoutMasterIdLst>
    <p:handoutMasterId r:id="rId43"/>
  </p:handoutMasterIdLst>
  <p:sldIdLst>
    <p:sldId id="1028" r:id="rId6"/>
    <p:sldId id="1083" r:id="rId7"/>
    <p:sldId id="1124" r:id="rId8"/>
    <p:sldId id="1135" r:id="rId9"/>
    <p:sldId id="1136" r:id="rId10"/>
    <p:sldId id="1175" r:id="rId11"/>
    <p:sldId id="1176" r:id="rId12"/>
    <p:sldId id="1177" r:id="rId13"/>
    <p:sldId id="1178" r:id="rId14"/>
    <p:sldId id="1179" r:id="rId15"/>
    <p:sldId id="1180" r:id="rId16"/>
    <p:sldId id="1181" r:id="rId17"/>
    <p:sldId id="1182" r:id="rId18"/>
    <p:sldId id="1183" r:id="rId19"/>
    <p:sldId id="1184" r:id="rId20"/>
    <p:sldId id="1185" r:id="rId21"/>
    <p:sldId id="1154" r:id="rId22"/>
    <p:sldId id="1155" r:id="rId23"/>
    <p:sldId id="1187" r:id="rId24"/>
    <p:sldId id="1186" r:id="rId25"/>
    <p:sldId id="1156" r:id="rId26"/>
    <p:sldId id="1157" r:id="rId27"/>
    <p:sldId id="1158" r:id="rId28"/>
    <p:sldId id="1159" r:id="rId29"/>
    <p:sldId id="1160" r:id="rId30"/>
    <p:sldId id="1163" r:id="rId31"/>
    <p:sldId id="1164" r:id="rId32"/>
    <p:sldId id="1165" r:id="rId33"/>
    <p:sldId id="1166" r:id="rId34"/>
    <p:sldId id="1167" r:id="rId35"/>
    <p:sldId id="1168" r:id="rId36"/>
    <p:sldId id="1169" r:id="rId37"/>
    <p:sldId id="1170" r:id="rId38"/>
    <p:sldId id="1171" r:id="rId39"/>
    <p:sldId id="1153" r:id="rId40"/>
    <p:sldId id="1134" r:id="rId41"/>
  </p:sldIdLst>
  <p:sldSz cx="9144000" cy="6858000" type="screen4x3"/>
  <p:notesSz cx="6858000" cy="9144000"/>
  <p:defaultTextStyle>
    <a:defPPr>
      <a:defRPr lang="en-US"/>
    </a:defPPr>
    <a:lvl1pPr algn="l" rtl="0" fontAlgn="base">
      <a:spcBef>
        <a:spcPct val="0"/>
      </a:spcBef>
      <a:spcAft>
        <a:spcPct val="0"/>
      </a:spcAft>
      <a:defRPr sz="3000" kern="1200">
        <a:solidFill>
          <a:schemeClr val="tx1"/>
        </a:solidFill>
        <a:latin typeface="Verdana" pitchFamily="34" charset="0"/>
        <a:ea typeface="+mn-ea"/>
        <a:cs typeface="+mn-cs"/>
      </a:defRPr>
    </a:lvl1pPr>
    <a:lvl2pPr marL="457200" algn="l" rtl="0" fontAlgn="base">
      <a:spcBef>
        <a:spcPct val="0"/>
      </a:spcBef>
      <a:spcAft>
        <a:spcPct val="0"/>
      </a:spcAft>
      <a:defRPr sz="3000" kern="1200">
        <a:solidFill>
          <a:schemeClr val="tx1"/>
        </a:solidFill>
        <a:latin typeface="Verdana" pitchFamily="34" charset="0"/>
        <a:ea typeface="+mn-ea"/>
        <a:cs typeface="+mn-cs"/>
      </a:defRPr>
    </a:lvl2pPr>
    <a:lvl3pPr marL="914400" algn="l" rtl="0" fontAlgn="base">
      <a:spcBef>
        <a:spcPct val="0"/>
      </a:spcBef>
      <a:spcAft>
        <a:spcPct val="0"/>
      </a:spcAft>
      <a:defRPr sz="3000" kern="1200">
        <a:solidFill>
          <a:schemeClr val="tx1"/>
        </a:solidFill>
        <a:latin typeface="Verdana" pitchFamily="34" charset="0"/>
        <a:ea typeface="+mn-ea"/>
        <a:cs typeface="+mn-cs"/>
      </a:defRPr>
    </a:lvl3pPr>
    <a:lvl4pPr marL="1371600" algn="l" rtl="0" fontAlgn="base">
      <a:spcBef>
        <a:spcPct val="0"/>
      </a:spcBef>
      <a:spcAft>
        <a:spcPct val="0"/>
      </a:spcAft>
      <a:defRPr sz="3000" kern="1200">
        <a:solidFill>
          <a:schemeClr val="tx1"/>
        </a:solidFill>
        <a:latin typeface="Verdana" pitchFamily="34" charset="0"/>
        <a:ea typeface="+mn-ea"/>
        <a:cs typeface="+mn-cs"/>
      </a:defRPr>
    </a:lvl4pPr>
    <a:lvl5pPr marL="1828800" algn="l" rtl="0" fontAlgn="base">
      <a:spcBef>
        <a:spcPct val="0"/>
      </a:spcBef>
      <a:spcAft>
        <a:spcPct val="0"/>
      </a:spcAft>
      <a:defRPr sz="3000" kern="1200">
        <a:solidFill>
          <a:schemeClr val="tx1"/>
        </a:solidFill>
        <a:latin typeface="Verdana" pitchFamily="34" charset="0"/>
        <a:ea typeface="+mn-ea"/>
        <a:cs typeface="+mn-cs"/>
      </a:defRPr>
    </a:lvl5pPr>
    <a:lvl6pPr marL="2286000" algn="l" defTabSz="914400" rtl="0" eaLnBrk="1" latinLnBrk="0" hangingPunct="1">
      <a:defRPr sz="3000" kern="1200">
        <a:solidFill>
          <a:schemeClr val="tx1"/>
        </a:solidFill>
        <a:latin typeface="Verdana" pitchFamily="34" charset="0"/>
        <a:ea typeface="+mn-ea"/>
        <a:cs typeface="+mn-cs"/>
      </a:defRPr>
    </a:lvl6pPr>
    <a:lvl7pPr marL="2743200" algn="l" defTabSz="914400" rtl="0" eaLnBrk="1" latinLnBrk="0" hangingPunct="1">
      <a:defRPr sz="3000" kern="1200">
        <a:solidFill>
          <a:schemeClr val="tx1"/>
        </a:solidFill>
        <a:latin typeface="Verdana" pitchFamily="34" charset="0"/>
        <a:ea typeface="+mn-ea"/>
        <a:cs typeface="+mn-cs"/>
      </a:defRPr>
    </a:lvl7pPr>
    <a:lvl8pPr marL="3200400" algn="l" defTabSz="914400" rtl="0" eaLnBrk="1" latinLnBrk="0" hangingPunct="1">
      <a:defRPr sz="3000" kern="1200">
        <a:solidFill>
          <a:schemeClr val="tx1"/>
        </a:solidFill>
        <a:latin typeface="Verdana" pitchFamily="34" charset="0"/>
        <a:ea typeface="+mn-ea"/>
        <a:cs typeface="+mn-cs"/>
      </a:defRPr>
    </a:lvl8pPr>
    <a:lvl9pPr marL="3657600" algn="l" defTabSz="914400" rtl="0" eaLnBrk="1" latinLnBrk="0" hangingPunct="1">
      <a:defRPr sz="30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D9F4"/>
    <a:srgbClr val="0DBB47"/>
    <a:srgbClr val="DAEFC3"/>
    <a:srgbClr val="8BC3DA"/>
    <a:srgbClr val="3D97BB"/>
    <a:srgbClr val="E5A19F"/>
    <a:srgbClr val="5D9CE9"/>
    <a:srgbClr val="C2E49C"/>
    <a:srgbClr val="CAE8AA"/>
    <a:srgbClr val="FFE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296" autoAdjust="0"/>
  </p:normalViewPr>
  <p:slideViewPr>
    <p:cSldViewPr snapToGrid="0">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D07A1BF2-A08F-4F65-9462-40AF931080B0}" type="datetime1">
              <a:rPr lang="en-US" smtClean="0"/>
              <a:t>8/11/2017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C2A6143A-A83D-4690-9B9C-CF30BF94644B}" type="slidenum">
              <a:rPr lang="en-US"/>
              <a:pPr>
                <a:defRPr/>
              </a:pPr>
              <a:t>‹#›</a:t>
            </a:fld>
            <a:endParaRPr lang="en-US" dirty="0"/>
          </a:p>
        </p:txBody>
      </p:sp>
    </p:spTree>
    <p:extLst>
      <p:ext uri="{BB962C8B-B14F-4D97-AF65-F5344CB8AC3E}">
        <p14:creationId xmlns:p14="http://schemas.microsoft.com/office/powerpoint/2010/main" val="141090062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charset="0"/>
              </a:defRPr>
            </a:lvl1pPr>
          </a:lstStyle>
          <a:p>
            <a:pPr>
              <a:defRPr/>
            </a:pPr>
            <a:endParaRPr lang="en-US" dirty="0"/>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defRPr>
            </a:lvl1pPr>
          </a:lstStyle>
          <a:p>
            <a:pPr>
              <a:defRPr/>
            </a:pPr>
            <a:fld id="{71C24522-E900-49F2-800E-B253FAB0463D}" type="datetime1">
              <a:rPr lang="en-US" smtClean="0"/>
              <a:t>8/11/2017</a:t>
            </a:fld>
            <a:endParaRPr lang="en-US" dirty="0"/>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charset="0"/>
              </a:defRPr>
            </a:lvl1pPr>
          </a:lstStyle>
          <a:p>
            <a:pPr>
              <a:defRPr/>
            </a:pPr>
            <a:endParaRPr lang="en-US" dirty="0"/>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charset="0"/>
              </a:defRPr>
            </a:lvl1pPr>
          </a:lstStyle>
          <a:p>
            <a:pPr>
              <a:defRPr/>
            </a:pPr>
            <a:fld id="{211EE8DD-B69B-4D8B-A557-27F91A8DD519}" type="slidenum">
              <a:rPr lang="en-US"/>
              <a:pPr>
                <a:defRPr/>
              </a:pPr>
              <a:t>‹#›</a:t>
            </a:fld>
            <a:endParaRPr lang="en-US" dirty="0"/>
          </a:p>
        </p:txBody>
      </p:sp>
    </p:spTree>
    <p:extLst>
      <p:ext uri="{BB962C8B-B14F-4D97-AF65-F5344CB8AC3E}">
        <p14:creationId xmlns:p14="http://schemas.microsoft.com/office/powerpoint/2010/main" val="28474591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11EE8DD-B69B-4D8B-A557-27F91A8DD519}" type="slidenum">
              <a:rPr lang="en-US" smtClean="0"/>
              <a:pPr>
                <a:defRPr/>
              </a:pPr>
              <a:t>1</a:t>
            </a:fld>
            <a:endParaRPr lang="en-US" dirty="0"/>
          </a:p>
        </p:txBody>
      </p:sp>
      <p:sp>
        <p:nvSpPr>
          <p:cNvPr id="5" name="Date Placeholder 4"/>
          <p:cNvSpPr>
            <a:spLocks noGrp="1"/>
          </p:cNvSpPr>
          <p:nvPr>
            <p:ph type="dt" idx="11"/>
          </p:nvPr>
        </p:nvSpPr>
        <p:spPr/>
        <p:txBody>
          <a:bodyPr/>
          <a:lstStyle/>
          <a:p>
            <a:pPr>
              <a:defRPr/>
            </a:pPr>
            <a:fld id="{24A35C0C-371A-4550-90FD-CC3240261718}" type="datetime1">
              <a:rPr lang="en-US" smtClean="0"/>
              <a:t>8/11/2017</a:t>
            </a:fld>
            <a:endParaRPr lang="en-US" dirty="0"/>
          </a:p>
        </p:txBody>
      </p:sp>
    </p:spTree>
    <p:extLst>
      <p:ext uri="{BB962C8B-B14F-4D97-AF65-F5344CB8AC3E}">
        <p14:creationId xmlns:p14="http://schemas.microsoft.com/office/powerpoint/2010/main" val="4197445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10</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1932222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11</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3003714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12</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76068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13</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3959534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14</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339407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15</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415436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16</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3967562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17</a:t>
            </a:fld>
            <a:endParaRPr lang="en-US" sz="1200" b="0" dirty="0">
              <a:solidFill>
                <a:prstClr val="black"/>
              </a:solidFill>
            </a:endParaRPr>
          </a:p>
        </p:txBody>
      </p:sp>
    </p:spTree>
    <p:extLst>
      <p:ext uri="{BB962C8B-B14F-4D97-AF65-F5344CB8AC3E}">
        <p14:creationId xmlns:p14="http://schemas.microsoft.com/office/powerpoint/2010/main" val="3810459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18</a:t>
            </a:fld>
            <a:endParaRPr lang="en-US" sz="1200" b="0" dirty="0">
              <a:solidFill>
                <a:prstClr val="black"/>
              </a:solidFill>
            </a:endParaRPr>
          </a:p>
        </p:txBody>
      </p:sp>
    </p:spTree>
    <p:extLst>
      <p:ext uri="{BB962C8B-B14F-4D97-AF65-F5344CB8AC3E}">
        <p14:creationId xmlns:p14="http://schemas.microsoft.com/office/powerpoint/2010/main" val="1191396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19</a:t>
            </a:fld>
            <a:endParaRPr lang="en-US" sz="1200" b="0" dirty="0">
              <a:solidFill>
                <a:prstClr val="black"/>
              </a:solidFill>
            </a:endParaRPr>
          </a:p>
        </p:txBody>
      </p:sp>
    </p:spTree>
    <p:extLst>
      <p:ext uri="{BB962C8B-B14F-4D97-AF65-F5344CB8AC3E}">
        <p14:creationId xmlns:p14="http://schemas.microsoft.com/office/powerpoint/2010/main" val="36679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F8477B1-7870-42BC-8FBE-41ECF8983AC4}" type="slidenum">
              <a:rPr lang="en-US" smtClean="0"/>
              <a:pPr>
                <a:defRPr/>
              </a:pPr>
              <a:t>2</a:t>
            </a:fld>
            <a:endParaRPr lang="en-US" dirty="0"/>
          </a:p>
        </p:txBody>
      </p:sp>
      <p:sp>
        <p:nvSpPr>
          <p:cNvPr id="5" name="Date Placeholder 4"/>
          <p:cNvSpPr>
            <a:spLocks noGrp="1"/>
          </p:cNvSpPr>
          <p:nvPr>
            <p:ph type="dt" idx="11"/>
          </p:nvPr>
        </p:nvSpPr>
        <p:spPr/>
        <p:txBody>
          <a:bodyPr/>
          <a:lstStyle/>
          <a:p>
            <a:pPr>
              <a:defRPr/>
            </a:pPr>
            <a:fld id="{2BAAA93A-47C7-4660-B574-DBF5BB7AB78A}" type="datetime1">
              <a:rPr lang="en-US" smtClean="0"/>
              <a:t>8/11/2017</a:t>
            </a:fld>
            <a:endParaRPr lang="en-US" dirty="0"/>
          </a:p>
        </p:txBody>
      </p:sp>
    </p:spTree>
    <p:extLst>
      <p:ext uri="{BB962C8B-B14F-4D97-AF65-F5344CB8AC3E}">
        <p14:creationId xmlns:p14="http://schemas.microsoft.com/office/powerpoint/2010/main" val="1182089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20</a:t>
            </a:fld>
            <a:endParaRPr lang="en-US" sz="1200" b="0" dirty="0">
              <a:solidFill>
                <a:prstClr val="black"/>
              </a:solidFill>
            </a:endParaRPr>
          </a:p>
        </p:txBody>
      </p:sp>
    </p:spTree>
    <p:extLst>
      <p:ext uri="{BB962C8B-B14F-4D97-AF65-F5344CB8AC3E}">
        <p14:creationId xmlns:p14="http://schemas.microsoft.com/office/powerpoint/2010/main" val="2897834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21</a:t>
            </a:fld>
            <a:endParaRPr lang="en-US" sz="1200" b="0" dirty="0">
              <a:solidFill>
                <a:prstClr val="black"/>
              </a:solidFill>
            </a:endParaRPr>
          </a:p>
        </p:txBody>
      </p:sp>
    </p:spTree>
    <p:extLst>
      <p:ext uri="{BB962C8B-B14F-4D97-AF65-F5344CB8AC3E}">
        <p14:creationId xmlns:p14="http://schemas.microsoft.com/office/powerpoint/2010/main" val="1631393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22</a:t>
            </a:fld>
            <a:endParaRPr lang="en-US" sz="1200" b="0" dirty="0">
              <a:solidFill>
                <a:prstClr val="black"/>
              </a:solidFill>
            </a:endParaRPr>
          </a:p>
        </p:txBody>
      </p:sp>
    </p:spTree>
    <p:extLst>
      <p:ext uri="{BB962C8B-B14F-4D97-AF65-F5344CB8AC3E}">
        <p14:creationId xmlns:p14="http://schemas.microsoft.com/office/powerpoint/2010/main" val="4228332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23</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7FE78B38-739F-49EA-85FA-BD822871BFC9}" type="datetime1">
              <a:rPr lang="en-US" smtClean="0"/>
              <a:t>8/11/2017</a:t>
            </a:fld>
            <a:endParaRPr lang="en-US" dirty="0"/>
          </a:p>
        </p:txBody>
      </p:sp>
    </p:spTree>
    <p:extLst>
      <p:ext uri="{BB962C8B-B14F-4D97-AF65-F5344CB8AC3E}">
        <p14:creationId xmlns:p14="http://schemas.microsoft.com/office/powerpoint/2010/main" val="543497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24</a:t>
            </a:fld>
            <a:endParaRPr lang="en-US" sz="1200" b="0" dirty="0">
              <a:solidFill>
                <a:prstClr val="black"/>
              </a:solidFill>
            </a:endParaRPr>
          </a:p>
        </p:txBody>
      </p:sp>
    </p:spTree>
    <p:extLst>
      <p:ext uri="{BB962C8B-B14F-4D97-AF65-F5344CB8AC3E}">
        <p14:creationId xmlns:p14="http://schemas.microsoft.com/office/powerpoint/2010/main" val="29509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25</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7FE78B38-739F-49EA-85FA-BD822871BFC9}" type="datetime1">
              <a:rPr lang="en-US" smtClean="0"/>
              <a:t>8/11/2017</a:t>
            </a:fld>
            <a:endParaRPr lang="en-US" dirty="0"/>
          </a:p>
        </p:txBody>
      </p:sp>
    </p:spTree>
    <p:extLst>
      <p:ext uri="{BB962C8B-B14F-4D97-AF65-F5344CB8AC3E}">
        <p14:creationId xmlns:p14="http://schemas.microsoft.com/office/powerpoint/2010/main" val="3219968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26</a:t>
            </a:fld>
            <a:endParaRPr lang="en-US" sz="1200" b="0" dirty="0">
              <a:solidFill>
                <a:prstClr val="black"/>
              </a:solidFill>
            </a:endParaRPr>
          </a:p>
        </p:txBody>
      </p:sp>
    </p:spTree>
    <p:extLst>
      <p:ext uri="{BB962C8B-B14F-4D97-AF65-F5344CB8AC3E}">
        <p14:creationId xmlns:p14="http://schemas.microsoft.com/office/powerpoint/2010/main" val="2533732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27</a:t>
            </a:fld>
            <a:endParaRPr lang="en-US" sz="1200" b="0" dirty="0">
              <a:solidFill>
                <a:prstClr val="black"/>
              </a:solidFill>
            </a:endParaRPr>
          </a:p>
        </p:txBody>
      </p:sp>
    </p:spTree>
    <p:extLst>
      <p:ext uri="{BB962C8B-B14F-4D97-AF65-F5344CB8AC3E}">
        <p14:creationId xmlns:p14="http://schemas.microsoft.com/office/powerpoint/2010/main" val="3437324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28</a:t>
            </a:fld>
            <a:endParaRPr lang="en-US" sz="1200" b="0" dirty="0">
              <a:solidFill>
                <a:prstClr val="black"/>
              </a:solidFill>
            </a:endParaRPr>
          </a:p>
        </p:txBody>
      </p:sp>
    </p:spTree>
    <p:extLst>
      <p:ext uri="{BB962C8B-B14F-4D97-AF65-F5344CB8AC3E}">
        <p14:creationId xmlns:p14="http://schemas.microsoft.com/office/powerpoint/2010/main" val="2409066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29</a:t>
            </a:fld>
            <a:endParaRPr lang="en-US" sz="1200" b="0" dirty="0">
              <a:solidFill>
                <a:prstClr val="black"/>
              </a:solidFill>
            </a:endParaRPr>
          </a:p>
        </p:txBody>
      </p:sp>
    </p:spTree>
    <p:extLst>
      <p:ext uri="{BB962C8B-B14F-4D97-AF65-F5344CB8AC3E}">
        <p14:creationId xmlns:p14="http://schemas.microsoft.com/office/powerpoint/2010/main" val="293097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1477475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30</a:t>
            </a:fld>
            <a:endParaRPr lang="en-US" sz="1200" b="0" dirty="0">
              <a:solidFill>
                <a:prstClr val="black"/>
              </a:solidFill>
            </a:endParaRPr>
          </a:p>
        </p:txBody>
      </p:sp>
    </p:spTree>
    <p:extLst>
      <p:ext uri="{BB962C8B-B14F-4D97-AF65-F5344CB8AC3E}">
        <p14:creationId xmlns:p14="http://schemas.microsoft.com/office/powerpoint/2010/main" val="805053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31</a:t>
            </a:fld>
            <a:endParaRPr lang="en-US" sz="1200" b="0" dirty="0">
              <a:solidFill>
                <a:prstClr val="black"/>
              </a:solidFill>
            </a:endParaRPr>
          </a:p>
        </p:txBody>
      </p:sp>
    </p:spTree>
    <p:extLst>
      <p:ext uri="{BB962C8B-B14F-4D97-AF65-F5344CB8AC3E}">
        <p14:creationId xmlns:p14="http://schemas.microsoft.com/office/powerpoint/2010/main" val="2763190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32</a:t>
            </a:fld>
            <a:endParaRPr lang="en-US" sz="1200" b="0" dirty="0">
              <a:solidFill>
                <a:prstClr val="black"/>
              </a:solidFill>
            </a:endParaRPr>
          </a:p>
        </p:txBody>
      </p:sp>
    </p:spTree>
    <p:extLst>
      <p:ext uri="{BB962C8B-B14F-4D97-AF65-F5344CB8AC3E}">
        <p14:creationId xmlns:p14="http://schemas.microsoft.com/office/powerpoint/2010/main" val="2723254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33</a:t>
            </a:fld>
            <a:endParaRPr lang="en-US" sz="1200" b="0" dirty="0">
              <a:solidFill>
                <a:prstClr val="black"/>
              </a:solidFill>
            </a:endParaRPr>
          </a:p>
        </p:txBody>
      </p:sp>
    </p:spTree>
    <p:extLst>
      <p:ext uri="{BB962C8B-B14F-4D97-AF65-F5344CB8AC3E}">
        <p14:creationId xmlns:p14="http://schemas.microsoft.com/office/powerpoint/2010/main" val="1230156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34</a:t>
            </a:fld>
            <a:endParaRPr lang="en-US" sz="1200" b="0" dirty="0">
              <a:solidFill>
                <a:prstClr val="black"/>
              </a:solidFill>
            </a:endParaRPr>
          </a:p>
        </p:txBody>
      </p:sp>
    </p:spTree>
    <p:extLst>
      <p:ext uri="{BB962C8B-B14F-4D97-AF65-F5344CB8AC3E}">
        <p14:creationId xmlns:p14="http://schemas.microsoft.com/office/powerpoint/2010/main" val="33451506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35</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D9E9828D-216A-4864-97B2-6FECEAC4FEA7}" type="datetime1">
              <a:rPr lang="en-US" smtClean="0"/>
              <a:t>8/11/2017</a:t>
            </a:fld>
            <a:endParaRPr lang="en-US" dirty="0"/>
          </a:p>
        </p:txBody>
      </p:sp>
    </p:spTree>
    <p:extLst>
      <p:ext uri="{BB962C8B-B14F-4D97-AF65-F5344CB8AC3E}">
        <p14:creationId xmlns:p14="http://schemas.microsoft.com/office/powerpoint/2010/main" val="4224743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dirty="0" smtClean="0">
              <a:latin typeface="Arial" charset="0"/>
              <a:ea typeface="ＭＳ Ｐゴシック" charset="-128"/>
            </a:endParaRPr>
          </a:p>
        </p:txBody>
      </p:sp>
      <p:sp>
        <p:nvSpPr>
          <p:cNvPr id="55300" name="Slide Number Placeholder 3"/>
          <p:cNvSpPr>
            <a:spLocks noGrp="1"/>
          </p:cNvSpPr>
          <p:nvPr>
            <p:ph type="sldNum" sz="quarter" idx="5"/>
          </p:nvPr>
        </p:nvSpPr>
        <p:spPr>
          <a:noFill/>
        </p:spPr>
        <p:txBody>
          <a:bodyPr/>
          <a:lstStyle/>
          <a:p>
            <a:fld id="{07CD4966-7926-4A6D-B54E-EF0EE2B1827C}" type="slidenum">
              <a:rPr lang="en-US"/>
              <a:pPr/>
              <a:t>36</a:t>
            </a:fld>
            <a:endParaRPr lang="en-US" dirty="0"/>
          </a:p>
        </p:txBody>
      </p:sp>
      <p:sp>
        <p:nvSpPr>
          <p:cNvPr id="2" name="Date Placeholder 1"/>
          <p:cNvSpPr>
            <a:spLocks noGrp="1"/>
          </p:cNvSpPr>
          <p:nvPr>
            <p:ph type="dt" idx="10"/>
          </p:nvPr>
        </p:nvSpPr>
        <p:spPr/>
        <p:txBody>
          <a:bodyPr/>
          <a:lstStyle/>
          <a:p>
            <a:pPr>
              <a:defRPr/>
            </a:pPr>
            <a:fld id="{2419618A-87D7-44E1-BD4C-E7C2ADE66887}" type="datetime1">
              <a:rPr lang="en-US" smtClean="0"/>
              <a:t>8/11/2017</a:t>
            </a:fld>
            <a:endParaRPr lang="en-US" dirty="0"/>
          </a:p>
        </p:txBody>
      </p:sp>
    </p:spTree>
    <p:extLst>
      <p:ext uri="{BB962C8B-B14F-4D97-AF65-F5344CB8AC3E}">
        <p14:creationId xmlns:p14="http://schemas.microsoft.com/office/powerpoint/2010/main" val="295948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4</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606CF8EC-1BDB-468B-910B-609CE7D0FDA9}" type="datetime1">
              <a:rPr lang="en-US" smtClean="0"/>
              <a:t>8/11/2017</a:t>
            </a:fld>
            <a:endParaRPr lang="en-US" dirty="0"/>
          </a:p>
        </p:txBody>
      </p:sp>
    </p:spTree>
    <p:extLst>
      <p:ext uri="{BB962C8B-B14F-4D97-AF65-F5344CB8AC3E}">
        <p14:creationId xmlns:p14="http://schemas.microsoft.com/office/powerpoint/2010/main" val="3863263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5</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0FCCD83-2818-4635-A070-5BA27E6645C7}" type="datetime1">
              <a:rPr lang="en-US" smtClean="0"/>
              <a:t>8/11/2017</a:t>
            </a:fld>
            <a:endParaRPr lang="en-US" dirty="0"/>
          </a:p>
        </p:txBody>
      </p:sp>
    </p:spTree>
    <p:extLst>
      <p:ext uri="{BB962C8B-B14F-4D97-AF65-F5344CB8AC3E}">
        <p14:creationId xmlns:p14="http://schemas.microsoft.com/office/powerpoint/2010/main" val="3416196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6</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1193844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7</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287766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8</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825527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143000" y="685800"/>
            <a:ext cx="4572000" cy="3429000"/>
          </a:xfrm>
          <a:prstGeom prst="rect">
            <a:avLst/>
          </a:prstGeom>
          <a:ln/>
        </p:spPr>
      </p:sp>
      <p:sp>
        <p:nvSpPr>
          <p:cNvPr id="32771" name="Notes Placeholder 2"/>
          <p:cNvSpPr>
            <a:spLocks noGrp="1"/>
          </p:cNvSpPr>
          <p:nvPr>
            <p:ph type="body" idx="1"/>
          </p:nvPr>
        </p:nvSpPr>
        <p:spPr>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a typeface="ＭＳ Ｐゴシック" charset="-128"/>
            </a:endParaRPr>
          </a:p>
        </p:txBody>
      </p:sp>
      <p:sp>
        <p:nvSpPr>
          <p:cNvPr id="3277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fld id="{60BF97E7-80AF-4EFD-97B2-5896A0AF4757}" type="slidenum">
              <a:rPr lang="en-US" sz="1200" b="0">
                <a:solidFill>
                  <a:prstClr val="black"/>
                </a:solidFill>
              </a:rPr>
              <a:pPr/>
              <a:t>9</a:t>
            </a:fld>
            <a:endParaRPr lang="en-US" sz="1200" b="0" dirty="0">
              <a:solidFill>
                <a:prstClr val="black"/>
              </a:solidFill>
            </a:endParaRPr>
          </a:p>
        </p:txBody>
      </p:sp>
      <p:sp>
        <p:nvSpPr>
          <p:cNvPr id="2" name="Date Placeholder 1"/>
          <p:cNvSpPr>
            <a:spLocks noGrp="1"/>
          </p:cNvSpPr>
          <p:nvPr>
            <p:ph type="dt" idx="10"/>
          </p:nvPr>
        </p:nvSpPr>
        <p:spPr/>
        <p:txBody>
          <a:bodyPr/>
          <a:lstStyle/>
          <a:p>
            <a:pPr>
              <a:defRPr/>
            </a:pPr>
            <a:fld id="{24903F0B-4586-47B4-91F6-3BC24947E0F9}" type="datetime1">
              <a:rPr lang="en-US" smtClean="0"/>
              <a:t>8/11/2017</a:t>
            </a:fld>
            <a:endParaRPr lang="en-US" dirty="0"/>
          </a:p>
        </p:txBody>
      </p:sp>
    </p:spTree>
    <p:extLst>
      <p:ext uri="{BB962C8B-B14F-4D97-AF65-F5344CB8AC3E}">
        <p14:creationId xmlns:p14="http://schemas.microsoft.com/office/powerpoint/2010/main" val="2628652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dirty="0" smtClean="0">
                <a:solidFill>
                  <a:srgbClr val="000000"/>
                </a:solidFill>
                <a:latin typeface="Verdana" charset="0"/>
              </a:rPr>
              <a:t>©2014, </a:t>
            </a:r>
            <a:r>
              <a:rPr lang="en-US" sz="800" dirty="0">
                <a:solidFill>
                  <a:srgbClr val="000000"/>
                </a:solidFill>
                <a:latin typeface="Verdana" charset="0"/>
              </a:rPr>
              <a:t>Cognizant 		</a:t>
            </a:r>
            <a:endParaRPr lang="en-US" sz="90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0"/>
            <a:ext cx="8610600" cy="990600"/>
          </a:xfrm>
        </p:spPr>
        <p:txBody>
          <a:body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4E13E434-0950-4B8C-80C8-5B35DEC8F609}" type="slidenum">
              <a:rPr lang="en-US"/>
              <a:pPr>
                <a:defRPr/>
              </a:pPr>
              <a:t>‹#›</a:t>
            </a:fld>
            <a:endParaRPr lang="en-US" dirty="0"/>
          </a:p>
        </p:txBody>
      </p:sp>
      <p:cxnSp>
        <p:nvCxnSpPr>
          <p:cNvPr id="9"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dirty="0" smtClean="0">
                <a:solidFill>
                  <a:srgbClr val="000000"/>
                </a:solidFill>
                <a:latin typeface="Verdana" charset="0"/>
              </a:rPr>
              <a:t>©2014, </a:t>
            </a:r>
            <a:r>
              <a:rPr lang="en-US" sz="800" dirty="0">
                <a:solidFill>
                  <a:srgbClr val="000000"/>
                </a:solidFill>
                <a:latin typeface="Verdana" charset="0"/>
              </a:rPr>
              <a:t>Cognizant 		</a:t>
            </a:r>
            <a:endParaRPr lang="en-US" sz="900" dirty="0">
              <a:solidFill>
                <a:srgbClr val="000000"/>
              </a:solidFill>
              <a:latin typeface="Verdana" charset="0"/>
            </a:endParaRPr>
          </a:p>
        </p:txBody>
      </p:sp>
      <p:pic>
        <p:nvPicPr>
          <p:cNvPr id="5"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7FF729A0-4847-4CFE-A36E-0937E9928EA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charset="0"/>
              </a:rPr>
              <a:t>©2014, </a:t>
            </a:r>
            <a:r>
              <a:rPr lang="en-US" sz="100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dirty="0">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dirty="0"/>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charset="0"/>
              </a:rPr>
              <a:t>©2014, </a:t>
            </a:r>
            <a:r>
              <a:rPr lang="en-US" sz="100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b="1" dirty="0">
                <a:solidFill>
                  <a:srgbClr val="000000"/>
                </a:solidFill>
                <a:latin typeface="Verdana"/>
                <a:ea typeface="ＭＳ Ｐゴシック" charset="-128"/>
              </a:rPr>
              <a:t>      </a:t>
            </a:r>
            <a:r>
              <a:rPr lang="en-US" sz="800" b="1" dirty="0">
                <a:solidFill>
                  <a:srgbClr val="000000"/>
                </a:solidFill>
                <a:latin typeface="Verdana"/>
                <a:ea typeface="ＭＳ Ｐゴシック" charset="-128"/>
              </a:rPr>
              <a:t>|  </a:t>
            </a:r>
            <a:r>
              <a:rPr lang="en-US" sz="800" dirty="0" smtClean="0">
                <a:solidFill>
                  <a:srgbClr val="000000"/>
                </a:solidFill>
                <a:latin typeface="Verdana"/>
                <a:ea typeface="ＭＳ Ｐゴシック" charset="-128"/>
              </a:rPr>
              <a:t>©2014, </a:t>
            </a:r>
            <a:r>
              <a:rPr lang="en-US" sz="800" dirty="0">
                <a:solidFill>
                  <a:srgbClr val="000000"/>
                </a:solidFill>
                <a:latin typeface="Verdana"/>
                <a:ea typeface="ＭＳ Ｐゴシック" charset="-128"/>
              </a:rPr>
              <a:t>Cognizant 		</a:t>
            </a:r>
            <a:endParaRPr lang="en-US" sz="900" dirty="0">
              <a:solidFill>
                <a:srgbClr val="000000"/>
              </a:solidFill>
              <a:latin typeface="Verdana"/>
              <a:ea typeface="ＭＳ Ｐゴシック" charset="-128"/>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2" name="Title 1"/>
          <p:cNvSpPr>
            <a:spLocks noGrp="1"/>
          </p:cNvSpPr>
          <p:nvPr>
            <p:ph type="title"/>
          </p:nvPr>
        </p:nvSpPr>
        <p:spPr>
          <a:xfrm>
            <a:off x="152400" y="-27384"/>
            <a:ext cx="8610600" cy="990600"/>
          </a:xfrm>
        </p:spPr>
        <p:txBody>
          <a:bodyPr/>
          <a:lstStyle/>
          <a:p>
            <a:r>
              <a:rPr lang="en-US" dirty="0" smtClean="0"/>
              <a:t>Click to edit Master title style</a:t>
            </a:r>
            <a:endParaRPr lang="en-US" dirty="0"/>
          </a:p>
        </p:txBody>
      </p:sp>
      <p:cxnSp>
        <p:nvCxnSpPr>
          <p:cNvPr id="8"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Tree>
    <p:extLst>
      <p:ext uri="{BB962C8B-B14F-4D97-AF65-F5344CB8AC3E}">
        <p14:creationId xmlns:p14="http://schemas.microsoft.com/office/powerpoint/2010/main" val="42176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b="1" dirty="0">
                <a:solidFill>
                  <a:srgbClr val="000000"/>
                </a:solidFill>
                <a:latin typeface="Verdana"/>
                <a:ea typeface="ＭＳ Ｐゴシック" charset="-128"/>
              </a:rPr>
              <a:t>      </a:t>
            </a:r>
            <a:r>
              <a:rPr lang="en-US" sz="800" b="1" dirty="0">
                <a:solidFill>
                  <a:srgbClr val="000000"/>
                </a:solidFill>
                <a:latin typeface="Verdana"/>
                <a:ea typeface="ＭＳ Ｐゴシック" charset="-128"/>
              </a:rPr>
              <a:t>|  </a:t>
            </a:r>
            <a:r>
              <a:rPr lang="en-US" sz="800" dirty="0" smtClean="0">
                <a:solidFill>
                  <a:srgbClr val="000000"/>
                </a:solidFill>
                <a:latin typeface="Verdana"/>
                <a:ea typeface="ＭＳ Ｐゴシック" charset="-128"/>
              </a:rPr>
              <a:t>©2014, </a:t>
            </a:r>
            <a:r>
              <a:rPr lang="en-US" sz="800" dirty="0">
                <a:solidFill>
                  <a:srgbClr val="000000"/>
                </a:solidFill>
                <a:latin typeface="Verdana"/>
                <a:ea typeface="ＭＳ Ｐゴシック" charset="-128"/>
              </a:rPr>
              <a:t>Cognizant 		</a:t>
            </a:r>
            <a:endParaRPr lang="en-US" sz="900" dirty="0">
              <a:solidFill>
                <a:srgbClr val="000000"/>
              </a:solidFill>
              <a:latin typeface="Verdana"/>
              <a:ea typeface="ＭＳ Ｐゴシック" charset="-128"/>
            </a:endParaRPr>
          </a:p>
        </p:txBody>
      </p:sp>
      <p:pic>
        <p:nvPicPr>
          <p:cNvPr id="5"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6B7C95D6-B5F3-4C30-95A2-C2228F9071B0}" type="slidenum">
              <a:rPr lang="en-US"/>
              <a:pPr>
                <a:defRPr/>
              </a:pPr>
              <a:t>‹#›</a:t>
            </a:fld>
            <a:endParaRPr lang="en-US" dirty="0"/>
          </a:p>
        </p:txBody>
      </p:sp>
    </p:spTree>
    <p:extLst>
      <p:ext uri="{BB962C8B-B14F-4D97-AF65-F5344CB8AC3E}">
        <p14:creationId xmlns:p14="http://schemas.microsoft.com/office/powerpoint/2010/main" val="312655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a:ea typeface="ＭＳ Ｐゴシック" charset="-128"/>
              </a:rPr>
              <a:t>©2014, </a:t>
            </a:r>
            <a:r>
              <a:rPr lang="en-US" sz="1000" dirty="0">
                <a:solidFill>
                  <a:srgbClr val="808388"/>
                </a:solidFill>
                <a:latin typeface="Verdana"/>
                <a:ea typeface="ＭＳ Ｐゴシック" charset="-128"/>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sz="2400" b="1" dirty="0">
              <a:solidFill>
                <a:srgbClr val="000000"/>
              </a:solidFill>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dirty="0">
                <a:solidFill>
                  <a:srgbClr val="FFFFFF"/>
                </a:solidFill>
                <a:latin typeface="Verdana"/>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2784389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b="1" dirty="0">
              <a:solidFill>
                <a:srgbClr val="000000"/>
              </a:solidFill>
            </a:endParaRPr>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dirty="0" smtClean="0">
                <a:solidFill>
                  <a:srgbClr val="808388"/>
                </a:solidFill>
                <a:latin typeface="Verdana"/>
                <a:ea typeface="ＭＳ Ｐゴシック" charset="-128"/>
              </a:rPr>
              <a:t>©2014, </a:t>
            </a:r>
            <a:r>
              <a:rPr lang="en-US" sz="1000" dirty="0">
                <a:solidFill>
                  <a:srgbClr val="808388"/>
                </a:solidFill>
                <a:latin typeface="Verdana"/>
                <a:ea typeface="ＭＳ Ｐゴシック" charset="-128"/>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1218256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rgbClr val="55B738"/>
                </a:solidFill>
                <a:latin typeface="Arial Black" charset="0"/>
              </a:defRPr>
            </a:lvl1pPr>
          </a:lstStyle>
          <a:p>
            <a:pPr>
              <a:defRPr/>
            </a:pPr>
            <a:fld id="{847B1F57-3F15-4100-9368-F7A3FCDAE7F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Lst>
  <p:hf sldNum="0" hdr="0" ftr="0" dt="0"/>
  <p:txStyles>
    <p:titleStyle>
      <a:lvl1pPr algn="l" rtl="0" eaLnBrk="0" fontAlgn="base" hangingPunct="0">
        <a:spcBef>
          <a:spcPct val="0"/>
        </a:spcBef>
        <a:spcAft>
          <a:spcPct val="0"/>
        </a:spcAft>
        <a:defRPr sz="2800">
          <a:solidFill>
            <a:srgbClr val="3D97BB"/>
          </a:solidFill>
          <a:latin typeface="+mj-lt"/>
          <a:ea typeface="MS PGothic" charset="-128"/>
          <a:cs typeface="MS PGothic" charset="-128"/>
        </a:defRPr>
      </a:lvl1pPr>
      <a:lvl2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2pPr>
      <a:lvl3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3pPr>
      <a:lvl4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4pPr>
      <a:lvl5pPr algn="l" rtl="0" eaLnBrk="0" fontAlgn="base" hangingPunct="0">
        <a:spcBef>
          <a:spcPct val="0"/>
        </a:spcBef>
        <a:spcAft>
          <a:spcPct val="0"/>
        </a:spcAft>
        <a:defRPr sz="2800">
          <a:solidFill>
            <a:srgbClr val="3D97BB"/>
          </a:solidFill>
          <a:latin typeface="Verdana" pitchFamily="-12" charset="0"/>
          <a:ea typeface="MS PGothic" charset="-128"/>
          <a:cs typeface="MS PGothic"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pitchFamily="2" charset="2"/>
        <a:tabLst>
          <a:tab pos="1022350" algn="l"/>
        </a:tabLst>
        <a:defRPr sz="2400">
          <a:solidFill>
            <a:schemeClr val="tx1"/>
          </a:solidFill>
          <a:latin typeface="+mn-lt"/>
          <a:ea typeface="MS PGothic" charset="-128"/>
          <a:cs typeface="MS PGothic" charset="-128"/>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mn-lt"/>
          <a:ea typeface="MS PGothic" charset="-128"/>
          <a:cs typeface="MS PGothic" charset="-128"/>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mn-lt"/>
          <a:ea typeface="MS PGothic" charset="-128"/>
          <a:cs typeface="MS PGothic" charset="-128"/>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MS PGothic" charset="-128"/>
          <a:cs typeface="MS PGothic" charset="-128"/>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mn-lt"/>
          <a:ea typeface="MS PGothic" charset="-128"/>
          <a:cs typeface="MS PGothic"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rgbClr val="55B738"/>
                </a:solidFill>
                <a:latin typeface="Arial Black" charset="0"/>
              </a:defRPr>
            </a:lvl1pPr>
          </a:lstStyle>
          <a:p>
            <a:pPr>
              <a:defRPr/>
            </a:pPr>
            <a:fld id="{8661FB06-137F-4CE7-82A8-66805C25D507}" type="slidenum">
              <a:rPr lang="en-US">
                <a:ea typeface="ＭＳ Ｐゴシック" charset="-128"/>
              </a:rPr>
              <a:pPr>
                <a:defRPr/>
              </a:pPr>
              <a:t>‹#›</a:t>
            </a:fld>
            <a:endParaRPr lang="en-US" dirty="0">
              <a:ea typeface="ＭＳ Ｐゴシック" charset="-128"/>
            </a:endParaRPr>
          </a:p>
        </p:txBody>
      </p:sp>
    </p:spTree>
    <p:extLst>
      <p:ext uri="{BB962C8B-B14F-4D97-AF65-F5344CB8AC3E}">
        <p14:creationId xmlns:p14="http://schemas.microsoft.com/office/powerpoint/2010/main" val="3733598781"/>
      </p:ext>
    </p:extLst>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Lst>
  <p:hf sldNum="0" hdr="0" ftr="0" dt="0"/>
  <p:txStyles>
    <p:title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tabLst>
          <a:tab pos="1022350" algn="l"/>
        </a:tabLst>
        <a:defRPr sz="2400">
          <a:solidFill>
            <a:schemeClr val="tx1"/>
          </a:solidFill>
          <a:latin typeface="Calibri" pitchFamily="34" charset="0"/>
          <a:ea typeface="ＭＳ Ｐゴシック" charset="-128"/>
          <a:cs typeface="Calibri" pitchFamily="34" charset="0"/>
        </a:defRPr>
      </a:lvl1pPr>
      <a:lvl2pPr marL="571500" indent="-228600" algn="l" rtl="0" eaLnBrk="0" fontAlgn="base" hangingPunct="0">
        <a:spcBef>
          <a:spcPct val="20000"/>
        </a:spcBef>
        <a:spcAft>
          <a:spcPct val="0"/>
        </a:spcAft>
        <a:buClr>
          <a:schemeClr val="bg2"/>
        </a:buClr>
        <a:buFont typeface="Arial" charset="0"/>
        <a:buChar char="•"/>
        <a:tabLst>
          <a:tab pos="1022350" algn="l"/>
        </a:tabLst>
        <a:defRPr sz="2400">
          <a:solidFill>
            <a:schemeClr val="tx1"/>
          </a:solidFill>
          <a:latin typeface="Calibri" pitchFamily="34" charset="0"/>
          <a:ea typeface="ＭＳ Ｐゴシック" charset="-128"/>
          <a:cs typeface="Calibri" pitchFamily="34" charset="0"/>
        </a:defRPr>
      </a:lvl2pPr>
      <a:lvl3pPr marL="914400" indent="-228600" algn="l" rtl="0" eaLnBrk="0" fontAlgn="base" hangingPunct="0">
        <a:spcBef>
          <a:spcPct val="20000"/>
        </a:spcBef>
        <a:spcAft>
          <a:spcPct val="0"/>
        </a:spcAft>
        <a:buClr>
          <a:schemeClr val="bg2"/>
        </a:buClr>
        <a:buFont typeface="Arial" charset="0"/>
        <a:buChar char="•"/>
        <a:tabLst>
          <a:tab pos="1022350" algn="l"/>
        </a:tabLst>
        <a:defRPr sz="2000">
          <a:solidFill>
            <a:schemeClr val="tx1"/>
          </a:solidFill>
          <a:latin typeface="Calibri" pitchFamily="34" charset="0"/>
          <a:ea typeface="ＭＳ Ｐゴシック" charset="-128"/>
          <a:cs typeface="Calibri" pitchFamily="34" charset="0"/>
        </a:defRPr>
      </a:lvl3pPr>
      <a:lvl4pPr marL="12573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4pPr>
      <a:lvl5pPr marL="1600200" indent="-228600" algn="l" rtl="0" eaLnBrk="0" fontAlgn="base" hangingPunct="0">
        <a:spcBef>
          <a:spcPct val="20000"/>
        </a:spcBef>
        <a:spcAft>
          <a:spcPct val="0"/>
        </a:spcAft>
        <a:buClr>
          <a:schemeClr val="bg2"/>
        </a:buClr>
        <a:buFont typeface="Arial" charset="0"/>
        <a:buChar char="•"/>
        <a:tabLst>
          <a:tab pos="1022350" algn="l"/>
        </a:tabLst>
        <a:defRPr>
          <a:solidFill>
            <a:schemeClr val="tx1"/>
          </a:solidFill>
          <a:latin typeface="Calibri" pitchFamily="34" charset="0"/>
          <a:ea typeface="ＭＳ Ｐゴシック" charset="-128"/>
          <a:cs typeface="Calibri" pitchFamily="34" charset="0"/>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hyperlink" Target="https://repo.maven.apache.org/maven2/org/apache/maven/apache-maven/3.3.9/"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hyperlink" Target="http://docs.alfresco.com/sdk2.1/concepts/alfresco-sdk-archetypes.html" TargetMode="External"/><Relationship Id="rId3" Type="http://schemas.openxmlformats.org/officeDocument/2006/relationships/image" Target="../media/image7.jpeg"/><Relationship Id="rId7" Type="http://schemas.openxmlformats.org/officeDocument/2006/relationships/hyperlink" Target="http://docs.alfresco.com/5.2/concepts/sdk-intro.html"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hyperlink" Target="http://docs.alfresco.com/5.2/concepts/ch-administering.html" TargetMode="External"/><Relationship Id="rId5" Type="http://schemas.openxmlformats.org/officeDocument/2006/relationships/hyperlink" Target="https://wiki.alfresco.com/wiki/Database_Configuration" TargetMode="External"/><Relationship Id="rId10" Type="http://schemas.openxmlformats.org/officeDocument/2006/relationships/hyperlink" Target="http://docs.alfresco.com/5.2/concepts/dev-extensions-packaging-techniques-amps.html" TargetMode="External"/><Relationship Id="rId4" Type="http://schemas.openxmlformats.org/officeDocument/2006/relationships/hyperlink" Target="https://wiki.alfresco.com/wiki/Installing_on_Microsoft_Windows" TargetMode="External"/><Relationship Id="rId9" Type="http://schemas.openxmlformats.org/officeDocument/2006/relationships/hyperlink" Target="http://docs.alfresco.com/5.0/concepts/alfresco-sdk-tutorials-archetypes.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828800" y="2156336"/>
            <a:ext cx="5268036" cy="161043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ctr" eaLnBrk="0" hangingPunct="0">
              <a:defRPr/>
            </a:pPr>
            <a:r>
              <a:rPr lang="en-US" sz="4400" dirty="0">
                <a:solidFill>
                  <a:srgbClr val="00B050"/>
                </a:solidFill>
                <a:latin typeface="Calibri" panose="020F0502020204030204" pitchFamily="34" charset="0"/>
              </a:rPr>
              <a:t>ACS Installation and SDK Configuration</a:t>
            </a:r>
            <a:endParaRPr kumimoji="0" lang="en-US" sz="4400" i="0" u="none" strike="noStrike" kern="0" cap="none" spc="0" normalizeH="0" baseline="0" noProof="0" dirty="0" smtClean="0">
              <a:ln>
                <a:noFill/>
              </a:ln>
              <a:solidFill>
                <a:srgbClr val="00B050"/>
              </a:solidFill>
              <a:effectLst/>
              <a:uLnTx/>
              <a:uFillTx/>
              <a:latin typeface="Calibri" panose="020F0502020204030204" pitchFamily="34" charset="0"/>
              <a:ea typeface="ＭＳ Ｐゴシック" charset="-128"/>
              <a:cs typeface="MS PGothic" charset="-128"/>
            </a:endParaRPr>
          </a:p>
        </p:txBody>
      </p:sp>
      <p:pic>
        <p:nvPicPr>
          <p:cNvPr id="7"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520" y="192024"/>
            <a:ext cx="2468880" cy="709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10</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2" name="Picture 1"/>
          <p:cNvPicPr>
            <a:picLocks noChangeAspect="1"/>
          </p:cNvPicPr>
          <p:nvPr/>
        </p:nvPicPr>
        <p:blipFill>
          <a:blip r:embed="rId4"/>
          <a:stretch>
            <a:fillRect/>
          </a:stretch>
        </p:blipFill>
        <p:spPr>
          <a:xfrm>
            <a:off x="1657350" y="1228725"/>
            <a:ext cx="5829300" cy="4400550"/>
          </a:xfrm>
          <a:prstGeom prst="rect">
            <a:avLst/>
          </a:prstGeom>
        </p:spPr>
      </p:pic>
    </p:spTree>
    <p:extLst>
      <p:ext uri="{BB962C8B-B14F-4D97-AF65-F5344CB8AC3E}">
        <p14:creationId xmlns:p14="http://schemas.microsoft.com/office/powerpoint/2010/main" val="187908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11</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3" name="Picture 2"/>
          <p:cNvPicPr>
            <a:picLocks noChangeAspect="1"/>
          </p:cNvPicPr>
          <p:nvPr/>
        </p:nvPicPr>
        <p:blipFill>
          <a:blip r:embed="rId4"/>
          <a:stretch>
            <a:fillRect/>
          </a:stretch>
        </p:blipFill>
        <p:spPr>
          <a:xfrm>
            <a:off x="1662112" y="1233487"/>
            <a:ext cx="5819775" cy="4391025"/>
          </a:xfrm>
          <a:prstGeom prst="rect">
            <a:avLst/>
          </a:prstGeom>
        </p:spPr>
      </p:pic>
    </p:spTree>
    <p:extLst>
      <p:ext uri="{BB962C8B-B14F-4D97-AF65-F5344CB8AC3E}">
        <p14:creationId xmlns:p14="http://schemas.microsoft.com/office/powerpoint/2010/main" val="4159737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12</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2" name="Picture 1"/>
          <p:cNvPicPr>
            <a:picLocks noChangeAspect="1"/>
          </p:cNvPicPr>
          <p:nvPr/>
        </p:nvPicPr>
        <p:blipFill>
          <a:blip r:embed="rId4"/>
          <a:stretch>
            <a:fillRect/>
          </a:stretch>
        </p:blipFill>
        <p:spPr>
          <a:xfrm>
            <a:off x="1666875" y="1228725"/>
            <a:ext cx="5810250" cy="4400550"/>
          </a:xfrm>
          <a:prstGeom prst="rect">
            <a:avLst/>
          </a:prstGeom>
        </p:spPr>
      </p:pic>
    </p:spTree>
    <p:extLst>
      <p:ext uri="{BB962C8B-B14F-4D97-AF65-F5344CB8AC3E}">
        <p14:creationId xmlns:p14="http://schemas.microsoft.com/office/powerpoint/2010/main" val="137716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13</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3" name="Picture 2"/>
          <p:cNvPicPr>
            <a:picLocks noChangeAspect="1"/>
          </p:cNvPicPr>
          <p:nvPr/>
        </p:nvPicPr>
        <p:blipFill>
          <a:blip r:embed="rId4"/>
          <a:stretch>
            <a:fillRect/>
          </a:stretch>
        </p:blipFill>
        <p:spPr>
          <a:xfrm>
            <a:off x="1671637" y="1228725"/>
            <a:ext cx="5800725" cy="4400550"/>
          </a:xfrm>
          <a:prstGeom prst="rect">
            <a:avLst/>
          </a:prstGeom>
        </p:spPr>
      </p:pic>
    </p:spTree>
    <p:extLst>
      <p:ext uri="{BB962C8B-B14F-4D97-AF65-F5344CB8AC3E}">
        <p14:creationId xmlns:p14="http://schemas.microsoft.com/office/powerpoint/2010/main" val="811989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14</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2" name="Picture 1"/>
          <p:cNvPicPr>
            <a:picLocks noChangeAspect="1"/>
          </p:cNvPicPr>
          <p:nvPr/>
        </p:nvPicPr>
        <p:blipFill>
          <a:blip r:embed="rId4"/>
          <a:stretch>
            <a:fillRect/>
          </a:stretch>
        </p:blipFill>
        <p:spPr>
          <a:xfrm>
            <a:off x="1314450" y="1487606"/>
            <a:ext cx="6515100" cy="4244453"/>
          </a:xfrm>
          <a:prstGeom prst="rect">
            <a:avLst/>
          </a:prstGeom>
        </p:spPr>
      </p:pic>
    </p:spTree>
    <p:extLst>
      <p:ext uri="{BB962C8B-B14F-4D97-AF65-F5344CB8AC3E}">
        <p14:creationId xmlns:p14="http://schemas.microsoft.com/office/powerpoint/2010/main" val="173131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15</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3" name="Picture 2"/>
          <p:cNvPicPr>
            <a:picLocks noChangeAspect="1"/>
          </p:cNvPicPr>
          <p:nvPr/>
        </p:nvPicPr>
        <p:blipFill>
          <a:blip r:embed="rId4"/>
          <a:stretch>
            <a:fillRect/>
          </a:stretch>
        </p:blipFill>
        <p:spPr>
          <a:xfrm>
            <a:off x="1671637" y="1238250"/>
            <a:ext cx="5800725" cy="4381500"/>
          </a:xfrm>
          <a:prstGeom prst="rect">
            <a:avLst/>
          </a:prstGeom>
        </p:spPr>
      </p:pic>
    </p:spTree>
    <p:extLst>
      <p:ext uri="{BB962C8B-B14F-4D97-AF65-F5344CB8AC3E}">
        <p14:creationId xmlns:p14="http://schemas.microsoft.com/office/powerpoint/2010/main" val="364340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16</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2" name="Picture 1"/>
          <p:cNvPicPr>
            <a:picLocks noChangeAspect="1"/>
          </p:cNvPicPr>
          <p:nvPr/>
        </p:nvPicPr>
        <p:blipFill>
          <a:blip r:embed="rId4"/>
          <a:stretch>
            <a:fillRect/>
          </a:stretch>
        </p:blipFill>
        <p:spPr>
          <a:xfrm>
            <a:off x="1409700" y="866775"/>
            <a:ext cx="6324600" cy="5124450"/>
          </a:xfrm>
          <a:prstGeom prst="rect">
            <a:avLst/>
          </a:prstGeom>
        </p:spPr>
      </p:pic>
    </p:spTree>
    <p:extLst>
      <p:ext uri="{BB962C8B-B14F-4D97-AF65-F5344CB8AC3E}">
        <p14:creationId xmlns:p14="http://schemas.microsoft.com/office/powerpoint/2010/main" val="1096386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17</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Starting and stopping Alfresco</a:t>
            </a:r>
            <a:endParaRPr lang="en-US" kern="0" dirty="0"/>
          </a:p>
        </p:txBody>
      </p:sp>
      <p:pic>
        <p:nvPicPr>
          <p:cNvPr id="2" name="Picture 1"/>
          <p:cNvPicPr>
            <a:picLocks noChangeAspect="1"/>
          </p:cNvPicPr>
          <p:nvPr/>
        </p:nvPicPr>
        <p:blipFill>
          <a:blip r:embed="rId4"/>
          <a:stretch>
            <a:fillRect/>
          </a:stretch>
        </p:blipFill>
        <p:spPr>
          <a:xfrm>
            <a:off x="638175" y="771525"/>
            <a:ext cx="7867650" cy="5257800"/>
          </a:xfrm>
          <a:prstGeom prst="rect">
            <a:avLst/>
          </a:prstGeom>
        </p:spPr>
      </p:pic>
    </p:spTree>
    <p:extLst>
      <p:ext uri="{BB962C8B-B14F-4D97-AF65-F5344CB8AC3E}">
        <p14:creationId xmlns:p14="http://schemas.microsoft.com/office/powerpoint/2010/main" val="194614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18</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623943"/>
            <a:ext cx="8704902" cy="6463308"/>
          </a:xfrm>
          <a:prstGeom prst="rect">
            <a:avLst/>
          </a:prstGeom>
        </p:spPr>
        <p:txBody>
          <a:bodyPr wrap="square">
            <a:spAutoFit/>
          </a:bodyPr>
          <a:lstStyle/>
          <a:p>
            <a:r>
              <a:rPr lang="en-US" sz="1800" b="1" dirty="0" smtClean="0">
                <a:latin typeface="Calibri" panose="020F0502020204030204" pitchFamily="34" charset="0"/>
                <a:cs typeface="Calibri" panose="020F0502020204030204" pitchFamily="34" charset="0"/>
              </a:rPr>
              <a:t>What is Maven?</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Project management and comprehension tool</a:t>
            </a:r>
            <a:r>
              <a:rPr lang="en-US" sz="1800"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Standardized build infrastructure.</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Handles compilation, distribution, documentation, team collaboration and other tasks seamlessly</a:t>
            </a:r>
            <a:r>
              <a:rPr lang="en-US" sz="1800" dirty="0" smtClean="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Maven Philosophy</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Convention over configuration</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Ease the build process</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Consistent build</a:t>
            </a:r>
            <a:endParaRPr lang="en-US" sz="1800" dirty="0">
              <a:latin typeface="Calibri" panose="020F0502020204030204" pitchFamily="34" charset="0"/>
              <a:cs typeface="Calibri" panose="020F0502020204030204" pitchFamily="34" charset="0"/>
            </a:endParaRPr>
          </a:p>
          <a:p>
            <a:endParaRPr lang="en-US" sz="1800" b="1"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Pre-requisite</a:t>
            </a:r>
            <a:endParaRPr lang="en-US" sz="1800" b="1" dirty="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       Assuming JDK is installed in the system. </a:t>
            </a:r>
            <a:r>
              <a:rPr lang="en-US" sz="1800" dirty="0">
                <a:latin typeface="Calibri" panose="020F0502020204030204" pitchFamily="34" charset="0"/>
                <a:cs typeface="Calibri" panose="020F0502020204030204" pitchFamily="34" charset="0"/>
              </a:rPr>
              <a:t>To check Go to your command line and type the following command:</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t>
            </a:r>
            <a:r>
              <a:rPr lang="en-US" sz="1800" b="1" dirty="0">
                <a:solidFill>
                  <a:srgbClr val="0070C0"/>
                </a:solidFill>
                <a:latin typeface="Calibri" panose="020F0502020204030204" pitchFamily="34" charset="0"/>
                <a:cs typeface="Calibri" panose="020F0502020204030204" pitchFamily="34" charset="0"/>
              </a:rPr>
              <a:t>javac </a:t>
            </a:r>
            <a:r>
              <a:rPr lang="en-US" sz="1800" b="1" dirty="0" smtClean="0">
                <a:solidFill>
                  <a:srgbClr val="0070C0"/>
                </a:solidFill>
                <a:latin typeface="Calibri" panose="020F0502020204030204" pitchFamily="34" charset="0"/>
                <a:cs typeface="Calibri" panose="020F0502020204030204" pitchFamily="34" charset="0"/>
              </a:rPr>
              <a:t>–version</a:t>
            </a:r>
          </a:p>
          <a:p>
            <a:r>
              <a:rPr lang="en-US" sz="1800" dirty="0" smtClean="0">
                <a:latin typeface="Calibri" panose="020F0502020204030204" pitchFamily="34" charset="0"/>
                <a:cs typeface="Calibri" panose="020F0502020204030204" pitchFamily="34" charset="0"/>
              </a:rPr>
              <a:t>You will see a message such as the following, if you have the JDK installed:</a:t>
            </a:r>
            <a:br>
              <a:rPr lang="en-US" sz="1800" dirty="0" smtClean="0">
                <a:latin typeface="Calibri" panose="020F0502020204030204" pitchFamily="34" charset="0"/>
                <a:cs typeface="Calibri" panose="020F0502020204030204" pitchFamily="34" charset="0"/>
              </a:rPr>
            </a:br>
            <a:r>
              <a:rPr lang="en-US" sz="1800" dirty="0"/>
              <a:t>		</a:t>
            </a:r>
            <a:r>
              <a:rPr lang="en-US" sz="1800" b="1" dirty="0">
                <a:solidFill>
                  <a:srgbClr val="0070C0"/>
                </a:solidFill>
                <a:latin typeface="Calibri" panose="020F0502020204030204" pitchFamily="34" charset="0"/>
                <a:cs typeface="Calibri" panose="020F0502020204030204" pitchFamily="34" charset="0"/>
              </a:rPr>
              <a:t>javac </a:t>
            </a:r>
            <a:r>
              <a:rPr lang="en-US" sz="1800" b="1" dirty="0" smtClean="0">
                <a:solidFill>
                  <a:srgbClr val="0070C0"/>
                </a:solidFill>
                <a:latin typeface="Calibri" panose="020F0502020204030204" pitchFamily="34" charset="0"/>
                <a:cs typeface="Calibri" panose="020F0502020204030204" pitchFamily="34" charset="0"/>
              </a:rPr>
              <a:t>1.8.0_112</a:t>
            </a:r>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       </a:t>
            </a:r>
            <a:endParaRPr lang="en-US" sz="1800" dirty="0" smtClean="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Maven Overview</a:t>
            </a:r>
            <a:endParaRPr lang="en-US" kern="0" dirty="0"/>
          </a:p>
        </p:txBody>
      </p:sp>
    </p:spTree>
    <p:extLst>
      <p:ext uri="{BB962C8B-B14F-4D97-AF65-F5344CB8AC3E}">
        <p14:creationId xmlns:p14="http://schemas.microsoft.com/office/powerpoint/2010/main" val="831659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19</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623943"/>
            <a:ext cx="8704902" cy="2862322"/>
          </a:xfrm>
          <a:prstGeom prst="rect">
            <a:avLst/>
          </a:prstGeom>
        </p:spPr>
        <p:txBody>
          <a:bodyPr wrap="square">
            <a:spAutoFit/>
          </a:bodyPr>
          <a:lstStyle/>
          <a:p>
            <a:r>
              <a:rPr lang="en-US" sz="1800" b="1" dirty="0" smtClean="0">
                <a:latin typeface="Calibri" panose="020F0502020204030204" pitchFamily="34" charset="0"/>
                <a:cs typeface="Calibri" panose="020F0502020204030204" pitchFamily="34" charset="0"/>
              </a:rPr>
              <a:t>JDK Installation:</a:t>
            </a:r>
          </a:p>
          <a:p>
            <a:pPr marL="285750" indent="-285750">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Login to </a:t>
            </a:r>
            <a:r>
              <a:rPr lang="en-US" sz="1800" dirty="0" err="1" smtClean="0">
                <a:latin typeface="Calibri" panose="020F0502020204030204" pitchFamily="34" charset="0"/>
                <a:cs typeface="Calibri" panose="020F0502020204030204" pitchFamily="34" charset="0"/>
              </a:rPr>
              <a:t>OneCognizant</a:t>
            </a:r>
            <a:r>
              <a:rPr lang="en-US" sz="1800" dirty="0" smtClean="0">
                <a:latin typeface="Calibri" panose="020F0502020204030204" pitchFamily="34" charset="0"/>
                <a:cs typeface="Calibri" panose="020F0502020204030204" pitchFamily="34" charset="0"/>
              </a:rPr>
              <a:t> app and go to </a:t>
            </a:r>
            <a:r>
              <a:rPr lang="en-US" sz="1800" dirty="0" err="1" smtClean="0">
                <a:latin typeface="Calibri" panose="020F0502020204030204" pitchFamily="34" charset="0"/>
                <a:cs typeface="Calibri" panose="020F0502020204030204" pitchFamily="34" charset="0"/>
              </a:rPr>
              <a:t>OneIT</a:t>
            </a:r>
            <a:r>
              <a:rPr lang="en-US" sz="18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Click 'Hardware &amp; Software' &gt;&gt; </a:t>
            </a:r>
            <a:r>
              <a:rPr lang="en-US" sz="1800" dirty="0" smtClean="0">
                <a:latin typeface="Calibri" panose="020F0502020204030204" pitchFamily="34" charset="0"/>
                <a:cs typeface="Calibri" panose="020F0502020204030204" pitchFamily="34" charset="0"/>
              </a:rPr>
              <a:t>Raise Hardware </a:t>
            </a:r>
            <a:r>
              <a:rPr lang="en-US" sz="1800" dirty="0">
                <a:latin typeface="Calibri" panose="020F0502020204030204" pitchFamily="34" charset="0"/>
                <a:cs typeface="Calibri" panose="020F0502020204030204" pitchFamily="34" charset="0"/>
              </a:rPr>
              <a:t>&amp; Software </a:t>
            </a:r>
            <a:r>
              <a:rPr lang="en-US" sz="1800" dirty="0" smtClean="0">
                <a:latin typeface="Calibri" panose="020F0502020204030204" pitchFamily="34" charset="0"/>
                <a:cs typeface="Calibri" panose="020F0502020204030204" pitchFamily="34" charset="0"/>
              </a:rPr>
              <a:t>Request</a:t>
            </a:r>
          </a:p>
          <a:p>
            <a:pPr marL="285750" indent="-285750">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Search for JDK and click on the required JDK.</a:t>
            </a:r>
          </a:p>
          <a:p>
            <a:pPr marL="285750" indent="-285750">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Raise the request.</a:t>
            </a:r>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Maven Overview</a:t>
            </a:r>
            <a:endParaRPr lang="en-US" kern="0" dirty="0"/>
          </a:p>
        </p:txBody>
      </p:sp>
      <p:pic>
        <p:nvPicPr>
          <p:cNvPr id="2" name="Picture 1"/>
          <p:cNvPicPr>
            <a:picLocks noChangeAspect="1"/>
          </p:cNvPicPr>
          <p:nvPr/>
        </p:nvPicPr>
        <p:blipFill>
          <a:blip r:embed="rId4"/>
          <a:stretch>
            <a:fillRect/>
          </a:stretch>
        </p:blipFill>
        <p:spPr>
          <a:xfrm>
            <a:off x="12226" y="2216143"/>
            <a:ext cx="9144000" cy="1133645"/>
          </a:xfrm>
          <a:prstGeom prst="rect">
            <a:avLst/>
          </a:prstGeom>
        </p:spPr>
      </p:pic>
      <p:sp>
        <p:nvSpPr>
          <p:cNvPr id="3" name="Rectangle 2"/>
          <p:cNvSpPr/>
          <p:nvPr/>
        </p:nvSpPr>
        <p:spPr>
          <a:xfrm>
            <a:off x="158750" y="3462278"/>
            <a:ext cx="8850952" cy="2308324"/>
          </a:xfrm>
          <a:prstGeom prst="rect">
            <a:avLst/>
          </a:prstGeom>
        </p:spPr>
        <p:txBody>
          <a:bodyPr wrap="square">
            <a:spAutoFit/>
          </a:bodyPr>
          <a:lstStyle/>
          <a:p>
            <a:r>
              <a:rPr lang="en-US" sz="1800" dirty="0" smtClean="0">
                <a:latin typeface="Calibri" panose="020F0502020204030204" pitchFamily="34" charset="0"/>
                <a:cs typeface="Calibri" panose="020F0502020204030204" pitchFamily="34" charset="0"/>
              </a:rPr>
              <a:t>Once the JDK is installed in system, configure the Environment variables.</a:t>
            </a:r>
          </a:p>
          <a:p>
            <a:pPr marL="285750" indent="-285750">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Add the JAVA_HOME variable as :</a:t>
            </a:r>
          </a:p>
          <a:p>
            <a:r>
              <a:rPr lang="en-US" sz="1800" dirty="0" smtClean="0">
                <a:solidFill>
                  <a:srgbClr val="0070C0"/>
                </a:solidFill>
                <a:latin typeface="Calibri" panose="020F0502020204030204" pitchFamily="34" charset="0"/>
                <a:cs typeface="Calibri" panose="020F0502020204030204" pitchFamily="34" charset="0"/>
              </a:rPr>
              <a:t>	JAVA_HOME </a:t>
            </a:r>
            <a:r>
              <a:rPr lang="en-US" sz="1800" dirty="0">
                <a:solidFill>
                  <a:srgbClr val="0070C0"/>
                </a:solidFill>
                <a:latin typeface="Calibri" panose="020F0502020204030204" pitchFamily="34" charset="0"/>
                <a:cs typeface="Calibri" panose="020F0502020204030204" pitchFamily="34" charset="0"/>
              </a:rPr>
              <a:t>= C:\Program </a:t>
            </a:r>
            <a:r>
              <a:rPr lang="en-US" sz="1800" dirty="0" smtClean="0">
                <a:solidFill>
                  <a:srgbClr val="0070C0"/>
                </a:solidFill>
                <a:latin typeface="Calibri" panose="020F0502020204030204" pitchFamily="34" charset="0"/>
                <a:cs typeface="Calibri" panose="020F0502020204030204" pitchFamily="34" charset="0"/>
              </a:rPr>
              <a:t>Files\Java\jdk1.8.0_112</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Append the JAVA_HOME variable in the Path variables, as :</a:t>
            </a:r>
          </a:p>
          <a:p>
            <a:r>
              <a:rPr lang="en-US" sz="1800" dirty="0">
                <a:solidFill>
                  <a:srgbClr val="0070C0"/>
                </a:solidFill>
                <a:latin typeface="Calibri" panose="020F0502020204030204" pitchFamily="34" charset="0"/>
                <a:cs typeface="Calibri" panose="020F0502020204030204" pitchFamily="34" charset="0"/>
              </a:rPr>
              <a:t>	Path = %JAVA_HOME%\bin</a:t>
            </a:r>
            <a:r>
              <a:rPr lang="en-US" sz="1800" dirty="0" smtClean="0">
                <a:solidFill>
                  <a:srgbClr val="0070C0"/>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To check Go to your command line and type the following command</a:t>
            </a:r>
            <a:r>
              <a:rPr lang="en-US" sz="1800" dirty="0" smtClean="0">
                <a:latin typeface="Calibri" panose="020F0502020204030204" pitchFamily="34" charset="0"/>
                <a:cs typeface="Calibri" panose="020F0502020204030204" pitchFamily="34" charset="0"/>
              </a:rPr>
              <a:t>:</a:t>
            </a:r>
          </a:p>
          <a:p>
            <a:r>
              <a:rPr lang="en-US" sz="1800" dirty="0">
                <a:solidFill>
                  <a:srgbClr val="0070C0"/>
                </a:solidFill>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javac -version</a:t>
            </a:r>
            <a:r>
              <a:rPr lang="en-US" sz="1800" dirty="0">
                <a:solidFill>
                  <a:srgbClr val="0070C0"/>
                </a:solidFill>
                <a:latin typeface="Calibri" panose="020F0502020204030204" pitchFamily="34" charset="0"/>
                <a:cs typeface="Calibri" panose="020F0502020204030204" pitchFamily="34" charset="0"/>
              </a:rPr>
              <a:t/>
            </a:r>
            <a:br>
              <a:rPr lang="en-US" sz="1800" dirty="0">
                <a:solidFill>
                  <a:srgbClr val="0070C0"/>
                </a:solidFill>
                <a:latin typeface="Calibri" panose="020F0502020204030204" pitchFamily="34" charset="0"/>
                <a:cs typeface="Calibri" panose="020F0502020204030204" pitchFamily="34" charset="0"/>
              </a:rPr>
            </a:br>
            <a:endParaRPr lang="en-US" sz="18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511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Table of Contents </a:t>
            </a:r>
            <a:endParaRPr lang="en-US" dirty="0"/>
          </a:p>
        </p:txBody>
      </p:sp>
      <p:graphicFrame>
        <p:nvGraphicFramePr>
          <p:cNvPr id="3" name="Group 26"/>
          <p:cNvGraphicFramePr>
            <a:graphicFrameLocks noGrp="1"/>
          </p:cNvGraphicFramePr>
          <p:nvPr>
            <p:extLst>
              <p:ext uri="{D42A27DB-BD31-4B8C-83A1-F6EECF244321}">
                <p14:modId xmlns:p14="http://schemas.microsoft.com/office/powerpoint/2010/main" val="3185556120"/>
              </p:ext>
            </p:extLst>
          </p:nvPr>
        </p:nvGraphicFramePr>
        <p:xfrm>
          <a:off x="441274" y="981075"/>
          <a:ext cx="8223250" cy="2299706"/>
        </p:xfrm>
        <a:graphic>
          <a:graphicData uri="http://schemas.openxmlformats.org/drawingml/2006/table">
            <a:tbl>
              <a:tblPr>
                <a:effectLst/>
              </a:tblPr>
              <a:tblGrid>
                <a:gridCol w="8223250"/>
              </a:tblGrid>
              <a:tr h="496006">
                <a:tc>
                  <a:txBody>
                    <a:bodyPr/>
                    <a:lstStyle>
                      <a:defPPr>
                        <a:defRPr lang="en-US"/>
                      </a:defPPr>
                      <a:lvl1pPr marL="0" algn="l" defTabSz="457200" rtl="0" eaLnBrk="1" latinLnBrk="0" hangingPunct="1">
                        <a:defRPr sz="1800" kern="1200">
                          <a:solidFill>
                            <a:schemeClr val="tx1"/>
                          </a:solidFill>
                          <a:latin typeface="Verdana"/>
                        </a:defRPr>
                      </a:lvl1pPr>
                      <a:lvl2pPr marL="457200" algn="l" defTabSz="457200" rtl="0" eaLnBrk="1" latinLnBrk="0" hangingPunct="1">
                        <a:defRPr sz="1800" kern="1200">
                          <a:solidFill>
                            <a:schemeClr val="tx1"/>
                          </a:solidFill>
                          <a:latin typeface="Verdana"/>
                        </a:defRPr>
                      </a:lvl2pPr>
                      <a:lvl3pPr marL="914400" algn="l" defTabSz="457200" rtl="0" eaLnBrk="1" latinLnBrk="0" hangingPunct="1">
                        <a:defRPr sz="1800" kern="1200">
                          <a:solidFill>
                            <a:schemeClr val="tx1"/>
                          </a:solidFill>
                          <a:latin typeface="Verdana"/>
                        </a:defRPr>
                      </a:lvl3pPr>
                      <a:lvl4pPr marL="1371600" algn="l" defTabSz="457200" rtl="0" eaLnBrk="1" latinLnBrk="0" hangingPunct="1">
                        <a:defRPr sz="1800" kern="1200">
                          <a:solidFill>
                            <a:schemeClr val="tx1"/>
                          </a:solidFill>
                          <a:latin typeface="Verdana"/>
                        </a:defRPr>
                      </a:lvl4pPr>
                      <a:lvl5pPr marL="1828800" algn="l" defTabSz="457200" rtl="0" eaLnBrk="1" latinLnBrk="0" hangingPunct="1">
                        <a:defRPr sz="1800" kern="1200">
                          <a:solidFill>
                            <a:schemeClr val="tx1"/>
                          </a:solidFill>
                          <a:latin typeface="Verdana"/>
                        </a:defRPr>
                      </a:lvl5pPr>
                      <a:lvl6pPr marL="2286000" algn="l" defTabSz="457200" rtl="0" eaLnBrk="1" latinLnBrk="0" hangingPunct="1">
                        <a:defRPr sz="1800" kern="1200">
                          <a:solidFill>
                            <a:schemeClr val="tx1"/>
                          </a:solidFill>
                          <a:latin typeface="Verdana"/>
                        </a:defRPr>
                      </a:lvl6pPr>
                      <a:lvl7pPr marL="2743200" algn="l" defTabSz="457200" rtl="0" eaLnBrk="1" latinLnBrk="0" hangingPunct="1">
                        <a:defRPr sz="1800" kern="1200">
                          <a:solidFill>
                            <a:schemeClr val="tx1"/>
                          </a:solidFill>
                          <a:latin typeface="Verdana"/>
                        </a:defRPr>
                      </a:lvl7pPr>
                      <a:lvl8pPr marL="3200400" algn="l" defTabSz="457200" rtl="0" eaLnBrk="1" latinLnBrk="0" hangingPunct="1">
                        <a:defRPr sz="1800" kern="1200">
                          <a:solidFill>
                            <a:schemeClr val="tx1"/>
                          </a:solidFill>
                          <a:latin typeface="Verdana"/>
                        </a:defRPr>
                      </a:lvl8pPr>
                      <a:lvl9pPr marL="3657600" algn="l" defTabSz="457200" rtl="0" eaLnBrk="1" latinLnBrk="0" hangingPunct="1">
                        <a:defRPr sz="1800" kern="1200">
                          <a:solidFill>
                            <a:schemeClr val="tx1"/>
                          </a:solidFill>
                          <a:latin typeface="Verdana"/>
                        </a:defRPr>
                      </a:lvl9pPr>
                    </a:lstStyle>
                    <a:p>
                      <a:pPr marL="800100" lvl="1" indent="-342900">
                        <a:lnSpc>
                          <a:spcPct val="115000"/>
                        </a:lnSpc>
                        <a:buSzPts val="1000"/>
                        <a:buFont typeface="Wingdings" panose="05000000000000000000" pitchFamily="2" charset="2"/>
                        <a:buChar char="Ø"/>
                        <a:tabLst>
                          <a:tab pos="457200" algn="l"/>
                        </a:tabLst>
                      </a:pPr>
                      <a:r>
                        <a:rPr lang="en-US" baseline="0" dirty="0" smtClean="0">
                          <a:latin typeface="Calibri" panose="020F0502020204030204" pitchFamily="34" charset="0"/>
                          <a:ea typeface="Times New Roman"/>
                          <a:cs typeface="Times New Roman"/>
                        </a:rPr>
                        <a:t>Alfresco Installation</a:t>
                      </a:r>
                    </a:p>
                    <a:p>
                      <a:pPr marL="800100" marR="0" lvl="1" indent="-342900" algn="l" defTabSz="457200" rtl="0" eaLnBrk="1" fontAlgn="auto" latinLnBrk="0" hangingPunct="1">
                        <a:lnSpc>
                          <a:spcPct val="115000"/>
                        </a:lnSpc>
                        <a:spcBef>
                          <a:spcPts val="0"/>
                        </a:spcBef>
                        <a:spcAft>
                          <a:spcPts val="0"/>
                        </a:spcAft>
                        <a:buClrTx/>
                        <a:buSzPts val="1000"/>
                        <a:buFont typeface="Wingdings" panose="05000000000000000000" pitchFamily="2" charset="2"/>
                        <a:buChar char="Ø"/>
                        <a:tabLst>
                          <a:tab pos="457200" algn="l"/>
                        </a:tabLst>
                        <a:defRPr/>
                      </a:pPr>
                      <a:r>
                        <a:rPr lang="en-US" baseline="0" dirty="0" smtClean="0">
                          <a:latin typeface="Calibri" panose="020F0502020204030204" pitchFamily="34" charset="0"/>
                          <a:ea typeface="Times New Roman"/>
                          <a:cs typeface="Times New Roman"/>
                        </a:rPr>
                        <a:t>Maven Overview</a:t>
                      </a:r>
                    </a:p>
                    <a:p>
                      <a:pPr marL="800100" lvl="1" indent="-342900">
                        <a:lnSpc>
                          <a:spcPct val="115000"/>
                        </a:lnSpc>
                        <a:buSzPts val="1000"/>
                        <a:buFont typeface="Wingdings" panose="05000000000000000000" pitchFamily="2" charset="2"/>
                        <a:buChar char="Ø"/>
                        <a:tabLst>
                          <a:tab pos="457200" algn="l"/>
                        </a:tabLst>
                      </a:pPr>
                      <a:r>
                        <a:rPr lang="en-US" baseline="0" dirty="0" smtClean="0">
                          <a:latin typeface="Calibri" panose="020F0502020204030204" pitchFamily="34" charset="0"/>
                          <a:ea typeface="Times New Roman"/>
                          <a:cs typeface="Times New Roman"/>
                        </a:rPr>
                        <a:t>Development Environment setup</a:t>
                      </a:r>
                    </a:p>
                    <a:p>
                      <a:pPr marL="800100" lvl="1" indent="-342900">
                        <a:lnSpc>
                          <a:spcPct val="115000"/>
                        </a:lnSpc>
                        <a:buSzPts val="1000"/>
                        <a:buFont typeface="Wingdings" panose="05000000000000000000" pitchFamily="2" charset="2"/>
                        <a:buChar char="Ø"/>
                        <a:tabLst>
                          <a:tab pos="457200" algn="l"/>
                        </a:tabLst>
                      </a:pPr>
                      <a:r>
                        <a:rPr lang="en-US" baseline="0" dirty="0" smtClean="0">
                          <a:latin typeface="Calibri" panose="020F0502020204030204" pitchFamily="34" charset="0"/>
                          <a:ea typeface="Times New Roman"/>
                          <a:cs typeface="Times New Roman"/>
                        </a:rPr>
                        <a:t>Alfresco SDK 3.0 Overview and Configuration</a:t>
                      </a:r>
                    </a:p>
                    <a:p>
                      <a:pPr marL="800100" lvl="1" indent="-342900">
                        <a:lnSpc>
                          <a:spcPct val="115000"/>
                        </a:lnSpc>
                        <a:buSzPts val="1000"/>
                        <a:buFont typeface="Wingdings" panose="05000000000000000000" pitchFamily="2" charset="2"/>
                        <a:buChar char="Ø"/>
                        <a:tabLst>
                          <a:tab pos="457200" algn="l"/>
                        </a:tabLst>
                      </a:pPr>
                      <a:r>
                        <a:rPr lang="en-US" baseline="0" dirty="0" smtClean="0">
                          <a:latin typeface="Calibri" panose="020F0502020204030204" pitchFamily="34" charset="0"/>
                          <a:ea typeface="Times New Roman"/>
                          <a:cs typeface="Times New Roman"/>
                        </a:rPr>
                        <a:t>Create projects using Alfresco archetypes</a:t>
                      </a:r>
                    </a:p>
                    <a:p>
                      <a:pPr marL="800100" lvl="1" indent="-342900">
                        <a:lnSpc>
                          <a:spcPct val="115000"/>
                        </a:lnSpc>
                        <a:buSzPts val="1000"/>
                        <a:buFont typeface="Wingdings" panose="05000000000000000000" pitchFamily="2" charset="2"/>
                        <a:buChar char="Ø"/>
                        <a:tabLst>
                          <a:tab pos="457200" algn="l"/>
                        </a:tabLst>
                      </a:pPr>
                      <a:r>
                        <a:rPr lang="en-US" baseline="0" dirty="0" smtClean="0">
                          <a:latin typeface="Calibri" panose="020F0502020204030204" pitchFamily="34" charset="0"/>
                          <a:ea typeface="Times New Roman"/>
                          <a:cs typeface="Times New Roman"/>
                        </a:rPr>
                        <a:t>Packaging modules</a:t>
                      </a:r>
                    </a:p>
                    <a:p>
                      <a:pPr marL="800100" lvl="1" indent="-342900">
                        <a:lnSpc>
                          <a:spcPct val="115000"/>
                        </a:lnSpc>
                        <a:buSzPts val="1000"/>
                        <a:buFont typeface="Wingdings" panose="05000000000000000000" pitchFamily="2" charset="2"/>
                        <a:buChar char="Ø"/>
                        <a:tabLst>
                          <a:tab pos="457200" algn="l"/>
                        </a:tabLst>
                      </a:pPr>
                      <a:r>
                        <a:rPr lang="en-US" baseline="0" dirty="0" smtClean="0">
                          <a:latin typeface="Calibri" panose="020F0502020204030204" pitchFamily="34" charset="0"/>
                          <a:ea typeface="Times New Roman"/>
                          <a:cs typeface="Times New Roman"/>
                        </a:rPr>
                        <a:t>References</a:t>
                      </a:r>
                      <a:endParaRPr lang="en-US" dirty="0" smtClean="0">
                        <a:latin typeface="Calibri" panose="020F0502020204030204" pitchFamily="34" charset="0"/>
                        <a:ea typeface="Times New Roman"/>
                        <a:cs typeface="Times New Roman"/>
                      </a:endParaRPr>
                    </a:p>
                  </a:txBody>
                  <a:tcPr marL="91431" marR="91431" marT="45715" marB="45715" anchor="ctr"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chemeClr val="bg1"/>
                    </a:solidFill>
                  </a:tcPr>
                </a:tc>
              </a:tr>
            </a:tbl>
          </a:graphicData>
        </a:graphic>
      </p:graphicFrame>
      <p:pic>
        <p:nvPicPr>
          <p:cNvPr id="4"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520" y="192024"/>
            <a:ext cx="2468880" cy="709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20</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413266"/>
            <a:ext cx="8704902" cy="3139321"/>
          </a:xfrm>
          <a:prstGeom prst="rect">
            <a:avLst/>
          </a:prstGeom>
        </p:spPr>
        <p:txBody>
          <a:bodyPr wrap="square">
            <a:spAutoFit/>
          </a:bodyPr>
          <a:lstStyle/>
          <a:p>
            <a:r>
              <a:rPr lang="en-US" sz="1800" b="1" dirty="0" smtClean="0">
                <a:latin typeface="Calibri" panose="020F0502020204030204" pitchFamily="34" charset="0"/>
                <a:cs typeface="Calibri" panose="020F0502020204030204" pitchFamily="34" charset="0"/>
              </a:rPr>
              <a:t>Maven Configuration:       </a:t>
            </a:r>
          </a:p>
          <a:p>
            <a:pPr marL="285750" indent="-285750">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Download </a:t>
            </a:r>
            <a:r>
              <a:rPr lang="en-US" sz="1800" b="1" dirty="0" smtClean="0">
                <a:latin typeface="Calibri" panose="020F0502020204030204" pitchFamily="34" charset="0"/>
                <a:cs typeface="Calibri" panose="020F0502020204030204" pitchFamily="34" charset="0"/>
              </a:rPr>
              <a:t>apache-maven-3.3.9-bin.zip</a:t>
            </a:r>
            <a:r>
              <a:rPr lang="en-US" sz="1800" dirty="0" smtClean="0">
                <a:latin typeface="Calibri" panose="020F0502020204030204" pitchFamily="34" charset="0"/>
                <a:cs typeface="Calibri" panose="020F0502020204030204" pitchFamily="34" charset="0"/>
              </a:rPr>
              <a:t> from the below URL :</a:t>
            </a:r>
          </a:p>
          <a:p>
            <a:r>
              <a:rPr lang="en-US" sz="1800" dirty="0">
                <a:latin typeface="Calibri" panose="020F0502020204030204" pitchFamily="34" charset="0"/>
                <a:cs typeface="Calibri" panose="020F0502020204030204" pitchFamily="34" charset="0"/>
                <a:hlinkClick r:id="rId4"/>
              </a:rPr>
              <a:t>https://repo.maven.apache.org/maven2/org/apache/maven/apache-maven/3.3.9</a:t>
            </a:r>
            <a:r>
              <a:rPr lang="en-US" sz="1800" dirty="0" smtClean="0">
                <a:latin typeface="Calibri" panose="020F0502020204030204" pitchFamily="34" charset="0"/>
                <a:cs typeface="Calibri" panose="020F0502020204030204" pitchFamily="34" charset="0"/>
                <a:hlinkClick r:id="rId4"/>
              </a:rPr>
              <a:t>/</a:t>
            </a:r>
            <a:endParaRPr lang="en-US" sz="18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Place and extract the zip file in your system.</a:t>
            </a:r>
            <a:endParaRPr lang="en-US" sz="1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Configure the path in the Environment Variables as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M2_HOME </a:t>
            </a:r>
            <a:r>
              <a:rPr lang="en-US" sz="1800" dirty="0">
                <a:solidFill>
                  <a:srgbClr val="0070C0"/>
                </a:solidFill>
                <a:latin typeface="Calibri" panose="020F0502020204030204" pitchFamily="34" charset="0"/>
                <a:cs typeface="Calibri" panose="020F0502020204030204" pitchFamily="34" charset="0"/>
              </a:rPr>
              <a:t>= D:\</a:t>
            </a:r>
            <a:r>
              <a:rPr lang="en-US" sz="1800" dirty="0" smtClean="0">
                <a:solidFill>
                  <a:srgbClr val="0070C0"/>
                </a:solidFill>
                <a:latin typeface="Calibri" panose="020F0502020204030204" pitchFamily="34" charset="0"/>
                <a:cs typeface="Calibri" panose="020F0502020204030204" pitchFamily="34" charset="0"/>
              </a:rPr>
              <a:t>apache-maven-3.3.9-bin\apache-maven-3.3.9</a:t>
            </a:r>
            <a:br>
              <a:rPr lang="en-US" sz="1800" dirty="0" smtClean="0">
                <a:solidFill>
                  <a:srgbClr val="0070C0"/>
                </a:solidFill>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Append the M2_HOME in the </a:t>
            </a:r>
            <a:r>
              <a:rPr lang="en-US" sz="1800" dirty="0">
                <a:latin typeface="Calibri" panose="020F0502020204030204" pitchFamily="34" charset="0"/>
                <a:cs typeface="Calibri" panose="020F0502020204030204" pitchFamily="34" charset="0"/>
              </a:rPr>
              <a:t>PATH variable as, </a:t>
            </a:r>
            <a:r>
              <a:rPr lang="en-US" sz="1800" dirty="0">
                <a:solidFill>
                  <a:srgbClr val="0070C0"/>
                </a:solidFill>
                <a:latin typeface="Calibri" panose="020F0502020204030204" pitchFamily="34" charset="0"/>
                <a:cs typeface="Calibri" panose="020F0502020204030204" pitchFamily="34" charset="0"/>
              </a:rPr>
              <a:t>%M2_HOME%\bin;</a:t>
            </a:r>
            <a:endParaRPr lang="en-US" sz="1800" dirty="0" smtClean="0">
              <a:solidFill>
                <a:srgbClr val="0070C0"/>
              </a:solidFill>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0"/>
            <a:ext cx="6296641" cy="623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Maven Overview</a:t>
            </a:r>
            <a:endParaRPr lang="en-US" kern="0"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5"/>
          <a:stretch>
            <a:fillRect/>
          </a:stretch>
        </p:blipFill>
        <p:spPr>
          <a:xfrm>
            <a:off x="2664441" y="2461004"/>
            <a:ext cx="3790950" cy="4219575"/>
          </a:xfrm>
          <a:prstGeom prst="rect">
            <a:avLst/>
          </a:prstGeom>
        </p:spPr>
      </p:pic>
    </p:spTree>
    <p:extLst>
      <p:ext uri="{BB962C8B-B14F-4D97-AF65-F5344CB8AC3E}">
        <p14:creationId xmlns:p14="http://schemas.microsoft.com/office/powerpoint/2010/main" val="1904816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21</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533400" y="623943"/>
            <a:ext cx="8476301" cy="6463308"/>
          </a:xfrm>
          <a:prstGeom prst="rect">
            <a:avLst/>
          </a:prstGeom>
        </p:spPr>
        <p:txBody>
          <a:bodyPr wrap="square">
            <a:spAutoFit/>
          </a:bodyPr>
          <a:lstStyle/>
          <a:p>
            <a:r>
              <a:rPr lang="en-US" sz="1800" b="1" dirty="0" smtClean="0">
                <a:latin typeface="Calibri" panose="020F0502020204030204" pitchFamily="34" charset="0"/>
                <a:cs typeface="Calibri" panose="020F0502020204030204" pitchFamily="34" charset="0"/>
              </a:rPr>
              <a:t>POM (pom.xml)</a:t>
            </a:r>
          </a:p>
          <a:p>
            <a:r>
              <a:rPr lang="en-US" sz="1800" dirty="0">
                <a:latin typeface="Calibri" panose="020F0502020204030204" pitchFamily="34" charset="0"/>
                <a:cs typeface="Calibri" panose="020F0502020204030204" pitchFamily="34" charset="0"/>
              </a:rPr>
              <a:t>Maven project structure and contents are declared in an xml file, </a:t>
            </a:r>
            <a:r>
              <a:rPr lang="en-US" sz="1800" b="1" dirty="0">
                <a:latin typeface="Calibri" panose="020F0502020204030204" pitchFamily="34" charset="0"/>
                <a:cs typeface="Calibri" panose="020F0502020204030204" pitchFamily="34" charset="0"/>
              </a:rPr>
              <a:t>pom.xml</a:t>
            </a:r>
            <a:r>
              <a:rPr lang="en-US" sz="1800" dirty="0">
                <a:latin typeface="Calibri" panose="020F0502020204030204" pitchFamily="34" charset="0"/>
                <a:cs typeface="Calibri" panose="020F0502020204030204" pitchFamily="34" charset="0"/>
              </a:rPr>
              <a:t> referred as Project Object Model (POM</a:t>
            </a:r>
            <a:r>
              <a:rPr lang="en-US" sz="1800"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Fundamental Unit of Work in Maven.</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Resides in the base directory of the project.</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Contains information about the project and various configuration detail used by Maven to build the project(s).</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Contains the goals and plugins.</a:t>
            </a:r>
          </a:p>
          <a:p>
            <a:r>
              <a:rPr lang="en-US" sz="1800" dirty="0">
                <a:latin typeface="Calibri" panose="020F0502020204030204" pitchFamily="34" charset="0"/>
                <a:cs typeface="Calibri" panose="020F0502020204030204" pitchFamily="34" charset="0"/>
              </a:rPr>
              <a:t>While executing a task or goal, Maven looks for the POM in the current directory. It reads the POM, gets the needed configuration information, then executes the goal.</a:t>
            </a:r>
          </a:p>
          <a:p>
            <a:r>
              <a:rPr lang="en-US" sz="1800" dirty="0" smtClean="0">
                <a:latin typeface="Calibri" panose="020F0502020204030204" pitchFamily="34" charset="0"/>
                <a:cs typeface="Calibri" panose="020F0502020204030204" pitchFamily="34" charset="0"/>
              </a:rPr>
              <a:t>	Some </a:t>
            </a:r>
            <a:r>
              <a:rPr lang="en-US" sz="1800" dirty="0">
                <a:latin typeface="Calibri" panose="020F0502020204030204" pitchFamily="34" charset="0"/>
                <a:cs typeface="Calibri" panose="020F0502020204030204" pitchFamily="34" charset="0"/>
              </a:rPr>
              <a:t>of the configuration that can be specified in the POM are following:</a:t>
            </a:r>
          </a:p>
          <a:p>
            <a:pPr marL="1657350" lvl="3"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Project dependencies</a:t>
            </a:r>
          </a:p>
          <a:p>
            <a:pPr marL="1657350" lvl="3"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Plugins</a:t>
            </a:r>
          </a:p>
          <a:p>
            <a:pPr marL="1657350" lvl="3"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Goals</a:t>
            </a:r>
          </a:p>
          <a:p>
            <a:pPr marL="1657350" lvl="3"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Build profiles</a:t>
            </a:r>
          </a:p>
          <a:p>
            <a:pPr marL="1657350" lvl="3"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Project version</a:t>
            </a:r>
          </a:p>
          <a:p>
            <a:pPr marL="1657350" lvl="3"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Developers</a:t>
            </a:r>
          </a:p>
          <a:p>
            <a:pPr marL="1657350" lvl="3"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Mailing list</a:t>
            </a: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Maven Overview</a:t>
            </a:r>
            <a:endParaRPr lang="en-US" kern="0" dirty="0"/>
          </a:p>
        </p:txBody>
      </p:sp>
    </p:spTree>
    <p:extLst>
      <p:ext uri="{BB962C8B-B14F-4D97-AF65-F5344CB8AC3E}">
        <p14:creationId xmlns:p14="http://schemas.microsoft.com/office/powerpoint/2010/main" val="229653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22</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58750" y="623943"/>
            <a:ext cx="8850952" cy="3139321"/>
          </a:xfrm>
          <a:prstGeom prst="rect">
            <a:avLst/>
          </a:prstGeom>
        </p:spPr>
        <p:txBody>
          <a:bodyPr wrap="square">
            <a:spAutoFit/>
          </a:bodyPr>
          <a:lstStyle/>
          <a:p>
            <a:r>
              <a:rPr lang="en-US" sz="1800" b="1" dirty="0" smtClean="0">
                <a:latin typeface="Calibri" panose="020F0502020204030204" pitchFamily="34" charset="0"/>
                <a:cs typeface="Calibri" panose="020F0502020204030204" pitchFamily="34" charset="0"/>
              </a:rPr>
              <a:t>Sample POM :</a:t>
            </a:r>
          </a:p>
          <a:p>
            <a:r>
              <a:rPr lang="en-US" sz="1800" dirty="0">
                <a:latin typeface="Calibri" panose="020F0502020204030204" pitchFamily="34" charset="0"/>
                <a:cs typeface="Calibri" panose="020F0502020204030204" pitchFamily="34" charset="0"/>
              </a:rPr>
              <a:t>It should be noted that there should be a single POM file for each project.</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All POM files require the project element and three mandatory fields: </a:t>
            </a:r>
            <a:r>
              <a:rPr lang="en-US" sz="1800" b="1" dirty="0">
                <a:latin typeface="Calibri" panose="020F0502020204030204" pitchFamily="34" charset="0"/>
                <a:cs typeface="Calibri" panose="020F0502020204030204" pitchFamily="34" charset="0"/>
              </a:rPr>
              <a:t>groupId</a:t>
            </a: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artifactId</a:t>
            </a:r>
            <a:r>
              <a:rPr lang="en-US" sz="1800" b="1" dirty="0" smtClean="0">
                <a:latin typeface="Calibri" panose="020F0502020204030204" pitchFamily="34" charset="0"/>
                <a:cs typeface="Calibri" panose="020F0502020204030204" pitchFamily="34" charset="0"/>
              </a:rPr>
              <a:t>, version</a:t>
            </a:r>
            <a:r>
              <a:rPr lang="en-US" sz="1800"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Projects notation in repository is </a:t>
            </a:r>
            <a:r>
              <a:rPr lang="en-US" sz="1800" b="1" dirty="0" err="1">
                <a:latin typeface="Calibri" panose="020F0502020204030204" pitchFamily="34" charset="0"/>
                <a:cs typeface="Calibri" panose="020F0502020204030204" pitchFamily="34" charset="0"/>
              </a:rPr>
              <a:t>groupId:artifactId:version</a:t>
            </a:r>
            <a:r>
              <a:rPr lang="en-US" sz="1800" dirty="0">
                <a:latin typeface="Calibri" panose="020F0502020204030204" pitchFamily="34" charset="0"/>
                <a:cs typeface="Calibri" panose="020F0502020204030204" pitchFamily="34" charset="0"/>
              </a:rPr>
              <a:t>.</a:t>
            </a:r>
          </a:p>
          <a:p>
            <a:r>
              <a:rPr lang="en-US" sz="1800" dirty="0" smtClean="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       </a:t>
            </a:r>
            <a:endParaRPr lang="en-US" sz="1800" dirty="0" smtClean="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Maven Overview</a:t>
            </a:r>
            <a:endParaRPr lang="en-US" kern="0" dirty="0"/>
          </a:p>
        </p:txBody>
      </p:sp>
      <p:pic>
        <p:nvPicPr>
          <p:cNvPr id="3" name="Picture 2"/>
          <p:cNvPicPr>
            <a:picLocks noChangeAspect="1"/>
          </p:cNvPicPr>
          <p:nvPr/>
        </p:nvPicPr>
        <p:blipFill>
          <a:blip r:embed="rId4"/>
          <a:stretch>
            <a:fillRect/>
          </a:stretch>
        </p:blipFill>
        <p:spPr>
          <a:xfrm>
            <a:off x="231774" y="2374583"/>
            <a:ext cx="6150591" cy="2346960"/>
          </a:xfrm>
          <a:prstGeom prst="rect">
            <a:avLst/>
          </a:prstGeom>
        </p:spPr>
      </p:pic>
    </p:spTree>
    <p:extLst>
      <p:ext uri="{BB962C8B-B14F-4D97-AF65-F5344CB8AC3E}">
        <p14:creationId xmlns:p14="http://schemas.microsoft.com/office/powerpoint/2010/main" val="2855116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23</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60919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Maven Overview</a:t>
            </a:r>
            <a:endParaRPr lang="en-US" kern="0" dirty="0"/>
          </a:p>
        </p:txBody>
      </p:sp>
      <p:graphicFrame>
        <p:nvGraphicFramePr>
          <p:cNvPr id="3" name="Table 2"/>
          <p:cNvGraphicFramePr>
            <a:graphicFrameLocks noGrp="1"/>
          </p:cNvGraphicFramePr>
          <p:nvPr>
            <p:extLst>
              <p:ext uri="{D42A27DB-BD31-4B8C-83A1-F6EECF244321}">
                <p14:modId xmlns:p14="http://schemas.microsoft.com/office/powerpoint/2010/main" val="458579276"/>
              </p:ext>
            </p:extLst>
          </p:nvPr>
        </p:nvGraphicFramePr>
        <p:xfrm>
          <a:off x="158750" y="1010991"/>
          <a:ext cx="8835124" cy="3931920"/>
        </p:xfrm>
        <a:graphic>
          <a:graphicData uri="http://schemas.openxmlformats.org/drawingml/2006/table">
            <a:tbl>
              <a:tblPr firstRow="1" bandRow="1">
                <a:tableStyleId>{5C22544A-7EE6-4342-B048-85BDC9FD1C3A}</a:tableStyleId>
              </a:tblPr>
              <a:tblGrid>
                <a:gridCol w="2789165"/>
                <a:gridCol w="6045959"/>
              </a:tblGrid>
              <a:tr h="361437">
                <a:tc>
                  <a:txBody>
                    <a:bodyPr/>
                    <a:lstStyle/>
                    <a:p>
                      <a:r>
                        <a:rPr lang="en-US" dirty="0" smtClean="0">
                          <a:latin typeface="Calibri" panose="020F0502020204030204" pitchFamily="34" charset="0"/>
                          <a:cs typeface="Calibri" panose="020F0502020204030204" pitchFamily="34" charset="0"/>
                        </a:rPr>
                        <a:t>Node</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Description</a:t>
                      </a:r>
                      <a:endParaRPr lang="en-US" dirty="0">
                        <a:latin typeface="Calibri" panose="020F0502020204030204" pitchFamily="34" charset="0"/>
                        <a:cs typeface="Calibri" panose="020F0502020204030204" pitchFamily="34" charset="0"/>
                      </a:endParaRPr>
                    </a:p>
                  </a:txBody>
                  <a:tcPr/>
                </a:tc>
              </a:tr>
              <a:tr h="632170">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groupId</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This is an Id of project's group. This is generally unique amongst an organization or a project. For example, a group </a:t>
                      </a:r>
                      <a:r>
                        <a:rPr lang="en-US" sz="1800" b="1" kern="1200" dirty="0" smtClean="0">
                          <a:solidFill>
                            <a:schemeClr val="dk1"/>
                          </a:solidFill>
                          <a:latin typeface="Calibri" panose="020F0502020204030204" pitchFamily="34" charset="0"/>
                          <a:ea typeface="+mn-ea"/>
                          <a:cs typeface="Calibri" panose="020F0502020204030204" pitchFamily="34" charset="0"/>
                        </a:rPr>
                        <a:t>com.cts.training</a:t>
                      </a:r>
                      <a:r>
                        <a:rPr lang="en-US" sz="1800" kern="1200" dirty="0" smtClean="0">
                          <a:solidFill>
                            <a:schemeClr val="dk1"/>
                          </a:solidFill>
                          <a:latin typeface="Calibri" panose="020F0502020204030204" pitchFamily="34" charset="0"/>
                          <a:ea typeface="+mn-ea"/>
                          <a:cs typeface="Calibri" panose="020F0502020204030204" pitchFamily="34" charset="0"/>
                        </a:rPr>
                        <a:t> has all training related projects.</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779157">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artifactId</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This is an Id of the project. This is generally name of the project. For example, </a:t>
                      </a:r>
                      <a:r>
                        <a:rPr lang="en-US" sz="1800" b="1" kern="1200" dirty="0" smtClean="0">
                          <a:solidFill>
                            <a:schemeClr val="dk1"/>
                          </a:solidFill>
                          <a:latin typeface="Calibri" panose="020F0502020204030204" pitchFamily="34" charset="0"/>
                          <a:ea typeface="+mn-ea"/>
                          <a:cs typeface="Calibri" panose="020F0502020204030204" pitchFamily="34" charset="0"/>
                        </a:rPr>
                        <a:t>maven-overview</a:t>
                      </a:r>
                      <a:r>
                        <a:rPr lang="en-US" sz="1800" kern="1200" dirty="0" smtClean="0">
                          <a:solidFill>
                            <a:schemeClr val="dk1"/>
                          </a:solidFill>
                          <a:latin typeface="Calibri" panose="020F0502020204030204" pitchFamily="34" charset="0"/>
                          <a:ea typeface="+mn-ea"/>
                          <a:cs typeface="Calibri" panose="020F0502020204030204" pitchFamily="34" charset="0"/>
                        </a:rPr>
                        <a:t>. Along with the groupId, the artifactId defines the artifact's location within the repository.</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1018029">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version</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This is the version of the project. Along with the groupId, It is used within an artifact's repository to separate versions from each other. For example: </a:t>
                      </a:r>
                      <a:br>
                        <a:rPr lang="en-US" sz="1800" kern="1200" dirty="0" smtClean="0">
                          <a:solidFill>
                            <a:schemeClr val="dk1"/>
                          </a:solidFill>
                          <a:latin typeface="Calibri" panose="020F0502020204030204" pitchFamily="34" charset="0"/>
                          <a:ea typeface="+mn-ea"/>
                          <a:cs typeface="Calibri" panose="020F0502020204030204" pitchFamily="34" charset="0"/>
                        </a:rPr>
                      </a:br>
                      <a:r>
                        <a:rPr lang="en-US" sz="1800" b="1" kern="1200" dirty="0" smtClean="0">
                          <a:solidFill>
                            <a:schemeClr val="dk1"/>
                          </a:solidFill>
                          <a:latin typeface="Calibri" panose="020F0502020204030204" pitchFamily="34" charset="0"/>
                          <a:ea typeface="+mn-ea"/>
                          <a:cs typeface="Calibri" panose="020F0502020204030204" pitchFamily="34" charset="0"/>
                        </a:rPr>
                        <a:t>com.cts.training:maven-overview:1.0</a:t>
                      </a:r>
                    </a:p>
                    <a:p>
                      <a:r>
                        <a:rPr lang="en-US" sz="1800" b="1" kern="1200" dirty="0" smtClean="0">
                          <a:solidFill>
                            <a:schemeClr val="dk1"/>
                          </a:solidFill>
                          <a:latin typeface="Calibri" panose="020F0502020204030204" pitchFamily="34" charset="0"/>
                          <a:ea typeface="+mn-ea"/>
                          <a:cs typeface="Calibri" panose="020F0502020204030204" pitchFamily="34" charset="0"/>
                        </a:rPr>
                        <a:t>com.cts.training:maven-overview:1.1</a:t>
                      </a:r>
                      <a:endParaRPr lang="en-US" sz="1800" b="1" kern="1200" dirty="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
        <p:nvSpPr>
          <p:cNvPr id="2" name="Rectangle 1"/>
          <p:cNvSpPr/>
          <p:nvPr/>
        </p:nvSpPr>
        <p:spPr>
          <a:xfrm>
            <a:off x="158750" y="528328"/>
            <a:ext cx="2608406" cy="369332"/>
          </a:xfrm>
          <a:prstGeom prst="rect">
            <a:avLst/>
          </a:prstGeom>
        </p:spPr>
        <p:txBody>
          <a:bodyPr wrap="none">
            <a:spAutoFit/>
          </a:bodyPr>
          <a:lstStyle/>
          <a:p>
            <a:r>
              <a:rPr lang="en-US" sz="1800" b="1" dirty="0" smtClean="0">
                <a:latin typeface="Calibri" panose="020F0502020204030204" pitchFamily="34" charset="0"/>
                <a:cs typeface="Calibri" panose="020F0502020204030204" pitchFamily="34" charset="0"/>
              </a:rPr>
              <a:t>POM – major sub-nodes :</a:t>
            </a: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196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24</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58750" y="623943"/>
            <a:ext cx="8850952" cy="3693319"/>
          </a:xfrm>
          <a:prstGeom prst="rect">
            <a:avLst/>
          </a:prstGeom>
        </p:spPr>
        <p:txBody>
          <a:bodyPr wrap="square">
            <a:spAutoFit/>
          </a:bodyPr>
          <a:lstStyle/>
          <a:p>
            <a:r>
              <a:rPr lang="en-US" sz="1800" b="1" dirty="0" smtClean="0">
                <a:latin typeface="Calibri" panose="020F0502020204030204" pitchFamily="34" charset="0"/>
                <a:cs typeface="Calibri" panose="020F0502020204030204" pitchFamily="34" charset="0"/>
              </a:rPr>
              <a:t>Standard Directory Layout :</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src/main/java</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src/main/resources</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src/test/java</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src/test/resources</a:t>
            </a:r>
          </a:p>
          <a:p>
            <a:pPr marL="285750" indent="-285750">
              <a:buFont typeface="Wingdings" panose="05000000000000000000" pitchFamily="2" charset="2"/>
              <a:buChar char="§"/>
            </a:pPr>
            <a:r>
              <a:rPr lang="en-US" sz="1800" dirty="0">
                <a:latin typeface="Calibri" panose="020F0502020204030204" pitchFamily="34" charset="0"/>
                <a:cs typeface="Calibri" panose="020F0502020204030204" pitchFamily="34" charset="0"/>
              </a:rPr>
              <a:t>t</a:t>
            </a:r>
            <a:r>
              <a:rPr lang="en-US" sz="1800" dirty="0" smtClean="0">
                <a:latin typeface="Calibri" panose="020F0502020204030204" pitchFamily="34" charset="0"/>
                <a:cs typeface="Calibri" panose="020F0502020204030204" pitchFamily="34" charset="0"/>
              </a:rPr>
              <a:t>arget</a:t>
            </a:r>
          </a:p>
          <a:p>
            <a:pPr marL="285750" indent="-285750">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pom.xml</a:t>
            </a:r>
            <a:endParaRPr lang="en-US" sz="1800" dirty="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       </a:t>
            </a:r>
            <a:endParaRPr lang="en-US" sz="1800" dirty="0" smtClean="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Maven Overview</a:t>
            </a:r>
            <a:endParaRPr lang="en-US" kern="0" dirty="0"/>
          </a:p>
        </p:txBody>
      </p:sp>
      <p:pic>
        <p:nvPicPr>
          <p:cNvPr id="3" name="Picture 2"/>
          <p:cNvPicPr>
            <a:picLocks noChangeAspect="1"/>
          </p:cNvPicPr>
          <p:nvPr/>
        </p:nvPicPr>
        <p:blipFill>
          <a:blip r:embed="rId4"/>
          <a:stretch>
            <a:fillRect/>
          </a:stretch>
        </p:blipFill>
        <p:spPr>
          <a:xfrm>
            <a:off x="2738815" y="1930185"/>
            <a:ext cx="4104762" cy="3761905"/>
          </a:xfrm>
          <a:prstGeom prst="rect">
            <a:avLst/>
          </a:prstGeom>
        </p:spPr>
      </p:pic>
    </p:spTree>
    <p:extLst>
      <p:ext uri="{BB962C8B-B14F-4D97-AF65-F5344CB8AC3E}">
        <p14:creationId xmlns:p14="http://schemas.microsoft.com/office/powerpoint/2010/main" val="421962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25</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60919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Maven Overview</a:t>
            </a:r>
            <a:endParaRPr lang="en-US" kern="0" dirty="0"/>
          </a:p>
        </p:txBody>
      </p:sp>
      <p:graphicFrame>
        <p:nvGraphicFramePr>
          <p:cNvPr id="3" name="Table 2"/>
          <p:cNvGraphicFramePr>
            <a:graphicFrameLocks noGrp="1"/>
          </p:cNvGraphicFramePr>
          <p:nvPr>
            <p:extLst>
              <p:ext uri="{D42A27DB-BD31-4B8C-83A1-F6EECF244321}">
                <p14:modId xmlns:p14="http://schemas.microsoft.com/office/powerpoint/2010/main" val="671836278"/>
              </p:ext>
            </p:extLst>
          </p:nvPr>
        </p:nvGraphicFramePr>
        <p:xfrm>
          <a:off x="158749" y="1009933"/>
          <a:ext cx="8725943" cy="4695631"/>
        </p:xfrm>
        <a:graphic>
          <a:graphicData uri="http://schemas.openxmlformats.org/drawingml/2006/table">
            <a:tbl>
              <a:tblPr firstRow="1" bandRow="1">
                <a:tableStyleId>{5C22544A-7EE6-4342-B048-85BDC9FD1C3A}</a:tableStyleId>
              </a:tblPr>
              <a:tblGrid>
                <a:gridCol w="1642755"/>
                <a:gridCol w="7083188"/>
              </a:tblGrid>
              <a:tr h="394023">
                <a:tc>
                  <a:txBody>
                    <a:bodyPr/>
                    <a:lstStyle/>
                    <a:p>
                      <a:r>
                        <a:rPr lang="en-US" dirty="0" smtClean="0">
                          <a:latin typeface="Calibri" panose="020F0502020204030204" pitchFamily="34" charset="0"/>
                          <a:cs typeface="Calibri" panose="020F0502020204030204" pitchFamily="34" charset="0"/>
                        </a:rPr>
                        <a:t>Phase</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Description</a:t>
                      </a:r>
                      <a:endParaRPr lang="en-US" dirty="0">
                        <a:latin typeface="Calibri" panose="020F0502020204030204" pitchFamily="34" charset="0"/>
                        <a:cs typeface="Calibri" panose="020F0502020204030204" pitchFamily="34" charset="0"/>
                      </a:endParaRPr>
                    </a:p>
                  </a:txBody>
                  <a:tcPr/>
                </a:tc>
              </a:tr>
              <a:tr h="479435">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validate</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Validate the project is correct and all necessary information is available.</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412561">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compile</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Source code compilation is done in this phase.</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729075">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test</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Test the compiled source code using a suitable unit testing framework. These tests should not require the code be packaged or deployed</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728107">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package</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This phase creates the JAR / WAR package as mentioned in packaging in pom.xml.</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737779">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verify</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Run any checks on results of integration tests to ensure quality criteria are met</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476872">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install</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This phase installs the package in local / remote maven repository.</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737779">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deploy</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Done in the build environment, copies the final package to the remote repository for sharing with other developers and projects.</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
        <p:nvSpPr>
          <p:cNvPr id="2" name="Rectangle 1"/>
          <p:cNvSpPr/>
          <p:nvPr/>
        </p:nvSpPr>
        <p:spPr>
          <a:xfrm>
            <a:off x="158750" y="528328"/>
            <a:ext cx="2363596" cy="369332"/>
          </a:xfrm>
          <a:prstGeom prst="rect">
            <a:avLst/>
          </a:prstGeom>
        </p:spPr>
        <p:txBody>
          <a:bodyPr wrap="none">
            <a:spAutoFit/>
          </a:bodyPr>
          <a:lstStyle/>
          <a:p>
            <a:r>
              <a:rPr lang="en-US" sz="1800" b="1" dirty="0" smtClean="0">
                <a:latin typeface="Calibri" panose="020F0502020204030204" pitchFamily="34" charset="0"/>
                <a:cs typeface="Calibri" panose="020F0502020204030204" pitchFamily="34" charset="0"/>
              </a:rPr>
              <a:t>Maven Build Lifecycle :</a:t>
            </a: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8084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26</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623943"/>
            <a:ext cx="8704902" cy="4801314"/>
          </a:xfrm>
          <a:prstGeom prst="rect">
            <a:avLst/>
          </a:prstGeom>
        </p:spPr>
        <p:txBody>
          <a:bodyPr wrap="square">
            <a:spAutoFit/>
          </a:bodyPr>
          <a:lstStyle/>
          <a:p>
            <a:r>
              <a:rPr lang="en-US" sz="1800" dirty="0">
                <a:latin typeface="Calibri" panose="020F0502020204030204" pitchFamily="34" charset="0"/>
              </a:rPr>
              <a:t>Alfresco </a:t>
            </a:r>
            <a:r>
              <a:rPr lang="en-US" sz="1800" dirty="0" smtClean="0">
                <a:latin typeface="Calibri" panose="020F0502020204030204" pitchFamily="34" charset="0"/>
              </a:rPr>
              <a:t>SDK (</a:t>
            </a:r>
            <a:r>
              <a:rPr lang="en-US" sz="1800" dirty="0">
                <a:latin typeface="Calibri" panose="020F0502020204030204" pitchFamily="34" charset="0"/>
              </a:rPr>
              <a:t>Alfresco Software Development </a:t>
            </a:r>
            <a:r>
              <a:rPr lang="en-US" sz="1800" dirty="0" smtClean="0">
                <a:latin typeface="Calibri" panose="020F0502020204030204" pitchFamily="34" charset="0"/>
              </a:rPr>
              <a:t>Kit) </a:t>
            </a:r>
            <a:r>
              <a:rPr lang="en-US" sz="1800" dirty="0">
                <a:latin typeface="Calibri" panose="020F0502020204030204" pitchFamily="34" charset="0"/>
              </a:rPr>
              <a:t>3.0 is a Maven based development kit that provides an easy to use approach to developing applications and extensions for Alfresco</a:t>
            </a:r>
            <a:r>
              <a:rPr lang="en-US" sz="1800" dirty="0" smtClean="0">
                <a:latin typeface="Calibri" panose="020F0502020204030204" pitchFamily="34" charset="0"/>
              </a:rPr>
              <a:t>.</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Fundamental tool for customizations and extensions  for Alfresco.</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Based on Apache Maven.</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Compatible with major IDEs.</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Supports Alfresco Content Services both in Community Edition and Enterprise Edition.</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All SDK 3.0 projects will produce a JAR</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AMPs are still supported as an assembly, if you need to bring in 3rd party dependencies or override OOTB </a:t>
            </a:r>
            <a:r>
              <a:rPr lang="en-US" sz="1800" dirty="0" smtClean="0">
                <a:latin typeface="Calibri" panose="020F0502020204030204" pitchFamily="34" charset="0"/>
                <a:cs typeface="Calibri" panose="020F0502020204030204" pitchFamily="34" charset="0"/>
              </a:rPr>
              <a:t>files.</a:t>
            </a: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SDK 3.0 is compatible with:</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Alfresco One 4.2.x</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Alfresco One 5.0.x</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Alfresco One 5.1.x</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Alfresco Content Services 5.2.x (and all the community releases</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SDK 3.0 overview</a:t>
            </a:r>
            <a:endParaRPr lang="en-US" kern="0" dirty="0"/>
          </a:p>
        </p:txBody>
      </p:sp>
    </p:spTree>
    <p:extLst>
      <p:ext uri="{BB962C8B-B14F-4D97-AF65-F5344CB8AC3E}">
        <p14:creationId xmlns:p14="http://schemas.microsoft.com/office/powerpoint/2010/main" val="2597364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27</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623943"/>
            <a:ext cx="8704902" cy="369332"/>
          </a:xfrm>
          <a:prstGeom prst="rect">
            <a:avLst/>
          </a:prstGeom>
        </p:spPr>
        <p:txBody>
          <a:bodyPr wrap="square">
            <a:spAutoFit/>
          </a:bodyPr>
          <a:lstStyle/>
          <a:p>
            <a:r>
              <a:rPr lang="en-US" sz="1800" dirty="0" smtClean="0">
                <a:latin typeface="Calibri" panose="020F0502020204030204" pitchFamily="34" charset="0"/>
              </a:rPr>
              <a:t>The SDK 3 comes with three project archetypes :</a:t>
            </a: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SDK 3.0 configuration</a:t>
            </a:r>
            <a:endParaRPr lang="en-US" kern="0" dirty="0"/>
          </a:p>
        </p:txBody>
      </p:sp>
      <p:graphicFrame>
        <p:nvGraphicFramePr>
          <p:cNvPr id="7" name="Table 6"/>
          <p:cNvGraphicFramePr>
            <a:graphicFrameLocks noGrp="1"/>
          </p:cNvGraphicFramePr>
          <p:nvPr>
            <p:extLst>
              <p:ext uri="{D42A27DB-BD31-4B8C-83A1-F6EECF244321}">
                <p14:modId xmlns:p14="http://schemas.microsoft.com/office/powerpoint/2010/main" val="2802556199"/>
              </p:ext>
            </p:extLst>
          </p:nvPr>
        </p:nvGraphicFramePr>
        <p:xfrm>
          <a:off x="158750" y="1247885"/>
          <a:ext cx="8835124" cy="3786474"/>
        </p:xfrm>
        <a:graphic>
          <a:graphicData uri="http://schemas.openxmlformats.org/drawingml/2006/table">
            <a:tbl>
              <a:tblPr firstRow="1" bandRow="1">
                <a:tableStyleId>{5C22544A-7EE6-4342-B048-85BDC9FD1C3A}</a:tableStyleId>
              </a:tblPr>
              <a:tblGrid>
                <a:gridCol w="2543507"/>
                <a:gridCol w="6291617"/>
              </a:tblGrid>
              <a:tr h="409349">
                <a:tc>
                  <a:txBody>
                    <a:bodyPr/>
                    <a:lstStyle/>
                    <a:p>
                      <a:r>
                        <a:rPr lang="en-US" dirty="0" smtClean="0">
                          <a:latin typeface="Calibri" panose="020F0502020204030204" pitchFamily="34" charset="0"/>
                          <a:cs typeface="Calibri" panose="020F0502020204030204" pitchFamily="34" charset="0"/>
                        </a:rPr>
                        <a:t>Archetype</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Description</a:t>
                      </a:r>
                      <a:endParaRPr lang="en-US" dirty="0">
                        <a:latin typeface="Calibri" panose="020F0502020204030204" pitchFamily="34" charset="0"/>
                        <a:cs typeface="Calibri" panose="020F0502020204030204" pitchFamily="34" charset="0"/>
                      </a:endParaRPr>
                    </a:p>
                  </a:txBody>
                  <a:tcPr/>
                </a:tc>
              </a:tr>
              <a:tr h="1637394">
                <a:tc>
                  <a:txBody>
                    <a:bodyPr/>
                    <a:lstStyle/>
                    <a:p>
                      <a:pPr marL="0" indent="0">
                        <a:buFont typeface="Wingdings" panose="05000000000000000000" pitchFamily="2" charset="2"/>
                        <a:buNone/>
                      </a:pPr>
                      <a:r>
                        <a:rPr lang="en-US" sz="1800" dirty="0" smtClean="0">
                          <a:latin typeface="Calibri" panose="020F0502020204030204" pitchFamily="34" charset="0"/>
                        </a:rPr>
                        <a:t>Alfresco All-In-One (AIO)</a:t>
                      </a:r>
                      <a:endParaRPr lang="en-US" sz="1800" dirty="0">
                        <a:latin typeface="Calibri" panose="020F0502020204030204" pitchFamily="34" charset="0"/>
                      </a:endParaRPr>
                    </a:p>
                  </a:txBody>
                  <a:tcPr/>
                </a:tc>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This is a multi-module project that leverages the Alfresco SDK's powerful capabilities to customize and run the full Alfresco platform embedded with all its components. The archetype does not require additional downloads and provides a perfect starting point for full-blown Alfresco projects.</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1023371">
                <a:tc>
                  <a:txBody>
                    <a:bodyPr/>
                    <a:lstStyle/>
                    <a:p>
                      <a:pPr marL="0" indent="0">
                        <a:buFont typeface="Wingdings" panose="05000000000000000000" pitchFamily="2" charset="2"/>
                        <a:buNone/>
                      </a:pPr>
                      <a:r>
                        <a:rPr lang="en-US" sz="1800" dirty="0" smtClean="0">
                          <a:latin typeface="Calibri" panose="020F0502020204030204" pitchFamily="34" charset="0"/>
                        </a:rPr>
                        <a:t>Alfresco Repository archetype</a:t>
                      </a:r>
                      <a:endParaRPr lang="en-US" sz="1800" dirty="0">
                        <a:latin typeface="Calibri" panose="020F0502020204030204" pitchFamily="34" charset="0"/>
                      </a:endParaRPr>
                    </a:p>
                  </a:txBody>
                  <a:tcPr/>
                </a:tc>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This is used to create extensions for the Alfresco Repository Web Application (alfresco.war) in the form of Alfresco Module Packages (AMP).</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716360">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Alfresco Share archetype</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This is used to create extensions for the Alfresco Share Web Application (share.war) in the form of AMPs.</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093578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28</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623943"/>
            <a:ext cx="8704902" cy="5632311"/>
          </a:xfrm>
          <a:prstGeom prst="rect">
            <a:avLst/>
          </a:prstGeom>
        </p:spPr>
        <p:txBody>
          <a:bodyPr wrap="square">
            <a:spAutoFit/>
          </a:bodyPr>
          <a:lstStyle/>
          <a:p>
            <a:r>
              <a:rPr lang="en-US" sz="1800" b="1" dirty="0" smtClean="0">
                <a:latin typeface="Calibri" panose="020F0502020204030204" pitchFamily="34" charset="0"/>
              </a:rPr>
              <a:t>Alfresco Repository AMP archetype :</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This archetype </a:t>
            </a:r>
            <a:r>
              <a:rPr lang="en-US" sz="1800" dirty="0">
                <a:latin typeface="Calibri" panose="020F0502020204030204" pitchFamily="34" charset="0"/>
                <a:cs typeface="Calibri" panose="020F0502020204030204" pitchFamily="34" charset="0"/>
              </a:rPr>
              <a:t>generates a sample project for managing Alfresco Repository extensions/customizations. </a:t>
            </a:r>
            <a:endParaRPr lang="en-US" sz="18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These </a:t>
            </a:r>
            <a:r>
              <a:rPr lang="en-US" sz="1800" dirty="0">
                <a:latin typeface="Calibri" panose="020F0502020204030204" pitchFamily="34" charset="0"/>
                <a:cs typeface="Calibri" panose="020F0502020204030204" pitchFamily="34" charset="0"/>
              </a:rPr>
              <a:t>extensions are packaged as Alfresco Module Packages (AMP</a:t>
            </a:r>
            <a:r>
              <a:rPr lang="en-US" sz="1800"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This archetype should be used to extend the Alfresco Repository web application (alfresco.war</a:t>
            </a:r>
            <a:r>
              <a:rPr lang="en-US" sz="1800" dirty="0" smtClean="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Creating a Repository Extension project (AMP) :</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Run the following command :</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mvn </a:t>
            </a:r>
            <a:r>
              <a:rPr lang="en-US" sz="1800" dirty="0">
                <a:solidFill>
                  <a:srgbClr val="0070C0"/>
                </a:solidFill>
                <a:latin typeface="Calibri" panose="020F0502020204030204" pitchFamily="34" charset="0"/>
                <a:cs typeface="Calibri" panose="020F0502020204030204" pitchFamily="34" charset="0"/>
              </a:rPr>
              <a:t>archetype:generate -Dfilter=</a:t>
            </a:r>
            <a:r>
              <a:rPr lang="en-US" sz="1800" dirty="0" err="1">
                <a:solidFill>
                  <a:srgbClr val="0070C0"/>
                </a:solidFill>
                <a:latin typeface="Calibri" panose="020F0502020204030204" pitchFamily="34" charset="0"/>
                <a:cs typeface="Calibri" panose="020F0502020204030204" pitchFamily="34" charset="0"/>
              </a:rPr>
              <a:t>org.alfresco</a:t>
            </a:r>
            <a:r>
              <a:rPr lang="en-US" sz="1800" dirty="0">
                <a:solidFill>
                  <a:srgbClr val="0070C0"/>
                </a:solidFill>
                <a:latin typeface="Calibri" panose="020F0502020204030204" pitchFamily="34" charset="0"/>
                <a:cs typeface="Calibri" panose="020F0502020204030204" pitchFamily="34" charset="0"/>
              </a:rPr>
              <a:t>:</a:t>
            </a:r>
            <a:endParaRPr lang="en-US" sz="1800" dirty="0" smtClean="0">
              <a:solidFill>
                <a:srgbClr val="0070C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Choose the proper </a:t>
            </a:r>
            <a:r>
              <a:rPr lang="en-US" sz="1800" dirty="0">
                <a:latin typeface="Calibri" panose="020F0502020204030204" pitchFamily="34" charset="0"/>
                <a:cs typeface="Calibri" panose="020F0502020204030204" pitchFamily="34" charset="0"/>
              </a:rPr>
              <a:t>archetype : org.alfresco.maven.archetype:alfresco-amp-archetype</a:t>
            </a:r>
            <a:endParaRPr lang="en-US" sz="18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Choose the latest archetype version</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You will be prompted to enter a value for “groupId</a:t>
            </a:r>
            <a:r>
              <a:rPr lang="en-US" sz="1800" dirty="0">
                <a:latin typeface="Calibri" panose="020F0502020204030204" pitchFamily="34" charset="0"/>
                <a:cs typeface="Calibri" panose="020F0502020204030204" pitchFamily="34" charset="0"/>
              </a:rPr>
              <a:t>”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Define </a:t>
            </a:r>
            <a:r>
              <a:rPr lang="en-US" sz="1800" dirty="0">
                <a:solidFill>
                  <a:srgbClr val="0070C0"/>
                </a:solidFill>
                <a:latin typeface="Calibri" panose="020F0502020204030204" pitchFamily="34" charset="0"/>
                <a:cs typeface="Calibri" panose="020F0502020204030204" pitchFamily="34" charset="0"/>
              </a:rPr>
              <a:t>value for property 'groupId': : </a:t>
            </a:r>
            <a:r>
              <a:rPr lang="en-US" sz="1800" dirty="0" smtClean="0">
                <a:solidFill>
                  <a:srgbClr val="0070C0"/>
                </a:solidFill>
                <a:latin typeface="Calibri" panose="020F0502020204030204" pitchFamily="34" charset="0"/>
                <a:cs typeface="Calibri" panose="020F0502020204030204" pitchFamily="34" charset="0"/>
              </a:rPr>
              <a:t>com.cts</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You will then be prompted to enter value for “artifactId”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Define </a:t>
            </a:r>
            <a:r>
              <a:rPr lang="en-US" sz="1800" dirty="0">
                <a:solidFill>
                  <a:srgbClr val="0070C0"/>
                </a:solidFill>
                <a:latin typeface="Calibri" panose="020F0502020204030204" pitchFamily="34" charset="0"/>
                <a:cs typeface="Calibri" panose="020F0502020204030204" pitchFamily="34" charset="0"/>
              </a:rPr>
              <a:t>value for property </a:t>
            </a:r>
            <a:r>
              <a:rPr lang="en-US" sz="1800" dirty="0" smtClean="0">
                <a:solidFill>
                  <a:srgbClr val="0070C0"/>
                </a:solidFill>
                <a:latin typeface="Calibri" panose="020F0502020204030204" pitchFamily="34" charset="0"/>
                <a:cs typeface="Calibri" panose="020F0502020204030204" pitchFamily="34" charset="0"/>
              </a:rPr>
              <a:t>‘artifactId': </a:t>
            </a:r>
            <a:r>
              <a:rPr lang="en-US" sz="1800" dirty="0">
                <a:solidFill>
                  <a:srgbClr val="0070C0"/>
                </a:solidFill>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componentX-repo</a:t>
            </a:r>
            <a:endParaRPr lang="en-US" sz="18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Enter a value for the “package</a:t>
            </a:r>
            <a:r>
              <a:rPr lang="en-US" sz="1800" dirty="0">
                <a:latin typeface="Calibri" panose="020F0502020204030204" pitchFamily="34" charset="0"/>
                <a:cs typeface="Calibri" panose="020F0502020204030204" pitchFamily="34" charset="0"/>
              </a:rPr>
              <a:t>”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Define </a:t>
            </a:r>
            <a:r>
              <a:rPr lang="en-US" sz="1800" dirty="0">
                <a:solidFill>
                  <a:srgbClr val="0070C0"/>
                </a:solidFill>
                <a:latin typeface="Calibri" panose="020F0502020204030204" pitchFamily="34" charset="0"/>
                <a:cs typeface="Calibri" panose="020F0502020204030204" pitchFamily="34" charset="0"/>
              </a:rPr>
              <a:t>value for property 'package':  </a:t>
            </a:r>
            <a:r>
              <a:rPr lang="en-US" sz="1800" dirty="0" smtClean="0">
                <a:solidFill>
                  <a:srgbClr val="0070C0"/>
                </a:solidFill>
                <a:latin typeface="Calibri" panose="020F0502020204030204" pitchFamily="34" charset="0"/>
                <a:cs typeface="Calibri" panose="020F0502020204030204" pitchFamily="34" charset="0"/>
              </a:rPr>
              <a:t>com.cts: </a:t>
            </a:r>
            <a:r>
              <a:rPr lang="en-US" sz="1800" dirty="0">
                <a:solidFill>
                  <a:srgbClr val="0070C0"/>
                </a:solidFill>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com.cts.componentX</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Enter Y to accept the values. A new project directory “componentX-repo” has been created.</a:t>
            </a:r>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Create projects using Alfresco archetypes</a:t>
            </a:r>
            <a:endParaRPr lang="en-US" kern="0" dirty="0"/>
          </a:p>
        </p:txBody>
      </p:sp>
    </p:spTree>
    <p:extLst>
      <p:ext uri="{BB962C8B-B14F-4D97-AF65-F5344CB8AC3E}">
        <p14:creationId xmlns:p14="http://schemas.microsoft.com/office/powerpoint/2010/main" val="2578576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29</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623943"/>
            <a:ext cx="8704902" cy="5355312"/>
          </a:xfrm>
          <a:prstGeom prst="rect">
            <a:avLst/>
          </a:prstGeom>
        </p:spPr>
        <p:txBody>
          <a:bodyPr wrap="square">
            <a:spAutoFit/>
          </a:bodyPr>
          <a:lstStyle/>
          <a:p>
            <a:r>
              <a:rPr lang="en-US" sz="1800" b="1" dirty="0" smtClean="0">
                <a:latin typeface="Calibri" panose="020F0502020204030204" pitchFamily="34" charset="0"/>
              </a:rPr>
              <a:t>Alfresco Share AMP archetype :</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This archetype </a:t>
            </a:r>
            <a:r>
              <a:rPr lang="en-US" sz="1800" dirty="0">
                <a:latin typeface="Calibri" panose="020F0502020204030204" pitchFamily="34" charset="0"/>
                <a:cs typeface="Calibri" panose="020F0502020204030204" pitchFamily="34" charset="0"/>
              </a:rPr>
              <a:t>generates a sample project for managing Alfresco Share extensions/customizations.</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These extensions are packaged as Alfresco Module Packages (AMP).</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This archetype should be used to extend the Alfresco Share web application (share.war).</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Creating a </a:t>
            </a:r>
            <a:r>
              <a:rPr lang="en-US" sz="1800" b="1" dirty="0" smtClean="0">
                <a:latin typeface="Calibri" panose="020F0502020204030204" pitchFamily="34" charset="0"/>
                <a:cs typeface="Calibri" panose="020F0502020204030204" pitchFamily="34" charset="0"/>
              </a:rPr>
              <a:t>Share Extension </a:t>
            </a:r>
            <a:r>
              <a:rPr lang="en-US" sz="1800" b="1" dirty="0" smtClean="0">
                <a:latin typeface="Calibri" panose="020F0502020204030204" pitchFamily="34" charset="0"/>
                <a:cs typeface="Calibri" panose="020F0502020204030204" pitchFamily="34" charset="0"/>
              </a:rPr>
              <a:t>project (AMP) :</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Run the following command :</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mvn </a:t>
            </a:r>
            <a:r>
              <a:rPr lang="en-US" sz="1800" dirty="0">
                <a:solidFill>
                  <a:srgbClr val="0070C0"/>
                </a:solidFill>
                <a:latin typeface="Calibri" panose="020F0502020204030204" pitchFamily="34" charset="0"/>
                <a:cs typeface="Calibri" panose="020F0502020204030204" pitchFamily="34" charset="0"/>
              </a:rPr>
              <a:t>archetype:generate -Dfilter=</a:t>
            </a:r>
            <a:r>
              <a:rPr lang="en-US" sz="1800" dirty="0" err="1">
                <a:solidFill>
                  <a:srgbClr val="0070C0"/>
                </a:solidFill>
                <a:latin typeface="Calibri" panose="020F0502020204030204" pitchFamily="34" charset="0"/>
                <a:cs typeface="Calibri" panose="020F0502020204030204" pitchFamily="34" charset="0"/>
              </a:rPr>
              <a:t>org.alfresco</a:t>
            </a:r>
            <a:r>
              <a:rPr lang="en-US" sz="1800" dirty="0">
                <a:solidFill>
                  <a:srgbClr val="0070C0"/>
                </a:solidFill>
                <a:latin typeface="Calibri" panose="020F0502020204030204" pitchFamily="34" charset="0"/>
                <a:cs typeface="Calibri" panose="020F0502020204030204" pitchFamily="34" charset="0"/>
              </a:rPr>
              <a:t>:</a:t>
            </a:r>
            <a:endParaRPr lang="en-US" sz="1800" dirty="0" smtClean="0">
              <a:solidFill>
                <a:srgbClr val="0070C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Choose the proper </a:t>
            </a:r>
            <a:r>
              <a:rPr lang="en-US" sz="1800" dirty="0">
                <a:latin typeface="Calibri" panose="020F0502020204030204" pitchFamily="34" charset="0"/>
                <a:cs typeface="Calibri" panose="020F0502020204030204" pitchFamily="34" charset="0"/>
              </a:rPr>
              <a:t>archetype : </a:t>
            </a:r>
            <a:r>
              <a:rPr lang="en-US" sz="1800" dirty="0" err="1" smtClean="0">
                <a:latin typeface="Calibri" panose="020F0502020204030204" pitchFamily="34" charset="0"/>
                <a:cs typeface="Calibri" panose="020F0502020204030204" pitchFamily="34" charset="0"/>
              </a:rPr>
              <a:t>org.alfresco.maven.archetype:share-amp-archetype</a:t>
            </a:r>
            <a:endParaRPr lang="en-US" sz="18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Choose the latest archetype version</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You will be prompted to enter a value for “groupId</a:t>
            </a:r>
            <a:r>
              <a:rPr lang="en-US" sz="1800" dirty="0">
                <a:latin typeface="Calibri" panose="020F0502020204030204" pitchFamily="34" charset="0"/>
                <a:cs typeface="Calibri" panose="020F0502020204030204" pitchFamily="34" charset="0"/>
              </a:rPr>
              <a:t>”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Define </a:t>
            </a:r>
            <a:r>
              <a:rPr lang="en-US" sz="1800" dirty="0">
                <a:solidFill>
                  <a:srgbClr val="0070C0"/>
                </a:solidFill>
                <a:latin typeface="Calibri" panose="020F0502020204030204" pitchFamily="34" charset="0"/>
                <a:cs typeface="Calibri" panose="020F0502020204030204" pitchFamily="34" charset="0"/>
              </a:rPr>
              <a:t>value for property 'groupId': : </a:t>
            </a:r>
            <a:r>
              <a:rPr lang="en-US" sz="1800" dirty="0" smtClean="0">
                <a:solidFill>
                  <a:srgbClr val="0070C0"/>
                </a:solidFill>
                <a:latin typeface="Calibri" panose="020F0502020204030204" pitchFamily="34" charset="0"/>
                <a:cs typeface="Calibri" panose="020F0502020204030204" pitchFamily="34" charset="0"/>
              </a:rPr>
              <a:t>com.cts</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You will then be prompted to enter value for “artifactId”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Define </a:t>
            </a:r>
            <a:r>
              <a:rPr lang="en-US" sz="1800" dirty="0">
                <a:solidFill>
                  <a:srgbClr val="0070C0"/>
                </a:solidFill>
                <a:latin typeface="Calibri" panose="020F0502020204030204" pitchFamily="34" charset="0"/>
                <a:cs typeface="Calibri" panose="020F0502020204030204" pitchFamily="34" charset="0"/>
              </a:rPr>
              <a:t>value for property </a:t>
            </a:r>
            <a:r>
              <a:rPr lang="en-US" sz="1800" dirty="0" smtClean="0">
                <a:solidFill>
                  <a:srgbClr val="0070C0"/>
                </a:solidFill>
                <a:latin typeface="Calibri" panose="020F0502020204030204" pitchFamily="34" charset="0"/>
                <a:cs typeface="Calibri" panose="020F0502020204030204" pitchFamily="34" charset="0"/>
              </a:rPr>
              <a:t>‘artifactId': </a:t>
            </a:r>
            <a:r>
              <a:rPr lang="en-US" sz="1800" dirty="0">
                <a:solidFill>
                  <a:srgbClr val="0070C0"/>
                </a:solidFill>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componentX-share</a:t>
            </a:r>
            <a:endParaRPr lang="en-US" sz="18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Enter a value for the “package</a:t>
            </a:r>
            <a:r>
              <a:rPr lang="en-US" sz="1800" dirty="0">
                <a:latin typeface="Calibri" panose="020F0502020204030204" pitchFamily="34" charset="0"/>
                <a:cs typeface="Calibri" panose="020F0502020204030204" pitchFamily="34" charset="0"/>
              </a:rPr>
              <a:t>”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Define </a:t>
            </a:r>
            <a:r>
              <a:rPr lang="en-US" sz="1800" dirty="0">
                <a:solidFill>
                  <a:srgbClr val="0070C0"/>
                </a:solidFill>
                <a:latin typeface="Calibri" panose="020F0502020204030204" pitchFamily="34" charset="0"/>
                <a:cs typeface="Calibri" panose="020F0502020204030204" pitchFamily="34" charset="0"/>
              </a:rPr>
              <a:t>value for property 'package':  </a:t>
            </a:r>
            <a:r>
              <a:rPr lang="en-US" sz="1800" dirty="0" smtClean="0">
                <a:solidFill>
                  <a:srgbClr val="0070C0"/>
                </a:solidFill>
                <a:latin typeface="Calibri" panose="020F0502020204030204" pitchFamily="34" charset="0"/>
                <a:cs typeface="Calibri" panose="020F0502020204030204" pitchFamily="34" charset="0"/>
              </a:rPr>
              <a:t>com.cts: </a:t>
            </a:r>
            <a:r>
              <a:rPr lang="en-US" sz="1800" dirty="0">
                <a:solidFill>
                  <a:srgbClr val="0070C0"/>
                </a:solidFill>
                <a:latin typeface="Calibri" panose="020F0502020204030204" pitchFamily="34" charset="0"/>
                <a:cs typeface="Calibri" panose="020F0502020204030204" pitchFamily="34" charset="0"/>
              </a:rPr>
              <a:t>: </a:t>
            </a:r>
            <a:r>
              <a:rPr lang="en-US" sz="1800" dirty="0" smtClean="0">
                <a:solidFill>
                  <a:srgbClr val="0070C0"/>
                </a:solidFill>
                <a:latin typeface="Calibri" panose="020F0502020204030204" pitchFamily="34" charset="0"/>
                <a:cs typeface="Calibri" panose="020F0502020204030204" pitchFamily="34" charset="0"/>
              </a:rPr>
              <a:t>com.cts.componentX</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Enter Y to accept the values. A new project directory “componentX-share” has been created.</a:t>
            </a:r>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Create projects using Alfresco archetypes</a:t>
            </a:r>
            <a:endParaRPr lang="en-US" kern="0" dirty="0"/>
          </a:p>
        </p:txBody>
      </p:sp>
    </p:spTree>
    <p:extLst>
      <p:ext uri="{BB962C8B-B14F-4D97-AF65-F5344CB8AC3E}">
        <p14:creationId xmlns:p14="http://schemas.microsoft.com/office/powerpoint/2010/main" val="2308096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a:t>
            </a:r>
            <a:endParaRPr lang="en-US" kern="0" dirty="0"/>
          </a:p>
        </p:txBody>
      </p:sp>
      <p:sp>
        <p:nvSpPr>
          <p:cNvPr id="2" name="Rectangle 1"/>
          <p:cNvSpPr/>
          <p:nvPr/>
        </p:nvSpPr>
        <p:spPr>
          <a:xfrm>
            <a:off x="304799" y="867940"/>
            <a:ext cx="8184107" cy="2031325"/>
          </a:xfrm>
          <a:prstGeom prst="rect">
            <a:avLst/>
          </a:prstGeom>
        </p:spPr>
        <p:txBody>
          <a:bodyPr wrap="square">
            <a:spAutoFit/>
          </a:bodyPr>
          <a:lstStyle/>
          <a:p>
            <a:r>
              <a:rPr lang="en-US" sz="1800" dirty="0">
                <a:latin typeface="Calibri" panose="020F0502020204030204" pitchFamily="34" charset="0"/>
                <a:cs typeface="Calibri" panose="020F0502020204030204" pitchFamily="34" charset="0"/>
              </a:rPr>
              <a:t>Depending on your system, you can install Alfresco using one of the following methods</a:t>
            </a:r>
            <a:r>
              <a:rPr lang="en-US" sz="1800"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Using a setup wizard, which contains the required software and components you need </a:t>
            </a:r>
            <a:r>
              <a:rPr lang="en-US" sz="1800" dirty="0" smtClean="0">
                <a:latin typeface="Calibri" panose="020F0502020204030204" pitchFamily="34" charset="0"/>
                <a:cs typeface="Calibri" panose="020F0502020204030204" pitchFamily="34" charset="0"/>
              </a:rPr>
              <a:t>for evaluating Alfresco</a:t>
            </a:r>
          </a:p>
          <a:p>
            <a:pPr marL="285750" indent="-285750">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 Using </a:t>
            </a:r>
            <a:r>
              <a:rPr lang="en-US" sz="1800" dirty="0">
                <a:latin typeface="Calibri" panose="020F0502020204030204" pitchFamily="34" charset="0"/>
                <a:cs typeface="Calibri" panose="020F0502020204030204" pitchFamily="34" charset="0"/>
              </a:rPr>
              <a:t>a standard WAR file to deploy Alfresco in a production environment</a:t>
            </a:r>
            <a:endParaRPr lang="en-US" sz="1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037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30</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623943"/>
            <a:ext cx="8704902" cy="3693319"/>
          </a:xfrm>
          <a:prstGeom prst="rect">
            <a:avLst/>
          </a:prstGeom>
        </p:spPr>
        <p:txBody>
          <a:bodyPr wrap="square">
            <a:spAutoFit/>
          </a:bodyPr>
          <a:lstStyle/>
          <a:p>
            <a:r>
              <a:rPr lang="en-US" sz="1800" b="1" dirty="0" smtClean="0">
                <a:latin typeface="Calibri" panose="020F0502020204030204" pitchFamily="34" charset="0"/>
              </a:rPr>
              <a:t>Alfresco All-In-One (AIO) archetype :</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This </a:t>
            </a:r>
            <a:r>
              <a:rPr lang="en-US" sz="1800" dirty="0">
                <a:latin typeface="Calibri" panose="020F0502020204030204" pitchFamily="34" charset="0"/>
                <a:cs typeface="Calibri" panose="020F0502020204030204" pitchFamily="34" charset="0"/>
              </a:rPr>
              <a:t>archetype is a multi-module project, leveraging Alfresco SDK's powerful capabilities to customize and run the full Alfresco platform embedded with all its components.</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Final artifacts should be the customized alfresco.war and share.war</a:t>
            </a:r>
            <a:r>
              <a:rPr lang="en-US" sz="1800" dirty="0" smtClean="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Creating </a:t>
            </a:r>
            <a:r>
              <a:rPr lang="en-US" sz="1800" b="1" dirty="0" smtClean="0">
                <a:latin typeface="Calibri" panose="020F0502020204030204" pitchFamily="34" charset="0"/>
                <a:cs typeface="Calibri" panose="020F0502020204030204" pitchFamily="34" charset="0"/>
              </a:rPr>
              <a:t>All-In-One project </a:t>
            </a:r>
            <a:r>
              <a:rPr lang="en-US" sz="1800" b="1" dirty="0" smtClean="0">
                <a:latin typeface="Calibri" panose="020F0502020204030204" pitchFamily="34" charset="0"/>
                <a:cs typeface="Calibri" panose="020F0502020204030204" pitchFamily="34" charset="0"/>
              </a:rPr>
              <a:t>(AMP) :</a:t>
            </a:r>
          </a:p>
          <a:p>
            <a:pPr marL="285750" indent="-285750">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Run the following command :</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solidFill>
                  <a:srgbClr val="0070C0"/>
                </a:solidFill>
                <a:latin typeface="Calibri" panose="020F0502020204030204" pitchFamily="34" charset="0"/>
                <a:cs typeface="Calibri" panose="020F0502020204030204" pitchFamily="34" charset="0"/>
              </a:rPr>
              <a:t>mvn </a:t>
            </a:r>
            <a:r>
              <a:rPr lang="en-US" sz="1800" dirty="0">
                <a:solidFill>
                  <a:srgbClr val="0070C0"/>
                </a:solidFill>
                <a:latin typeface="Calibri" panose="020F0502020204030204" pitchFamily="34" charset="0"/>
                <a:cs typeface="Calibri" panose="020F0502020204030204" pitchFamily="34" charset="0"/>
              </a:rPr>
              <a:t>archetype:generate -DarchetypeGroupId=</a:t>
            </a:r>
            <a:r>
              <a:rPr lang="en-US" sz="1800" dirty="0" err="1">
                <a:solidFill>
                  <a:srgbClr val="0070C0"/>
                </a:solidFill>
                <a:latin typeface="Calibri" panose="020F0502020204030204" pitchFamily="34" charset="0"/>
                <a:cs typeface="Calibri" panose="020F0502020204030204" pitchFamily="34" charset="0"/>
              </a:rPr>
              <a:t>org.alfresco.maven.archetype</a:t>
            </a:r>
            <a:r>
              <a:rPr lang="en-US" sz="1800" dirty="0">
                <a:solidFill>
                  <a:srgbClr val="0070C0"/>
                </a:solidFill>
                <a:latin typeface="Calibri" panose="020F0502020204030204" pitchFamily="34" charset="0"/>
                <a:cs typeface="Calibri" panose="020F0502020204030204" pitchFamily="34" charset="0"/>
              </a:rPr>
              <a:t> -DarchetypeArtifactId=alfresco-</a:t>
            </a:r>
            <a:r>
              <a:rPr lang="en-US" sz="1800" dirty="0" err="1">
                <a:solidFill>
                  <a:srgbClr val="0070C0"/>
                </a:solidFill>
                <a:latin typeface="Calibri" panose="020F0502020204030204" pitchFamily="34" charset="0"/>
                <a:cs typeface="Calibri" panose="020F0502020204030204" pitchFamily="34" charset="0"/>
              </a:rPr>
              <a:t>allinone</a:t>
            </a:r>
            <a:r>
              <a:rPr lang="en-US" sz="1800" dirty="0">
                <a:solidFill>
                  <a:srgbClr val="0070C0"/>
                </a:solidFill>
                <a:latin typeface="Calibri" panose="020F0502020204030204" pitchFamily="34" charset="0"/>
                <a:cs typeface="Calibri" panose="020F0502020204030204" pitchFamily="34" charset="0"/>
              </a:rPr>
              <a:t>-archetype -DarchetypeVersion=3.0.0 -</a:t>
            </a:r>
            <a:r>
              <a:rPr lang="en-US" sz="1800" dirty="0" err="1">
                <a:solidFill>
                  <a:srgbClr val="0070C0"/>
                </a:solidFill>
                <a:latin typeface="Calibri" panose="020F0502020204030204" pitchFamily="34" charset="0"/>
                <a:cs typeface="Calibri" panose="020F0502020204030204" pitchFamily="34" charset="0"/>
              </a:rPr>
              <a:t>DinteractiveMode</a:t>
            </a:r>
            <a:r>
              <a:rPr lang="en-US" sz="1800" dirty="0">
                <a:solidFill>
                  <a:srgbClr val="0070C0"/>
                </a:solidFill>
                <a:latin typeface="Calibri" panose="020F0502020204030204" pitchFamily="34" charset="0"/>
                <a:cs typeface="Calibri" panose="020F0502020204030204" pitchFamily="34" charset="0"/>
              </a:rPr>
              <a:t>=false -</a:t>
            </a:r>
            <a:r>
              <a:rPr lang="en-US" sz="1800" dirty="0" err="1" smtClean="0">
                <a:solidFill>
                  <a:srgbClr val="0070C0"/>
                </a:solidFill>
                <a:latin typeface="Calibri" panose="020F0502020204030204" pitchFamily="34" charset="0"/>
                <a:cs typeface="Calibri" panose="020F0502020204030204" pitchFamily="34" charset="0"/>
              </a:rPr>
              <a:t>DgroupId</a:t>
            </a:r>
            <a:r>
              <a:rPr lang="en-US" sz="1800" dirty="0" smtClean="0">
                <a:solidFill>
                  <a:srgbClr val="0070C0"/>
                </a:solidFill>
                <a:latin typeface="Calibri" panose="020F0502020204030204" pitchFamily="34" charset="0"/>
                <a:cs typeface="Calibri" panose="020F0502020204030204" pitchFamily="34" charset="0"/>
              </a:rPr>
              <a:t>=com.cts </a:t>
            </a:r>
            <a:r>
              <a:rPr lang="en-US" sz="1800" dirty="0">
                <a:solidFill>
                  <a:srgbClr val="0070C0"/>
                </a:solidFill>
                <a:latin typeface="Calibri" panose="020F0502020204030204" pitchFamily="34" charset="0"/>
                <a:cs typeface="Calibri" panose="020F0502020204030204" pitchFamily="34" charset="0"/>
              </a:rPr>
              <a:t>-</a:t>
            </a:r>
            <a:r>
              <a:rPr lang="en-US" sz="1800" dirty="0" smtClean="0">
                <a:solidFill>
                  <a:srgbClr val="0070C0"/>
                </a:solidFill>
                <a:latin typeface="Calibri" panose="020F0502020204030204" pitchFamily="34" charset="0"/>
                <a:cs typeface="Calibri" panose="020F0502020204030204" pitchFamily="34" charset="0"/>
              </a:rPr>
              <a:t>DartifactId=</a:t>
            </a:r>
            <a:r>
              <a:rPr lang="en-US" sz="1800" dirty="0" err="1" smtClean="0">
                <a:solidFill>
                  <a:srgbClr val="0070C0"/>
                </a:solidFill>
                <a:latin typeface="Calibri" panose="020F0502020204030204" pitchFamily="34" charset="0"/>
                <a:cs typeface="Calibri" panose="020F0502020204030204" pitchFamily="34" charset="0"/>
              </a:rPr>
              <a:t>cts</a:t>
            </a:r>
            <a:r>
              <a:rPr lang="en-US" sz="1800" dirty="0" smtClean="0">
                <a:solidFill>
                  <a:srgbClr val="0070C0"/>
                </a:solidFill>
                <a:latin typeface="Calibri" panose="020F0502020204030204" pitchFamily="34" charset="0"/>
                <a:cs typeface="Calibri" panose="020F0502020204030204" pitchFamily="34" charset="0"/>
              </a:rPr>
              <a:t>-extension-app</a:t>
            </a:r>
          </a:p>
          <a:p>
            <a:endParaRPr lang="en-US" sz="1800" dirty="0">
              <a:solidFill>
                <a:srgbClr val="0070C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Once the package is generated, import the same in Eclipse, </a:t>
            </a:r>
            <a:r>
              <a:rPr lang="en-US" sz="1800" dirty="0" smtClean="0">
                <a:latin typeface="Calibri" panose="020F0502020204030204" pitchFamily="34" charset="0"/>
                <a:cs typeface="Calibri" panose="020F0502020204030204" pitchFamily="34" charset="0"/>
              </a:rPr>
              <a:t>Mars or Neon3.0 </a:t>
            </a:r>
            <a:r>
              <a:rPr lang="en-US" sz="1800" dirty="0">
                <a:latin typeface="Calibri" panose="020F0502020204030204" pitchFamily="34" charset="0"/>
                <a:cs typeface="Calibri" panose="020F0502020204030204" pitchFamily="34" charset="0"/>
              </a:rPr>
              <a:t>and start building your customizations.</a:t>
            </a: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Create projects using Alfresco archetypes</a:t>
            </a:r>
            <a:endParaRPr lang="en-US" kern="0" dirty="0"/>
          </a:p>
        </p:txBody>
      </p:sp>
    </p:spTree>
    <p:extLst>
      <p:ext uri="{BB962C8B-B14F-4D97-AF65-F5344CB8AC3E}">
        <p14:creationId xmlns:p14="http://schemas.microsoft.com/office/powerpoint/2010/main" val="1259488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31</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Packaging modules</a:t>
            </a:r>
            <a:endParaRPr lang="en-US" kern="0" dirty="0"/>
          </a:p>
        </p:txBody>
      </p:sp>
      <p:graphicFrame>
        <p:nvGraphicFramePr>
          <p:cNvPr id="6" name="Table 5"/>
          <p:cNvGraphicFramePr>
            <a:graphicFrameLocks noGrp="1"/>
          </p:cNvGraphicFramePr>
          <p:nvPr>
            <p:extLst>
              <p:ext uri="{D42A27DB-BD31-4B8C-83A1-F6EECF244321}">
                <p14:modId xmlns:p14="http://schemas.microsoft.com/office/powerpoint/2010/main" val="531200002"/>
              </p:ext>
            </p:extLst>
          </p:nvPr>
        </p:nvGraphicFramePr>
        <p:xfrm>
          <a:off x="174578" y="623943"/>
          <a:ext cx="8835124" cy="4976295"/>
        </p:xfrm>
        <a:graphic>
          <a:graphicData uri="http://schemas.openxmlformats.org/drawingml/2006/table">
            <a:tbl>
              <a:tblPr firstRow="1" bandRow="1">
                <a:tableStyleId>{5C22544A-7EE6-4342-B048-85BDC9FD1C3A}</a:tableStyleId>
              </a:tblPr>
              <a:tblGrid>
                <a:gridCol w="1394915"/>
                <a:gridCol w="7440209"/>
              </a:tblGrid>
              <a:tr h="454987">
                <a:tc>
                  <a:txBody>
                    <a:bodyPr/>
                    <a:lstStyle/>
                    <a:p>
                      <a:r>
                        <a:rPr lang="en-US" dirty="0" smtClean="0">
                          <a:latin typeface="Calibri" panose="020F0502020204030204" pitchFamily="34" charset="0"/>
                          <a:cs typeface="Calibri" panose="020F0502020204030204" pitchFamily="34" charset="0"/>
                        </a:rPr>
                        <a:t>Package</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Description</a:t>
                      </a:r>
                      <a:endParaRPr lang="en-US" dirty="0">
                        <a:latin typeface="Calibri" panose="020F0502020204030204" pitchFamily="34" charset="0"/>
                        <a:cs typeface="Calibri" panose="020F0502020204030204" pitchFamily="34" charset="0"/>
                      </a:endParaRPr>
                    </a:p>
                  </a:txBody>
                  <a:tcPr/>
                </a:tc>
              </a:tr>
              <a:tr h="708927">
                <a:tc>
                  <a:txBody>
                    <a:bodyPr/>
                    <a:lstStyle/>
                    <a:p>
                      <a:pPr marL="0" indent="0">
                        <a:buFont typeface="Wingdings" panose="05000000000000000000" pitchFamily="2" charset="2"/>
                        <a:buNone/>
                      </a:pPr>
                      <a:r>
                        <a:rPr lang="en-US" sz="1800" dirty="0" smtClean="0">
                          <a:latin typeface="Calibri" panose="020F0502020204030204" pitchFamily="34" charset="0"/>
                        </a:rPr>
                        <a:t>Unpackaged files</a:t>
                      </a:r>
                      <a:endParaRPr lang="en-US" sz="1800" dirty="0">
                        <a:latin typeface="Calibri" panose="020F0502020204030204" pitchFamily="34" charset="0"/>
                      </a:endParaRPr>
                    </a:p>
                  </a:txBody>
                  <a:tcPr/>
                </a:tc>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Individual files,</a:t>
                      </a:r>
                      <a:r>
                        <a:rPr lang="en-US" sz="1800" kern="1200" baseline="0" dirty="0" smtClean="0">
                          <a:solidFill>
                            <a:schemeClr val="dk1"/>
                          </a:solidFill>
                          <a:latin typeface="Calibri" panose="020F0502020204030204" pitchFamily="34" charset="0"/>
                          <a:ea typeface="+mn-ea"/>
                          <a:cs typeface="Calibri" panose="020F0502020204030204" pitchFamily="34" charset="0"/>
                        </a:rPr>
                        <a:t> such as webscripts can be copied into the extension directory. </a:t>
                      </a:r>
                      <a:r>
                        <a:rPr lang="en-US" sz="1800" kern="1200" dirty="0" smtClean="0">
                          <a:solidFill>
                            <a:schemeClr val="dk1"/>
                          </a:solidFill>
                          <a:latin typeface="Calibri" panose="020F0502020204030204" pitchFamily="34" charset="0"/>
                          <a:ea typeface="+mn-ea"/>
                          <a:cs typeface="Calibri" panose="020F0502020204030204" pitchFamily="34" charset="0"/>
                        </a:rPr>
                        <a:t>This approach is not recommended for QA or production environments.</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1228298">
                <a:tc>
                  <a:txBody>
                    <a:bodyPr/>
                    <a:lstStyle/>
                    <a:p>
                      <a:pPr marL="0" indent="0">
                        <a:buFont typeface="Wingdings" panose="05000000000000000000" pitchFamily="2" charset="2"/>
                        <a:buNone/>
                      </a:pPr>
                      <a:r>
                        <a:rPr lang="en-US" sz="1800" dirty="0" smtClean="0">
                          <a:latin typeface="Calibri" panose="020F0502020204030204" pitchFamily="34" charset="0"/>
                        </a:rPr>
                        <a:t>Zip file</a:t>
                      </a:r>
                      <a:endParaRPr lang="en-US" sz="1800" dirty="0">
                        <a:latin typeface="Calibri" panose="020F0502020204030204" pitchFamily="34" charset="0"/>
                      </a:endParaRPr>
                    </a:p>
                  </a:txBody>
                  <a:tcPr/>
                </a:tc>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Extensions can be packaged</a:t>
                      </a:r>
                      <a:r>
                        <a:rPr lang="en-US" sz="1800" kern="1200" baseline="0" dirty="0" smtClean="0">
                          <a:solidFill>
                            <a:schemeClr val="dk1"/>
                          </a:solidFill>
                          <a:latin typeface="Calibri" panose="020F0502020204030204" pitchFamily="34" charset="0"/>
                          <a:ea typeface="+mn-ea"/>
                          <a:cs typeface="Calibri" panose="020F0502020204030204" pitchFamily="34" charset="0"/>
                        </a:rPr>
                        <a:t> as zip files. </a:t>
                      </a:r>
                      <a:r>
                        <a:rPr lang="en-US" sz="1800" kern="1200" dirty="0" smtClean="0">
                          <a:solidFill>
                            <a:schemeClr val="dk1"/>
                          </a:solidFill>
                          <a:latin typeface="Calibri" panose="020F0502020204030204" pitchFamily="34" charset="0"/>
                          <a:ea typeface="+mn-ea"/>
                          <a:cs typeface="Calibri" panose="020F0502020204030204" pitchFamily="34" charset="0"/>
                        </a:rPr>
                        <a:t>This approach is not recommended for QA or production environments, as Tomcat (and other application servers) can re-explode WAR files at unpredictable times, thereby overwriting any extensions that have been deployed using this technique.</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1787857">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JAR file</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Extensions can be packaged in standard JAR format and loaded by using the shared classpath. While it is possible to avoid the overwriting problem by placing these JAR files in tomcat/shared/lib (that is, outside of the web application directory structure itself), this is also not recommended for final deployment as this causes the JARs to be included on the classpath of every web application installed in that Tomcat server.</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r h="796226">
                <a:tc>
                  <a:txBody>
                    <a:bodyPr/>
                    <a:lstStyle/>
                    <a:p>
                      <a:pPr marL="0" algn="l" defTabSz="457200" rtl="0" eaLnBrk="1" latinLnBrk="0" hangingPunct="1"/>
                      <a:r>
                        <a:rPr lang="en-US" sz="1800" kern="1200" dirty="0" smtClean="0">
                          <a:solidFill>
                            <a:schemeClr val="dk1"/>
                          </a:solidFill>
                          <a:latin typeface="Calibri" panose="020F0502020204030204" pitchFamily="34" charset="0"/>
                          <a:ea typeface="+mn-ea"/>
                          <a:cs typeface="Calibri" panose="020F0502020204030204" pitchFamily="34" charset="0"/>
                        </a:rPr>
                        <a:t>AMP file</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r>
                        <a:rPr lang="en-US" sz="1800" kern="1200" dirty="0" smtClean="0">
                          <a:solidFill>
                            <a:schemeClr val="dk1"/>
                          </a:solidFill>
                          <a:latin typeface="Calibri" panose="020F0502020204030204" pitchFamily="34" charset="0"/>
                          <a:ea typeface="+mn-ea"/>
                          <a:cs typeface="Calibri" panose="020F0502020204030204" pitchFamily="34" charset="0"/>
                        </a:rPr>
                        <a:t>This is the format of choice for most extensions, especially where the extension is to be widely distributed.</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137178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32</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623943"/>
            <a:ext cx="8704902" cy="3970318"/>
          </a:xfrm>
          <a:prstGeom prst="rect">
            <a:avLst/>
          </a:prstGeom>
        </p:spPr>
        <p:txBody>
          <a:bodyPr wrap="square">
            <a:spAutoFit/>
          </a:bodyPr>
          <a:lstStyle/>
          <a:p>
            <a:r>
              <a:rPr lang="en-US" sz="1800" dirty="0" smtClean="0">
                <a:latin typeface="Calibri" panose="020F0502020204030204" pitchFamily="34" charset="0"/>
                <a:cs typeface="Calibri" panose="020F0502020204030204" pitchFamily="34" charset="0"/>
              </a:rPr>
              <a:t>This is the recommended way of packaging Alfresco customizations and extensions for deployment.</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Advantages of using AMP files :</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minimum and maximum version of Alfresco Content Services required for the extension to operate correctly can be specified in the AMP file</a:t>
            </a:r>
            <a:r>
              <a:rPr lang="en-US" sz="1800" dirty="0" smtClean="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Dependencies on other modules can be declared in the AMP file.</a:t>
            </a: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AMP files can contain a module version number</a:t>
            </a:r>
            <a:r>
              <a:rPr lang="en-US" sz="1800" dirty="0" smtClean="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AMP file format :</a:t>
            </a:r>
          </a:p>
          <a:p>
            <a:r>
              <a:rPr lang="en-US" sz="1800" dirty="0" smtClean="0">
                <a:latin typeface="Calibri" panose="020F0502020204030204" pitchFamily="34" charset="0"/>
                <a:cs typeface="Calibri" panose="020F0502020204030204" pitchFamily="34" charset="0"/>
              </a:rPr>
              <a:t>The AMP file has a specific directory layout that contains the files that make up the extension</a:t>
            </a:r>
            <a:r>
              <a:rPr lang="en-US" sz="1800" dirty="0">
                <a:latin typeface="Calibri" panose="020F0502020204030204" pitchFamily="34" charset="0"/>
                <a:cs typeface="Calibri" panose="020F0502020204030204" pitchFamily="34" charset="0"/>
              </a:rPr>
              <a:t>. In addition it contains special files such as module-context.xml, module.properties and file-</a:t>
            </a:r>
            <a:r>
              <a:rPr lang="en-US" sz="1800" dirty="0" err="1">
                <a:latin typeface="Calibri" panose="020F0502020204030204" pitchFamily="34" charset="0"/>
                <a:cs typeface="Calibri" panose="020F0502020204030204" pitchFamily="34" charset="0"/>
              </a:rPr>
              <a:t>mapping.properties</a:t>
            </a:r>
            <a:r>
              <a:rPr lang="en-US" sz="1800" dirty="0">
                <a:latin typeface="Calibri" panose="020F0502020204030204" pitchFamily="34" charset="0"/>
                <a:cs typeface="Calibri" panose="020F0502020204030204" pitchFamily="34" charset="0"/>
              </a:rPr>
              <a:t> that control the behavior of the AMP.</a:t>
            </a:r>
          </a:p>
        </p:txBody>
      </p:sp>
      <p:sp>
        <p:nvSpPr>
          <p:cNvPr id="51" name="Rectangle 1"/>
          <p:cNvSpPr txBox="1">
            <a:spLocks noChangeArrowheads="1"/>
          </p:cNvSpPr>
          <p:nvPr/>
        </p:nvSpPr>
        <p:spPr bwMode="auto">
          <a:xfrm>
            <a:off x="158750" y="3968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Module Packages (AMPs)</a:t>
            </a:r>
            <a:endParaRPr lang="en-US" kern="0" dirty="0"/>
          </a:p>
        </p:txBody>
      </p:sp>
    </p:spTree>
    <p:extLst>
      <p:ext uri="{BB962C8B-B14F-4D97-AF65-F5344CB8AC3E}">
        <p14:creationId xmlns:p14="http://schemas.microsoft.com/office/powerpoint/2010/main" val="1302017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33</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623943"/>
            <a:ext cx="8704902" cy="923330"/>
          </a:xfrm>
          <a:prstGeom prst="rect">
            <a:avLst/>
          </a:prstGeom>
        </p:spPr>
        <p:txBody>
          <a:bodyPr wrap="square">
            <a:spAutoFit/>
          </a:bodyPr>
          <a:lstStyle/>
          <a:p>
            <a:r>
              <a:rPr lang="en-US" sz="1800" b="1" dirty="0" smtClean="0">
                <a:latin typeface="Calibri" panose="020F0502020204030204" pitchFamily="34" charset="0"/>
                <a:cs typeface="Calibri" panose="020F0502020204030204" pitchFamily="34" charset="0"/>
              </a:rPr>
              <a:t>AMP file structure :</a:t>
            </a:r>
          </a:p>
          <a:p>
            <a:r>
              <a:rPr lang="en-US" sz="1800" dirty="0">
                <a:latin typeface="Calibri" panose="020F0502020204030204" pitchFamily="34" charset="0"/>
                <a:cs typeface="Calibri" panose="020F0502020204030204" pitchFamily="34" charset="0"/>
              </a:rPr>
              <a:t>The module package format is a compressed zip file. The AMP file has the following structure:</a:t>
            </a:r>
          </a:p>
        </p:txBody>
      </p:sp>
      <p:sp>
        <p:nvSpPr>
          <p:cNvPr id="51" name="Rectangle 1"/>
          <p:cNvSpPr txBox="1">
            <a:spLocks noChangeArrowheads="1"/>
          </p:cNvSpPr>
          <p:nvPr/>
        </p:nvSpPr>
        <p:spPr bwMode="auto">
          <a:xfrm>
            <a:off x="304800" y="3454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Module Packages (AMPs)</a:t>
            </a:r>
            <a:endParaRPr lang="en-US" kern="0" dirty="0"/>
          </a:p>
        </p:txBody>
      </p:sp>
      <p:pic>
        <p:nvPicPr>
          <p:cNvPr id="2" name="Picture 1"/>
          <p:cNvPicPr>
            <a:picLocks noChangeAspect="1"/>
          </p:cNvPicPr>
          <p:nvPr/>
        </p:nvPicPr>
        <p:blipFill>
          <a:blip r:embed="rId4"/>
          <a:stretch>
            <a:fillRect/>
          </a:stretch>
        </p:blipFill>
        <p:spPr>
          <a:xfrm>
            <a:off x="2198213" y="1547272"/>
            <a:ext cx="5103339" cy="4777327"/>
          </a:xfrm>
          <a:prstGeom prst="rect">
            <a:avLst/>
          </a:prstGeom>
        </p:spPr>
      </p:pic>
    </p:spTree>
    <p:extLst>
      <p:ext uri="{BB962C8B-B14F-4D97-AF65-F5344CB8AC3E}">
        <p14:creationId xmlns:p14="http://schemas.microsoft.com/office/powerpoint/2010/main" val="41642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34</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95618" y="496000"/>
            <a:ext cx="8704902" cy="923330"/>
          </a:xfrm>
          <a:prstGeom prst="rect">
            <a:avLst/>
          </a:prstGeom>
        </p:spPr>
        <p:txBody>
          <a:bodyPr wrap="square">
            <a:spAutoFit/>
          </a:bodyPr>
          <a:lstStyle/>
          <a:p>
            <a:r>
              <a:rPr lang="en-US" sz="1800" b="1" dirty="0" smtClean="0">
                <a:latin typeface="Calibri" panose="020F0502020204030204" pitchFamily="34" charset="0"/>
                <a:cs typeface="Calibri" panose="020F0502020204030204" pitchFamily="34" charset="0"/>
              </a:rPr>
              <a:t>Project Layout :</a:t>
            </a:r>
          </a:p>
          <a:p>
            <a:r>
              <a:rPr lang="en-US" sz="1800" dirty="0">
                <a:latin typeface="Calibri" panose="020F0502020204030204" pitchFamily="34" charset="0"/>
                <a:cs typeface="Calibri" panose="020F0502020204030204" pitchFamily="34" charset="0"/>
              </a:rPr>
              <a:t>When developing a module it is recommended that code is structured in a consistent format to comply with AMP file requirements</a:t>
            </a:r>
            <a:r>
              <a:rPr lang="en-US" sz="1800" dirty="0" smtClean="0">
                <a:latin typeface="Calibri" panose="020F0502020204030204" pitchFamily="34" charset="0"/>
                <a:cs typeface="Calibri" panose="020F0502020204030204" pitchFamily="34" charset="0"/>
              </a:rPr>
              <a:t>. The layout will be as follows :</a:t>
            </a:r>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304800" y="34547"/>
            <a:ext cx="6296641"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Module Packages (AMPs)</a:t>
            </a:r>
            <a:endParaRPr lang="en-US" kern="0" dirty="0"/>
          </a:p>
        </p:txBody>
      </p:sp>
      <p:pic>
        <p:nvPicPr>
          <p:cNvPr id="3" name="Picture 2"/>
          <p:cNvPicPr>
            <a:picLocks noChangeAspect="1"/>
          </p:cNvPicPr>
          <p:nvPr/>
        </p:nvPicPr>
        <p:blipFill>
          <a:blip r:embed="rId4"/>
          <a:stretch>
            <a:fillRect/>
          </a:stretch>
        </p:blipFill>
        <p:spPr>
          <a:xfrm>
            <a:off x="2619256" y="1404990"/>
            <a:ext cx="3857625" cy="4933950"/>
          </a:xfrm>
          <a:prstGeom prst="rect">
            <a:avLst/>
          </a:prstGeom>
        </p:spPr>
      </p:pic>
    </p:spTree>
    <p:extLst>
      <p:ext uri="{BB962C8B-B14F-4D97-AF65-F5344CB8AC3E}">
        <p14:creationId xmlns:p14="http://schemas.microsoft.com/office/powerpoint/2010/main" val="2015826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35</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304800" y="479676"/>
            <a:ext cx="8704902" cy="5909310"/>
          </a:xfrm>
          <a:prstGeom prst="rect">
            <a:avLst/>
          </a:prstGeom>
        </p:spPr>
        <p:txBody>
          <a:bodyPr wrap="square">
            <a:spAutoFit/>
          </a:bodyPr>
          <a:lstStyle/>
          <a:p>
            <a:r>
              <a:rPr lang="en-US" sz="1800" dirty="0" smtClean="0">
                <a:latin typeface="Calibri" panose="020F0502020204030204" pitchFamily="34" charset="0"/>
                <a:cs typeface="Calibri" panose="020F0502020204030204" pitchFamily="34" charset="0"/>
              </a:rPr>
              <a:t>Installing alfresco:</a:t>
            </a:r>
          </a:p>
          <a:p>
            <a:r>
              <a:rPr lang="en-US" sz="1800" dirty="0">
                <a:latin typeface="Calibri" panose="020F0502020204030204" pitchFamily="34" charset="0"/>
                <a:cs typeface="Calibri" panose="020F0502020204030204" pitchFamily="34" charset="0"/>
                <a:hlinkClick r:id="rId4"/>
              </a:rPr>
              <a:t>https://</a:t>
            </a:r>
            <a:r>
              <a:rPr lang="en-US" sz="1800" dirty="0" smtClean="0">
                <a:latin typeface="Calibri" panose="020F0502020204030204" pitchFamily="34" charset="0"/>
                <a:cs typeface="Calibri" panose="020F0502020204030204" pitchFamily="34" charset="0"/>
                <a:hlinkClick r:id="rId4"/>
              </a:rPr>
              <a:t>wiki.alfresco.com/wiki/Installing_on_Microsoft_Windows</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Configuring database:</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hlinkClick r:id="rId5"/>
              </a:rPr>
              <a:t>https://</a:t>
            </a:r>
            <a:r>
              <a:rPr lang="en-US" sz="1800" dirty="0" smtClean="0">
                <a:latin typeface="Calibri" panose="020F0502020204030204" pitchFamily="34" charset="0"/>
                <a:cs typeface="Calibri" panose="020F0502020204030204" pitchFamily="34" charset="0"/>
                <a:hlinkClick r:id="rId5"/>
              </a:rPr>
              <a:t>wiki.alfresco.com/wiki/Database_Configuration</a:t>
            </a: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Referred  documents for Installation and administration:</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hlinkClick r:id="rId6"/>
              </a:rPr>
              <a:t>http://</a:t>
            </a:r>
            <a:r>
              <a:rPr lang="en-US" sz="1800" dirty="0" smtClean="0">
                <a:latin typeface="Calibri" panose="020F0502020204030204" pitchFamily="34" charset="0"/>
                <a:cs typeface="Calibri" panose="020F0502020204030204" pitchFamily="34" charset="0"/>
                <a:hlinkClick r:id="rId6"/>
              </a:rPr>
              <a:t>docs.alfresco.com/5.2/concepts/ch-administering.html</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Alfresco SDK 3.0:</a:t>
            </a:r>
          </a:p>
          <a:p>
            <a:r>
              <a:rPr lang="en-US" sz="1800" dirty="0">
                <a:latin typeface="Calibri" panose="020F0502020204030204" pitchFamily="34" charset="0"/>
                <a:cs typeface="Calibri" panose="020F0502020204030204" pitchFamily="34" charset="0"/>
                <a:hlinkClick r:id="rId7"/>
              </a:rPr>
              <a:t>http://</a:t>
            </a:r>
            <a:r>
              <a:rPr lang="en-US" sz="1800" dirty="0" smtClean="0">
                <a:latin typeface="Calibri" panose="020F0502020204030204" pitchFamily="34" charset="0"/>
                <a:cs typeface="Calibri" panose="020F0502020204030204" pitchFamily="34" charset="0"/>
                <a:hlinkClick r:id="rId7"/>
              </a:rPr>
              <a:t>docs.alfresco.com/5.2/concepts/sdk-intro.html</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Alfresco SDK Archetypes:</a:t>
            </a:r>
          </a:p>
          <a:p>
            <a:r>
              <a:rPr lang="en-US" sz="1800" dirty="0">
                <a:latin typeface="Calibri" panose="020F0502020204030204" pitchFamily="34" charset="0"/>
                <a:cs typeface="Calibri" panose="020F0502020204030204" pitchFamily="34" charset="0"/>
                <a:hlinkClick r:id="rId8"/>
              </a:rPr>
              <a:t>http://</a:t>
            </a:r>
            <a:r>
              <a:rPr lang="en-US" sz="1800" dirty="0" smtClean="0">
                <a:latin typeface="Calibri" panose="020F0502020204030204" pitchFamily="34" charset="0"/>
                <a:cs typeface="Calibri" panose="020F0502020204030204" pitchFamily="34" charset="0"/>
                <a:hlinkClick r:id="rId8"/>
              </a:rPr>
              <a:t>docs.alfresco.com/sdk2.1/concepts/alfresco-sdk-archetypes.html</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Creating Alfresco projects:</a:t>
            </a:r>
          </a:p>
          <a:p>
            <a:r>
              <a:rPr lang="en-US" sz="1800" dirty="0">
                <a:latin typeface="Calibri" panose="020F0502020204030204" pitchFamily="34" charset="0"/>
                <a:cs typeface="Calibri" panose="020F0502020204030204" pitchFamily="34" charset="0"/>
                <a:hlinkClick r:id="rId9"/>
              </a:rPr>
              <a:t>http://</a:t>
            </a:r>
            <a:r>
              <a:rPr lang="en-US" sz="1800" dirty="0" smtClean="0">
                <a:latin typeface="Calibri" panose="020F0502020204030204" pitchFamily="34" charset="0"/>
                <a:cs typeface="Calibri" panose="020F0502020204030204" pitchFamily="34" charset="0"/>
                <a:hlinkClick r:id="rId9"/>
              </a:rPr>
              <a:t>docs.alfresco.com/5.0/concepts/alfresco-sdk-tutorials-archetypes.html</a:t>
            </a:r>
            <a:endParaRPr lang="en-US" sz="1800" dirty="0" smtClean="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AMP packaging:</a:t>
            </a:r>
          </a:p>
          <a:p>
            <a:r>
              <a:rPr lang="en-US" sz="1800" dirty="0">
                <a:latin typeface="Calibri" panose="020F0502020204030204" pitchFamily="34" charset="0"/>
                <a:cs typeface="Calibri" panose="020F0502020204030204" pitchFamily="34" charset="0"/>
                <a:hlinkClick r:id="rId10"/>
              </a:rPr>
              <a:t>http://</a:t>
            </a:r>
            <a:r>
              <a:rPr lang="en-US" sz="1800" dirty="0" smtClean="0">
                <a:latin typeface="Calibri" panose="020F0502020204030204" pitchFamily="34" charset="0"/>
                <a:cs typeface="Calibri" panose="020F0502020204030204" pitchFamily="34" charset="0"/>
                <a:hlinkClick r:id="rId10"/>
              </a:rPr>
              <a:t>docs.alfresco.com/5.2/concepts/dev-extensions-packaging-techniques-amps.html</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51" name="Rectangle 1"/>
          <p:cNvSpPr txBox="1">
            <a:spLocks noChangeArrowheads="1"/>
          </p:cNvSpPr>
          <p:nvPr/>
        </p:nvSpPr>
        <p:spPr bwMode="auto">
          <a:xfrm>
            <a:off x="158750" y="12391"/>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References</a:t>
            </a:r>
            <a:endParaRPr lang="en-US" kern="0" dirty="0"/>
          </a:p>
        </p:txBody>
      </p:sp>
    </p:spTree>
    <p:extLst>
      <p:ext uri="{BB962C8B-B14F-4D97-AF65-F5344CB8AC3E}">
        <p14:creationId xmlns:p14="http://schemas.microsoft.com/office/powerpoint/2010/main" val="2042839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ctrTitle"/>
          </p:nvPr>
        </p:nvSpPr>
        <p:spPr>
          <a:xfrm>
            <a:off x="3099179" y="3061440"/>
            <a:ext cx="3178791" cy="699655"/>
          </a:xfrm>
        </p:spPr>
        <p:txBody>
          <a:bodyPr/>
          <a:lstStyle/>
          <a:p>
            <a:r>
              <a:rPr lang="en-US" sz="4000" b="1" dirty="0">
                <a:solidFill>
                  <a:schemeClr val="tx2">
                    <a:lumMod val="75000"/>
                  </a:schemeClr>
                </a:solidFill>
                <a:latin typeface="Calibri" panose="020F0502020204030204" pitchFamily="34" charset="0"/>
                <a:ea typeface="MS PGothic" pitchFamily="34" charset="-128"/>
                <a:cs typeface="ＭＳ Ｐゴシック" charset="-128"/>
              </a:rPr>
              <a:t>Thank you</a:t>
            </a:r>
          </a:p>
        </p:txBody>
      </p:sp>
    </p:spTree>
    <p:extLst>
      <p:ext uri="{BB962C8B-B14F-4D97-AF65-F5344CB8AC3E}">
        <p14:creationId xmlns:p14="http://schemas.microsoft.com/office/powerpoint/2010/main" val="696072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4</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60919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Installing software required for Alfresco </a:t>
            </a:r>
            <a:endParaRPr lang="en-US" kern="0" dirty="0"/>
          </a:p>
        </p:txBody>
      </p:sp>
      <p:graphicFrame>
        <p:nvGraphicFramePr>
          <p:cNvPr id="3" name="Table 2"/>
          <p:cNvGraphicFramePr>
            <a:graphicFrameLocks noGrp="1"/>
          </p:cNvGraphicFramePr>
          <p:nvPr>
            <p:extLst>
              <p:ext uri="{D42A27DB-BD31-4B8C-83A1-F6EECF244321}">
                <p14:modId xmlns:p14="http://schemas.microsoft.com/office/powerpoint/2010/main" val="2700280351"/>
              </p:ext>
            </p:extLst>
          </p:nvPr>
        </p:nvGraphicFramePr>
        <p:xfrm>
          <a:off x="304800" y="623948"/>
          <a:ext cx="8402472" cy="5686423"/>
        </p:xfrm>
        <a:graphic>
          <a:graphicData uri="http://schemas.openxmlformats.org/drawingml/2006/table">
            <a:tbl>
              <a:tblPr firstRow="1" bandRow="1">
                <a:tableStyleId>{5C22544A-7EE6-4342-B048-85BDC9FD1C3A}</a:tableStyleId>
              </a:tblPr>
              <a:tblGrid>
                <a:gridCol w="3120788"/>
                <a:gridCol w="5281684"/>
              </a:tblGrid>
              <a:tr h="370138">
                <a:tc>
                  <a:txBody>
                    <a:bodyPr/>
                    <a:lstStyle/>
                    <a:p>
                      <a:r>
                        <a:rPr lang="en-US" dirty="0" smtClean="0">
                          <a:latin typeface="Calibri" panose="020F0502020204030204" pitchFamily="34" charset="0"/>
                          <a:cs typeface="Calibri" panose="020F0502020204030204" pitchFamily="34" charset="0"/>
                        </a:rPr>
                        <a:t>Component</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Recommendation</a:t>
                      </a:r>
                      <a:endParaRPr lang="en-US" dirty="0">
                        <a:latin typeface="Calibri" panose="020F0502020204030204" pitchFamily="34" charset="0"/>
                        <a:cs typeface="Calibri" panose="020F0502020204030204" pitchFamily="34" charset="0"/>
                      </a:endParaRPr>
                    </a:p>
                  </a:txBody>
                  <a:tcPr/>
                </a:tc>
              </a:tr>
              <a:tr h="925344">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Java SE Development Kit (JDK)</a:t>
                      </a:r>
                      <a:endParaRPr lang="en-US"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The Oracle Java JDK 8 or higher version is required. The JAVA_HOME environment variable must be set to the location of the JDK installation.</a:t>
                      </a:r>
                      <a:endParaRPr lang="en-US" dirty="0">
                        <a:latin typeface="Calibri" panose="020F0502020204030204" pitchFamily="34" charset="0"/>
                        <a:cs typeface="Calibri" panose="020F0502020204030204" pitchFamily="34" charset="0"/>
                      </a:endParaRPr>
                    </a:p>
                  </a:txBody>
                  <a:tcPr/>
                </a:tc>
              </a:tr>
              <a:tr h="925344">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Application server</a:t>
                      </a:r>
                      <a:endParaRPr lang="en-US"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Alfresco runs within an application server. Alfresco Enterprise runs within Tomcat but can be installed on other application servers like WebLogic or JBoss.</a:t>
                      </a:r>
                      <a:endParaRPr lang="en-US" dirty="0">
                        <a:latin typeface="Calibri" panose="020F0502020204030204" pitchFamily="34" charset="0"/>
                        <a:cs typeface="Calibri" panose="020F0502020204030204" pitchFamily="34" charset="0"/>
                      </a:endParaRPr>
                    </a:p>
                  </a:txBody>
                  <a:tcPr/>
                </a:tc>
              </a:tr>
              <a:tr h="1480551">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Database</a:t>
                      </a:r>
                      <a:endParaRPr lang="en-US"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Alfresco comes preconfigured with the PostgreSQL database. If you intend to use Alfresco in a production environment, you can use one of the supported databases like My Sql, Oracle, Microsoft SQL Server or DB2.</a:t>
                      </a:r>
                      <a:endParaRPr lang="en-US" dirty="0">
                        <a:latin typeface="Calibri" panose="020F0502020204030204" pitchFamily="34" charset="0"/>
                        <a:cs typeface="Calibri" panose="020F0502020204030204" pitchFamily="34" charset="0"/>
                      </a:endParaRPr>
                    </a:p>
                  </a:txBody>
                  <a:tcPr/>
                </a:tc>
              </a:tr>
              <a:tr h="901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LibreOffice</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Alfresco uses LibreOffice for transforming documents from one format to another, for example, a text file to a PDF file.</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tr>
              <a:tr h="796326">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ImageMagick</a:t>
                      </a:r>
                      <a:endParaRPr lang="en-US"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Alfresco uses ImageMagick to manipulate images for previewing.</a:t>
                      </a:r>
                      <a:endParaRPr lang="en-US"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795776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5</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60919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Installing software required for Alfresco </a:t>
            </a:r>
            <a:endParaRPr lang="en-US" kern="0" dirty="0"/>
          </a:p>
        </p:txBody>
      </p:sp>
      <p:graphicFrame>
        <p:nvGraphicFramePr>
          <p:cNvPr id="3" name="Table 2"/>
          <p:cNvGraphicFramePr>
            <a:graphicFrameLocks noGrp="1"/>
          </p:cNvGraphicFramePr>
          <p:nvPr>
            <p:extLst>
              <p:ext uri="{D42A27DB-BD31-4B8C-83A1-F6EECF244321}">
                <p14:modId xmlns:p14="http://schemas.microsoft.com/office/powerpoint/2010/main" val="610777990"/>
              </p:ext>
            </p:extLst>
          </p:nvPr>
        </p:nvGraphicFramePr>
        <p:xfrm>
          <a:off x="304800" y="623948"/>
          <a:ext cx="8402472" cy="4239073"/>
        </p:xfrm>
        <a:graphic>
          <a:graphicData uri="http://schemas.openxmlformats.org/drawingml/2006/table">
            <a:tbl>
              <a:tblPr firstRow="1" bandRow="1">
                <a:tableStyleId>{5C22544A-7EE6-4342-B048-85BDC9FD1C3A}</a:tableStyleId>
              </a:tblPr>
              <a:tblGrid>
                <a:gridCol w="3120788"/>
                <a:gridCol w="5281684"/>
              </a:tblGrid>
              <a:tr h="370138">
                <a:tc>
                  <a:txBody>
                    <a:bodyPr/>
                    <a:lstStyle/>
                    <a:p>
                      <a:r>
                        <a:rPr lang="en-US" dirty="0" smtClean="0">
                          <a:latin typeface="Calibri" panose="020F0502020204030204" pitchFamily="34" charset="0"/>
                          <a:cs typeface="Calibri" panose="020F0502020204030204" pitchFamily="34" charset="0"/>
                        </a:rPr>
                        <a:t>Component</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Recommendation</a:t>
                      </a:r>
                      <a:endParaRPr lang="en-US" dirty="0">
                        <a:latin typeface="Calibri" panose="020F0502020204030204" pitchFamily="34" charset="0"/>
                        <a:cs typeface="Calibri" panose="020F0502020204030204" pitchFamily="34" charset="0"/>
                      </a:endParaRPr>
                    </a:p>
                  </a:txBody>
                  <a:tcPr/>
                </a:tc>
              </a:tr>
              <a:tr h="925344">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GhostScript</a:t>
                      </a:r>
                      <a:endParaRPr lang="en-US"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Alfresco uses GhostScript in conjunction with ImageMagick to manipulate images for previewing.</a:t>
                      </a:r>
                      <a:endParaRPr lang="en-US" dirty="0">
                        <a:latin typeface="Calibri" panose="020F0502020204030204" pitchFamily="34" charset="0"/>
                        <a:cs typeface="Calibri" panose="020F0502020204030204" pitchFamily="34" charset="0"/>
                      </a:endParaRPr>
                    </a:p>
                  </a:txBody>
                  <a:tcPr/>
                </a:tc>
              </a:tr>
              <a:tr h="925344">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Flash Player</a:t>
                      </a:r>
                      <a:endParaRPr lang="en-US"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Alfresco Share requires Flash Player Version 10.x to upload multiple files and view Flash previews. If you do not install Flash, you see the upload screen for</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single files. Use the latest (stable) version of Flash Player for your platform.</a:t>
                      </a:r>
                      <a:endParaRPr lang="en-US" dirty="0">
                        <a:latin typeface="Calibri" panose="020F0502020204030204" pitchFamily="34" charset="0"/>
                        <a:cs typeface="Calibri" panose="020F0502020204030204" pitchFamily="34" charset="0"/>
                      </a:endParaRPr>
                    </a:p>
                  </a:txBody>
                  <a:tcPr/>
                </a:tc>
              </a:tr>
              <a:tr h="1480551">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SWF Tools</a:t>
                      </a:r>
                      <a:endParaRPr lang="en-US"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Alfresco Share uses the pdf2swf utility for previewing PDF files. If you do not install SWF Tools, you will not see PDF previews, but image previews will still</a:t>
                      </a:r>
                    </a:p>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be available.</a:t>
                      </a:r>
                      <a:endParaRPr lang="en-US"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449520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6</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sp>
        <p:nvSpPr>
          <p:cNvPr id="2" name="Rectangle 1"/>
          <p:cNvSpPr/>
          <p:nvPr/>
        </p:nvSpPr>
        <p:spPr>
          <a:xfrm>
            <a:off x="304800" y="696889"/>
            <a:ext cx="8184107" cy="646331"/>
          </a:xfrm>
          <a:prstGeom prst="rect">
            <a:avLst/>
          </a:prstGeom>
        </p:spPr>
        <p:txBody>
          <a:bodyPr wrap="square">
            <a:spAutoFit/>
          </a:bodyPr>
          <a:lstStyle/>
          <a:p>
            <a:r>
              <a:rPr lang="en-US" sz="1800" dirty="0" smtClean="0">
                <a:solidFill>
                  <a:schemeClr val="dk1"/>
                </a:solidFill>
                <a:latin typeface="Calibri" panose="020F0502020204030204" pitchFamily="34" charset="0"/>
                <a:cs typeface="Calibri" panose="020F0502020204030204" pitchFamily="34" charset="0"/>
              </a:rPr>
              <a:t>Using the Alfresco Content Service installer, we can install Alfresco. (lfresco-content-services-installer-5.2.1-win-x64.exe for 64 bit).</a:t>
            </a:r>
            <a:endParaRPr lang="en-US" sz="18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4"/>
          <a:stretch>
            <a:fillRect/>
          </a:stretch>
        </p:blipFill>
        <p:spPr>
          <a:xfrm>
            <a:off x="2658540" y="1919384"/>
            <a:ext cx="3476625" cy="1914525"/>
          </a:xfrm>
          <a:prstGeom prst="rect">
            <a:avLst/>
          </a:prstGeom>
        </p:spPr>
      </p:pic>
    </p:spTree>
    <p:extLst>
      <p:ext uri="{BB962C8B-B14F-4D97-AF65-F5344CB8AC3E}">
        <p14:creationId xmlns:p14="http://schemas.microsoft.com/office/powerpoint/2010/main" val="3794365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7</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4" name="Picture 3"/>
          <p:cNvPicPr>
            <a:picLocks noChangeAspect="1"/>
          </p:cNvPicPr>
          <p:nvPr/>
        </p:nvPicPr>
        <p:blipFill>
          <a:blip r:embed="rId4"/>
          <a:stretch>
            <a:fillRect/>
          </a:stretch>
        </p:blipFill>
        <p:spPr>
          <a:xfrm>
            <a:off x="1647825" y="1223962"/>
            <a:ext cx="5848350" cy="4410075"/>
          </a:xfrm>
          <a:prstGeom prst="rect">
            <a:avLst/>
          </a:prstGeom>
        </p:spPr>
      </p:pic>
    </p:spTree>
    <p:extLst>
      <p:ext uri="{BB962C8B-B14F-4D97-AF65-F5344CB8AC3E}">
        <p14:creationId xmlns:p14="http://schemas.microsoft.com/office/powerpoint/2010/main" val="2368738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8</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2" name="Picture 1"/>
          <p:cNvPicPr>
            <a:picLocks noChangeAspect="1"/>
          </p:cNvPicPr>
          <p:nvPr/>
        </p:nvPicPr>
        <p:blipFill>
          <a:blip r:embed="rId4"/>
          <a:stretch>
            <a:fillRect/>
          </a:stretch>
        </p:blipFill>
        <p:spPr>
          <a:xfrm>
            <a:off x="1657350" y="1219200"/>
            <a:ext cx="5829300" cy="4419600"/>
          </a:xfrm>
          <a:prstGeom prst="rect">
            <a:avLst/>
          </a:prstGeom>
        </p:spPr>
      </p:pic>
    </p:spTree>
    <p:extLst>
      <p:ext uri="{BB962C8B-B14F-4D97-AF65-F5344CB8AC3E}">
        <p14:creationId xmlns:p14="http://schemas.microsoft.com/office/powerpoint/2010/main" val="493045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txBox="1">
            <a:spLocks noChangeArrowheads="1"/>
          </p:cNvSpPr>
          <p:nvPr/>
        </p:nvSpPr>
        <p:spPr>
          <a:xfrm>
            <a:off x="76200" y="63246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742950" indent="-285750" eaLnBrk="0" hangingPunct="0">
              <a:defRPr sz="2400" b="1">
                <a:solidFill>
                  <a:schemeClr val="tx1"/>
                </a:solidFill>
                <a:latin typeface="Arial" charset="0"/>
                <a:ea typeface="ＭＳ Ｐゴシック" charset="-128"/>
              </a:defRPr>
            </a:lvl2pPr>
            <a:lvl3pPr marL="1143000" indent="-228600" eaLnBrk="0" hangingPunct="0">
              <a:defRPr sz="2400" b="1">
                <a:solidFill>
                  <a:schemeClr val="tx1"/>
                </a:solidFill>
                <a:latin typeface="Arial" charset="0"/>
                <a:ea typeface="ＭＳ Ｐゴシック" charset="-128"/>
              </a:defRPr>
            </a:lvl3pPr>
            <a:lvl4pPr marL="1600200" indent="-228600" eaLnBrk="0" hangingPunct="0">
              <a:defRPr sz="2400" b="1">
                <a:solidFill>
                  <a:schemeClr val="tx1"/>
                </a:solidFill>
                <a:latin typeface="Arial" charset="0"/>
                <a:ea typeface="ＭＳ Ｐゴシック" charset="-128"/>
              </a:defRPr>
            </a:lvl4pPr>
            <a:lvl5pPr marL="2057400" indent="-228600" eaLnBrk="0" hangingPunct="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a:defRPr/>
            </a:pPr>
            <a:fld id="{68B1EC2B-0445-477A-B0BE-9B9BFCA5C2FF}" type="slidenum">
              <a:rPr lang="en-US" sz="1200" b="0" smtClean="0">
                <a:solidFill>
                  <a:srgbClr val="6DB23F"/>
                </a:solidFill>
                <a:latin typeface="Arial Black" charset="0"/>
              </a:rPr>
              <a:pPr algn="r">
                <a:defRPr/>
              </a:pPr>
              <a:t>9</a:t>
            </a:fld>
            <a:endParaRPr lang="en-US" sz="1200" b="0" dirty="0">
              <a:solidFill>
                <a:srgbClr val="000000"/>
              </a:solidFill>
              <a:latin typeface="Arial Black" charset="0"/>
            </a:endParaRPr>
          </a:p>
        </p:txBody>
      </p:sp>
      <p:pic>
        <p:nvPicPr>
          <p:cNvPr id="49" name="Picture 9" descr="D:\alfersco\downlo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77" y="1"/>
            <a:ext cx="2307373" cy="623942"/>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1"/>
          <p:cNvSpPr txBox="1">
            <a:spLocks noChangeArrowheads="1"/>
          </p:cNvSpPr>
          <p:nvPr/>
        </p:nvSpPr>
        <p:spPr bwMode="auto">
          <a:xfrm>
            <a:off x="158750" y="39687"/>
            <a:ext cx="4937125" cy="73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r>
              <a:rPr lang="en-US" kern="0" dirty="0" smtClean="0"/>
              <a:t>Alfresco Installation Steps</a:t>
            </a:r>
            <a:endParaRPr lang="en-US" kern="0" dirty="0"/>
          </a:p>
        </p:txBody>
      </p:sp>
      <p:pic>
        <p:nvPicPr>
          <p:cNvPr id="3" name="Picture 2"/>
          <p:cNvPicPr>
            <a:picLocks noChangeAspect="1"/>
          </p:cNvPicPr>
          <p:nvPr/>
        </p:nvPicPr>
        <p:blipFill>
          <a:blip r:embed="rId4"/>
          <a:stretch>
            <a:fillRect/>
          </a:stretch>
        </p:blipFill>
        <p:spPr>
          <a:xfrm>
            <a:off x="1662112" y="1233487"/>
            <a:ext cx="5819775" cy="4391025"/>
          </a:xfrm>
          <a:prstGeom prst="rect">
            <a:avLst/>
          </a:prstGeom>
        </p:spPr>
      </p:pic>
    </p:spTree>
    <p:extLst>
      <p:ext uri="{BB962C8B-B14F-4D97-AF65-F5344CB8AC3E}">
        <p14:creationId xmlns:p14="http://schemas.microsoft.com/office/powerpoint/2010/main" val="2255368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A71F9577418543BB4DA759C55F1EF3" ma:contentTypeVersion="0" ma:contentTypeDescription="Create a new document." ma:contentTypeScope="" ma:versionID="3556440f85fa9c2fdaabc98d9fa3bf9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04FDB-5450-4284-98C5-EBCA9302D6BC}">
  <ds:schemaRefs>
    <ds:schemaRef ds:uri="http://schemas.microsoft.com/sharepoint/v3/contenttype/forms"/>
  </ds:schemaRefs>
</ds:datastoreItem>
</file>

<file path=customXml/itemProps2.xml><?xml version="1.0" encoding="utf-8"?>
<ds:datastoreItem xmlns:ds="http://schemas.openxmlformats.org/officeDocument/2006/customXml" ds:itemID="{78F33FB7-9962-484D-BCA2-5449E448B935}">
  <ds:schemaRefs>
    <ds:schemaRef ds:uri="http://schemas.microsoft.com/office/2006/metadata/properties"/>
  </ds:schemaRefs>
</ds:datastoreItem>
</file>

<file path=customXml/itemProps3.xml><?xml version="1.0" encoding="utf-8"?>
<ds:datastoreItem xmlns:ds="http://schemas.openxmlformats.org/officeDocument/2006/customXml" ds:itemID="{684D2F7D-0B33-4A10-87AD-8D2171579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11733</TotalTime>
  <Words>1685</Words>
  <Application>Microsoft Office PowerPoint</Application>
  <PresentationFormat>On-screen Show (4:3)</PresentationFormat>
  <Paragraphs>361</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ＭＳ Ｐゴシック</vt:lpstr>
      <vt:lpstr>ＭＳ Ｐゴシック</vt:lpstr>
      <vt:lpstr>Arial</vt:lpstr>
      <vt:lpstr>Arial Black</vt:lpstr>
      <vt:lpstr>Calibri</vt:lpstr>
      <vt:lpstr>Times</vt:lpstr>
      <vt:lpstr>Times New Roman</vt:lpstr>
      <vt:lpstr>Verdana</vt:lpstr>
      <vt:lpstr>Wingdings</vt:lpstr>
      <vt:lpstr>1_Blank Presentation</vt:lpstr>
      <vt:lpstr>2_Blank Presentation</vt:lpstr>
      <vt:lpstr>PowerPoint Presentation</vt:lpstr>
      <vt:lpstr>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Venkataraman, Srividhya (Cognizant)</dc:creator>
  <cp:keywords>ORWCC-StDeck-1</cp:keywords>
  <cp:lastModifiedBy>Maji, Tamasa (Cognizant)</cp:lastModifiedBy>
  <cp:revision>562</cp:revision>
  <dcterms:created xsi:type="dcterms:W3CDTF">2009-04-21T11:47:18Z</dcterms:created>
  <dcterms:modified xsi:type="dcterms:W3CDTF">2017-08-11T07:31:52Z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0x01010029A71F9577418543BB4DA759C55F1EF3</vt:lpwstr>
  </property>
  <property fmtid="{D5CDD505-2E9C-101B-9397-08002B2CF9AE}" pid="3" name="Service Offering">
    <vt:lpwstr>ConsultingDevelopmentMaintenance</vt:lpwstr>
  </property>
  <property fmtid="{D5CDD505-2E9C-101B-9397-08002B2CF9AE}" pid="4" name="Product">
    <vt:lpwstr>Oracle UCM</vt:lpwstr>
  </property>
  <property fmtid="{D5CDD505-2E9C-101B-9397-08002B2CF9AE}" pid="5" name="xd_ProgID">
    <vt:lpwstr/>
  </property>
  <property fmtid="{D5CDD505-2E9C-101B-9397-08002B2CF9AE}" pid="6" name="TemplateUrl">
    <vt:lpwstr/>
  </property>
  <property fmtid="{D5CDD505-2E9C-101B-9397-08002B2CF9AE}" pid="7" name="_dlc_DocIdItemGuid">
    <vt:lpwstr>7ab3946a-2e6a-4051-8d18-72283af84b29</vt:lpwstr>
  </property>
</Properties>
</file>