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41" r:id="rId4"/>
  </p:sldMasterIdLst>
  <p:notesMasterIdLst>
    <p:notesMasterId r:id="rId35"/>
  </p:notesMasterIdLst>
  <p:handoutMasterIdLst>
    <p:handoutMasterId r:id="rId36"/>
  </p:handoutMasterIdLst>
  <p:sldIdLst>
    <p:sldId id="1028" r:id="rId5"/>
    <p:sldId id="1126" r:id="rId6"/>
    <p:sldId id="1098" r:id="rId7"/>
    <p:sldId id="1109" r:id="rId8"/>
    <p:sldId id="1084" r:id="rId9"/>
    <p:sldId id="1112" r:id="rId10"/>
    <p:sldId id="1114" r:id="rId11"/>
    <p:sldId id="1113" r:id="rId12"/>
    <p:sldId id="1100" r:id="rId13"/>
    <p:sldId id="1108" r:id="rId14"/>
    <p:sldId id="1115" r:id="rId15"/>
    <p:sldId id="1116" r:id="rId16"/>
    <p:sldId id="1131" r:id="rId17"/>
    <p:sldId id="1132" r:id="rId18"/>
    <p:sldId id="1117" r:id="rId19"/>
    <p:sldId id="1110" r:id="rId20"/>
    <p:sldId id="1106" r:id="rId21"/>
    <p:sldId id="1118" r:id="rId22"/>
    <p:sldId id="1119" r:id="rId23"/>
    <p:sldId id="1120" r:id="rId24"/>
    <p:sldId id="1121" r:id="rId25"/>
    <p:sldId id="1122" r:id="rId26"/>
    <p:sldId id="1107" r:id="rId27"/>
    <p:sldId id="1128" r:id="rId28"/>
    <p:sldId id="1133" r:id="rId29"/>
    <p:sldId id="1129" r:id="rId30"/>
    <p:sldId id="1111" r:id="rId31"/>
    <p:sldId id="1127" r:id="rId32"/>
    <p:sldId id="1130" r:id="rId33"/>
    <p:sldId id="1064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, Sruthi (Cognizant)" initials="SS(" lastIdx="1" clrIdx="0">
    <p:extLst>
      <p:ext uri="{19B8F6BF-5375-455C-9EA6-DF929625EA0E}">
        <p15:presenceInfo xmlns:p15="http://schemas.microsoft.com/office/powerpoint/2012/main" userId="S-1-5-21-1178368992-402679808-390482200-15421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3F20"/>
    <a:srgbClr val="FFFFFF"/>
    <a:srgbClr val="FDE7F9"/>
    <a:srgbClr val="FCD0F4"/>
    <a:srgbClr val="C0EACE"/>
    <a:srgbClr val="D1E8F7"/>
    <a:srgbClr val="D54D3F"/>
    <a:srgbClr val="FDE9A1"/>
    <a:srgbClr val="66E260"/>
    <a:srgbClr val="C2E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296" autoAdjust="0"/>
  </p:normalViewPr>
  <p:slideViewPr>
    <p:cSldViewPr snapToGrid="0">
      <p:cViewPr varScale="1">
        <p:scale>
          <a:sx n="73" d="100"/>
          <a:sy n="73" d="100"/>
        </p:scale>
        <p:origin x="12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1DB4C3D-99AC-43D9-9F04-340E38BE2E31}" type="datetimeFigureOut">
              <a:rPr lang="en-US"/>
              <a:pPr>
                <a:defRPr/>
              </a:pPr>
              <a:t>8/21/2017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2A6143A-A83D-4690-9B9C-CF30BF9464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00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</a:defRPr>
            </a:lvl1pPr>
          </a:lstStyle>
          <a:p>
            <a:pPr>
              <a:defRPr/>
            </a:pPr>
            <a:fld id="{211EE8DD-B69B-4D8B-A557-27F91A8DD5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59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1EE8DD-B69B-4D8B-A557-27F91A8DD51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  <a:ea typeface="ＭＳ Ｐゴシック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0BF97E7-80AF-4EFD-97B2-5896A0AF4757}" type="slidenum">
              <a:rPr lang="en-US" sz="1200" b="0">
                <a:solidFill>
                  <a:prstClr val="black"/>
                </a:solidFill>
              </a:rPr>
              <a:pPr/>
              <a:t>5</a:t>
            </a:fld>
            <a:endParaRPr lang="en-US" sz="1200" b="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  <a:ea typeface="ＭＳ Ｐゴシック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0BF97E7-80AF-4EFD-97B2-5896A0AF4757}" type="slidenum">
              <a:rPr lang="en-US" sz="1200" b="0">
                <a:solidFill>
                  <a:prstClr val="black"/>
                </a:solidFill>
              </a:rPr>
              <a:pPr/>
              <a:t>6</a:t>
            </a:fld>
            <a:endParaRPr lang="en-US" sz="1200" b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413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  <a:ea typeface="ＭＳ Ｐゴシック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0BF97E7-80AF-4EFD-97B2-5896A0AF4757}" type="slidenum">
              <a:rPr lang="en-US" sz="1200" b="0">
                <a:solidFill>
                  <a:prstClr val="black"/>
                </a:solidFill>
              </a:rPr>
              <a:pPr/>
              <a:t>7</a:t>
            </a:fld>
            <a:endParaRPr lang="en-US" sz="1200" b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135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  <a:ea typeface="ＭＳ Ｐゴシック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CD4966-7926-4A6D-B54E-EF0EE2B1827C}" type="slidenum">
              <a:rPr lang="en-US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:\alfersco\downloa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62" y="1"/>
            <a:ext cx="1963737" cy="45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-1587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charset="0"/>
              </a:rPr>
              <a:t>|  </a:t>
            </a:r>
            <a:r>
              <a:rPr lang="en-US" sz="800" dirty="0" smtClean="0">
                <a:solidFill>
                  <a:srgbClr val="000000"/>
                </a:solidFill>
                <a:latin typeface="Verdana" charset="0"/>
              </a:rPr>
              <a:t>©2017, </a:t>
            </a:r>
            <a:r>
              <a:rPr lang="en-US" sz="800" dirty="0">
                <a:solidFill>
                  <a:srgbClr val="000000"/>
                </a:solidFill>
                <a:latin typeface="Verdana" charset="0"/>
              </a:rPr>
              <a:t>Cognizant 		</a:t>
            </a:r>
            <a:endParaRPr lang="en-US" sz="900" dirty="0">
              <a:solidFill>
                <a:srgbClr val="000000"/>
              </a:solidFill>
              <a:latin typeface="Verdana" charset="0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610600" cy="990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4E13E434-0950-4B8C-80C8-5B35DEC8F6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9"/>
          <p:cNvCxnSpPr>
            <a:cxnSpLocks noChangeShapeType="1"/>
          </p:cNvCxnSpPr>
          <p:nvPr userDrawn="1"/>
        </p:nvCxnSpPr>
        <p:spPr bwMode="auto">
          <a:xfrm>
            <a:off x="152400" y="4572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5562600"/>
            <a:ext cx="9144000" cy="12954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charset="0"/>
              </a:rPr>
              <a:t>|  </a:t>
            </a:r>
            <a:r>
              <a:rPr lang="en-US" sz="800" dirty="0" smtClean="0">
                <a:solidFill>
                  <a:srgbClr val="000000"/>
                </a:solidFill>
                <a:latin typeface="Verdana" charset="0"/>
              </a:rPr>
              <a:t>©2017, </a:t>
            </a:r>
            <a:r>
              <a:rPr lang="en-US" sz="800" dirty="0">
                <a:solidFill>
                  <a:srgbClr val="000000"/>
                </a:solidFill>
                <a:latin typeface="Verdana" charset="0"/>
              </a:rPr>
              <a:t>Cognizant 		</a:t>
            </a:r>
            <a:endParaRPr lang="en-US" sz="900" dirty="0">
              <a:solidFill>
                <a:srgbClr val="000000"/>
              </a:solidFill>
              <a:latin typeface="Verdana" charset="0"/>
            </a:endParaRPr>
          </a:p>
        </p:txBody>
      </p:sp>
      <p:pic>
        <p:nvPicPr>
          <p:cNvPr id="5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 Same Side Corner Rectangle 5"/>
          <p:cNvSpPr/>
          <p:nvPr userDrawn="1"/>
        </p:nvSpPr>
        <p:spPr bwMode="auto">
          <a:xfrm rot="5400000">
            <a:off x="2514600" y="-381000"/>
            <a:ext cx="2362200" cy="7391400"/>
          </a:xfrm>
          <a:prstGeom prst="round2SameRect">
            <a:avLst/>
          </a:prstGeom>
          <a:solidFill>
            <a:srgbClr val="55B7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7" name="Picture 10" descr="side_circles.png"/>
          <p:cNvPicPr>
            <a:picLocks noChangeAspect="1"/>
          </p:cNvPicPr>
          <p:nvPr userDrawn="1"/>
        </p:nvPicPr>
        <p:blipFill>
          <a:blip r:embed="rId3" cstate="print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7FF729A0-4847-4CFE-A36E-0937E9928E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381000" y="6172200"/>
            <a:ext cx="6096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000" dirty="0" smtClean="0">
                <a:solidFill>
                  <a:srgbClr val="808388"/>
                </a:solidFill>
                <a:latin typeface="Verdana" charset="0"/>
              </a:rPr>
              <a:t>©2014, </a:t>
            </a:r>
            <a:r>
              <a:rPr lang="en-US" sz="1000" dirty="0">
                <a:solidFill>
                  <a:srgbClr val="808388"/>
                </a:solidFill>
                <a:latin typeface="Verdana" charset="0"/>
              </a:rPr>
              <a:t>Cognizant 		</a:t>
            </a: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5715000"/>
            <a:ext cx="2955925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3" cstate="print"/>
          <a:srcRect t="1440"/>
          <a:stretch>
            <a:fillRect/>
          </a:stretch>
        </p:blipFill>
        <p:spPr bwMode="auto">
          <a:xfrm>
            <a:off x="185738" y="0"/>
            <a:ext cx="576262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 bwMode="auto">
          <a:xfrm>
            <a:off x="6781800" y="2286000"/>
            <a:ext cx="1981200" cy="20574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6858000" y="2743200"/>
            <a:ext cx="18288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3200" dirty="0">
                <a:solidFill>
                  <a:schemeClr val="bg1"/>
                </a:solidFill>
                <a:latin typeface="Verdana" charset="0"/>
                <a:cs typeface="ＭＳ Ｐゴシック" charset="-128"/>
              </a:rPr>
              <a:t>Image Area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352800"/>
            <a:ext cx="51816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414463"/>
            <a:ext cx="5181600" cy="1938337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10" name="Picture 9" descr="D:\alfersco\download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762" y="70903"/>
            <a:ext cx="1567863" cy="45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381000" y="6172200"/>
            <a:ext cx="6096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000" dirty="0" smtClean="0">
                <a:solidFill>
                  <a:srgbClr val="808388"/>
                </a:solidFill>
                <a:latin typeface="Verdana" charset="0"/>
              </a:rPr>
              <a:t>©2017, </a:t>
            </a:r>
            <a:r>
              <a:rPr lang="en-US" sz="1000" dirty="0">
                <a:solidFill>
                  <a:srgbClr val="808388"/>
                </a:solidFill>
                <a:latin typeface="Verdana" charset="0"/>
              </a:rPr>
              <a:t>Cognizant 		</a:t>
            </a: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5715000"/>
            <a:ext cx="2955925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4" cstate="print"/>
          <a:srcRect t="1440"/>
          <a:stretch>
            <a:fillRect/>
          </a:stretch>
        </p:blipFill>
        <p:spPr bwMode="auto">
          <a:xfrm>
            <a:off x="185738" y="0"/>
            <a:ext cx="576262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side_circles.png"/>
          <p:cNvPicPr>
            <a:picLocks noChangeAspect="1"/>
          </p:cNvPicPr>
          <p:nvPr userDrawn="1"/>
        </p:nvPicPr>
        <p:blipFill>
          <a:blip r:embed="rId5" cstate="print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352800"/>
            <a:ext cx="64008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1414463"/>
            <a:ext cx="6400800" cy="1938337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53200"/>
            <a:ext cx="4572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10000"/>
              </a:lnSpc>
              <a:defRPr sz="1000" b="0">
                <a:solidFill>
                  <a:srgbClr val="55B738"/>
                </a:solidFill>
                <a:latin typeface="Arial Black" charset="0"/>
              </a:defRPr>
            </a:lvl1pPr>
          </a:lstStyle>
          <a:p>
            <a:pPr>
              <a:defRPr/>
            </a:pPr>
            <a:fld id="{847B1F57-3F15-4100-9368-F7A3FCDAE7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4" r:id="rId1"/>
    <p:sldLayoutId id="2147484285" r:id="rId2"/>
    <p:sldLayoutId id="2147484286" r:id="rId3"/>
    <p:sldLayoutId id="2147484287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+mj-lt"/>
          <a:ea typeface="MS PGothic" charset="-128"/>
          <a:cs typeface="MS PGothic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MS PGothic" charset="-128"/>
          <a:cs typeface="MS PGothic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MS PGothic" charset="-128"/>
          <a:cs typeface="MS PGothic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MS PGothic" charset="-128"/>
          <a:cs typeface="MS PGothic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MS PGothic" charset="-128"/>
          <a:cs typeface="MS PGothic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6DB33F"/>
        </a:buClr>
        <a:buFont typeface="Wingdings" pitchFamily="2" charset="2"/>
        <a:tabLst>
          <a:tab pos="1022350" algn="l"/>
        </a:tabLst>
        <a:defRPr sz="2400">
          <a:solidFill>
            <a:schemeClr val="tx1"/>
          </a:solidFill>
          <a:latin typeface="+mn-lt"/>
          <a:ea typeface="MS PGothic" charset="-128"/>
          <a:cs typeface="MS PGothic" charset="-128"/>
        </a:defRPr>
      </a:lvl1pPr>
      <a:lvl2pPr marL="5715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 sz="2400">
          <a:solidFill>
            <a:schemeClr val="tx1"/>
          </a:solidFill>
          <a:latin typeface="+mn-lt"/>
          <a:ea typeface="MS PGothic" charset="-128"/>
          <a:cs typeface="MS PGothic" charset="-128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 sz="2000">
          <a:solidFill>
            <a:schemeClr val="tx1"/>
          </a:solidFill>
          <a:latin typeface="+mn-lt"/>
          <a:ea typeface="MS PGothic" charset="-128"/>
          <a:cs typeface="MS PGothic" charset="-128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>
          <a:solidFill>
            <a:schemeClr val="tx1"/>
          </a:solidFill>
          <a:latin typeface="+mn-lt"/>
          <a:ea typeface="MS PGothic" charset="-128"/>
          <a:cs typeface="MS PGothic" charset="-128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022350" algn="l"/>
        </a:tabLst>
        <a:defRPr>
          <a:solidFill>
            <a:schemeClr val="tx1"/>
          </a:solidFill>
          <a:latin typeface="+mn-lt"/>
          <a:ea typeface="MS PGothic" charset="-128"/>
          <a:cs typeface="MS PGothic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freemarker.org/docs/dgui_quickstart_basics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freemarker.org/docs/ref_builtins_sequence.html" TargetMode="External"/><Relationship Id="rId2" Type="http://schemas.openxmlformats.org/officeDocument/2006/relationships/hyperlink" Target="http://freemarker.org/docs/ref_builtins_string.html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lfresco.com/5.2/references/api-wsdl-webscript-descriptor-language-reference.html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lfresco/s/index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lfresco.com/5.2/references/api-ws-root.html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lfresco.com/5.2/concepts/dev-services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576" y="2649069"/>
            <a:ext cx="9036424" cy="162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sz="48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Alfresco </a:t>
            </a:r>
            <a:r>
              <a:rPr lang="en-US" sz="4800" dirty="0" err="1" smtClean="0">
                <a:solidFill>
                  <a:srgbClr val="00B050"/>
                </a:solidFill>
                <a:latin typeface="Calibri" panose="020F0502020204030204" pitchFamily="34" charset="0"/>
              </a:rPr>
              <a:t>webscripts</a:t>
            </a:r>
            <a:endParaRPr lang="en-US" sz="4800" dirty="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pPr lvl="0" algn="ctr" eaLnBrk="0" hangingPunct="0">
              <a:defRPr/>
            </a:pPr>
            <a:endParaRPr kumimoji="0" lang="en-US" sz="480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-128"/>
              <a:cs typeface="MS PGothic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F729A0-4847-4CFE-A36E-0937E9928EA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1045029" y="2795451"/>
            <a:ext cx="56562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Freemarker</a:t>
            </a:r>
            <a:r>
              <a:rPr lang="en-US" sz="2400" b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Overview</a:t>
            </a:r>
          </a:p>
        </p:txBody>
      </p:sp>
    </p:spTree>
    <p:extLst>
      <p:ext uri="{BB962C8B-B14F-4D97-AF65-F5344CB8AC3E}">
        <p14:creationId xmlns:p14="http://schemas.microsoft.com/office/powerpoint/2010/main" val="97453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Freemarker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F729A0-4847-4CFE-A36E-0937E9928EA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533400" y="990600"/>
            <a:ext cx="7866017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marL="285750" indent="-285750" eaLnBrk="0" hangingPunct="0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FreeMarker </a:t>
            </a:r>
            <a:r>
              <a:rPr lang="en-US" sz="1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is a template </a:t>
            </a:r>
            <a:r>
              <a:rPr lang="en-US" sz="18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engine for java </a:t>
            </a:r>
            <a:r>
              <a:rPr lang="en-US" sz="18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applications</a:t>
            </a:r>
            <a:endParaRPr lang="en-US" sz="1800" dirty="0" smtClean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v"/>
            </a:pPr>
            <a:endParaRPr lang="en-US" sz="1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library to generate text </a:t>
            </a:r>
            <a:r>
              <a:rPr lang="en-US" sz="1800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</a:p>
          <a:p>
            <a:pPr marL="285750" indent="-285750" eaLnBrk="0" hangingPunct="0">
              <a:buFont typeface="Wingdings" panose="05000000000000000000" pitchFamily="2" charset="2"/>
              <a:buChar char="v"/>
            </a:pPr>
            <a:endParaRPr lang="en-US" sz="1800" dirty="0">
              <a:solidFill>
                <a:srgbClr val="333333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v"/>
            </a:pPr>
            <a:endParaRPr lang="en-US" sz="1800" dirty="0" smtClean="0">
              <a:solidFill>
                <a:srgbClr val="333333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v"/>
            </a:pPr>
            <a:endParaRPr lang="en-US" sz="1800" dirty="0" smtClean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eaLnBrk="0" hangingPunct="0"/>
            <a:endParaRPr lang="en-US" sz="1800" b="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eaLnBrk="0" hangingPunct="0"/>
            <a:endParaRPr lang="en-US" sz="1800" b="0" dirty="0" smtClean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427" y="2166729"/>
            <a:ext cx="5276072" cy="218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625177" y="4349931"/>
            <a:ext cx="7184571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marL="285750" indent="-285750" eaLnBrk="0" hangingPunct="0">
              <a:buFont typeface="Wingdings" panose="05000000000000000000" pitchFamily="2" charset="2"/>
              <a:buChar char="v"/>
            </a:pPr>
            <a:r>
              <a:rPr lang="en-US" sz="1800" dirty="0" err="1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Freemarker</a:t>
            </a:r>
            <a:r>
              <a:rPr lang="en-US" sz="18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is used in Alfresco application for</a:t>
            </a:r>
          </a:p>
          <a:p>
            <a:pPr marL="742950" lvl="1" indent="-285750" eaLnBrk="0" hangingPunct="0">
              <a:buFont typeface="Wingdings" panose="05000000000000000000" pitchFamily="2" charset="2"/>
              <a:buChar char="§"/>
            </a:pPr>
            <a:endParaRPr lang="en-US" sz="1800" dirty="0" smtClean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742950" lvl="1" indent="-285750" eaLnBrk="0" hangingPunct="0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Email templates</a:t>
            </a:r>
          </a:p>
          <a:p>
            <a:pPr marL="742950" lvl="1" indent="-285750" eaLnBrk="0" hangingPunct="0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UI form field rendering</a:t>
            </a:r>
          </a:p>
          <a:p>
            <a:pPr marL="742950" lvl="1" indent="-285750" eaLnBrk="0" hangingPunct="0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View engine for Webscripts </a:t>
            </a:r>
          </a:p>
          <a:p>
            <a:pPr marL="742950" lvl="1" indent="-285750" eaLnBrk="0" hangingPunct="0">
              <a:buFont typeface="Wingdings" panose="05000000000000000000" pitchFamily="2" charset="2"/>
              <a:buChar char="§"/>
            </a:pPr>
            <a:endParaRPr lang="en-US" sz="1800" dirty="0" smtClean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eaLnBrk="0" hangingPunct="0"/>
            <a:r>
              <a:rPr lang="en-US" sz="18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hlinkClick r:id="rId3"/>
              </a:rPr>
              <a:t>Ref </a:t>
            </a:r>
            <a:r>
              <a:rPr lang="en-US" sz="1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hlinkClick r:id="rId3"/>
              </a:rPr>
              <a:t>: http://freemarker.org/docs/dgui_quickstart_basics.html</a:t>
            </a:r>
            <a:endParaRPr lang="en-US" sz="1800" b="0" dirty="0" smtClean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06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F729A0-4847-4CFE-A36E-0937E9928EA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496617"/>
            <a:ext cx="782465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rgbClr val="333333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Powerful </a:t>
            </a:r>
            <a:r>
              <a:rPr lang="en-US" sz="1800" dirty="0">
                <a:solidFill>
                  <a:srgbClr val="333333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template language: </a:t>
            </a:r>
            <a:endParaRPr lang="en-US" sz="1800" dirty="0" smtClean="0">
              <a:solidFill>
                <a:srgbClr val="333333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333333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Conditional </a:t>
            </a:r>
            <a:r>
              <a:rPr lang="en-US" sz="1800" dirty="0">
                <a:solidFill>
                  <a:srgbClr val="333333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blocks, iterations, assignments, string and arithmetic operations and formatting, macros and functions, including other templates, escaping by default (optional), and many </a:t>
            </a:r>
            <a:r>
              <a:rPr lang="en-US" sz="1800" dirty="0" smtClean="0">
                <a:solidFill>
                  <a:srgbClr val="333333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more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333333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333333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Multipurpose and lightweight: </a:t>
            </a:r>
            <a:endParaRPr lang="en-US" sz="1800" dirty="0" smtClean="0">
              <a:solidFill>
                <a:srgbClr val="333333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333333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Zero </a:t>
            </a:r>
            <a:r>
              <a:rPr lang="en-US" sz="1800" dirty="0">
                <a:solidFill>
                  <a:srgbClr val="333333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dependencies, any output format, can load templates from any place (pluggable), many configuration </a:t>
            </a:r>
            <a:r>
              <a:rPr lang="en-US" sz="1800" dirty="0" smtClean="0">
                <a:solidFill>
                  <a:srgbClr val="333333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options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333333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333333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Internationalization/localization-aware: </a:t>
            </a:r>
            <a:endParaRPr lang="en-US" sz="1800" dirty="0" smtClean="0">
              <a:solidFill>
                <a:srgbClr val="333333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333333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Locale </a:t>
            </a:r>
            <a:r>
              <a:rPr lang="en-US" sz="1800" dirty="0">
                <a:solidFill>
                  <a:srgbClr val="333333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sensitive number and date/time formatting, localized template variations</a:t>
            </a:r>
            <a:r>
              <a:rPr lang="en-US" sz="1800" dirty="0" smtClean="0">
                <a:solidFill>
                  <a:srgbClr val="333333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333333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333333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XML processing capabilities: </a:t>
            </a:r>
            <a:endParaRPr lang="en-US" sz="1800" dirty="0" smtClean="0">
              <a:solidFill>
                <a:srgbClr val="333333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333333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Drop </a:t>
            </a:r>
            <a:r>
              <a:rPr lang="en-US" sz="1800" dirty="0">
                <a:solidFill>
                  <a:srgbClr val="333333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XML DOM-s into the data-model and traverse them, or even process them </a:t>
            </a:r>
            <a:r>
              <a:rPr lang="en-US" sz="1800" dirty="0" smtClean="0">
                <a:solidFill>
                  <a:srgbClr val="333333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declaratively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333333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333333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Versatile data-model: </a:t>
            </a:r>
            <a:endParaRPr lang="en-US" sz="1800" dirty="0" smtClean="0">
              <a:solidFill>
                <a:srgbClr val="333333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333333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Java </a:t>
            </a:r>
            <a:r>
              <a:rPr lang="en-US" sz="1800" dirty="0">
                <a:solidFill>
                  <a:srgbClr val="333333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objects are exposed to the template as a tree of variables through pluggable adapters, which decides how the template sees them.</a:t>
            </a:r>
            <a:endParaRPr lang="en-US" sz="1800" b="0" i="0" dirty="0">
              <a:solidFill>
                <a:srgbClr val="333333"/>
              </a:solidFill>
              <a:effectLst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34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610600" cy="598254"/>
          </a:xfrm>
        </p:spPr>
        <p:txBody>
          <a:bodyPr/>
          <a:lstStyle/>
          <a:p>
            <a:r>
              <a:rPr lang="en-US" dirty="0" err="1" smtClean="0"/>
              <a:t>Freemarker</a:t>
            </a:r>
            <a:r>
              <a:rPr lang="en-US" dirty="0" smtClean="0"/>
              <a:t> - Examples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F729A0-4847-4CFE-A36E-0937E9928EA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404949" y="598254"/>
            <a:ext cx="8358051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5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Built-ins for </a:t>
            </a:r>
            <a:r>
              <a:rPr lang="en-US" sz="1800" dirty="0" smtClean="0">
                <a:solidFill>
                  <a:srgbClr val="005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cap_first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${“green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mouse"?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cap_first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}  -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---&gt; GREEN mouse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index_of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abcabc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"?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index_of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bc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")  </a:t>
            </a:r>
            <a:r>
              <a:rPr lang="en-US" alt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----&gt;</a:t>
            </a:r>
            <a:r>
              <a:rPr lang="en-US" altLang="en-US" sz="18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1</a:t>
            </a:r>
            <a:r>
              <a:rPr lang="en-US" alt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Replace  ${"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aaaaa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"?replace("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aaa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", "X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")}   - --- 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Xaa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Trim (${" green mouse "?trim}) -- (green mouse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Ref :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http://freemarker.org/docs/ref_builtins_string.html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5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Built-ins for sequences</a:t>
            </a:r>
          </a:p>
          <a:p>
            <a:endParaRPr lang="en-US" sz="1800" dirty="0" smtClean="0">
              <a:solidFill>
                <a:srgbClr val="0050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&lt;#assign colors = ["red", "green", "blue"]&gt; ${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colors?join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(", ")}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&lt;#assign ls = ["whale", "Barbara", "zeppelin", "aardvark", "beetroot"]?sort&gt; 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&lt;#list ls as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&gt;${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} &lt;/#list&gt;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5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solidFill>
                  <a:srgbClr val="005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Ref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800" dirty="0">
                <a:solidFill>
                  <a:srgbClr val="005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0050B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http://freemarker.org/docs/ref_builtins_sequence.html</a:t>
            </a:r>
            <a:endParaRPr lang="en-US" sz="1800" dirty="0">
              <a:solidFill>
                <a:srgbClr val="0050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hangingPunct="0"/>
            <a:endParaRPr lang="en-US" sz="1800" dirty="0" smtClean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1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F729A0-4847-4CFE-A36E-0937E9928EA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481149"/>
            <a:ext cx="8493034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5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Loop variable built-ins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&lt;#-- Note: x is a loop variable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--&gt;</a:t>
            </a:r>
          </a:p>
          <a:p>
            <a:pPr lvl="1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&lt;#list ['a', 'b', 'c'] as x&gt; ${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x?index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} &lt;/#list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&lt;#list ['a', 'b', 'c'] as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${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i?counter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}: ${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lvl="1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&lt;/#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list&gt;</a:t>
            </a:r>
          </a:p>
          <a:p>
            <a:pPr lvl="1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&lt;#list ['a', 'b', 'c'] as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${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i?has_next?c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&lt;/#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list&gt;</a:t>
            </a:r>
          </a:p>
          <a:p>
            <a:r>
              <a:rPr lang="en-US" sz="1800" dirty="0" smtClean="0">
                <a:solidFill>
                  <a:srgbClr val="005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Built-ins </a:t>
            </a:r>
            <a:r>
              <a:rPr lang="en-US" sz="1800" dirty="0">
                <a:solidFill>
                  <a:srgbClr val="005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800" dirty="0" smtClean="0">
                <a:solidFill>
                  <a:srgbClr val="005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hashes</a:t>
            </a:r>
          </a:p>
          <a:p>
            <a:pPr lvl="1"/>
            <a:r>
              <a:rPr lang="en-US" sz="1600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&lt;#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 </a:t>
            </a:r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myHash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{ "name": "mouse", "price": 50 }&gt; </a:t>
            </a:r>
            <a:endParaRPr lang="en-US" sz="1600" dirty="0" smtClean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600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&lt;#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 </a:t>
            </a:r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myHash?keys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k&gt; ${k} &lt;/#list</a:t>
            </a:r>
            <a:r>
              <a:rPr lang="en-US" sz="1600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lvl="1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600" dirty="0" smtClean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&lt;#assign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myHash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= { "name": "mouse", "price": 50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}&gt;</a:t>
            </a:r>
          </a:p>
          <a:p>
            <a:pPr lvl="1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&lt;#list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myHash?values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as v&gt; ${v} &lt;/#list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5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&lt;#include "/common/</a:t>
            </a:r>
            <a:r>
              <a:rPr lang="en-US" sz="1800" dirty="0" err="1">
                <a:solidFill>
                  <a:srgbClr val="005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copyright.ftl</a:t>
            </a:r>
            <a:r>
              <a:rPr lang="en-US" sz="1800" dirty="0">
                <a:solidFill>
                  <a:srgbClr val="0050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0" i="0" dirty="0">
              <a:solidFill>
                <a:srgbClr val="0050B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32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F729A0-4847-4CFE-A36E-0937E9928EA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1045029" y="2834640"/>
            <a:ext cx="56692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Freemarker</a:t>
            </a:r>
            <a:r>
              <a:rPr lang="en-US" sz="2400" b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35669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F729A0-4847-4CFE-A36E-0937E9928EA0}" type="slidenum">
              <a:rPr lang="en-US" b="1" smtClean="0"/>
              <a:pPr>
                <a:defRPr/>
              </a:pPr>
              <a:t>16</a:t>
            </a:fld>
            <a:endParaRPr lang="en-US" b="1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533400" y="2821577"/>
            <a:ext cx="40233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Webscripts – Architecture </a:t>
            </a:r>
          </a:p>
        </p:txBody>
      </p:sp>
    </p:spTree>
    <p:extLst>
      <p:ext uri="{BB962C8B-B14F-4D97-AF65-F5344CB8AC3E}">
        <p14:creationId xmlns:p14="http://schemas.microsoft.com/office/powerpoint/2010/main" val="48754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F729A0-4847-4CFE-A36E-0937E9928EA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828871"/>
            <a:ext cx="838853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Webscript is a RESTful service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b="0" i="0" dirty="0" smtClean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Helps to implement our own REST API to communicate with Alfresco share or repository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Web Script Framework is designed according to the 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Model View Controller (MVC)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pattern 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0" i="0" dirty="0" smtClean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0" i="0" dirty="0" smtClean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0" i="0" dirty="0" smtClean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0" i="0" dirty="0" smtClean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0" i="0" dirty="0" smtClean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2" name="Picture 4" descr="https://docs.alfresco.com/sites/docs.alfresco.com/files/public/images/docs/default5_2/9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317" y="3368027"/>
            <a:ext cx="36004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152400" y="1"/>
            <a:ext cx="8077200" cy="522513"/>
          </a:xfrm>
        </p:spPr>
        <p:txBody>
          <a:bodyPr/>
          <a:lstStyle/>
          <a:p>
            <a:r>
              <a:rPr lang="en-US" dirty="0" smtClean="0"/>
              <a:t>Webscripts -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5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Webscripts Types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F729A0-4847-4CFE-A36E-0937E9928EA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399" y="1327500"/>
            <a:ext cx="777457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There are two kinds of web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scripts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 web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scripts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Presentation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web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scripts</a:t>
            </a:r>
          </a:p>
          <a:p>
            <a:pPr lvl="2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Data web scripts 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provide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 server interface for client applications to query, retrieve, update, and perform processes, typically using request and response formats such as XML and JSON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Presentation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web scripts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let you customize and extend the web UI. They typically render HTML and can include browser-hosted JavaScript.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75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Webscript Framework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F729A0-4847-4CFE-A36E-0937E9928EA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2050" name="Picture 2" descr="https://docs.alfresco.com/sites/docs.alfresco.com/files/public/images/docs/default5_2/wsf-de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889" y="821871"/>
            <a:ext cx="5243739" cy="515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42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900" y="2533924"/>
            <a:ext cx="2219443" cy="200291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F729A0-4847-4CFE-A36E-0937E9928EA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8688" y="1916860"/>
            <a:ext cx="3122009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defTabSz="800100">
              <a:lnSpc>
                <a:spcPct val="90000"/>
              </a:lnSpc>
              <a:spcAft>
                <a:spcPct val="15000"/>
              </a:spcAft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RESTful services – Introduction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58688" y="3674650"/>
            <a:ext cx="2374689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defTabSz="800100">
              <a:lnSpc>
                <a:spcPct val="90000"/>
              </a:lnSpc>
              <a:spcAft>
                <a:spcPct val="15000"/>
              </a:spcAft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Webscript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architecture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462437" y="2772329"/>
            <a:ext cx="225048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defTabSz="800100">
              <a:lnSpc>
                <a:spcPct val="90000"/>
              </a:lnSpc>
              <a:spcAft>
                <a:spcPct val="15000"/>
              </a:spcAft>
            </a:pP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Freemarker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Overview</a:t>
            </a:r>
          </a:p>
        </p:txBody>
      </p:sp>
      <p:sp>
        <p:nvSpPr>
          <p:cNvPr id="9" name="Rectangle 8"/>
          <p:cNvSpPr/>
          <p:nvPr/>
        </p:nvSpPr>
        <p:spPr>
          <a:xfrm>
            <a:off x="971321" y="4563329"/>
            <a:ext cx="209236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defTabSz="800100">
              <a:lnSpc>
                <a:spcPct val="90000"/>
              </a:lnSpc>
              <a:spcAft>
                <a:spcPct val="15000"/>
              </a:spcAft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Types of Webscripts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27015" y="5303235"/>
            <a:ext cx="2156937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defTabSz="800100">
              <a:lnSpc>
                <a:spcPct val="90000"/>
              </a:lnSpc>
              <a:spcAft>
                <a:spcPct val="15000"/>
              </a:spcAft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JS Webscripts-Demo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93786" y="1990993"/>
            <a:ext cx="2922595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defTabSz="800100">
              <a:lnSpc>
                <a:spcPct val="90000"/>
              </a:lnSpc>
              <a:spcAft>
                <a:spcPct val="15000"/>
              </a:spcAft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Spring 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Dependency Injection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01685" y="2943145"/>
            <a:ext cx="2461315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defTabSz="800100">
              <a:lnSpc>
                <a:spcPct val="90000"/>
              </a:lnSpc>
              <a:spcAft>
                <a:spcPct val="15000"/>
              </a:spcAft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Java Backed 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web scripts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04010" y="4029977"/>
            <a:ext cx="3102146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800100">
              <a:lnSpc>
                <a:spcPct val="90000"/>
              </a:lnSpc>
              <a:spcAft>
                <a:spcPct val="15000"/>
              </a:spcAft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Java Backed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webscripts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- Demo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61308" y="5286523"/>
            <a:ext cx="2371034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defTabSz="800100">
              <a:lnSpc>
                <a:spcPct val="90000"/>
              </a:lnSpc>
              <a:spcAft>
                <a:spcPct val="15000"/>
              </a:spcAft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Alfresco API -Overview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9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Webscript Components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F729A0-4847-4CFE-A36E-0937E9928EA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810459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web script comprises only the following components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description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optional controller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script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One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or more FreeMarker response templates</a:t>
            </a:r>
            <a:endParaRPr lang="en-US" sz="18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8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Webscript – Descriptor file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F729A0-4847-4CFE-A36E-0937E9928EA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" y="791758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web script description document is an XML file that describes the URI and HTTP method that initiates the web </a:t>
            </a:r>
            <a:r>
              <a:rPr lang="en-US" sz="1800" dirty="0" smtClean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script</a:t>
            </a:r>
          </a:p>
          <a:p>
            <a:endParaRPr lang="en-US" sz="1800" dirty="0">
              <a:solidFill>
                <a:srgbClr val="58595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u="sng" dirty="0" smtClean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helloworld.get.desc.xml</a:t>
            </a:r>
            <a:r>
              <a:rPr lang="en-US" sz="1800" b="1" dirty="0" smtClean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8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[&lt;</a:t>
            </a: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script id&gt;.&lt;http method&gt;.desc.xml</a:t>
            </a:r>
            <a:r>
              <a:rPr lang="en-US" sz="1800" b="1" u="sng" dirty="0" smtClean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endParaRPr lang="en-US" sz="1800" b="1" u="sng" dirty="0">
              <a:solidFill>
                <a:srgbClr val="58595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1" u="sng" dirty="0" smtClean="0">
              <a:solidFill>
                <a:srgbClr val="58595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webscript</a:t>
            </a:r>
            <a:r>
              <a:rPr lang="en-US" sz="18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shortname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Hello World Sample 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Webscript</a:t>
            </a:r>
            <a:r>
              <a:rPr lang="en-US" sz="1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shortname</a:t>
            </a:r>
            <a:r>
              <a:rPr lang="en-US" sz="1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description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Hands back a greeting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description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/sample/</a:t>
            </a:r>
            <a:r>
              <a:rPr lang="en-US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helloworld</a:t>
            </a:r>
            <a:r>
              <a:rPr lang="en-US" sz="1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url</a:t>
            </a:r>
            <a:r>
              <a:rPr lang="en-US" sz="1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&lt;</a:t>
            </a:r>
            <a:r>
              <a:rPr lang="en-US" sz="1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format </a:t>
            </a:r>
            <a:r>
              <a:rPr lang="en-US" sz="1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default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"html"</a:t>
            </a:r>
            <a:r>
              <a:rPr lang="en-US" sz="1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800" i="1" dirty="0" smtClean="0">
                <a:solidFill>
                  <a:srgbClr val="3F7F7F"/>
                </a:solidFill>
                <a:latin typeface="Consolas" panose="020B0609020204030204" pitchFamily="49" charset="0"/>
              </a:rPr>
              <a:t>format</a:t>
            </a:r>
            <a:r>
              <a:rPr lang="en-US" sz="1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webscript</a:t>
            </a:r>
            <a:r>
              <a:rPr lang="en-US" sz="1800" dirty="0" smtClean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endParaRPr lang="en-US" sz="1800" dirty="0">
              <a:solidFill>
                <a:srgbClr val="008080"/>
              </a:solidFill>
              <a:highlight>
                <a:srgbClr val="D4D4D4"/>
              </a:highlight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endParaRPr lang="en-US" sz="1800" dirty="0" smtClean="0">
              <a:solidFill>
                <a:srgbClr val="008080"/>
              </a:solidFill>
              <a:highlight>
                <a:srgbClr val="D4D4D4"/>
              </a:highlight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Advanced Topic Ref : </a:t>
            </a:r>
            <a:r>
              <a:rPr lang="en-US" sz="180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http://docs.alfresco.com/5.2/references/api-wsdl-webscript-descriptor-language-reference.html</a:t>
            </a:r>
            <a:endParaRPr lang="en-US" sz="1800" dirty="0">
              <a:solidFill>
                <a:srgbClr val="58595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4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Webscript – Controller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F729A0-4847-4CFE-A36E-0937E9928EA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" y="791758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web script controller script is a </a:t>
            </a:r>
            <a:r>
              <a:rPr lang="en-US" sz="1800" dirty="0" smtClean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JavaScript/ Java  </a:t>
            </a:r>
            <a:r>
              <a:rPr lang="en-US" sz="180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that contains the actual logic of a web script.</a:t>
            </a:r>
            <a:endParaRPr lang="en-US" sz="1800" dirty="0" smtClean="0">
              <a:solidFill>
                <a:srgbClr val="58595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 smtClean="0">
              <a:solidFill>
                <a:srgbClr val="58595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901" y="1941547"/>
            <a:ext cx="71755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helloworld.get.js  [ </a:t>
            </a: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&lt;web script id&gt;.&lt;http method&gt;.</a:t>
            </a:r>
            <a:r>
              <a:rPr lang="en-US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endParaRPr lang="en-US" sz="1400" b="1" dirty="0"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</a:rPr>
              <a:t>model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fromJS</a:t>
            </a:r>
            <a:r>
              <a:rPr lang="en-US" sz="1400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] = </a:t>
            </a:r>
            <a:r>
              <a:rPr lang="en-US" sz="1400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"Hello from JS!"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  <a:endParaRPr lang="en-US" sz="1400" dirty="0"/>
          </a:p>
        </p:txBody>
      </p:sp>
      <p:sp>
        <p:nvSpPr>
          <p:cNvPr id="7" name="Title 2"/>
          <p:cNvSpPr txBox="1">
            <a:spLocks/>
          </p:cNvSpPr>
          <p:nvPr/>
        </p:nvSpPr>
        <p:spPr bwMode="auto">
          <a:xfrm>
            <a:off x="152400" y="3162300"/>
            <a:ext cx="861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+mj-lt"/>
                <a:ea typeface="MS PGothic" charset="-128"/>
                <a:cs typeface="MS PGothic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MS PGothic" charset="-128"/>
                <a:cs typeface="MS PGothic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MS PGothic" charset="-128"/>
                <a:cs typeface="MS PGothic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MS PGothic" charset="-128"/>
                <a:cs typeface="MS PGothic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MS PGothic" charset="-128"/>
                <a:cs typeface="MS PGothic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r>
              <a:rPr lang="en-US" kern="0" dirty="0" smtClean="0"/>
              <a:t>Webscript – Response template</a:t>
            </a:r>
            <a:endParaRPr lang="en-US" kern="0" dirty="0"/>
          </a:p>
        </p:txBody>
      </p:sp>
      <p:sp>
        <p:nvSpPr>
          <p:cNvPr id="9" name="Rectangle 8"/>
          <p:cNvSpPr/>
          <p:nvPr/>
        </p:nvSpPr>
        <p:spPr>
          <a:xfrm>
            <a:off x="247650" y="4707560"/>
            <a:ext cx="86995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helloworld.get.html.ftl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[&lt;web script id&gt;.&lt;</a:t>
            </a:r>
            <a:r>
              <a:rPr lang="en-US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httpMethod</a:t>
            </a: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&gt;.&lt;format&gt;.</a:t>
            </a:r>
            <a:r>
              <a:rPr lang="en-US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ftl</a:t>
            </a:r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endParaRPr lang="en-US" sz="1000" dirty="0">
              <a:solidFill>
                <a:srgbClr val="000000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endParaRPr lang="en-US" sz="1000" dirty="0" smtClean="0">
              <a:solidFill>
                <a:srgbClr val="000000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Message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: '${</a:t>
            </a:r>
            <a:r>
              <a:rPr lang="en-US" sz="14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fromJS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}'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247650" y="3996036"/>
            <a:ext cx="8420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script response templates render output in the correct format for specific needs, such as HTML, Atom, XML, RSS, JSON, CSV, or any combination of these.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2900" y="5785440"/>
            <a:ext cx="6841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&lt;web script id&gt;.&lt;http method&gt;.&lt;format&gt;.&lt;status code&gt;.</a:t>
            </a:r>
            <a:r>
              <a:rPr lang="en-US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ftl</a:t>
            </a:r>
            <a:endParaRPr lang="en-US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6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script components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F729A0-4847-4CFE-A36E-0937E9928EA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3074" name="Picture 2" descr="https://docs.alfresco.com/sites/docs.alfresco.com/files/public/images/docs/default5_2/dev-extensions-repo-web-scripts-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52451"/>
            <a:ext cx="8009074" cy="52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12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File </a:t>
            </a:r>
            <a:r>
              <a:rPr lang="en-US" dirty="0" smtClean="0"/>
              <a:t>Locations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F729A0-4847-4CFE-A36E-0937E9928EA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320" y="1165453"/>
            <a:ext cx="84886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Navigate to following path Via Share application</a:t>
            </a:r>
          </a:p>
          <a:p>
            <a:endParaRPr lang="en-US" sz="1800" dirty="0">
              <a:solidFill>
                <a:srgbClr val="58595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800" b="1" dirty="0" smtClean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Repository &gt; Data Dictionary &gt; Web Scripts Extensions</a:t>
            </a:r>
            <a:endParaRPr lang="en-US" sz="1800" dirty="0" smtClean="0">
              <a:solidFill>
                <a:srgbClr val="58595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800" b="1" dirty="0" smtClean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Repository </a:t>
            </a:r>
            <a:r>
              <a:rPr lang="en-US" sz="1800" b="1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Data Dictionary &gt; </a:t>
            </a:r>
            <a:r>
              <a:rPr lang="en-US" sz="1800" b="1" dirty="0" smtClean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Scripts</a:t>
            </a:r>
          </a:p>
          <a:p>
            <a:endParaRPr lang="en-US" sz="1800" dirty="0">
              <a:solidFill>
                <a:srgbClr val="58595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smtClean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file system under Alfresco installation directory</a:t>
            </a:r>
          </a:p>
          <a:p>
            <a:endParaRPr lang="en-US" sz="1800" dirty="0" smtClean="0">
              <a:solidFill>
                <a:srgbClr val="58595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u="sng" dirty="0" err="1" smtClean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alfresco.war</a:t>
            </a:r>
            <a:endParaRPr lang="en-US" sz="1800" b="1" u="sng" dirty="0" smtClean="0">
              <a:solidFill>
                <a:srgbClr val="58595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1" u="sng" dirty="0">
              <a:solidFill>
                <a:srgbClr val="58595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1800" dirty="0" err="1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classpath</a:t>
            </a:r>
            <a:r>
              <a:rPr lang="en-US" sz="180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under the folder</a:t>
            </a:r>
            <a:r>
              <a:rPr lang="en-US" sz="1800" b="1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/alfresco/extension/templates/</a:t>
            </a:r>
            <a:r>
              <a:rPr lang="en-US" sz="1800" b="1" dirty="0" err="1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webscripts</a:t>
            </a:r>
            <a:endParaRPr lang="en-US" sz="1800" dirty="0">
              <a:solidFill>
                <a:srgbClr val="58595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1800" dirty="0" err="1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classpath</a:t>
            </a:r>
            <a:r>
              <a:rPr lang="en-US" sz="180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under the folder </a:t>
            </a:r>
            <a:r>
              <a:rPr lang="en-US" sz="1800" b="1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800" b="1" dirty="0" smtClean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alfresco/templates/</a:t>
            </a:r>
            <a:r>
              <a:rPr lang="en-US" sz="1800" b="1" dirty="0" err="1" smtClean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webscripts</a:t>
            </a:r>
            <a:endParaRPr lang="en-US" sz="1800" b="1" dirty="0" smtClean="0">
              <a:solidFill>
                <a:srgbClr val="58595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 err="1" smtClean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share.war</a:t>
            </a:r>
            <a:endParaRPr lang="en-US" sz="1800" b="1" dirty="0" smtClean="0">
              <a:solidFill>
                <a:srgbClr val="58595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1" i="0" dirty="0">
              <a:solidFill>
                <a:srgbClr val="58595B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800" b="1" dirty="0" smtClean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 </a:t>
            </a:r>
            <a:r>
              <a:rPr lang="en-US" sz="1800" b="1" dirty="0" err="1" smtClean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classpath</a:t>
            </a:r>
            <a:r>
              <a:rPr lang="en-US" sz="1800" b="1" dirty="0" smtClean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</a:t>
            </a:r>
            <a:r>
              <a:rPr lang="en-US" sz="1800" b="1" dirty="0" smtClean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alfresco/site-</a:t>
            </a:r>
            <a:r>
              <a:rPr lang="en-US" sz="1800" b="1" dirty="0" err="1" smtClean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webscripts</a:t>
            </a:r>
            <a:endParaRPr lang="en-US" sz="1800" b="1" dirty="0" smtClean="0">
              <a:solidFill>
                <a:srgbClr val="58595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800" b="1" i="0" dirty="0" smtClean="0">
                <a:solidFill>
                  <a:srgbClr val="58595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Under </a:t>
            </a:r>
            <a:r>
              <a:rPr lang="en-US" sz="1800" b="1" i="0" dirty="0" err="1" smtClean="0">
                <a:solidFill>
                  <a:srgbClr val="58595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classpath</a:t>
            </a:r>
            <a:r>
              <a:rPr lang="en-US" sz="1800" b="1" i="0" dirty="0" smtClean="0">
                <a:solidFill>
                  <a:srgbClr val="58595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/alfresco/web-extension/site-</a:t>
            </a:r>
            <a:r>
              <a:rPr lang="en-US" sz="1800" b="1" i="0" dirty="0" err="1" smtClean="0">
                <a:solidFill>
                  <a:srgbClr val="58595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webscripts</a:t>
            </a:r>
            <a:endParaRPr lang="en-US" sz="1800" b="1" i="0" dirty="0">
              <a:solidFill>
                <a:srgbClr val="58595B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92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Alfresco Webscript Home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F729A0-4847-4CFE-A36E-0937E9928EA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36484"/>
            <a:ext cx="4459856" cy="30170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" y="4467179"/>
            <a:ext cx="4064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http://localhost:8080/alfresco/s/index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30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scope Objects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F729A0-4847-4CFE-A36E-0937E9928EA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799" y="1227296"/>
            <a:ext cx="86432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 root objects are available when you are implementing a controller for a Web </a:t>
            </a:r>
            <a:r>
              <a:rPr lang="en-US" sz="1800" dirty="0" smtClean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Script</a:t>
            </a:r>
          </a:p>
          <a:p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Ref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://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docs.alfresco.com/5.2/references/api-ws-root.html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https://community.alfresco.com/docs/DOC-5367-javascript-api-cookbook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76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F729A0-4847-4CFE-A36E-0937E9928EA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533400" y="2881085"/>
            <a:ext cx="4754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script - Demo</a:t>
            </a:r>
          </a:p>
        </p:txBody>
      </p:sp>
    </p:spTree>
    <p:extLst>
      <p:ext uri="{BB962C8B-B14F-4D97-AF65-F5344CB8AC3E}">
        <p14:creationId xmlns:p14="http://schemas.microsoft.com/office/powerpoint/2010/main" val="318550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F729A0-4847-4CFE-A36E-0937E9928EA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740229" y="2902857"/>
            <a:ext cx="61685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Backed Webscripts</a:t>
            </a:r>
          </a:p>
        </p:txBody>
      </p:sp>
    </p:spTree>
    <p:extLst>
      <p:ext uri="{BB962C8B-B14F-4D97-AF65-F5344CB8AC3E}">
        <p14:creationId xmlns:p14="http://schemas.microsoft.com/office/powerpoint/2010/main" val="171591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Alfresco API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F729A0-4847-4CFE-A36E-0937E9928EA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799" y="1227296"/>
            <a:ext cx="86432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Repository Java API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Ref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docs.alfresco.com/5.2/concepts/dev-services.html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https://community.alfresco.com/docs/DOC-5367-javascript-api-cookbook</a:t>
            </a:r>
          </a:p>
        </p:txBody>
      </p:sp>
    </p:spTree>
    <p:extLst>
      <p:ext uri="{BB962C8B-B14F-4D97-AF65-F5344CB8AC3E}">
        <p14:creationId xmlns:p14="http://schemas.microsoft.com/office/powerpoint/2010/main" val="308654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-7365"/>
            <a:ext cx="8911771" cy="716114"/>
          </a:xfrm>
        </p:spPr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F729A0-4847-4CFE-A36E-0937E9928EA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656114" y="870857"/>
            <a:ext cx="2658837" cy="5058747"/>
            <a:chOff x="2433638" y="990600"/>
            <a:chExt cx="2881313" cy="4939004"/>
          </a:xfrm>
          <a:scene3d>
            <a:camera prst="perspectiveContrastingLeftFacing"/>
            <a:lightRig rig="threePt" dir="t"/>
          </a:scene3d>
        </p:grpSpPr>
        <p:sp>
          <p:nvSpPr>
            <p:cNvPr id="13" name="Can 12"/>
            <p:cNvSpPr/>
            <p:nvPr/>
          </p:nvSpPr>
          <p:spPr bwMode="auto">
            <a:xfrm>
              <a:off x="2433638" y="1028991"/>
              <a:ext cx="300038" cy="4900613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sp>
          <p:nvSpPr>
            <p:cNvPr id="16" name="Can 15"/>
            <p:cNvSpPr/>
            <p:nvPr/>
          </p:nvSpPr>
          <p:spPr bwMode="auto">
            <a:xfrm>
              <a:off x="5014913" y="990600"/>
              <a:ext cx="300038" cy="4900613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solidFill>
                  <a:schemeClr val="tx1"/>
                </a:solidFill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733675" y="1270231"/>
              <a:ext cx="2281238" cy="4284162"/>
              <a:chOff x="2733675" y="1270231"/>
              <a:chExt cx="2281238" cy="4284162"/>
            </a:xfrm>
          </p:grpSpPr>
          <p:sp>
            <p:nvSpPr>
              <p:cNvPr id="4" name="TextBox 3"/>
              <p:cNvSpPr txBox="1"/>
              <p:nvPr/>
            </p:nvSpPr>
            <p:spPr bwMode="auto">
              <a:xfrm>
                <a:off x="2733675" y="5277394"/>
                <a:ext cx="2281238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Verdana" charset="0"/>
                  </a:rPr>
                  <a:t>What is Alfresco CMS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 bwMode="auto">
              <a:xfrm>
                <a:off x="2733675" y="4753549"/>
                <a:ext cx="2281238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Verdana" charset="0"/>
                  </a:rPr>
                  <a:t>Architecture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 bwMode="auto">
              <a:xfrm>
                <a:off x="2733675" y="4229704"/>
                <a:ext cx="2281238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Verdana" charset="0"/>
                  </a:rPr>
                  <a:t>Why Share? 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 bwMode="auto">
              <a:xfrm>
                <a:off x="2733675" y="3643740"/>
                <a:ext cx="2281238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Verdana" charset="0"/>
                  </a:rPr>
                  <a:t>Share application &amp; Basic Customization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 bwMode="auto">
              <a:xfrm>
                <a:off x="2733675" y="3057776"/>
                <a:ext cx="2281238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Verdana" charset="0"/>
                  </a:rPr>
                  <a:t>Web scripts 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 bwMode="auto">
              <a:xfrm>
                <a:off x="2733675" y="2452125"/>
                <a:ext cx="2281238" cy="4507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Verdana" charset="0"/>
                  </a:rPr>
                  <a:t> Further Extension points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 bwMode="auto">
              <a:xfrm>
                <a:off x="2733675" y="1854884"/>
                <a:ext cx="2281237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Verdana" charset="0"/>
                  </a:rPr>
                  <a:t>Alfresco process services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 bwMode="auto">
              <a:xfrm>
                <a:off x="2733675" y="1270231"/>
                <a:ext cx="2281237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Verdana" charset="0"/>
                  </a:rPr>
                  <a:t>ADF</a:t>
                </a:r>
                <a:endParaRPr lang="en-US" sz="1200" b="0" dirty="0" smtClean="0">
                  <a:solidFill>
                    <a:schemeClr val="accent1">
                      <a:lumMod val="75000"/>
                    </a:schemeClr>
                  </a:solidFill>
                  <a:latin typeface="Verdana" charset="0"/>
                </a:endParaRPr>
              </a:p>
            </p:txBody>
          </p:sp>
        </p:grpSp>
      </p:grpSp>
      <p:pic>
        <p:nvPicPr>
          <p:cNvPr id="3080" name="Picture 8" descr="Image result for person climbing ladd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861" y="5471879"/>
            <a:ext cx="906243" cy="90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1" y="530735"/>
            <a:ext cx="1266605" cy="140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 bwMode="auto">
          <a:xfrm>
            <a:off x="1654628" y="5890282"/>
            <a:ext cx="100148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 b="1" dirty="0" smtClean="0">
                <a:solidFill>
                  <a:schemeClr val="accent4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Developer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6466183" y="960246"/>
            <a:ext cx="121187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 b="1" dirty="0" smtClean="0">
                <a:solidFill>
                  <a:schemeClr val="accent4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Alfresco Developer</a:t>
            </a:r>
          </a:p>
        </p:txBody>
      </p:sp>
      <p:sp>
        <p:nvSpPr>
          <p:cNvPr id="18" name="Right Arrow 17"/>
          <p:cNvSpPr/>
          <p:nvPr/>
        </p:nvSpPr>
        <p:spPr bwMode="auto">
          <a:xfrm>
            <a:off x="1480457" y="2834399"/>
            <a:ext cx="1452527" cy="363102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568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99179" y="3061440"/>
            <a:ext cx="3178791" cy="699655"/>
          </a:xfrm>
        </p:spPr>
        <p:txBody>
          <a:bodyPr/>
          <a:lstStyle/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MS PGothic" pitchFamily="34" charset="-128"/>
                <a:cs typeface="ＭＳ Ｐゴシック" charset="-128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F729A0-4847-4CFE-A36E-0937E9928EA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1240971" y="2690949"/>
            <a:ext cx="51206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RESTful Services</a:t>
            </a:r>
          </a:p>
        </p:txBody>
      </p:sp>
    </p:spTree>
    <p:extLst>
      <p:ext uri="{BB962C8B-B14F-4D97-AF65-F5344CB8AC3E}">
        <p14:creationId xmlns:p14="http://schemas.microsoft.com/office/powerpoint/2010/main" val="414754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 txBox="1">
            <a:spLocks noChangeArrowheads="1"/>
          </p:cNvSpPr>
          <p:nvPr/>
        </p:nvSpPr>
        <p:spPr>
          <a:xfrm>
            <a:off x="76200" y="6324600"/>
            <a:ext cx="4572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68B1EC2B-0445-477A-B0BE-9B9BFCA5C2FF}" type="slidenum">
              <a:rPr lang="en-US" sz="1200" b="0" smtClean="0">
                <a:solidFill>
                  <a:srgbClr val="6DB23F"/>
                </a:solidFill>
                <a:latin typeface="Arial Black" charset="0"/>
              </a:rPr>
              <a:pPr algn="r">
                <a:defRPr/>
              </a:pPr>
              <a:t>5</a:t>
            </a:fld>
            <a:endParaRPr lang="en-US" sz="1200" b="0" dirty="0">
              <a:solidFill>
                <a:srgbClr val="000000"/>
              </a:solidFill>
              <a:latin typeface="Arial Black" charset="0"/>
            </a:endParaRPr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10833" y="39687"/>
            <a:ext cx="6832744" cy="471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pPr marL="0" lvl="1" defTabSz="800100">
              <a:lnSpc>
                <a:spcPct val="90000"/>
              </a:lnSpc>
              <a:spcAft>
                <a:spcPct val="15000"/>
              </a:spcAft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RESTful service - Introduction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799" y="636082"/>
            <a:ext cx="84492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1800" dirty="0" smtClean="0">
              <a:latin typeface="Calibri" panose="020F050202020403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1800" dirty="0">
              <a:latin typeface="Calibri" panose="020F050202020403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7220" y="774581"/>
            <a:ext cx="8664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 smtClean="0">
              <a:latin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4979" y="900849"/>
            <a:ext cx="8220634" cy="563231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buNone/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REST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- </a:t>
            </a:r>
            <a:r>
              <a:rPr lang="en-US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presentational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tate 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ransfer</a:t>
            </a:r>
          </a:p>
          <a:p>
            <a:pPr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------------------------------------------------------</a:t>
            </a:r>
          </a:p>
          <a:p>
            <a:pPr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It’s not a Standard !  It’s an Architectural Style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Resource based – 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Talks about Noun or things instead of Verb or action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Identify by URI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cts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/user/{John}</a:t>
            </a:r>
          </a:p>
          <a:p>
            <a:pPr marL="742950" lvl="1" indent="-285750" eaLnBrk="0" hangingPunct="0"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Representations</a:t>
            </a:r>
          </a:p>
          <a:p>
            <a:pPr marL="1200150" lvl="2" indent="-285750" eaLnBrk="0" hangingPunct="0">
              <a:buFont typeface="Wingdings" panose="05000000000000000000" pitchFamily="2" charset="2"/>
              <a:buChar char="v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57350" lvl="3" indent="-285750" eaLnBrk="0" hangingPunct="0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Talks about how a resource is getting manipulated</a:t>
            </a:r>
          </a:p>
          <a:p>
            <a:pPr marL="1657350" lvl="3" indent="-285750" eaLnBrk="0" hangingPunct="0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Typically JSON or XML</a:t>
            </a:r>
          </a:p>
          <a:p>
            <a:pPr marL="1657350" lvl="3" indent="-285750" eaLnBrk="0" hangingPunct="0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Example :</a:t>
            </a:r>
          </a:p>
          <a:p>
            <a:pPr marL="2114550" lvl="4" indent="-285750" eaLnBrk="0" hangingPunct="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Resource : John</a:t>
            </a:r>
          </a:p>
          <a:p>
            <a:pPr marL="2114550" lvl="4" indent="-285750" eaLnBrk="0" hangingPunct="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Service : GET</a:t>
            </a:r>
          </a:p>
          <a:p>
            <a:pPr marL="2114550" lvl="4" indent="-285750" eaLnBrk="0" hangingPunct="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Representation :</a:t>
            </a:r>
          </a:p>
          <a:p>
            <a:pPr lvl="5" eaLnBrk="0" hangingPunct="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Address, name, phone number</a:t>
            </a:r>
          </a:p>
          <a:p>
            <a:pPr lvl="5" eaLnBrk="0" hangingPunct="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JSON or XML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format</a:t>
            </a:r>
            <a:endParaRPr lang="en-US" sz="1800" b="1" dirty="0">
              <a:ln/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1800" b="1" dirty="0">
              <a:ln/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1800" b="1" dirty="0" smtClean="0">
              <a:ln/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81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 txBox="1">
            <a:spLocks noChangeArrowheads="1"/>
          </p:cNvSpPr>
          <p:nvPr/>
        </p:nvSpPr>
        <p:spPr>
          <a:xfrm>
            <a:off x="76200" y="6324600"/>
            <a:ext cx="4572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68B1EC2B-0445-477A-B0BE-9B9BFCA5C2FF}" type="slidenum">
              <a:rPr lang="en-US" sz="1200" b="0" smtClean="0">
                <a:solidFill>
                  <a:srgbClr val="6DB23F"/>
                </a:solidFill>
                <a:latin typeface="Arial Black" charset="0"/>
              </a:rPr>
              <a:pPr algn="r">
                <a:defRPr/>
              </a:pPr>
              <a:t>6</a:t>
            </a:fld>
            <a:endParaRPr lang="en-US" sz="1200" b="0" dirty="0">
              <a:solidFill>
                <a:srgbClr val="000000"/>
              </a:solidFill>
              <a:latin typeface="Arial Black" charset="0"/>
            </a:endParaRPr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10833" y="39687"/>
            <a:ext cx="6832744" cy="471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pPr marL="0" lvl="1" defTabSz="800100">
              <a:lnSpc>
                <a:spcPct val="90000"/>
              </a:lnSpc>
              <a:spcAft>
                <a:spcPct val="15000"/>
              </a:spcAft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799" y="636082"/>
            <a:ext cx="84492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1800" dirty="0" smtClean="0">
              <a:latin typeface="Calibri" panose="020F050202020403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1800" dirty="0" smtClean="0">
              <a:latin typeface="Calibri" panose="020F050202020403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7220" y="774581"/>
            <a:ext cx="8664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 smtClean="0">
              <a:latin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04799" y="280269"/>
            <a:ext cx="8029304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18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fundamental constraints are</a:t>
            </a:r>
          </a:p>
          <a:p>
            <a:pPr lvl="1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Uniform Interface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Stateless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Cacheable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Client-Server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Layered System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Code on Demand (optional) </a:t>
            </a:r>
          </a:p>
          <a:p>
            <a:pPr marL="285750" indent="-285750" eaLnBrk="0" hangingPunct="0">
              <a:buFont typeface="Wingdings" panose="05000000000000000000" pitchFamily="2" charset="2"/>
              <a:buChar char="v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Decouples architecture by separating Client and Server communication via request and response</a:t>
            </a:r>
          </a:p>
          <a:p>
            <a:pPr marL="285750" indent="-285750" eaLnBrk="0" hangingPunct="0">
              <a:buFont typeface="Wingdings" panose="05000000000000000000" pitchFamily="2" charset="2"/>
              <a:buChar char="v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v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v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v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v"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hangingPunct="0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	This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means : </a:t>
            </a:r>
          </a:p>
          <a:p>
            <a:pPr marL="2114550" lvl="4" indent="-285750" eaLnBrk="0" hangingPunct="0">
              <a:buFont typeface="Wingdings" panose="05000000000000000000" pitchFamily="2" charset="2"/>
              <a:buChar char="ü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Uses HTTP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Vebs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 GET, PUT, POST, DELETE)</a:t>
            </a:r>
          </a:p>
          <a:p>
            <a:pPr marL="2114550" lvl="4" indent="-285750" eaLnBrk="0" hangingPunct="0">
              <a:buFont typeface="Wingdings" panose="05000000000000000000" pitchFamily="2" charset="2"/>
              <a:buChar char="ü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URI as resources</a:t>
            </a:r>
          </a:p>
          <a:p>
            <a:pPr marL="2114550" lvl="4" indent="-285750" eaLnBrk="0" hangingPunct="0">
              <a:buFont typeface="Wingdings" panose="05000000000000000000" pitchFamily="2" charset="2"/>
              <a:buChar char="ü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Get status and representation in HTTP response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body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278242" y="3768075"/>
            <a:ext cx="5018056" cy="1133625"/>
            <a:chOff x="1036702" y="4477164"/>
            <a:chExt cx="5018056" cy="1133625"/>
          </a:xfrm>
        </p:grpSpPr>
        <p:sp>
          <p:nvSpPr>
            <p:cNvPr id="32" name="Rectangle 31"/>
            <p:cNvSpPr/>
            <p:nvPr/>
          </p:nvSpPr>
          <p:spPr bwMode="auto">
            <a:xfrm>
              <a:off x="4617843" y="4587720"/>
              <a:ext cx="1436915" cy="80989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noFill/>
                <a:effectLst/>
                <a:latin typeface="Arial" pitchFamily="-12" charset="0"/>
                <a:ea typeface="ＭＳ Ｐゴシック" pitchFamily="-12" charset="-128"/>
                <a:cs typeface="ＭＳ Ｐゴシック" pitchFamily="-12" charset="-128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036702" y="4477164"/>
              <a:ext cx="4990012" cy="1133625"/>
              <a:chOff x="1123406" y="3558290"/>
              <a:chExt cx="4990012" cy="1133625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1123406" y="3722914"/>
                <a:ext cx="1436915" cy="80989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noFill/>
                  <a:effectLst/>
                  <a:latin typeface="Arial" pitchFamily="-12" charset="0"/>
                  <a:ea typeface="ＭＳ Ｐゴシック" pitchFamily="-12" charset="-128"/>
                  <a:cs typeface="ＭＳ Ｐゴシック" pitchFamily="-12" charset="-128"/>
                </a:endParaRPr>
              </a:p>
            </p:txBody>
          </p:sp>
          <p:cxnSp>
            <p:nvCxnSpPr>
              <p:cNvPr id="35" name="Straight Arrow Connector 34"/>
              <p:cNvCxnSpPr/>
              <p:nvPr/>
            </p:nvCxnSpPr>
            <p:spPr bwMode="auto">
              <a:xfrm>
                <a:off x="2573770" y="3905794"/>
                <a:ext cx="2102733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 bwMode="auto">
              <a:xfrm flipH="1">
                <a:off x="2573770" y="4323806"/>
                <a:ext cx="2102733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7" name="TextBox 36"/>
              <p:cNvSpPr txBox="1"/>
              <p:nvPr/>
            </p:nvSpPr>
            <p:spPr bwMode="auto">
              <a:xfrm>
                <a:off x="1398114" y="3935744"/>
                <a:ext cx="113646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400" b="0" dirty="0" smtClean="0">
                    <a:latin typeface="Verdana" charset="0"/>
                  </a:rPr>
                  <a:t>Client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 bwMode="auto">
              <a:xfrm>
                <a:off x="4976950" y="3935744"/>
                <a:ext cx="113646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400" dirty="0" smtClean="0">
                    <a:latin typeface="Verdana" charset="0"/>
                  </a:rPr>
                  <a:t>Server</a:t>
                </a:r>
                <a:endParaRPr lang="en-US" sz="1400" b="0" dirty="0" smtClean="0">
                  <a:latin typeface="Verdana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 bwMode="auto">
              <a:xfrm>
                <a:off x="2788791" y="4414916"/>
                <a:ext cx="1025563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200" b="0" dirty="0" smtClean="0">
                    <a:latin typeface="Verdana" charset="0"/>
                  </a:rPr>
                  <a:t>Response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 bwMode="auto">
              <a:xfrm>
                <a:off x="2788791" y="3558290"/>
                <a:ext cx="1025563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200" b="0" dirty="0" smtClean="0">
                    <a:latin typeface="Verdana" charset="0"/>
                  </a:rPr>
                  <a:t>Request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527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 txBox="1">
            <a:spLocks noChangeArrowheads="1"/>
          </p:cNvSpPr>
          <p:nvPr/>
        </p:nvSpPr>
        <p:spPr>
          <a:xfrm>
            <a:off x="76200" y="6324600"/>
            <a:ext cx="4572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68B1EC2B-0445-477A-B0BE-9B9BFCA5C2FF}" type="slidenum">
              <a:rPr lang="en-US" sz="1200" b="0" smtClean="0">
                <a:solidFill>
                  <a:srgbClr val="6DB23F"/>
                </a:solidFill>
                <a:latin typeface="Arial Black" charset="0"/>
              </a:rPr>
              <a:pPr algn="r">
                <a:defRPr/>
              </a:pPr>
              <a:t>7</a:t>
            </a:fld>
            <a:endParaRPr lang="en-US" sz="1200" b="0" dirty="0">
              <a:solidFill>
                <a:srgbClr val="000000"/>
              </a:solidFill>
              <a:latin typeface="Arial Black" charset="0"/>
            </a:endParaRPr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10833" y="39687"/>
            <a:ext cx="6832744" cy="471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pPr marL="0" lvl="1" defTabSz="800100">
              <a:lnSpc>
                <a:spcPct val="90000"/>
              </a:lnSpc>
              <a:spcAft>
                <a:spcPct val="15000"/>
              </a:spcAft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799" y="636082"/>
            <a:ext cx="84492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1800" dirty="0" smtClean="0">
              <a:latin typeface="Calibri" panose="020F050202020403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1800" dirty="0" smtClean="0">
              <a:latin typeface="Calibri" panose="020F050202020403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7220" y="774581"/>
            <a:ext cx="8664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 smtClean="0">
              <a:latin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74979" y="1136238"/>
            <a:ext cx="8220634" cy="39703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Calibri" panose="020F0502020204030204" pitchFamily="34" charset="0"/>
              </a:rPr>
              <a:t>Violating any constraint other than Code on Demand is strictly not RESTful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sz="1800" dirty="0">
              <a:latin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Calibri" panose="020F0502020204030204" pitchFamily="34" charset="0"/>
              </a:rPr>
              <a:t>Compliance with REST allows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sz="1800" dirty="0">
              <a:latin typeface="Calibri" panose="020F050202020403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Calibri" panose="020F0502020204030204" pitchFamily="34" charset="0"/>
              </a:rPr>
              <a:t>Scalability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800" dirty="0" err="1" smtClean="0">
                <a:latin typeface="Calibri" panose="020F0502020204030204" pitchFamily="34" charset="0"/>
              </a:rPr>
              <a:t>Maintanability</a:t>
            </a:r>
            <a:endParaRPr lang="en-US" sz="1800" dirty="0" smtClean="0">
              <a:latin typeface="Calibri" panose="020F050202020403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Calibri" panose="020F0502020204030204" pitchFamily="34" charset="0"/>
              </a:rPr>
              <a:t>Visibility 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Calibri" panose="020F0502020204030204" pitchFamily="34" charset="0"/>
              </a:rPr>
              <a:t>Portability etc…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sz="1800" dirty="0">
              <a:latin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Calibri" panose="020F0502020204030204" pitchFamily="34" charset="0"/>
              </a:rPr>
              <a:t>It </a:t>
            </a:r>
            <a:r>
              <a:rPr lang="en-US" sz="1800" dirty="0">
                <a:latin typeface="Calibri" panose="020F0502020204030204" pitchFamily="34" charset="0"/>
              </a:rPr>
              <a:t>is used to build Web services that are lightweight, maintainable, and scalable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sz="1800" dirty="0">
              <a:latin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</a:rPr>
              <a:t>A service based on REST is called a RESTful service</a:t>
            </a:r>
          </a:p>
          <a:p>
            <a:pPr>
              <a:buNone/>
            </a:pPr>
            <a:endParaRPr lang="en-US" sz="1800" b="1" dirty="0" smtClean="0">
              <a:ln/>
              <a:solidFill>
                <a:schemeClr val="accent4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53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996" y="54529"/>
            <a:ext cx="8610600" cy="990600"/>
          </a:xfrm>
        </p:spPr>
        <p:txBody>
          <a:bodyPr/>
          <a:lstStyle/>
          <a:p>
            <a:r>
              <a:rPr lang="en-US" dirty="0" smtClean="0"/>
              <a:t>HTTP Methods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F729A0-4847-4CFE-A36E-0937E9928EA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 bwMode="auto">
          <a:xfrm>
            <a:off x="431074" y="1045129"/>
            <a:ext cx="8085909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GET : Retrieve data from specific resource</a:t>
            </a:r>
          </a:p>
          <a:p>
            <a:pPr eaLnBrk="0" hangingPunct="0"/>
            <a:endParaRPr lang="en-US" sz="1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eaLnBrk="0" hangingPunct="0"/>
            <a:r>
              <a:rPr lang="en-US" sz="1800" b="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POST : Submit data to be processed to a specific  resource</a:t>
            </a:r>
          </a:p>
          <a:p>
            <a:pPr eaLnBrk="0" hangingPunct="0"/>
            <a:endParaRPr lang="en-US" sz="1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eaLnBrk="0" hangingPunct="0"/>
            <a:r>
              <a:rPr lang="en-US" sz="1800" b="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PUT : Update a specified resource</a:t>
            </a:r>
          </a:p>
          <a:p>
            <a:pPr eaLnBrk="0" hangingPunct="0"/>
            <a:endParaRPr lang="en-US" sz="1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eaLnBrk="0" hangingPunct="0"/>
            <a:r>
              <a:rPr lang="en-US" sz="1800" b="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DELETE :  Delete a specified resource</a:t>
            </a:r>
          </a:p>
        </p:txBody>
      </p:sp>
    </p:spTree>
    <p:extLst>
      <p:ext uri="{BB962C8B-B14F-4D97-AF65-F5344CB8AC3E}">
        <p14:creationId xmlns:p14="http://schemas.microsoft.com/office/powerpoint/2010/main" val="1100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F729A0-4847-4CFE-A36E-0937E9928EA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 bwMode="auto">
          <a:xfrm>
            <a:off x="246016" y="0"/>
            <a:ext cx="861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+mj-lt"/>
                <a:ea typeface="MS PGothic" charset="-128"/>
                <a:cs typeface="MS PGothic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MS PGothic" charset="-128"/>
                <a:cs typeface="MS PGothic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MS PGothic" charset="-128"/>
                <a:cs typeface="MS PGothic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MS PGothic" charset="-128"/>
                <a:cs typeface="MS PGothic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-12" charset="0"/>
                <a:ea typeface="MS PGothic" charset="-128"/>
                <a:cs typeface="MS PGothic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D97BB"/>
                </a:solidFill>
                <a:latin typeface="Verdana" pitchFamily="-12" charset="0"/>
                <a:ea typeface="ＭＳ Ｐゴシック" pitchFamily="-12" charset="-128"/>
                <a:cs typeface="ＭＳ Ｐゴシック" pitchFamily="-12" charset="-128"/>
              </a:defRPr>
            </a:lvl9pPr>
          </a:lstStyle>
          <a:p>
            <a:r>
              <a:rPr lang="en-US" kern="0" dirty="0" smtClean="0"/>
              <a:t>HTTP Response Code</a:t>
            </a:r>
            <a:endParaRPr lang="en-US" kern="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693503"/>
              </p:ext>
            </p:extLst>
          </p:nvPr>
        </p:nvGraphicFramePr>
        <p:xfrm>
          <a:off x="533400" y="1175656"/>
          <a:ext cx="8323216" cy="4230329"/>
        </p:xfrm>
        <a:graphic>
          <a:graphicData uri="http://schemas.openxmlformats.org/drawingml/2006/table">
            <a:tbl>
              <a:tblPr/>
              <a:tblGrid>
                <a:gridCol w="2080804">
                  <a:extLst>
                    <a:ext uri="{9D8B030D-6E8A-4147-A177-3AD203B41FA5}">
                      <a16:colId xmlns:a16="http://schemas.microsoft.com/office/drawing/2014/main" val="2554538371"/>
                    </a:ext>
                  </a:extLst>
                </a:gridCol>
                <a:gridCol w="2080804">
                  <a:extLst>
                    <a:ext uri="{9D8B030D-6E8A-4147-A177-3AD203B41FA5}">
                      <a16:colId xmlns:a16="http://schemas.microsoft.com/office/drawing/2014/main" val="464921459"/>
                    </a:ext>
                  </a:extLst>
                </a:gridCol>
                <a:gridCol w="2080804">
                  <a:extLst>
                    <a:ext uri="{9D8B030D-6E8A-4147-A177-3AD203B41FA5}">
                      <a16:colId xmlns:a16="http://schemas.microsoft.com/office/drawing/2014/main" val="3823798637"/>
                    </a:ext>
                  </a:extLst>
                </a:gridCol>
                <a:gridCol w="2080804">
                  <a:extLst>
                    <a:ext uri="{9D8B030D-6E8A-4147-A177-3AD203B41FA5}">
                      <a16:colId xmlns:a16="http://schemas.microsoft.com/office/drawing/2014/main" val="2789470245"/>
                    </a:ext>
                  </a:extLst>
                </a:gridCol>
              </a:tblGrid>
              <a:tr h="4226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>
                          <a:effectLst/>
                        </a:rPr>
                        <a:t>HTTP Verb</a:t>
                      </a:r>
                    </a:p>
                  </a:txBody>
                  <a:tcPr marL="41868" marR="41868" marT="41868" marB="41868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>
                          <a:effectLst/>
                        </a:rPr>
                        <a:t>CRUD</a:t>
                      </a:r>
                    </a:p>
                  </a:txBody>
                  <a:tcPr marL="41868" marR="41868" marT="41868" marB="41868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>
                          <a:effectLst/>
                        </a:rPr>
                        <a:t>Entire Collection (e.g. /customers)</a:t>
                      </a:r>
                    </a:p>
                  </a:txBody>
                  <a:tcPr marL="41868" marR="41868" marT="41868" marB="41868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>
                          <a:effectLst/>
                        </a:rPr>
                        <a:t>Specific Item (e.g. /customers/{id})</a:t>
                      </a:r>
                    </a:p>
                  </a:txBody>
                  <a:tcPr marL="41868" marR="41868" marT="41868" marB="41868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376387"/>
                  </a:ext>
                </a:extLst>
              </a:tr>
              <a:tr h="91092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POST</a:t>
                      </a:r>
                    </a:p>
                  </a:txBody>
                  <a:tcPr marL="41868" marR="41868" marT="41868" marB="418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Create</a:t>
                      </a:r>
                    </a:p>
                  </a:txBody>
                  <a:tcPr marL="41868" marR="41868" marT="41868" marB="418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201 (Created), 'Location' header with link to /customers/{id} containing new ID.</a:t>
                      </a:r>
                    </a:p>
                  </a:txBody>
                  <a:tcPr marL="41868" marR="41868" marT="41868" marB="418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404 (Not Found), 409 (Conflict) if resource already exists..</a:t>
                      </a:r>
                    </a:p>
                  </a:txBody>
                  <a:tcPr marL="41868" marR="41868" marT="41868" marB="418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917644"/>
                  </a:ext>
                </a:extLst>
              </a:tr>
              <a:tr h="91092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GET</a:t>
                      </a:r>
                    </a:p>
                  </a:txBody>
                  <a:tcPr marL="41868" marR="41868" marT="41868" marB="418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Read</a:t>
                      </a:r>
                    </a:p>
                  </a:txBody>
                  <a:tcPr marL="41868" marR="41868" marT="41868" marB="418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200 (OK), list of customers. Use pagination, sorting and filtering to navigate big lists.</a:t>
                      </a:r>
                    </a:p>
                  </a:txBody>
                  <a:tcPr marL="41868" marR="41868" marT="41868" marB="418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200 (OK), single customer. 404 (Not Found), if ID not found or invalid.</a:t>
                      </a:r>
                    </a:p>
                  </a:txBody>
                  <a:tcPr marL="41868" marR="41868" marT="41868" marB="418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171526"/>
                  </a:ext>
                </a:extLst>
              </a:tr>
              <a:tr h="107488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PUT</a:t>
                      </a:r>
                    </a:p>
                  </a:txBody>
                  <a:tcPr marL="41868" marR="41868" marT="41868" marB="418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Update/Replace</a:t>
                      </a:r>
                    </a:p>
                  </a:txBody>
                  <a:tcPr marL="41868" marR="41868" marT="41868" marB="418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405 (Method Not Allowed), unless you want to update/replace every resource in the entire collection.</a:t>
                      </a:r>
                    </a:p>
                  </a:txBody>
                  <a:tcPr marL="41868" marR="41868" marT="41868" marB="418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200 (OK) or 204 (No Content). 404 (Not Found), if ID not found or invalid.</a:t>
                      </a:r>
                    </a:p>
                  </a:txBody>
                  <a:tcPr marL="41868" marR="41868" marT="41868" marB="418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086343"/>
                  </a:ext>
                </a:extLst>
              </a:tr>
              <a:tr h="91092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DELETE</a:t>
                      </a:r>
                    </a:p>
                  </a:txBody>
                  <a:tcPr marL="41868" marR="41868" marT="41868" marB="418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Delete</a:t>
                      </a:r>
                    </a:p>
                  </a:txBody>
                  <a:tcPr marL="41868" marR="41868" marT="41868" marB="418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405 (Method Not Allowed), unless you want to delete the whole collection—not often desirable.</a:t>
                      </a:r>
                    </a:p>
                  </a:txBody>
                  <a:tcPr marL="41868" marR="41868" marT="41868" marB="418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200 (OK). 404 (Not Found), if ID not found or invalid.</a:t>
                      </a:r>
                    </a:p>
                  </a:txBody>
                  <a:tcPr marL="41868" marR="41868" marT="41868" marB="418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79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11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Blank Presentation 2">
      <a:dk1>
        <a:srgbClr val="000000"/>
      </a:dk1>
      <a:lt1>
        <a:srgbClr val="FFFFFF"/>
      </a:lt1>
      <a:dk2>
        <a:srgbClr val="3E9AC0"/>
      </a:dk2>
      <a:lt2>
        <a:srgbClr val="ADAFB2"/>
      </a:lt2>
      <a:accent1>
        <a:srgbClr val="63AFE5"/>
      </a:accent1>
      <a:accent2>
        <a:srgbClr val="134575"/>
      </a:accent2>
      <a:accent3>
        <a:srgbClr val="FFFFFF"/>
      </a:accent3>
      <a:accent4>
        <a:srgbClr val="000000"/>
      </a:accent4>
      <a:accent5>
        <a:srgbClr val="B7D4F0"/>
      </a:accent5>
      <a:accent6>
        <a:srgbClr val="103E69"/>
      </a:accent6>
      <a:hlink>
        <a:srgbClr val="1E7226"/>
      </a:hlink>
      <a:folHlink>
        <a:srgbClr val="99CC00"/>
      </a:folHlink>
    </a:clrScheme>
    <a:fontScheme name="1_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prstTxWarp prst="textNoShape">
          <a:avLst/>
        </a:prstTxWarp>
        <a:spAutoFit/>
      </a:bodyPr>
      <a:lstStyle>
        <a:defPPr eaLnBrk="0" hangingPunct="0">
          <a:defRPr b="0" dirty="0" err="1" smtClean="0">
            <a:latin typeface="Verdana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3E9AC0"/>
        </a:dk2>
        <a:lt2>
          <a:srgbClr val="ADAFB2"/>
        </a:lt2>
        <a:accent1>
          <a:srgbClr val="63AFE5"/>
        </a:accent1>
        <a:accent2>
          <a:srgbClr val="134575"/>
        </a:accent2>
        <a:accent3>
          <a:srgbClr val="FFFFFF"/>
        </a:accent3>
        <a:accent4>
          <a:srgbClr val="000000"/>
        </a:accent4>
        <a:accent5>
          <a:srgbClr val="B7D4F0"/>
        </a:accent5>
        <a:accent6>
          <a:srgbClr val="103E69"/>
        </a:accent6>
        <a:hlink>
          <a:srgbClr val="1E722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A71F9577418543BB4DA759C55F1EF3" ma:contentTypeVersion="0" ma:contentTypeDescription="Create a new document." ma:contentTypeScope="" ma:versionID="3556440f85fa9c2fdaabc98d9fa3bf9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4EEC30-E747-478C-8C14-7014F0E06D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8F33FB7-9962-484D-BCA2-5449E448B935}">
  <ds:schemaRefs>
    <ds:schemaRef ds:uri="http://purl.org/dc/elements/1.1/"/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C604FDB-5450-4284-98C5-EBCA9302D6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15063</TotalTime>
  <Words>1046</Words>
  <Application>Microsoft Office PowerPoint</Application>
  <PresentationFormat>On-screen Show (4:3)</PresentationFormat>
  <Paragraphs>309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MS PGothic</vt:lpstr>
      <vt:lpstr>MS PGothic</vt:lpstr>
      <vt:lpstr>Arial</vt:lpstr>
      <vt:lpstr>Arial Black</vt:lpstr>
      <vt:lpstr>Calibri</vt:lpstr>
      <vt:lpstr>Consolas</vt:lpstr>
      <vt:lpstr>Courier New</vt:lpstr>
      <vt:lpstr>Tahoma</vt:lpstr>
      <vt:lpstr>Times</vt:lpstr>
      <vt:lpstr>Verdana</vt:lpstr>
      <vt:lpstr>Wingdings</vt:lpstr>
      <vt:lpstr>1_Blank Presentation</vt:lpstr>
      <vt:lpstr>PowerPoint Presentation</vt:lpstr>
      <vt:lpstr>Agenda</vt:lpstr>
      <vt:lpstr>Recap</vt:lpstr>
      <vt:lpstr>PowerPoint Presentation</vt:lpstr>
      <vt:lpstr>PowerPoint Presentation</vt:lpstr>
      <vt:lpstr>PowerPoint Presentation</vt:lpstr>
      <vt:lpstr>PowerPoint Presentation</vt:lpstr>
      <vt:lpstr>HTTP Methods</vt:lpstr>
      <vt:lpstr>PowerPoint Presentation</vt:lpstr>
      <vt:lpstr>PowerPoint Presentation</vt:lpstr>
      <vt:lpstr>Apache Freemarker</vt:lpstr>
      <vt:lpstr>PowerPoint Presentation</vt:lpstr>
      <vt:lpstr>Freemarker - Examples</vt:lpstr>
      <vt:lpstr>PowerPoint Presentation</vt:lpstr>
      <vt:lpstr>PowerPoint Presentation</vt:lpstr>
      <vt:lpstr>PowerPoint Presentation</vt:lpstr>
      <vt:lpstr>Webscripts - Introduction</vt:lpstr>
      <vt:lpstr>Webscripts Types</vt:lpstr>
      <vt:lpstr>Webscript Framework</vt:lpstr>
      <vt:lpstr>Webscript Components</vt:lpstr>
      <vt:lpstr>Webscript – Descriptor file</vt:lpstr>
      <vt:lpstr>Webscript – Controller</vt:lpstr>
      <vt:lpstr>Web script components</vt:lpstr>
      <vt:lpstr> File Locations</vt:lpstr>
      <vt:lpstr>Alfresco Webscript Home</vt:lpstr>
      <vt:lpstr>Root scope Objects</vt:lpstr>
      <vt:lpstr>PowerPoint Presentation</vt:lpstr>
      <vt:lpstr>PowerPoint Presentation</vt:lpstr>
      <vt:lpstr>Alfresco API </vt:lpstr>
      <vt:lpstr>Thank you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Technology Solutions</dc:title>
  <dc:creator>Venkataraman, Srividhya (Cognizant)</dc:creator>
  <cp:keywords>ORWCC-StDeck-1</cp:keywords>
  <cp:lastModifiedBy>S, Sruthi (Cognizant)</cp:lastModifiedBy>
  <cp:revision>651</cp:revision>
  <dcterms:created xsi:type="dcterms:W3CDTF">2009-04-21T11:47:18Z</dcterms:created>
  <dcterms:modified xsi:type="dcterms:W3CDTF">2017-08-22T03:09:37Z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0x01010029A71F9577418543BB4DA759C55F1EF3</vt:lpwstr>
  </property>
  <property fmtid="{D5CDD505-2E9C-101B-9397-08002B2CF9AE}" pid="3" name="Service Offering">
    <vt:lpwstr>ConsultingDevelopmentMaintenance</vt:lpwstr>
  </property>
  <property fmtid="{D5CDD505-2E9C-101B-9397-08002B2CF9AE}" pid="4" name="Product">
    <vt:lpwstr>Oracle UCM</vt:lpwstr>
  </property>
  <property fmtid="{D5CDD505-2E9C-101B-9397-08002B2CF9AE}" pid="5" name="xd_ProgID">
    <vt:lpwstr/>
  </property>
  <property fmtid="{D5CDD505-2E9C-101B-9397-08002B2CF9AE}" pid="6" name="TemplateUrl">
    <vt:lpwstr/>
  </property>
  <property fmtid="{D5CDD505-2E9C-101B-9397-08002B2CF9AE}" pid="7" name="_dlc_DocIdItemGuid">
    <vt:lpwstr>7ab3946a-2e6a-4051-8d18-72283af84b29</vt:lpwstr>
  </property>
</Properties>
</file>