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3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4" r:id="rId4"/>
    <p:sldId id="296" r:id="rId5"/>
    <p:sldId id="294" r:id="rId6"/>
    <p:sldId id="297" r:id="rId7"/>
    <p:sldId id="298" r:id="rId8"/>
    <p:sldId id="301" r:id="rId9"/>
    <p:sldId id="314" r:id="rId10"/>
    <p:sldId id="300" r:id="rId11"/>
    <p:sldId id="315" r:id="rId12"/>
    <p:sldId id="317" r:id="rId13"/>
    <p:sldId id="307" r:id="rId14"/>
    <p:sldId id="308" r:id="rId15"/>
    <p:sldId id="313" r:id="rId16"/>
    <p:sldId id="309" r:id="rId17"/>
    <p:sldId id="310" r:id="rId18"/>
    <p:sldId id="316" r:id="rId19"/>
    <p:sldId id="312" r:id="rId20"/>
  </p:sldIdLst>
  <p:sldSz cx="12192000" cy="6858000"/>
  <p:notesSz cx="6858000" cy="9144000"/>
  <p:custDataLst>
    <p:tags r:id="rId2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27"/>
    <a:srgbClr val="01D1D0"/>
    <a:srgbClr val="E6E7E7"/>
    <a:srgbClr val="0070AD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45" autoAdjust="0"/>
    <p:restoredTop sz="95291" autoAdjust="0"/>
  </p:normalViewPr>
  <p:slideViewPr>
    <p:cSldViewPr>
      <p:cViewPr varScale="1">
        <p:scale>
          <a:sx n="84" d="100"/>
          <a:sy n="84" d="100"/>
        </p:scale>
        <p:origin x="96" y="21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779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23/08/2019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23/08/2019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6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vmlDrawing" Target="../drawings/vmlDrawing4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0F0"/>
                </a:solidFill>
              </a:rPr>
              <a:t>Kubernetes</a:t>
            </a:r>
            <a:endParaRPr lang="en-GB" sz="5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348" y="1524000"/>
            <a:ext cx="11700000" cy="475755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 Pod is the basic execution unit of a Kubernetes application–the smallest and simplest unit in the Kubernetes object model that you create or deploy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Pods that run a single container. The “one-container-per-Pod” model is the most common Kubernetes use case; in this case, you can think of a Pod as a wrapper around a single container, and Kubernetes manages the Pods rather than the containers directly.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Pods that run multiple containers that need to work together. A Pod might encapsulate an application composed of multiple co-located containers that are tightly coupled and need to share resources.</a:t>
            </a:r>
          </a:p>
          <a:p>
            <a:pPr marL="228600" lvl="0" indent="-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Pods are managed by a replication controller, which creates and destroys replicas of pods as needed. Individual pods can also be created outside of a replication controller.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Pods have labels for the application name, role, environment, version, etc. Each of these can be combined in order to select all pods with a certain role, a certain application, or a more complex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/>
          <a:lstStyle/>
          <a:p>
            <a:r>
              <a:rPr lang="en-US" sz="3200" b="1" dirty="0"/>
              <a:t>PODs</a:t>
            </a:r>
          </a:p>
        </p:txBody>
      </p:sp>
      <p:sp>
        <p:nvSpPr>
          <p:cNvPr id="4" name="AutoShape 2" descr="https://d33wubrfki0l68.cloudfront.net/5cb72d407cbe2755e581b6de757e0d81760d5b86/a9df9/docs/tutorials/kubernetes-basics/public/images/module_03_nodes.svg">
            <a:extLst>
              <a:ext uri="{FF2B5EF4-FFF2-40B4-BE49-F238E27FC236}">
                <a16:creationId xmlns:a16="http://schemas.microsoft.com/office/drawing/2014/main" id="{DC98C7A2-5A11-4B23-A5CE-34CD3D6271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9320" y="3276600"/>
            <a:ext cx="2590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8D199-3437-4158-B81D-EC70A96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8084049" cy="54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600200"/>
            <a:ext cx="11700000" cy="4648199"/>
          </a:xfrm>
        </p:spPr>
        <p:txBody>
          <a:bodyPr/>
          <a:lstStyle/>
          <a:p>
            <a:pPr marL="228600" lvl="0" indent="-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Each Pod is assigned a unique IP address.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Every container in a Pod shares the network namespace, including the IP address and network ports.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Containers 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inside a Pod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can communicate with one another using </a:t>
            </a:r>
            <a:r>
              <a:rPr lang="en-US" altLang="en-US" b="1" dirty="0">
                <a:solidFill>
                  <a:srgbClr val="30303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localhost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When containers in a Pod communicate with entities 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outside the Pod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they must coordinate how they use the shared network resources (such as ports).</a:t>
            </a:r>
          </a:p>
          <a:p>
            <a:pPr marL="228600" lvl="0" indent="-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Kubernetes does not provide any default network implementation, rather it only defines                        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the model and leaves to other tools to implement it.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95400"/>
          </a:xfrm>
        </p:spPr>
        <p:txBody>
          <a:bodyPr/>
          <a:lstStyle/>
          <a:p>
            <a:r>
              <a:rPr lang="en-US" sz="3200" b="1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82263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1371600"/>
            <a:ext cx="11718651" cy="4606289"/>
          </a:xfrm>
        </p:spPr>
        <p:txBody>
          <a:bodyPr>
            <a:normAutofit fontScale="92500" lnSpcReduction="10000"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In Kubernetes, a volume can be thought of as a directory which is accessible to the containers in a pod.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Types of volumes supported by Kubernetes:</a:t>
            </a:r>
          </a:p>
          <a:p>
            <a:pPr lvl="0"/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awsElasticBlockStorage</a:t>
            </a: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     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azureDisk</a:t>
            </a:r>
            <a:endParaRPr lang="en-US" sz="19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lvl="0"/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azureFile</a:t>
            </a: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                         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emptydir</a:t>
            </a:r>
            <a:endParaRPr lang="en-US" sz="19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lvl="0"/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hostpath</a:t>
            </a: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                         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gcePersistantDisk</a:t>
            </a:r>
            <a:endParaRPr lang="en-US" sz="19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lvl="0"/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cinder                                           NFS </a:t>
            </a:r>
          </a:p>
          <a:p>
            <a:pPr lvl="0"/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      ISCSI                                           </a:t>
            </a:r>
            <a:r>
              <a:rPr lang="en-US" sz="1900" dirty="0" err="1">
                <a:solidFill>
                  <a:prstClr val="black"/>
                </a:solidFill>
                <a:cs typeface="Calibri" panose="020F0502020204030204" pitchFamily="34" charset="0"/>
              </a:rPr>
              <a:t>Vsphere</a:t>
            </a: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 Volume</a:t>
            </a:r>
          </a:p>
          <a:p>
            <a:pPr lvl="0"/>
            <a:endParaRPr lang="en-US" sz="1900" i="1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All containers in the Pod can access the shared volumes, allowing those containers to share data.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A key advantage of Kubernetes volume is, it supports different kind of storage wherein the pod can use multiple of them at the same time.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Calibri" panose="020F0502020204030204" pitchFamily="34" charset="0"/>
              </a:rPr>
              <a:t>Persistent Volume(PV) and Persistent Volume Claim(PVC) are supported by Kubernetes</a:t>
            </a:r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371600"/>
          </a:xfrm>
        </p:spPr>
        <p:txBody>
          <a:bodyPr/>
          <a:lstStyle/>
          <a:p>
            <a:r>
              <a:rPr lang="en-US" sz="3200" b="1" dirty="0"/>
              <a:t> Storage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676400"/>
            <a:ext cx="11700000" cy="3505199"/>
          </a:xfrm>
        </p:spPr>
        <p:txBody>
          <a:bodyPr>
            <a:normAutofit lnSpcReduction="10000"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 deployment is an object in Kubernetes that lets you manage a set of identical pods.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Without a deployment, you’d need to create, update, and delete a bunch of pods manually.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With a deployment, you declare a single object in a YAML file. This object is responsible for creating the pods, making sure they stay up to date, and ensuring there are enough of them running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We can also easily auto scale our applications using a Kubernetes deployment.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447800"/>
          </a:xfrm>
        </p:spPr>
        <p:txBody>
          <a:bodyPr/>
          <a:lstStyle/>
          <a:p>
            <a:r>
              <a:rPr lang="en-US" sz="3200" b="1" dirty="0"/>
              <a:t>Deployment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03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31173"/>
            <a:ext cx="11125236" cy="869373"/>
          </a:xfrm>
        </p:spPr>
        <p:txBody>
          <a:bodyPr/>
          <a:lstStyle/>
          <a:p>
            <a:r>
              <a:rPr lang="en-US" sz="3200" b="1" dirty="0"/>
              <a:t>Kubernetes Dashboard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1" y="838200"/>
            <a:ext cx="8582986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76199"/>
            <a:ext cx="11506199" cy="6553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447800"/>
            <a:ext cx="11700000" cy="4648200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Kubernetes within the container ecosystem has impacted the CI/CD process. Instead of shifting code between different virtual machines in different environments, the same code can be moved across container clusters with Kubernetes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Hassle-free solution for making development, testing and production environment consistent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Provides simple updates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Support for multiple frameworks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Offers Scalability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Less time is taken to the onboard new application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Increase in developer’s productivity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Solving Infrastructure problems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Server usage efficiency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/>
          <a:lstStyle/>
          <a:p>
            <a:r>
              <a:rPr lang="en-US" sz="3200" b="1" dirty="0"/>
              <a:t>Kubernetes strength for </a:t>
            </a:r>
            <a:r>
              <a:rPr lang="en-US" sz="3200" b="1" dirty="0" err="1"/>
              <a:t>DevOps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70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990601"/>
            <a:ext cx="11700000" cy="5290952"/>
          </a:xfrm>
        </p:spPr>
        <p:txBody>
          <a:bodyPr/>
          <a:lstStyle/>
          <a:p>
            <a:r>
              <a:rPr lang="en-US" dirty="0"/>
              <a:t>                                                </a:t>
            </a:r>
          </a:p>
          <a:p>
            <a:r>
              <a:rPr lang="en-US" dirty="0"/>
              <a:t>                                        </a:t>
            </a:r>
          </a:p>
          <a:p>
            <a:r>
              <a:rPr lang="en-US" dirty="0"/>
              <a:t>                                            </a:t>
            </a:r>
          </a:p>
          <a:p>
            <a:r>
              <a:rPr lang="en-US" dirty="0"/>
              <a:t>                                        </a:t>
            </a:r>
          </a:p>
          <a:p>
            <a:r>
              <a:rPr lang="en-US" dirty="0"/>
              <a:t>                                                </a:t>
            </a:r>
            <a:r>
              <a:rPr lang="en-US" sz="5400" dirty="0">
                <a:solidFill>
                  <a:schemeClr val="accent1"/>
                </a:solidFill>
                <a:ea typeface="+mj-ea"/>
                <a:cs typeface="+mj-cs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666784" cy="1371600"/>
          </a:xfrm>
        </p:spPr>
        <p:txBody>
          <a:bodyPr/>
          <a:lstStyle/>
          <a:p>
            <a:r>
              <a:rPr lang="en-US" sz="3200" b="1" dirty="0"/>
              <a:t>Agenda</a:t>
            </a:r>
            <a:endParaRPr lang="en-GB" sz="3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11317748" cy="44662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Kubernetes Overview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Docker Swarm Vs Kubernetes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Kubernetes Components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Kubernetes Architecture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Kubernetes Pod, Networking, Storage, Volume,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Kubernetes Deployment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Kubernetes in </a:t>
            </a:r>
            <a:r>
              <a:rPr lang="en-US" sz="2000" dirty="0" err="1"/>
              <a:t>DevOps</a:t>
            </a:r>
            <a:endParaRPr lang="en-US" sz="2000" dirty="0"/>
          </a:p>
          <a:p>
            <a:pPr marL="88900" lvl="1" indent="0">
              <a:buNone/>
            </a:pP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295400"/>
            <a:ext cx="11700000" cy="4986153"/>
          </a:xfrm>
        </p:spPr>
        <p:txBody>
          <a:bodyPr/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Kubernetes(K8s)</a:t>
            </a: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 is an open-source container-orchestration system for automating application deployment, scaling, and management.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name Kubernetes originates from Greek, meaning helmsman or pilot. It was founded by Joe Beda, Brendan Burns and Craig </a:t>
            </a:r>
            <a:r>
              <a:rPr lang="en-US" dirty="0" err="1">
                <a:solidFill>
                  <a:prstClr val="black"/>
                </a:solidFill>
              </a:rPr>
              <a:t>McLuckie</a:t>
            </a:r>
            <a:r>
              <a:rPr lang="en-US" dirty="0">
                <a:solidFill>
                  <a:prstClr val="black"/>
                </a:solidFill>
              </a:rPr>
              <a:t> who were quickly joined by other Google engineers including Brian Grant and Tim </a:t>
            </a:r>
            <a:r>
              <a:rPr lang="en-US" dirty="0" err="1">
                <a:solidFill>
                  <a:prstClr val="black"/>
                </a:solidFill>
              </a:rPr>
              <a:t>Hockin</a:t>
            </a:r>
            <a:r>
              <a:rPr lang="en-US" dirty="0">
                <a:solidFill>
                  <a:prstClr val="black"/>
                </a:solidFill>
              </a:rPr>
              <a:t>, and was first announced by Google in mid-2014.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Kubernetes development and design are heavily influenced by Google's Borg system Kubernetes system is implemented in Go.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was originally designed by Google, and is now maintained by the Cloud Native Computing Foundation</a:t>
            </a:r>
          </a:p>
          <a:p>
            <a:pPr lvl="1"/>
            <a:endParaRPr lang="en-US" dirty="0">
              <a:latin typeface="+mn-lt"/>
            </a:endParaRPr>
          </a:p>
          <a:p>
            <a:endParaRPr lang="en-GB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Kubernetes?</a:t>
            </a:r>
            <a:endParaRPr lang="en-GB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524000"/>
            <a:ext cx="11700000" cy="4800599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Containers on the same OS kernel are lighter and smaller.  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takes less time to start container.  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resource utilization compared to VMs  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Boot-up process is short and takes few seconds  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Deployment Speed/Agility – </a:t>
            </a:r>
            <a:r>
              <a:rPr lang="en-US" dirty="0">
                <a:solidFill>
                  <a:prstClr val="black"/>
                </a:solidFill>
              </a:rPr>
              <a:t>Docker containers house the minimal requirements for running the application, enabling quick and lightweight deployment.  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Portability – </a:t>
            </a:r>
            <a:r>
              <a:rPr lang="en-US" dirty="0">
                <a:solidFill>
                  <a:prstClr val="black"/>
                </a:solidFill>
              </a:rPr>
              <a:t>Because containers are essentially independent self-sufficient application bundles, they can be run across machines without compatibility issues.  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Reuse – </a:t>
            </a:r>
            <a:r>
              <a:rPr lang="en-US" dirty="0">
                <a:solidFill>
                  <a:prstClr val="black"/>
                </a:solidFill>
              </a:rPr>
              <a:t>Containers can be versioned, archived, shared, and used for rolling back previous versions of an application. Platform configurations can essentially be managed as code.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95400"/>
          </a:xfrm>
        </p:spPr>
        <p:txBody>
          <a:bodyPr/>
          <a:lstStyle/>
          <a:p>
            <a:r>
              <a:rPr lang="en-US" sz="3200" b="1" dirty="0"/>
              <a:t>Why Containers?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447800"/>
            <a:ext cx="11700000" cy="4833753"/>
          </a:xfrm>
        </p:spPr>
        <p:txBody>
          <a:bodyPr/>
          <a:lstStyle/>
          <a:p>
            <a:pPr lvl="1"/>
            <a:endParaRPr lang="en-US" sz="2000" dirty="0">
              <a:latin typeface="+mn-lt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Amazon ECS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Docker Platform(Docker Swarm)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Apache 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Mesos</a:t>
            </a:r>
            <a:endParaRPr lang="en-US" dirty="0">
              <a:solidFill>
                <a:prstClr val="black"/>
              </a:solidFill>
              <a:latin typeface="+mn-lt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Helios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Marathon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Centurion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Cloudify</a:t>
            </a:r>
            <a:endParaRPr lang="en-US" dirty="0">
              <a:solidFill>
                <a:prstClr val="black"/>
              </a:solidFill>
              <a:latin typeface="+mn-lt"/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447800"/>
          </a:xfrm>
        </p:spPr>
        <p:txBody>
          <a:bodyPr/>
          <a:lstStyle/>
          <a:p>
            <a:r>
              <a:rPr lang="en-US" sz="3200" b="1" dirty="0"/>
              <a:t>Kubernetes Alternatives and Competitors</a:t>
            </a:r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2297289"/>
            <a:ext cx="5400000" cy="379871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can be deployed as services (or micro-services) 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to install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Docker Swarm is supported for only monitoring with the third party applications.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Docker Swarm can deploy containers fast 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Docker Swarm, a node joining a cluster creates an overlay network of services that span all of the hosts in the Swarm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349" y="1420989"/>
            <a:ext cx="5400000" cy="560211"/>
          </a:xfrm>
        </p:spPr>
        <p:txBody>
          <a:bodyPr/>
          <a:lstStyle/>
          <a:p>
            <a:pPr algn="ctr"/>
            <a:r>
              <a:rPr lang="en-US" sz="2400" dirty="0"/>
              <a:t>Docker Swarm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0" y="1104901"/>
            <a:ext cx="5701816" cy="876300"/>
          </a:xfrm>
        </p:spPr>
        <p:txBody>
          <a:bodyPr/>
          <a:lstStyle/>
          <a:p>
            <a:pPr algn="ctr"/>
            <a:r>
              <a:rPr lang="en-US" sz="2400" dirty="0"/>
              <a:t>Kubernetes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Difference between Docker Swarm and Kubernetes </a:t>
            </a:r>
            <a:endParaRPr lang="en-GB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172200" y="2057400"/>
            <a:ext cx="5701816" cy="4224153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application can be deployed using a combination of pods, deployments, and services (or micro-services).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installation as compared to docker swarm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Kubernetes supports multiple versions of logging and monitoring when the services are deployed within the cluster.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complex system as it offers a unified set of APIs and strong guarantees about the cluster state, which slows down container deployment and scaling.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Kubernetes network is flat, as it enables all pods to communicate with one another.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348" y="1295400"/>
            <a:ext cx="11700000" cy="4986153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Kubernetes is backed by the Cloud Native Computing Foundation (CNCF).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Service discovery and load balancing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Storage orchestration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Automated rollouts and rollbacks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Automatic bin packing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Self-healing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Secret and configuration management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Benefits of Kubernetes </a:t>
            </a:r>
            <a:endParaRPr lang="en-GB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Kubernetes Architecture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04900"/>
            <a:ext cx="7239000" cy="55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348" y="1371599"/>
            <a:ext cx="11700000" cy="4876801"/>
          </a:xfrm>
        </p:spPr>
        <p:txBody>
          <a:bodyPr>
            <a:noAutofit/>
          </a:bodyPr>
          <a:lstStyle/>
          <a:p>
            <a:r>
              <a:rPr lang="en-US" sz="1600" b="1" dirty="0"/>
              <a:t>Master Components:</a:t>
            </a:r>
          </a:p>
          <a:p>
            <a:r>
              <a:rPr lang="en-US" sz="1600" b="1" dirty="0"/>
              <a:t>Kube-apiserver: </a:t>
            </a:r>
            <a:r>
              <a:rPr lang="en-US" sz="1600" dirty="0"/>
              <a:t>Component on the master that exposes the Kubernetes API. It is the front-end for the Kubernetes control plane.</a:t>
            </a:r>
          </a:p>
          <a:p>
            <a:r>
              <a:rPr lang="en-US" sz="1600" b="1" dirty="0"/>
              <a:t>Etcd: </a:t>
            </a:r>
            <a:r>
              <a:rPr lang="en-US" sz="1600" dirty="0"/>
              <a:t>Consistent and highly-available key value store used as Kubernetes’ backing store for all cluster data. Kubernetes cluster uses etcd as its backing store</a:t>
            </a:r>
          </a:p>
          <a:p>
            <a:r>
              <a:rPr lang="en-US" sz="1600" b="1" dirty="0" err="1"/>
              <a:t>Kube</a:t>
            </a:r>
            <a:r>
              <a:rPr lang="en-US" sz="1600" b="1" dirty="0"/>
              <a:t>-scheduler: </a:t>
            </a:r>
            <a:r>
              <a:rPr lang="en-US" sz="1600" dirty="0"/>
              <a:t>Component on the master that watches newly created pods that have no node assigned, and selects a node for them to run on.</a:t>
            </a:r>
          </a:p>
          <a:p>
            <a:r>
              <a:rPr lang="en-US" sz="1600" b="1" dirty="0"/>
              <a:t>Kube Controller Manager:  </a:t>
            </a:r>
            <a:r>
              <a:rPr lang="en-US" sz="1600" dirty="0"/>
              <a:t>It</a:t>
            </a:r>
            <a:r>
              <a:rPr lang="en-US" sz="1600" b="1" dirty="0"/>
              <a:t> </a:t>
            </a:r>
            <a:r>
              <a:rPr lang="en-US" sz="1600" dirty="0"/>
              <a:t>is a separate process, but to reduce complexity, they are all compiled into a single binary and run in a single process.</a:t>
            </a:r>
          </a:p>
          <a:p>
            <a:endParaRPr lang="en-US" sz="1600" b="1" dirty="0"/>
          </a:p>
          <a:p>
            <a:r>
              <a:rPr lang="en-US" sz="1600" b="1" dirty="0"/>
              <a:t>Node Components:</a:t>
            </a:r>
          </a:p>
          <a:p>
            <a:r>
              <a:rPr lang="en-US" sz="1600" b="1" dirty="0" err="1"/>
              <a:t>Kubelet</a:t>
            </a:r>
            <a:r>
              <a:rPr lang="en-US" sz="1600" b="1" dirty="0"/>
              <a:t>: </a:t>
            </a:r>
            <a:r>
              <a:rPr lang="en-US" sz="1600" dirty="0"/>
              <a:t>An agent that runs on each node in the cluster. It makes sure that containers are running in a pod.</a:t>
            </a:r>
          </a:p>
          <a:p>
            <a:r>
              <a:rPr lang="en-US" sz="1600" b="1" dirty="0" err="1"/>
              <a:t>Kube</a:t>
            </a:r>
            <a:r>
              <a:rPr lang="en-US" sz="1600" b="1" dirty="0"/>
              <a:t>-proxy: </a:t>
            </a:r>
            <a:r>
              <a:rPr lang="en-US" sz="1600" dirty="0"/>
              <a:t>It is a network proxy that runs on each node in your cluster, implementing part of the Kubernetes service concept.</a:t>
            </a:r>
          </a:p>
          <a:p>
            <a:r>
              <a:rPr lang="en-US" sz="1600" b="1" dirty="0"/>
              <a:t>Container Runtime: </a:t>
            </a:r>
            <a:r>
              <a:rPr lang="en-US" sz="1600" dirty="0"/>
              <a:t>The container runtime is the software that is responsible for running containers.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95400"/>
          </a:xfrm>
        </p:spPr>
        <p:txBody>
          <a:bodyPr/>
          <a:lstStyle/>
          <a:p>
            <a:r>
              <a:rPr lang="en-US" sz="3200" b="1" dirty="0"/>
              <a:t>Components of Kubernetes</a:t>
            </a:r>
            <a:endParaRPr lang="en-GB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DF2FCECD-420A-4E93-ACD9-79FA685C707C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1676</TotalTime>
  <Words>694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Capgemini Master</vt:lpstr>
      <vt:lpstr>Cover options</vt:lpstr>
      <vt:lpstr>think-cell Slide</vt:lpstr>
      <vt:lpstr>Kubernetes</vt:lpstr>
      <vt:lpstr>Agenda</vt:lpstr>
      <vt:lpstr>What is Kubernetes?</vt:lpstr>
      <vt:lpstr>Why Containers?</vt:lpstr>
      <vt:lpstr>Kubernetes Alternatives and Competitors</vt:lpstr>
      <vt:lpstr>Difference between Docker Swarm and Kubernetes </vt:lpstr>
      <vt:lpstr>Benefits of Kubernetes </vt:lpstr>
      <vt:lpstr>Kubernetes Architecture </vt:lpstr>
      <vt:lpstr>Components of Kubernetes</vt:lpstr>
      <vt:lpstr>PODs</vt:lpstr>
      <vt:lpstr>PowerPoint Presentation</vt:lpstr>
      <vt:lpstr>Networking</vt:lpstr>
      <vt:lpstr> Storage</vt:lpstr>
      <vt:lpstr>Deployment</vt:lpstr>
      <vt:lpstr>Kubernetes Dashboard</vt:lpstr>
      <vt:lpstr>PowerPoint Presentation</vt:lpstr>
      <vt:lpstr>Kubernetes strength for DevOps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Sirsamkar, Mandar</dc:creator>
  <cp:lastModifiedBy>Gund, Girish</cp:lastModifiedBy>
  <cp:revision>92</cp:revision>
  <dcterms:created xsi:type="dcterms:W3CDTF">2017-11-27T12:00:46Z</dcterms:created>
  <dcterms:modified xsi:type="dcterms:W3CDTF">2019-08-23T11:05:31Z</dcterms:modified>
</cp:coreProperties>
</file>