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65" r:id="rId2"/>
    <p:sldId id="257" r:id="rId3"/>
    <p:sldId id="258" r:id="rId4"/>
    <p:sldId id="259" r:id="rId5"/>
    <p:sldId id="260" r:id="rId6"/>
    <p:sldId id="261" r:id="rId7"/>
    <p:sldId id="264" r:id="rId8"/>
    <p:sldId id="263" r:id="rId9"/>
  </p:sldIdLst>
  <p:sldSz cx="18288000" cy="10287000"/>
  <p:notesSz cx="6858000" cy="9144000"/>
  <p:embeddedFontLst>
    <p:embeddedFont>
      <p:font typeface="Now" panose="020B0604020202020204" charset="0"/>
      <p:regular r:id="rId10"/>
    </p:embeddedFont>
    <p:embeddedFont>
      <p:font typeface="Now Bold" panose="020B0604020202020204" charset="0"/>
      <p:regular r:id="rId11"/>
    </p:embeddedFont>
    <p:embeddedFont>
      <p:font typeface="Now Heavy" panose="020B0604020202020204" charset="0"/>
      <p:regular r:id="rId12"/>
    </p:embeddedFont>
    <p:embeddedFont>
      <p:font typeface="Now Medium" panose="020B0604020202020204" charset="0"/>
      <p:regular r:id="rId13"/>
    </p:embeddedFont>
    <p:embeddedFont>
      <p:font typeface="Raleway Bold" panose="020B0604020202020204" charset="0"/>
      <p:regular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4.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3.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2.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5.fntdata"/></Relationships>
</file>

<file path=ppt/charts/_rels/chart1.xml.rels><?xml version="1.0" encoding="UTF-8" standalone="yes"?>
<Relationships xmlns="http://schemas.openxmlformats.org/package/2006/relationships"><Relationship Id="rId3" Type="http://schemas.openxmlformats.org/officeDocument/2006/relationships/oleObject" Target="file:///D:\final_year_project\zeroth_review\xlsx\gantt_chart.xlsx"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IN"/>
              <a:t>Gantt Chart for Project</a:t>
            </a:r>
            <a:r>
              <a:rPr lang="en-IN" baseline="0"/>
              <a:t> Phases</a:t>
            </a:r>
            <a:endParaRPr lang="en-IN"/>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IN"/>
        </a:p>
      </c:txPr>
    </c:title>
    <c:autoTitleDeleted val="0"/>
    <c:plotArea>
      <c:layout/>
      <c:barChart>
        <c:barDir val="bar"/>
        <c:grouping val="stacked"/>
        <c:varyColors val="0"/>
        <c:ser>
          <c:idx val="0"/>
          <c:order val="0"/>
          <c:tx>
            <c:v>Start date</c:v>
          </c:tx>
          <c:spPr>
            <a:noFill/>
            <a:ln>
              <a:noFill/>
            </a:ln>
            <a:effectLst/>
          </c:spPr>
          <c:invertIfNegative val="0"/>
          <c:cat>
            <c:strRef>
              <c:f>Data!$A$2:$A$16</c:f>
              <c:strCache>
                <c:ptCount val="15"/>
                <c:pt idx="0">
                  <c:v>Requirement Gathering</c:v>
                </c:pt>
                <c:pt idx="1">
                  <c:v>Literature Survey</c:v>
                </c:pt>
                <c:pt idx="2">
                  <c:v>Zeroth Review</c:v>
                </c:pt>
                <c:pt idx="3">
                  <c:v>Develop Preprocessing Pipeline</c:v>
                </c:pt>
                <c:pt idx="4">
                  <c:v>Integrate OCR and Translation Models</c:v>
                </c:pt>
                <c:pt idx="5">
                  <c:v>First Review</c:v>
                </c:pt>
                <c:pt idx="6">
                  <c:v>Implement Backend with Processing Pipeline</c:v>
                </c:pt>
                <c:pt idx="7">
                  <c:v>Build Logic for Converting Results to TXT, PDF, DOCX</c:v>
                </c:pt>
                <c:pt idx="8">
                  <c:v>Develop User Interface</c:v>
                </c:pt>
                <c:pt idx="9">
                  <c:v>Integrate Frontend and Backend</c:v>
                </c:pt>
                <c:pt idx="10">
                  <c:v>Second Review</c:v>
                </c:pt>
                <c:pt idx="11">
                  <c:v>Evaluate System Performance, Accuracy, and Usability</c:v>
                </c:pt>
                <c:pt idx="12">
                  <c:v>Finalize Prototype</c:v>
                </c:pt>
                <c:pt idx="13">
                  <c:v>Prepare Project Documentation</c:v>
                </c:pt>
                <c:pt idx="14">
                  <c:v>Final Review</c:v>
                </c:pt>
              </c:strCache>
            </c:strRef>
          </c:cat>
          <c:val>
            <c:numRef>
              <c:f>Data!$B$2:$B$16</c:f>
              <c:numCache>
                <c:formatCode>m/d/yyyy</c:formatCode>
                <c:ptCount val="15"/>
                <c:pt idx="0">
                  <c:v>45689</c:v>
                </c:pt>
                <c:pt idx="1">
                  <c:v>45694</c:v>
                </c:pt>
                <c:pt idx="2">
                  <c:v>45699</c:v>
                </c:pt>
                <c:pt idx="3">
                  <c:v>45705</c:v>
                </c:pt>
                <c:pt idx="4">
                  <c:v>45714</c:v>
                </c:pt>
                <c:pt idx="5">
                  <c:v>45720</c:v>
                </c:pt>
                <c:pt idx="6">
                  <c:v>45726</c:v>
                </c:pt>
                <c:pt idx="7">
                  <c:v>45729</c:v>
                </c:pt>
                <c:pt idx="8">
                  <c:v>45733</c:v>
                </c:pt>
                <c:pt idx="9">
                  <c:v>45740</c:v>
                </c:pt>
                <c:pt idx="10">
                  <c:v>45748</c:v>
                </c:pt>
                <c:pt idx="11">
                  <c:v>45754</c:v>
                </c:pt>
                <c:pt idx="12">
                  <c:v>45759</c:v>
                </c:pt>
                <c:pt idx="13">
                  <c:v>45765</c:v>
                </c:pt>
                <c:pt idx="14">
                  <c:v>45776</c:v>
                </c:pt>
              </c:numCache>
            </c:numRef>
          </c:val>
          <c:extLst>
            <c:ext xmlns:c16="http://schemas.microsoft.com/office/drawing/2014/chart" uri="{C3380CC4-5D6E-409C-BE32-E72D297353CC}">
              <c16:uniqueId val="{00000000-726B-4CDC-9BF1-7592C947A264}"/>
            </c:ext>
          </c:extLst>
        </c:ser>
        <c:ser>
          <c:idx val="1"/>
          <c:order val="1"/>
          <c:tx>
            <c:v>Duration</c:v>
          </c:tx>
          <c:spPr>
            <a:solidFill>
              <a:schemeClr val="accent1">
                <a:lumMod val="75000"/>
              </a:schemeClr>
            </a:solidFill>
            <a:ln>
              <a:noFill/>
            </a:ln>
            <a:effectLst/>
          </c:spPr>
          <c:invertIfNegative val="0"/>
          <c:cat>
            <c:strRef>
              <c:f>Data!$A$2:$A$16</c:f>
              <c:strCache>
                <c:ptCount val="15"/>
                <c:pt idx="0">
                  <c:v>Requirement Gathering</c:v>
                </c:pt>
                <c:pt idx="1">
                  <c:v>Literature Survey</c:v>
                </c:pt>
                <c:pt idx="2">
                  <c:v>Zeroth Review</c:v>
                </c:pt>
                <c:pt idx="3">
                  <c:v>Develop Preprocessing Pipeline</c:v>
                </c:pt>
                <c:pt idx="4">
                  <c:v>Integrate OCR and Translation Models</c:v>
                </c:pt>
                <c:pt idx="5">
                  <c:v>First Review</c:v>
                </c:pt>
                <c:pt idx="6">
                  <c:v>Implement Backend with Processing Pipeline</c:v>
                </c:pt>
                <c:pt idx="7">
                  <c:v>Build Logic for Converting Results to TXT, PDF, DOCX</c:v>
                </c:pt>
                <c:pt idx="8">
                  <c:v>Develop User Interface</c:v>
                </c:pt>
                <c:pt idx="9">
                  <c:v>Integrate Frontend and Backend</c:v>
                </c:pt>
                <c:pt idx="10">
                  <c:v>Second Review</c:v>
                </c:pt>
                <c:pt idx="11">
                  <c:v>Evaluate System Performance, Accuracy, and Usability</c:v>
                </c:pt>
                <c:pt idx="12">
                  <c:v>Finalize Prototype</c:v>
                </c:pt>
                <c:pt idx="13">
                  <c:v>Prepare Project Documentation</c:v>
                </c:pt>
                <c:pt idx="14">
                  <c:v>Final Review</c:v>
                </c:pt>
              </c:strCache>
            </c:strRef>
          </c:cat>
          <c:val>
            <c:numRef>
              <c:f>Data!$D$2:$D$16</c:f>
              <c:numCache>
                <c:formatCode>General</c:formatCode>
                <c:ptCount val="15"/>
                <c:pt idx="0">
                  <c:v>4</c:v>
                </c:pt>
                <c:pt idx="1">
                  <c:v>5</c:v>
                </c:pt>
                <c:pt idx="2">
                  <c:v>1</c:v>
                </c:pt>
                <c:pt idx="3">
                  <c:v>7</c:v>
                </c:pt>
                <c:pt idx="4">
                  <c:v>6</c:v>
                </c:pt>
                <c:pt idx="5">
                  <c:v>1</c:v>
                </c:pt>
                <c:pt idx="6">
                  <c:v>2</c:v>
                </c:pt>
                <c:pt idx="7">
                  <c:v>3</c:v>
                </c:pt>
                <c:pt idx="8">
                  <c:v>4</c:v>
                </c:pt>
                <c:pt idx="9">
                  <c:v>4</c:v>
                </c:pt>
                <c:pt idx="10">
                  <c:v>1</c:v>
                </c:pt>
                <c:pt idx="11">
                  <c:v>4</c:v>
                </c:pt>
                <c:pt idx="12">
                  <c:v>4</c:v>
                </c:pt>
                <c:pt idx="13">
                  <c:v>7</c:v>
                </c:pt>
                <c:pt idx="14">
                  <c:v>1</c:v>
                </c:pt>
              </c:numCache>
            </c:numRef>
          </c:val>
          <c:extLst>
            <c:ext xmlns:c16="http://schemas.microsoft.com/office/drawing/2014/chart" uri="{C3380CC4-5D6E-409C-BE32-E72D297353CC}">
              <c16:uniqueId val="{00000001-726B-4CDC-9BF1-7592C947A264}"/>
            </c:ext>
          </c:extLst>
        </c:ser>
        <c:dLbls>
          <c:showLegendKey val="0"/>
          <c:showVal val="0"/>
          <c:showCatName val="0"/>
          <c:showSerName val="0"/>
          <c:showPercent val="0"/>
          <c:showBubbleSize val="0"/>
        </c:dLbls>
        <c:gapWidth val="50"/>
        <c:overlap val="100"/>
        <c:axId val="1983333152"/>
        <c:axId val="1983331712"/>
      </c:barChart>
      <c:catAx>
        <c:axId val="1983333152"/>
        <c:scaling>
          <c:orientation val="maxMin"/>
        </c:scaling>
        <c:delete val="0"/>
        <c:axPos val="l"/>
        <c:majorGridlines>
          <c:spPr>
            <a:ln w="9525" cap="flat" cmpd="sng" algn="ctr">
              <a:solidFill>
                <a:schemeClr val="tx1">
                  <a:lumMod val="15000"/>
                  <a:lumOff val="85000"/>
                </a:schemeClr>
              </a:solidFill>
              <a:round/>
            </a:ln>
            <a:effectLst/>
          </c:spPr>
        </c:majorGridlines>
        <c:minorGridlines>
          <c:spPr>
            <a:ln w="6350" cap="flat" cmpd="sng" algn="ctr">
              <a:solidFill>
                <a:schemeClr val="tx1">
                  <a:lumMod val="5000"/>
                  <a:lumOff val="95000"/>
                </a:schemeClr>
              </a:solidFill>
              <a:prstDash val="dash"/>
              <a:round/>
            </a:ln>
            <a:effectLst/>
          </c:spPr>
        </c:minorGridlines>
        <c:title>
          <c:tx>
            <c:rich>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Tasks</a:t>
                </a:r>
              </a:p>
            </c:rich>
          </c:tx>
          <c:overlay val="0"/>
          <c:spPr>
            <a:noFill/>
            <a:ln>
              <a:noFill/>
            </a:ln>
            <a:effectLst/>
          </c:spPr>
          <c:txPr>
            <a:bodyPr rot="-54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3331712"/>
        <c:crosses val="autoZero"/>
        <c:auto val="1"/>
        <c:lblAlgn val="ctr"/>
        <c:lblOffset val="100"/>
        <c:noMultiLvlLbl val="0"/>
      </c:catAx>
      <c:valAx>
        <c:axId val="1983331712"/>
        <c:scaling>
          <c:orientation val="minMax"/>
          <c:max val="45777"/>
          <c:min val="45689"/>
        </c:scaling>
        <c:delete val="0"/>
        <c:axPos val="b"/>
        <c:majorGridlines>
          <c:spPr>
            <a:ln w="9525" cap="flat" cmpd="sng" algn="ctr">
              <a:solidFill>
                <a:schemeClr val="tx1">
                  <a:lumMod val="15000"/>
                  <a:lumOff val="85000"/>
                </a:schemeClr>
              </a:solidFill>
              <a:round/>
            </a:ln>
            <a:effectLst/>
          </c:spPr>
        </c:majorGridlines>
        <c:minorGridlines>
          <c:spPr>
            <a:ln w="6350" cap="flat" cmpd="sng" algn="ctr">
              <a:solidFill>
                <a:schemeClr val="tx1">
                  <a:lumMod val="5000"/>
                  <a:lumOff val="95000"/>
                </a:schemeClr>
              </a:solidFill>
              <a:prstDash val="dash"/>
              <a:round/>
            </a:ln>
            <a:effectLst/>
          </c:spPr>
        </c:minorGridlines>
        <c:title>
          <c:tx>
            <c:rich>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r>
                  <a:rPr lang="en-IN"/>
                  <a:t>Duration (days)</a:t>
                </a:r>
              </a:p>
            </c:rich>
          </c:tx>
          <c:overlay val="0"/>
          <c:spPr>
            <a:noFill/>
            <a:ln>
              <a:noFill/>
            </a:ln>
            <a:effectLst/>
          </c:spPr>
          <c:txPr>
            <a:bodyPr rot="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title>
        <c:numFmt formatCode="m/d/yyyy"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1983333152"/>
        <c:crosses val="max"/>
        <c:crossBetween val="between"/>
        <c:majorUnit val="8"/>
        <c:minorUnit val="1"/>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bg1"/>
    </a:solidFill>
    <a:ln>
      <a:solidFill>
        <a:schemeClr val="accent1">
          <a:lumMod val="60000"/>
          <a:lumOff val="40000"/>
        </a:schemeClr>
      </a:solid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97">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document/9036818" TargetMode="External"/><Relationship Id="rId3" Type="http://schemas.openxmlformats.org/officeDocument/2006/relationships/image" Target="../media/image2.png"/><Relationship Id="rId7" Type="http://schemas.openxmlformats.org/officeDocument/2006/relationships/hyperlink" Target="https://ieeexplore.ieee.org/document/10325722"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document/10117106" TargetMode="External"/><Relationship Id="rId5" Type="http://schemas.openxmlformats.org/officeDocument/2006/relationships/hyperlink" Target="https://ieeexplore.ieee.org/document/10626260" TargetMode="Externa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chart" Target="../charts/chart1.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15368F-72A3-4C3F-08E5-2BB61E122E2B}"/>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896FAB9A-78D5-9F71-8534-B2C01FD647AC}"/>
              </a:ext>
            </a:extLst>
          </p:cNvPr>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a:extLst>
              <a:ext uri="{FF2B5EF4-FFF2-40B4-BE49-F238E27FC236}">
                <a16:creationId xmlns:a16="http://schemas.microsoft.com/office/drawing/2014/main" id="{CE664CFF-5D68-68E2-9FBB-337814E8CD7C}"/>
              </a:ext>
            </a:extLst>
          </p:cNvPr>
          <p:cNvSpPr/>
          <p:nvPr/>
        </p:nvSpPr>
        <p:spPr>
          <a:xfrm rot="-5504182" flipH="1" flipV="1">
            <a:off x="13944789" y="1387845"/>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a:extLst>
              <a:ext uri="{FF2B5EF4-FFF2-40B4-BE49-F238E27FC236}">
                <a16:creationId xmlns:a16="http://schemas.microsoft.com/office/drawing/2014/main" id="{AEA92FA0-34EB-6E9A-421C-FB54AA44F228}"/>
              </a:ext>
            </a:extLst>
          </p:cNvPr>
          <p:cNvSpPr/>
          <p:nvPr/>
        </p:nvSpPr>
        <p:spPr>
          <a:xfrm rot="5827781">
            <a:off x="-100812" y="-3076559"/>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a:extLst>
              <a:ext uri="{FF2B5EF4-FFF2-40B4-BE49-F238E27FC236}">
                <a16:creationId xmlns:a16="http://schemas.microsoft.com/office/drawing/2014/main" id="{017A38FB-CC94-C20D-99B7-BEF4679622D0}"/>
              </a:ext>
            </a:extLst>
          </p:cNvPr>
          <p:cNvSpPr txBox="1"/>
          <p:nvPr/>
        </p:nvSpPr>
        <p:spPr>
          <a:xfrm>
            <a:off x="1028700" y="2531400"/>
            <a:ext cx="13220998" cy="2828925"/>
          </a:xfrm>
          <a:prstGeom prst="rect">
            <a:avLst/>
          </a:prstGeom>
        </p:spPr>
        <p:txBody>
          <a:bodyPr lIns="0" tIns="0" rIns="0" bIns="0" rtlCol="0" anchor="t">
            <a:spAutoFit/>
          </a:bodyPr>
          <a:lstStyle/>
          <a:p>
            <a:pPr marL="0" lvl="0" indent="0" algn="l">
              <a:lnSpc>
                <a:spcPts val="7500"/>
              </a:lnSpc>
            </a:pPr>
            <a:r>
              <a:rPr lang="en-US" sz="5000" b="1">
                <a:solidFill>
                  <a:srgbClr val="000000"/>
                </a:solidFill>
                <a:latin typeface="Raleway Bold"/>
                <a:ea typeface="Raleway Bold"/>
                <a:cs typeface="Raleway Bold"/>
                <a:sym typeface="Raleway Bold"/>
              </a:rPr>
              <a:t>AN OCR-BASED SOLUTION FOR DIGITIZING HANDWRITTEN OLD DOCUMENTS WITH REGIONAL LANGUAGE TRANSLATION</a:t>
            </a:r>
          </a:p>
        </p:txBody>
      </p:sp>
      <p:sp>
        <p:nvSpPr>
          <p:cNvPr id="7" name="TextBox 7">
            <a:extLst>
              <a:ext uri="{FF2B5EF4-FFF2-40B4-BE49-F238E27FC236}">
                <a16:creationId xmlns:a16="http://schemas.microsoft.com/office/drawing/2014/main" id="{79F93951-E8FC-4A6A-ADA7-494721BA612F}"/>
              </a:ext>
            </a:extLst>
          </p:cNvPr>
          <p:cNvSpPr txBox="1"/>
          <p:nvPr/>
        </p:nvSpPr>
        <p:spPr>
          <a:xfrm>
            <a:off x="10773489" y="7482840"/>
            <a:ext cx="6485811" cy="1775460"/>
          </a:xfrm>
          <a:prstGeom prst="rect">
            <a:avLst/>
          </a:prstGeom>
        </p:spPr>
        <p:txBody>
          <a:bodyPr lIns="0" tIns="0" rIns="0" bIns="0" rtlCol="0" anchor="t">
            <a:spAutoFit/>
          </a:bodyPr>
          <a:lstStyle/>
          <a:p>
            <a:pPr algn="l">
              <a:lnSpc>
                <a:spcPts val="4800"/>
              </a:lnSpc>
            </a:pPr>
            <a:r>
              <a:rPr lang="en-US" sz="2400" b="1" dirty="0">
                <a:solidFill>
                  <a:srgbClr val="000000"/>
                </a:solidFill>
                <a:latin typeface="Now Heavy"/>
                <a:ea typeface="Now Heavy"/>
                <a:cs typeface="Now Heavy"/>
                <a:sym typeface="Now Heavy"/>
              </a:rPr>
              <a:t>Mentor:</a:t>
            </a:r>
          </a:p>
          <a:p>
            <a:pPr algn="l">
              <a:lnSpc>
                <a:spcPts val="4800"/>
              </a:lnSpc>
            </a:pPr>
            <a:r>
              <a:rPr lang="en-US" sz="2400" dirty="0">
                <a:solidFill>
                  <a:srgbClr val="000000"/>
                </a:solidFill>
                <a:latin typeface="Now"/>
                <a:ea typeface="Now"/>
                <a:cs typeface="Now"/>
                <a:sym typeface="Now"/>
              </a:rPr>
              <a:t>Mrs. A. Sangeetha, M.E., Ph.D., </a:t>
            </a:r>
          </a:p>
          <a:p>
            <a:pPr algn="l">
              <a:lnSpc>
                <a:spcPts val="4800"/>
              </a:lnSpc>
            </a:pPr>
            <a:r>
              <a:rPr lang="en-US" sz="2400" dirty="0">
                <a:solidFill>
                  <a:srgbClr val="000000"/>
                </a:solidFill>
                <a:latin typeface="Now"/>
                <a:ea typeface="Now"/>
                <a:cs typeface="Now"/>
                <a:sym typeface="Now"/>
              </a:rPr>
              <a:t>Assistant Professor - Information Technology</a:t>
            </a:r>
          </a:p>
        </p:txBody>
      </p:sp>
      <p:sp>
        <p:nvSpPr>
          <p:cNvPr id="8" name="TextBox 8">
            <a:extLst>
              <a:ext uri="{FF2B5EF4-FFF2-40B4-BE49-F238E27FC236}">
                <a16:creationId xmlns:a16="http://schemas.microsoft.com/office/drawing/2014/main" id="{6D10144B-7032-C94B-0754-3A4DF7652433}"/>
              </a:ext>
            </a:extLst>
          </p:cNvPr>
          <p:cNvSpPr txBox="1"/>
          <p:nvPr/>
        </p:nvSpPr>
        <p:spPr>
          <a:xfrm>
            <a:off x="15316201" y="1028700"/>
            <a:ext cx="1943100" cy="369717"/>
          </a:xfrm>
          <a:prstGeom prst="rect">
            <a:avLst/>
          </a:prstGeom>
        </p:spPr>
        <p:txBody>
          <a:bodyPr wrap="square" lIns="0" tIns="0" rIns="0" bIns="0" rtlCol="0" anchor="t">
            <a:spAutoFit/>
          </a:bodyPr>
          <a:lstStyle/>
          <a:p>
            <a:pPr algn="ctr">
              <a:lnSpc>
                <a:spcPts val="2879"/>
              </a:lnSpc>
              <a:spcBef>
                <a:spcPct val="0"/>
              </a:spcBef>
            </a:pPr>
            <a:r>
              <a:rPr lang="en-US" sz="2400" dirty="0">
                <a:solidFill>
                  <a:srgbClr val="000000"/>
                </a:solidFill>
                <a:latin typeface="Now"/>
                <a:ea typeface="Now"/>
                <a:cs typeface="Now"/>
                <a:sym typeface="Now"/>
              </a:rPr>
              <a:t>12/02/2025</a:t>
            </a:r>
          </a:p>
        </p:txBody>
      </p:sp>
      <p:sp>
        <p:nvSpPr>
          <p:cNvPr id="9" name="TextBox 7">
            <a:extLst>
              <a:ext uri="{FF2B5EF4-FFF2-40B4-BE49-F238E27FC236}">
                <a16:creationId xmlns:a16="http://schemas.microsoft.com/office/drawing/2014/main" id="{612FEEE7-D48C-07CE-F395-B3988293C3DB}"/>
              </a:ext>
            </a:extLst>
          </p:cNvPr>
          <p:cNvSpPr txBox="1"/>
          <p:nvPr/>
        </p:nvSpPr>
        <p:spPr>
          <a:xfrm>
            <a:off x="1032449" y="6859182"/>
            <a:ext cx="6485811" cy="2399118"/>
          </a:xfrm>
          <a:prstGeom prst="rect">
            <a:avLst/>
          </a:prstGeom>
        </p:spPr>
        <p:txBody>
          <a:bodyPr lIns="0" tIns="0" rIns="0" bIns="0" rtlCol="0" anchor="t">
            <a:spAutoFit/>
          </a:bodyPr>
          <a:lstStyle/>
          <a:p>
            <a:pPr algn="l">
              <a:lnSpc>
                <a:spcPts val="4800"/>
              </a:lnSpc>
            </a:pPr>
            <a:r>
              <a:rPr lang="en-US" sz="2400" b="1" dirty="0">
                <a:solidFill>
                  <a:srgbClr val="000000"/>
                </a:solidFill>
                <a:latin typeface="Now Heavy"/>
                <a:ea typeface="Now Heavy"/>
                <a:cs typeface="Now Heavy"/>
                <a:sym typeface="Now Heavy"/>
              </a:rPr>
              <a:t>Team Members:</a:t>
            </a:r>
          </a:p>
          <a:p>
            <a:pPr algn="l">
              <a:lnSpc>
                <a:spcPts val="4800"/>
              </a:lnSpc>
            </a:pPr>
            <a:r>
              <a:rPr lang="en-US" sz="2400" dirty="0">
                <a:solidFill>
                  <a:srgbClr val="000000"/>
                </a:solidFill>
                <a:latin typeface="Now"/>
                <a:ea typeface="Now"/>
                <a:cs typeface="Now"/>
                <a:sym typeface="Now"/>
              </a:rPr>
              <a:t>Charankumar E G D [921321205029]</a:t>
            </a:r>
          </a:p>
          <a:p>
            <a:pPr algn="l">
              <a:lnSpc>
                <a:spcPts val="4800"/>
              </a:lnSpc>
            </a:pPr>
            <a:r>
              <a:rPr lang="en-US" sz="2400" dirty="0">
                <a:solidFill>
                  <a:srgbClr val="000000"/>
                </a:solidFill>
                <a:latin typeface="Now"/>
                <a:ea typeface="Now"/>
                <a:cs typeface="Now"/>
                <a:sym typeface="Now"/>
              </a:rPr>
              <a:t>Arunprasad S    	   [921321205015]</a:t>
            </a:r>
          </a:p>
          <a:p>
            <a:pPr algn="l">
              <a:lnSpc>
                <a:spcPts val="4800"/>
              </a:lnSpc>
            </a:pPr>
            <a:r>
              <a:rPr lang="en-US" sz="2400" dirty="0">
                <a:solidFill>
                  <a:srgbClr val="000000"/>
                </a:solidFill>
                <a:latin typeface="Now"/>
                <a:ea typeface="Now"/>
                <a:cs typeface="Now"/>
                <a:sym typeface="Now"/>
              </a:rPr>
              <a:t>Dharani Dharan R 	   [921321205032]</a:t>
            </a:r>
          </a:p>
        </p:txBody>
      </p:sp>
    </p:spTree>
    <p:extLst>
      <p:ext uri="{BB962C8B-B14F-4D97-AF65-F5344CB8AC3E}">
        <p14:creationId xmlns:p14="http://schemas.microsoft.com/office/powerpoint/2010/main" val="21428171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92994" y="-1715270"/>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296684"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ABSTRACT</a:t>
            </a:r>
          </a:p>
        </p:txBody>
      </p:sp>
      <p:sp>
        <p:nvSpPr>
          <p:cNvPr id="6" name="TextBox 6"/>
          <p:cNvSpPr txBox="1"/>
          <p:nvPr/>
        </p:nvSpPr>
        <p:spPr>
          <a:xfrm>
            <a:off x="1028700" y="2636520"/>
            <a:ext cx="13339598" cy="4823460"/>
          </a:xfrm>
          <a:prstGeom prst="rect">
            <a:avLst/>
          </a:prstGeom>
        </p:spPr>
        <p:txBody>
          <a:bodyPr lIns="0" tIns="0" rIns="0" bIns="0" rtlCol="0" anchor="t">
            <a:spAutoFit/>
          </a:bodyPr>
          <a:lstStyle/>
          <a:p>
            <a:pPr marL="0" lvl="0" indent="0" algn="just">
              <a:lnSpc>
                <a:spcPts val="4800"/>
              </a:lnSpc>
            </a:pPr>
            <a:r>
              <a:rPr lang="en-US" sz="2400" dirty="0">
                <a:solidFill>
                  <a:srgbClr val="000000"/>
                </a:solidFill>
                <a:latin typeface="Now"/>
                <a:ea typeface="Now"/>
                <a:cs typeface="Now"/>
                <a:sym typeface="Now"/>
              </a:rPr>
              <a:t>The digitization of handwritten old documents in regional languages is challenging due to diverse handwriting styles, material degradation, and translation complexities, limiting public access to valuable records. This project proposes an OCR-based system that converts handwritten documents into machine-readable text and translates them into regional languages using advanced OCR and language translation models. Preliminary results show effective handling of handwriting variations and accurate regional translations, offering a promising solution for preserving and enhancing the accessibility of old documents.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647381">
            <a:off x="-180303" y="3478721"/>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1228267" flipH="1" flipV="1">
            <a:off x="11478928" y="-2193701"/>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7210698" cy="781050"/>
          </a:xfrm>
          <a:prstGeom prst="rect">
            <a:avLst/>
          </a:prstGeom>
        </p:spPr>
        <p:txBody>
          <a:bodyPr lIns="0" tIns="0" rIns="0" bIns="0" rtlCol="0" anchor="t">
            <a:spAutoFit/>
          </a:bodyPr>
          <a:lstStyle/>
          <a:p>
            <a:pPr algn="l">
              <a:lnSpc>
                <a:spcPts val="6000"/>
              </a:lnSpc>
            </a:pPr>
            <a:r>
              <a:rPr lang="en-US" sz="5000" b="1">
                <a:solidFill>
                  <a:srgbClr val="000000"/>
                </a:solidFill>
                <a:latin typeface="Raleway Bold"/>
                <a:ea typeface="Raleway Bold"/>
                <a:cs typeface="Raleway Bold"/>
                <a:sym typeface="Raleway Bold"/>
              </a:rPr>
              <a:t>PROBLEM STATEMENT</a:t>
            </a:r>
          </a:p>
        </p:txBody>
      </p:sp>
      <p:sp>
        <p:nvSpPr>
          <p:cNvPr id="6" name="TextBox 6"/>
          <p:cNvSpPr txBox="1"/>
          <p:nvPr/>
        </p:nvSpPr>
        <p:spPr>
          <a:xfrm>
            <a:off x="1028700" y="2441695"/>
            <a:ext cx="12272616" cy="2337436"/>
          </a:xfrm>
          <a:prstGeom prst="rect">
            <a:avLst/>
          </a:prstGeom>
        </p:spPr>
        <p:txBody>
          <a:bodyPr lIns="0" tIns="0" rIns="0" bIns="0" rtlCol="0" anchor="t">
            <a:spAutoFit/>
          </a:bodyPr>
          <a:lstStyle/>
          <a:p>
            <a:pPr algn="just">
              <a:lnSpc>
                <a:spcPts val="4799"/>
              </a:lnSpc>
            </a:pPr>
            <a:r>
              <a:rPr lang="en-US" sz="2399" dirty="0">
                <a:solidFill>
                  <a:srgbClr val="000000"/>
                </a:solidFill>
                <a:latin typeface="Now"/>
                <a:ea typeface="Now"/>
                <a:cs typeface="Now"/>
                <a:sym typeface="Now"/>
              </a:rPr>
              <a:t>Many old registered documents exist only in handwritten form, making them difficult to access and interpret. Aging, ink fading, and script variations further complicate their readability. Traditional OCR systems struggle with handwritten text, especially in regional languages with complex character shapes.</a:t>
            </a:r>
          </a:p>
        </p:txBody>
      </p:sp>
      <p:sp>
        <p:nvSpPr>
          <p:cNvPr id="7" name="TextBox 7"/>
          <p:cNvSpPr txBox="1"/>
          <p:nvPr/>
        </p:nvSpPr>
        <p:spPr>
          <a:xfrm>
            <a:off x="1028700" y="5430126"/>
            <a:ext cx="12272616" cy="1737361"/>
          </a:xfrm>
          <a:prstGeom prst="rect">
            <a:avLst/>
          </a:prstGeom>
        </p:spPr>
        <p:txBody>
          <a:bodyPr lIns="0" tIns="0" rIns="0" bIns="0" rtlCol="0" anchor="t">
            <a:spAutoFit/>
          </a:bodyPr>
          <a:lstStyle/>
          <a:p>
            <a:pPr algn="just">
              <a:lnSpc>
                <a:spcPts val="4799"/>
              </a:lnSpc>
            </a:pPr>
            <a:r>
              <a:rPr lang="en-US" sz="2399" dirty="0">
                <a:solidFill>
                  <a:srgbClr val="000000"/>
                </a:solidFill>
                <a:latin typeface="Now"/>
                <a:ea typeface="Now"/>
                <a:cs typeface="Now"/>
                <a:sym typeface="Now"/>
              </a:rPr>
              <a:t>How might we develop an AI or OCR solution to digitize and convert handwritten, old registered documents into a readable and accessible format in regional languages improving public access and readability of historical records?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1726077" y="3324334"/>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62025"/>
            <a:ext cx="3426381" cy="822325"/>
          </a:xfrm>
          <a:prstGeom prst="rect">
            <a:avLst/>
          </a:prstGeom>
        </p:spPr>
        <p:txBody>
          <a:bodyPr lIns="0" tIns="0" rIns="0" bIns="0" rtlCol="0" anchor="t">
            <a:spAutoFit/>
          </a:bodyPr>
          <a:lstStyle/>
          <a:p>
            <a:pPr marL="0" lvl="0" indent="0" algn="ctr">
              <a:lnSpc>
                <a:spcPts val="6500"/>
              </a:lnSpc>
              <a:spcBef>
                <a:spcPct val="0"/>
              </a:spcBef>
            </a:pPr>
            <a:r>
              <a:rPr lang="en-US" sz="5000" b="1">
                <a:solidFill>
                  <a:srgbClr val="000000"/>
                </a:solidFill>
                <a:latin typeface="Raleway Bold"/>
                <a:ea typeface="Raleway Bold"/>
                <a:cs typeface="Raleway Bold"/>
                <a:sym typeface="Raleway Bold"/>
              </a:rPr>
              <a:t>OBJECTIVE</a:t>
            </a:r>
          </a:p>
        </p:txBody>
      </p:sp>
      <p:sp>
        <p:nvSpPr>
          <p:cNvPr id="6" name="TextBox 6"/>
          <p:cNvSpPr txBox="1"/>
          <p:nvPr/>
        </p:nvSpPr>
        <p:spPr>
          <a:xfrm>
            <a:off x="1028700" y="2517413"/>
            <a:ext cx="13280433" cy="870585"/>
          </a:xfrm>
          <a:prstGeom prst="rect">
            <a:avLst/>
          </a:prstGeom>
        </p:spPr>
        <p:txBody>
          <a:bodyPr lIns="0" tIns="0" rIns="0" bIns="0" rtlCol="0" anchor="t">
            <a:spAutoFit/>
          </a:bodyPr>
          <a:lstStyle/>
          <a:p>
            <a:pPr algn="just">
              <a:lnSpc>
                <a:spcPts val="3599"/>
              </a:lnSpc>
            </a:pPr>
            <a:r>
              <a:rPr lang="en-US" sz="2399" dirty="0">
                <a:solidFill>
                  <a:srgbClr val="000000"/>
                </a:solidFill>
                <a:latin typeface="Now"/>
                <a:ea typeface="Now"/>
                <a:cs typeface="Now"/>
                <a:sym typeface="Now"/>
              </a:rPr>
              <a:t>Utilize advanced OCR to extract text from handwritten old documents, handling various handwriting styles and degraded texts with high accuracy.</a:t>
            </a:r>
          </a:p>
        </p:txBody>
      </p:sp>
      <p:sp>
        <p:nvSpPr>
          <p:cNvPr id="7" name="TextBox 7"/>
          <p:cNvSpPr txBox="1"/>
          <p:nvPr/>
        </p:nvSpPr>
        <p:spPr>
          <a:xfrm>
            <a:off x="1028700" y="4121062"/>
            <a:ext cx="13280433" cy="870585"/>
          </a:xfrm>
          <a:prstGeom prst="rect">
            <a:avLst/>
          </a:prstGeom>
        </p:spPr>
        <p:txBody>
          <a:bodyPr lIns="0" tIns="0" rIns="0" bIns="0" rtlCol="0" anchor="t">
            <a:spAutoFit/>
          </a:bodyPr>
          <a:lstStyle/>
          <a:p>
            <a:pPr algn="just">
              <a:lnSpc>
                <a:spcPts val="3599"/>
              </a:lnSpc>
            </a:pPr>
            <a:r>
              <a:rPr lang="en-US" sz="2399" dirty="0">
                <a:solidFill>
                  <a:srgbClr val="000000"/>
                </a:solidFill>
                <a:latin typeface="Now"/>
                <a:ea typeface="Now"/>
                <a:cs typeface="Now"/>
                <a:sym typeface="Now"/>
              </a:rPr>
              <a:t>Support multiple regional languages for precise text extraction and translation while ensuring context-aware translations that preserve meaning and linguistic nuances.</a:t>
            </a:r>
          </a:p>
        </p:txBody>
      </p:sp>
      <p:sp>
        <p:nvSpPr>
          <p:cNvPr id="8" name="TextBox 8"/>
          <p:cNvSpPr txBox="1"/>
          <p:nvPr/>
        </p:nvSpPr>
        <p:spPr>
          <a:xfrm>
            <a:off x="1028700" y="5724711"/>
            <a:ext cx="13280433" cy="870585"/>
          </a:xfrm>
          <a:prstGeom prst="rect">
            <a:avLst/>
          </a:prstGeom>
        </p:spPr>
        <p:txBody>
          <a:bodyPr lIns="0" tIns="0" rIns="0" bIns="0" rtlCol="0" anchor="t">
            <a:spAutoFit/>
          </a:bodyPr>
          <a:lstStyle/>
          <a:p>
            <a:pPr algn="just">
              <a:lnSpc>
                <a:spcPts val="3599"/>
              </a:lnSpc>
            </a:pPr>
            <a:r>
              <a:rPr lang="en-US" sz="2399" dirty="0">
                <a:solidFill>
                  <a:srgbClr val="000000"/>
                </a:solidFill>
                <a:latin typeface="Now"/>
                <a:ea typeface="Now"/>
                <a:cs typeface="Now"/>
                <a:sym typeface="Now"/>
              </a:rPr>
              <a:t>Apply noise reduction, binarization, and contrast enhancement to improve visibility. Post-processing techniques refine extracted text for better readability and usability.</a:t>
            </a:r>
          </a:p>
        </p:txBody>
      </p:sp>
      <p:sp>
        <p:nvSpPr>
          <p:cNvPr id="9" name="TextBox 9"/>
          <p:cNvSpPr txBox="1"/>
          <p:nvPr/>
        </p:nvSpPr>
        <p:spPr>
          <a:xfrm>
            <a:off x="1028700" y="7328360"/>
            <a:ext cx="13280433" cy="870585"/>
          </a:xfrm>
          <a:prstGeom prst="rect">
            <a:avLst/>
          </a:prstGeom>
        </p:spPr>
        <p:txBody>
          <a:bodyPr lIns="0" tIns="0" rIns="0" bIns="0" rtlCol="0" anchor="t">
            <a:spAutoFit/>
          </a:bodyPr>
          <a:lstStyle/>
          <a:p>
            <a:pPr algn="just">
              <a:lnSpc>
                <a:spcPts val="3599"/>
              </a:lnSpc>
            </a:pPr>
            <a:r>
              <a:rPr lang="en-US" sz="2399" dirty="0">
                <a:solidFill>
                  <a:srgbClr val="000000"/>
                </a:solidFill>
                <a:latin typeface="Now"/>
                <a:ea typeface="Now"/>
                <a:cs typeface="Now"/>
                <a:sym typeface="Now"/>
              </a:rPr>
              <a:t>Safeguard old documents by converting them into machine-readable formats. Enable downloads in PDF, DOCX, and TXT formats for easy storage and sharing.</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840041" y="102870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27940" y="-2321724"/>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152525"/>
            <a:ext cx="6778062" cy="638175"/>
          </a:xfrm>
          <a:prstGeom prst="rect">
            <a:avLst/>
          </a:prstGeom>
        </p:spPr>
        <p:txBody>
          <a:bodyPr lIns="0" tIns="0" rIns="0" bIns="0" rtlCol="0" anchor="t">
            <a:spAutoFit/>
          </a:bodyPr>
          <a:lstStyle/>
          <a:p>
            <a:pPr marL="0" lvl="0" indent="0" algn="l">
              <a:lnSpc>
                <a:spcPts val="4500"/>
              </a:lnSpc>
              <a:spcBef>
                <a:spcPct val="0"/>
              </a:spcBef>
            </a:pPr>
            <a:r>
              <a:rPr lang="en-US" sz="5000" b="1">
                <a:solidFill>
                  <a:srgbClr val="000000"/>
                </a:solidFill>
                <a:latin typeface="Raleway Bold"/>
                <a:ea typeface="Raleway Bold"/>
                <a:cs typeface="Raleway Bold"/>
                <a:sym typeface="Raleway Bold"/>
              </a:rPr>
              <a:t>LITERATURE SURVEY</a:t>
            </a:r>
          </a:p>
        </p:txBody>
      </p:sp>
      <p:graphicFrame>
        <p:nvGraphicFramePr>
          <p:cNvPr id="6" name="Table 6"/>
          <p:cNvGraphicFramePr>
            <a:graphicFrameLocks noGrp="1"/>
          </p:cNvGraphicFramePr>
          <p:nvPr>
            <p:extLst>
              <p:ext uri="{D42A27DB-BD31-4B8C-83A1-F6EECF244321}">
                <p14:modId xmlns:p14="http://schemas.microsoft.com/office/powerpoint/2010/main" val="2701430666"/>
              </p:ext>
            </p:extLst>
          </p:nvPr>
        </p:nvGraphicFramePr>
        <p:xfrm>
          <a:off x="1028700" y="2219325"/>
          <a:ext cx="16230601" cy="7038975"/>
        </p:xfrm>
        <a:graphic>
          <a:graphicData uri="http://schemas.openxmlformats.org/drawingml/2006/table">
            <a:tbl>
              <a:tblPr/>
              <a:tblGrid>
                <a:gridCol w="2164339">
                  <a:extLst>
                    <a:ext uri="{9D8B030D-6E8A-4147-A177-3AD203B41FA5}">
                      <a16:colId xmlns:a16="http://schemas.microsoft.com/office/drawing/2014/main" val="20000"/>
                    </a:ext>
                  </a:extLst>
                </a:gridCol>
                <a:gridCol w="2482272">
                  <a:extLst>
                    <a:ext uri="{9D8B030D-6E8A-4147-A177-3AD203B41FA5}">
                      <a16:colId xmlns:a16="http://schemas.microsoft.com/office/drawing/2014/main" val="20001"/>
                    </a:ext>
                  </a:extLst>
                </a:gridCol>
                <a:gridCol w="5179266">
                  <a:extLst>
                    <a:ext uri="{9D8B030D-6E8A-4147-A177-3AD203B41FA5}">
                      <a16:colId xmlns:a16="http://schemas.microsoft.com/office/drawing/2014/main" val="20002"/>
                    </a:ext>
                  </a:extLst>
                </a:gridCol>
                <a:gridCol w="4433521">
                  <a:extLst>
                    <a:ext uri="{9D8B030D-6E8A-4147-A177-3AD203B41FA5}">
                      <a16:colId xmlns:a16="http://schemas.microsoft.com/office/drawing/2014/main" val="20003"/>
                    </a:ext>
                  </a:extLst>
                </a:gridCol>
                <a:gridCol w="1971203">
                  <a:extLst>
                    <a:ext uri="{9D8B030D-6E8A-4147-A177-3AD203B41FA5}">
                      <a16:colId xmlns:a16="http://schemas.microsoft.com/office/drawing/2014/main" val="20004"/>
                    </a:ext>
                  </a:extLst>
                </a:gridCol>
              </a:tblGrid>
              <a:tr h="651225">
                <a:tc>
                  <a:txBody>
                    <a:bodyPr/>
                    <a:lstStyle/>
                    <a:p>
                      <a:pPr algn="ctr">
                        <a:lnSpc>
                          <a:spcPts val="2800"/>
                        </a:lnSpc>
                        <a:defRPr/>
                      </a:pPr>
                      <a:r>
                        <a:rPr lang="en-US" sz="2000" b="1" dirty="0">
                          <a:solidFill>
                            <a:srgbClr val="FFFFFF"/>
                          </a:solidFill>
                          <a:latin typeface="Now Bold"/>
                          <a:ea typeface="Now Bold"/>
                          <a:cs typeface="Now Bold"/>
                          <a:sym typeface="Now Bold"/>
                        </a:rPr>
                        <a:t>Title</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Medium"/>
                          <a:ea typeface="Now Medium"/>
                          <a:cs typeface="Now Medium"/>
                          <a:sym typeface="Now Medium"/>
                        </a:rPr>
                        <a:t>Author(s) &amp; Year</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Approach</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Limitations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Link</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extLst>
                  <a:ext uri="{0D108BD9-81ED-4DB2-BD59-A6C34878D82A}">
                    <a16:rowId xmlns:a16="http://schemas.microsoft.com/office/drawing/2014/main" val="10000"/>
                  </a:ext>
                </a:extLst>
              </a:tr>
              <a:tr h="1388641">
                <a:tc>
                  <a:txBody>
                    <a:bodyPr/>
                    <a:lstStyle/>
                    <a:p>
                      <a:pPr algn="l">
                        <a:lnSpc>
                          <a:spcPts val="2239"/>
                        </a:lnSpc>
                        <a:defRPr/>
                      </a:pPr>
                      <a:r>
                        <a:rPr lang="en-US" sz="1599" dirty="0">
                          <a:solidFill>
                            <a:srgbClr val="000000"/>
                          </a:solidFill>
                          <a:latin typeface="Now"/>
                          <a:ea typeface="Now"/>
                          <a:cs typeface="Now"/>
                          <a:sym typeface="Now"/>
                        </a:rPr>
                        <a:t>Document Image Analysis for Text Extraction and Translation</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dirty="0">
                          <a:solidFill>
                            <a:srgbClr val="000000"/>
                          </a:solidFill>
                          <a:latin typeface="Now"/>
                          <a:ea typeface="Now"/>
                          <a:cs typeface="Now"/>
                          <a:sym typeface="Now"/>
                        </a:rPr>
                        <a:t>R. </a:t>
                      </a:r>
                      <a:r>
                        <a:rPr lang="en-US" sz="1599" dirty="0" err="1">
                          <a:solidFill>
                            <a:srgbClr val="000000"/>
                          </a:solidFill>
                          <a:latin typeface="Now"/>
                          <a:ea typeface="Now"/>
                          <a:cs typeface="Now"/>
                          <a:sym typeface="Now"/>
                        </a:rPr>
                        <a:t>Thendral</a:t>
                      </a:r>
                      <a:r>
                        <a:rPr lang="en-US" sz="1599" dirty="0">
                          <a:solidFill>
                            <a:srgbClr val="000000"/>
                          </a:solidFill>
                          <a:latin typeface="Now"/>
                          <a:ea typeface="Now"/>
                          <a:cs typeface="Now"/>
                          <a:sym typeface="Now"/>
                        </a:rPr>
                        <a:t>, G. </a:t>
                      </a:r>
                      <a:r>
                        <a:rPr lang="en-US" sz="1599" dirty="0" err="1">
                          <a:solidFill>
                            <a:srgbClr val="000000"/>
                          </a:solidFill>
                          <a:latin typeface="Now"/>
                          <a:ea typeface="Now"/>
                          <a:cs typeface="Now"/>
                          <a:sym typeface="Now"/>
                        </a:rPr>
                        <a:t>Sudharsan</a:t>
                      </a:r>
                      <a:r>
                        <a:rPr lang="en-US" sz="1599" dirty="0">
                          <a:solidFill>
                            <a:srgbClr val="000000"/>
                          </a:solidFill>
                          <a:latin typeface="Now"/>
                          <a:ea typeface="Now"/>
                          <a:cs typeface="Now"/>
                          <a:sym typeface="Now"/>
                        </a:rPr>
                        <a:t>, M. </a:t>
                      </a:r>
                      <a:r>
                        <a:rPr lang="en-US" sz="1599" dirty="0" err="1">
                          <a:solidFill>
                            <a:srgbClr val="000000"/>
                          </a:solidFill>
                          <a:latin typeface="Now"/>
                          <a:ea typeface="Now"/>
                          <a:cs typeface="Now"/>
                          <a:sym typeface="Now"/>
                        </a:rPr>
                        <a:t>Subasri</a:t>
                      </a:r>
                      <a:r>
                        <a:rPr lang="en-US" sz="1599" dirty="0">
                          <a:solidFill>
                            <a:srgbClr val="000000"/>
                          </a:solidFill>
                          <a:latin typeface="Now"/>
                          <a:ea typeface="Now"/>
                          <a:cs typeface="Now"/>
                          <a:sym typeface="Now"/>
                        </a:rPr>
                        <a:t>, M. K. Ragul - 2024</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dirty="0">
                          <a:solidFill>
                            <a:srgbClr val="000000"/>
                          </a:solidFill>
                          <a:latin typeface="Now"/>
                          <a:ea typeface="Now"/>
                          <a:cs typeface="Now"/>
                          <a:sym typeface="Now"/>
                        </a:rPr>
                        <a:t>Uses OCR, neural networks, and machine translation techniques for text extraction and multilingual translation (English-Tamil).</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dirty="0">
                          <a:solidFill>
                            <a:srgbClr val="000000"/>
                          </a:solidFill>
                          <a:latin typeface="Now"/>
                          <a:ea typeface="Now"/>
                          <a:cs typeface="Now"/>
                          <a:sym typeface="Now"/>
                        </a:rPr>
                        <a:t>Requires high computational resources, struggles with handwritten and low quality scanned documents.</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dirty="0">
                          <a:solidFill>
                            <a:srgbClr val="000000"/>
                          </a:solidFill>
                          <a:latin typeface="Now"/>
                          <a:ea typeface="Now"/>
                          <a:cs typeface="Now"/>
                          <a:sym typeface="Now"/>
                          <a:hlinkClick r:id="rId5" tooltip="https://ieeexplore.ieee.org/document/10626260"/>
                        </a:rPr>
                        <a:t>https://ieeexplore.ieee.org/document/10626260</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1"/>
                  </a:ext>
                </a:extLst>
              </a:tr>
              <a:tr h="1666370">
                <a:tc>
                  <a:txBody>
                    <a:bodyPr/>
                    <a:lstStyle/>
                    <a:p>
                      <a:pPr algn="l">
                        <a:lnSpc>
                          <a:spcPts val="2239"/>
                        </a:lnSpc>
                        <a:defRPr/>
                      </a:pPr>
                      <a:r>
                        <a:rPr lang="en-US" sz="1599">
                          <a:solidFill>
                            <a:srgbClr val="000000"/>
                          </a:solidFill>
                          <a:latin typeface="Now"/>
                          <a:ea typeface="Now"/>
                          <a:cs typeface="Now"/>
                          <a:sym typeface="Now"/>
                        </a:rPr>
                        <a:t>Handwritten OCR for word in Indic Language using Deep Networks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Manish Kumar Gupta, Surya Vikram, Siddharth Dhawan, Atul Kurron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Uses CNN-Transformer architecture with ResNet18 encoder and transformer decoder to recognize handwritten words in 8 Indian languages (Bangla, Gujarati, Gurumukhi, Hindi, Kannada, Odia, Telugu, Urdu).</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Tamil and Malayalam not included due to dataset limitations; accuracy may vary across languages.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dirty="0">
                          <a:solidFill>
                            <a:srgbClr val="000000"/>
                          </a:solidFill>
                          <a:latin typeface="Now"/>
                          <a:ea typeface="Now"/>
                          <a:cs typeface="Now"/>
                          <a:sym typeface="Now"/>
                          <a:hlinkClick r:id="rId6" tooltip="https://ieeexplore.ieee.org/document/10117106"/>
                        </a:rPr>
                        <a:t>https://ieeexplore.ieee.org/document/10117106</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2"/>
                  </a:ext>
                </a:extLst>
              </a:tr>
              <a:tr h="1944098">
                <a:tc>
                  <a:txBody>
                    <a:bodyPr/>
                    <a:lstStyle/>
                    <a:p>
                      <a:pPr algn="l">
                        <a:lnSpc>
                          <a:spcPts val="2239"/>
                        </a:lnSpc>
                        <a:defRPr/>
                      </a:pPr>
                      <a:r>
                        <a:rPr lang="en-US" sz="1599">
                          <a:solidFill>
                            <a:srgbClr val="000000"/>
                          </a:solidFill>
                          <a:latin typeface="Now"/>
                          <a:ea typeface="Now"/>
                          <a:cs typeface="Now"/>
                          <a:sym typeface="Now"/>
                        </a:rPr>
                        <a:t>Image to Text Recognition for Detecting Human and Machine Altered News in Social Media</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Abdullah Kamal, Zaid Jamal, Gabriel Rosales, Brian Robinson, Zachary Satny, Haena Rathore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Uses Google Cloud Vision API OCR to extract text from news images, demonstrating high accuracy text extraction and reliability for multilingual document digitization.</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Accuracy may be affected by variations in image quality and text distortions.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dirty="0">
                          <a:solidFill>
                            <a:srgbClr val="000000"/>
                          </a:solidFill>
                          <a:latin typeface="Now"/>
                          <a:ea typeface="Now"/>
                          <a:cs typeface="Now"/>
                          <a:sym typeface="Now"/>
                          <a:hlinkClick r:id="rId7" tooltip="https://ieeexplore.ieee.org/document/10325722"/>
                        </a:rPr>
                        <a:t>https://ieeexplore.ieee.org/document/10325722</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3"/>
                  </a:ext>
                </a:extLst>
              </a:tr>
              <a:tr h="1388641">
                <a:tc>
                  <a:txBody>
                    <a:bodyPr/>
                    <a:lstStyle/>
                    <a:p>
                      <a:pPr algn="l">
                        <a:lnSpc>
                          <a:spcPts val="2239"/>
                        </a:lnSpc>
                        <a:defRPr/>
                      </a:pPr>
                      <a:r>
                        <a:rPr lang="en-US" sz="1599">
                          <a:solidFill>
                            <a:srgbClr val="000000"/>
                          </a:solidFill>
                          <a:latin typeface="Now"/>
                          <a:ea typeface="Now"/>
                          <a:cs typeface="Now"/>
                          <a:sym typeface="Now"/>
                        </a:rPr>
                        <a:t>Scan.it Text Recognition, Translation and Conversion</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Minal Acharya, Priti Chouhan, Asmita Deshmukh - 2019</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dirty="0">
                          <a:solidFill>
                            <a:srgbClr val="000000"/>
                          </a:solidFill>
                          <a:latin typeface="Now"/>
                          <a:ea typeface="Now"/>
                          <a:cs typeface="Now"/>
                          <a:sym typeface="Now"/>
                        </a:rPr>
                        <a:t>A web application using Tesseract OCR for text recognition and ImTranslator for multilingual translation, focusing on Marathi language recognition.</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Tesseract's accuracy varies significantly for handwritten text; limited to Marathi language; translation accuracy depends on ImiTranslator performance.</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dirty="0">
                          <a:solidFill>
                            <a:srgbClr val="000000"/>
                          </a:solidFill>
                          <a:latin typeface="Now"/>
                          <a:ea typeface="Now"/>
                          <a:cs typeface="Now"/>
                          <a:sym typeface="Now"/>
                          <a:hlinkClick r:id="rId8" tooltip="https://ieeexplore.ieee.org/document/9036818"/>
                        </a:rPr>
                        <a:t>https://ieeexplore.ieee.org/document/9036818</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92994" y="-1715270"/>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296684"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KEY FINDINGS</a:t>
            </a:r>
          </a:p>
        </p:txBody>
      </p:sp>
      <p:sp>
        <p:nvSpPr>
          <p:cNvPr id="6" name="TextBox 6"/>
          <p:cNvSpPr txBox="1"/>
          <p:nvPr/>
        </p:nvSpPr>
        <p:spPr>
          <a:xfrm>
            <a:off x="1028700" y="2209984"/>
            <a:ext cx="13339598" cy="1775460"/>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Based on the research, Google Vision API emerges as the most effective OCR solution for both printed and handwritten text, overcoming the limitations of Tesseract OCR, CNN, and deep learning-based models.</a:t>
            </a:r>
          </a:p>
        </p:txBody>
      </p:sp>
      <p:sp>
        <p:nvSpPr>
          <p:cNvPr id="7" name="TextBox 7"/>
          <p:cNvSpPr txBox="1"/>
          <p:nvPr/>
        </p:nvSpPr>
        <p:spPr>
          <a:xfrm>
            <a:off x="1028700" y="4404728"/>
            <a:ext cx="13339598" cy="1165860"/>
          </a:xfrm>
          <a:prstGeom prst="rect">
            <a:avLst/>
          </a:prstGeom>
        </p:spPr>
        <p:txBody>
          <a:bodyPr lIns="0" tIns="0" rIns="0" bIns="0" rtlCol="0" anchor="t">
            <a:spAutoFit/>
          </a:bodyPr>
          <a:lstStyle/>
          <a:p>
            <a:pPr marL="0" lvl="0" indent="0" algn="just">
              <a:lnSpc>
                <a:spcPts val="4800"/>
              </a:lnSpc>
            </a:pPr>
            <a:r>
              <a:rPr lang="en-US" sz="2400" dirty="0">
                <a:solidFill>
                  <a:srgbClr val="000000"/>
                </a:solidFill>
                <a:latin typeface="Now"/>
                <a:ea typeface="Now"/>
                <a:cs typeface="Now"/>
                <a:sym typeface="Now"/>
              </a:rPr>
              <a:t>Additionally, Google Translate API provides reliable multilingual translation, making it a suitable alternative to ImTranslator.</a:t>
            </a:r>
          </a:p>
        </p:txBody>
      </p:sp>
      <p:sp>
        <p:nvSpPr>
          <p:cNvPr id="8" name="TextBox 8"/>
          <p:cNvSpPr txBox="1"/>
          <p:nvPr/>
        </p:nvSpPr>
        <p:spPr>
          <a:xfrm>
            <a:off x="1028700" y="5989872"/>
            <a:ext cx="13339598" cy="2385060"/>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To enhance performance, improvements in preprocessing (e.g., noise reduction, binarization, contrast enhancement), workflow optimization (automated text extraction and translation), and post-processing (grammar correction, contextual analysis) will be implemented in this project.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735280" y="1409700"/>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813920" y="-1619808"/>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6" name="TextBox 6"/>
          <p:cNvSpPr txBox="1"/>
          <p:nvPr/>
        </p:nvSpPr>
        <p:spPr>
          <a:xfrm>
            <a:off x="1028700" y="1009650"/>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GANTT CHART</a:t>
            </a:r>
          </a:p>
        </p:txBody>
      </p:sp>
      <p:graphicFrame>
        <p:nvGraphicFramePr>
          <p:cNvPr id="9" name="Chart 8">
            <a:extLst>
              <a:ext uri="{FF2B5EF4-FFF2-40B4-BE49-F238E27FC236}">
                <a16:creationId xmlns:a16="http://schemas.microsoft.com/office/drawing/2014/main" id="{94BC6C08-6E7B-4DF2-A80D-2F7EFE430B77}"/>
              </a:ext>
            </a:extLst>
          </p:cNvPr>
          <p:cNvGraphicFramePr>
            <a:graphicFrameLocks noChangeAspect="1"/>
          </p:cNvGraphicFramePr>
          <p:nvPr>
            <p:extLst>
              <p:ext uri="{D42A27DB-BD31-4B8C-83A1-F6EECF244321}">
                <p14:modId xmlns:p14="http://schemas.microsoft.com/office/powerpoint/2010/main" val="2446689439"/>
              </p:ext>
            </p:extLst>
          </p:nvPr>
        </p:nvGraphicFramePr>
        <p:xfrm>
          <a:off x="1028700" y="2056740"/>
          <a:ext cx="16192500" cy="7220610"/>
        </p:xfrm>
        <a:graphic>
          <a:graphicData uri="http://schemas.openxmlformats.org/drawingml/2006/chart">
            <c:chart xmlns:c="http://schemas.openxmlformats.org/drawingml/2006/chart" xmlns:r="http://schemas.openxmlformats.org/officeDocument/2006/relationships" r:id="rId5"/>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410362" y="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330646" y="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414129" y="4470400"/>
            <a:ext cx="7459742" cy="1431925"/>
          </a:xfrm>
          <a:prstGeom prst="rect">
            <a:avLst/>
          </a:prstGeom>
        </p:spPr>
        <p:txBody>
          <a:bodyPr lIns="0" tIns="0" rIns="0" bIns="0" rtlCol="0" anchor="t">
            <a:spAutoFit/>
          </a:bodyPr>
          <a:lstStyle/>
          <a:p>
            <a:pPr marL="0" lvl="0" indent="0" algn="ctr">
              <a:lnSpc>
                <a:spcPts val="10999"/>
              </a:lnSpc>
            </a:pPr>
            <a:r>
              <a:rPr lang="en-US" sz="9999" b="1">
                <a:solidFill>
                  <a:srgbClr val="000000"/>
                </a:solidFill>
                <a:latin typeface="Raleway Bold"/>
                <a:ea typeface="Raleway Bold"/>
                <a:cs typeface="Raleway Bold"/>
                <a:sym typeface="Raleway Bold"/>
              </a:rPr>
              <a:t>THANK YOU</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24</TotalTime>
  <Words>761</Words>
  <Application>Microsoft Office PowerPoint</Application>
  <PresentationFormat>Custom</PresentationFormat>
  <Paragraphs>54</Paragraphs>
  <Slides>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8</vt:i4>
      </vt:variant>
    </vt:vector>
  </HeadingPairs>
  <TitlesOfParts>
    <vt:vector size="16" baseType="lpstr">
      <vt:lpstr>Arial</vt:lpstr>
      <vt:lpstr>Now Heavy</vt:lpstr>
      <vt:lpstr>Calibri</vt:lpstr>
      <vt:lpstr>Now Bold</vt:lpstr>
      <vt:lpstr>Raleway Bold</vt:lpstr>
      <vt:lpstr>Now</vt:lpstr>
      <vt:lpstr>Now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dc:creator>Charankumar E G D</dc:creator>
  <cp:lastModifiedBy>Charankumar E G D</cp:lastModifiedBy>
  <cp:revision>8</cp:revision>
  <dcterms:created xsi:type="dcterms:W3CDTF">2006-08-16T00:00:00Z</dcterms:created>
  <dcterms:modified xsi:type="dcterms:W3CDTF">2025-02-15T12:18:17Z</dcterms:modified>
  <dc:identifier>DAGer9J75Ac</dc:identifier>
</cp:coreProperties>
</file>