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Now" panose="020B0604020202020204" charset="0"/>
      <p:regular r:id="rId9"/>
    </p:embeddedFont>
    <p:embeddedFont>
      <p:font typeface="Now Bold" panose="020B0604020202020204" charset="0"/>
      <p:regular r:id="rId10"/>
    </p:embeddedFont>
    <p:embeddedFont>
      <p:font typeface="Now Heavy" panose="020B0604020202020204" charset="0"/>
      <p:regular r:id="rId11"/>
    </p:embeddedFont>
    <p:embeddedFont>
      <p:font typeface="Now Medium" panose="020B0604020202020204" charset="0"/>
      <p:regular r:id="rId12"/>
    </p:embeddedFont>
    <p:embeddedFont>
      <p:font typeface="Raleway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final_year_project\zeroth_review\xlsx\gant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Gantt Chart for Project</a:t>
            </a:r>
            <a:r>
              <a:rPr lang="en-IN" baseline="0"/>
              <a:t> Phases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v>Start date</c:v>
          </c:tx>
          <c:spPr>
            <a:no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Data!$B$2:$B$16</c:f>
              <c:numCache>
                <c:formatCode>m/d/yyyy</c:formatCode>
                <c:ptCount val="15"/>
                <c:pt idx="0">
                  <c:v>45689</c:v>
                </c:pt>
                <c:pt idx="1">
                  <c:v>45694</c:v>
                </c:pt>
                <c:pt idx="2">
                  <c:v>45699</c:v>
                </c:pt>
                <c:pt idx="3">
                  <c:v>45705</c:v>
                </c:pt>
                <c:pt idx="4">
                  <c:v>45714</c:v>
                </c:pt>
                <c:pt idx="5">
                  <c:v>45720</c:v>
                </c:pt>
                <c:pt idx="6">
                  <c:v>45726</c:v>
                </c:pt>
                <c:pt idx="7">
                  <c:v>45729</c:v>
                </c:pt>
                <c:pt idx="8">
                  <c:v>45733</c:v>
                </c:pt>
                <c:pt idx="9">
                  <c:v>45740</c:v>
                </c:pt>
                <c:pt idx="10">
                  <c:v>45748</c:v>
                </c:pt>
                <c:pt idx="11">
                  <c:v>45754</c:v>
                </c:pt>
                <c:pt idx="12">
                  <c:v>45759</c:v>
                </c:pt>
                <c:pt idx="13">
                  <c:v>45765</c:v>
                </c:pt>
                <c:pt idx="14">
                  <c:v>45776</c:v>
                </c:pt>
              </c:numCache>
            </c:numRef>
          </c:val>
          <c:extLst>
            <c:ext xmlns:c16="http://schemas.microsoft.com/office/drawing/2014/chart" uri="{C3380CC4-5D6E-409C-BE32-E72D297353CC}">
              <c16:uniqueId val="{00000000-726B-4CDC-9BF1-7592C947A264}"/>
            </c:ext>
          </c:extLst>
        </c:ser>
        <c:ser>
          <c:idx val="1"/>
          <c:order val="1"/>
          <c:tx>
            <c:v>Duration</c:v>
          </c:tx>
          <c:spPr>
            <a:solidFill>
              <a:schemeClr val="accent1">
                <a:lumMod val="75000"/>
              </a:schemeClr>
            </a:solid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Data!$D$2:$D$16</c:f>
              <c:numCache>
                <c:formatCode>General</c:formatCode>
                <c:ptCount val="15"/>
                <c:pt idx="0">
                  <c:v>4</c:v>
                </c:pt>
                <c:pt idx="1">
                  <c:v>5</c:v>
                </c:pt>
                <c:pt idx="2">
                  <c:v>1</c:v>
                </c:pt>
                <c:pt idx="3">
                  <c:v>7</c:v>
                </c:pt>
                <c:pt idx="4">
                  <c:v>6</c:v>
                </c:pt>
                <c:pt idx="5">
                  <c:v>1</c:v>
                </c:pt>
                <c:pt idx="6">
                  <c:v>2</c:v>
                </c:pt>
                <c:pt idx="7">
                  <c:v>3</c:v>
                </c:pt>
                <c:pt idx="8">
                  <c:v>4</c:v>
                </c:pt>
                <c:pt idx="9">
                  <c:v>4</c:v>
                </c:pt>
                <c:pt idx="10">
                  <c:v>1</c:v>
                </c:pt>
                <c:pt idx="11">
                  <c:v>4</c:v>
                </c:pt>
                <c:pt idx="12">
                  <c:v>4</c:v>
                </c:pt>
                <c:pt idx="13">
                  <c:v>7</c:v>
                </c:pt>
                <c:pt idx="14">
                  <c:v>1</c:v>
                </c:pt>
              </c:numCache>
            </c:numRef>
          </c:val>
          <c:extLst>
            <c:ext xmlns:c16="http://schemas.microsoft.com/office/drawing/2014/chart" uri="{C3380CC4-5D6E-409C-BE32-E72D297353CC}">
              <c16:uniqueId val="{00000001-726B-4CDC-9BF1-7592C947A264}"/>
            </c:ext>
          </c:extLst>
        </c:ser>
        <c:dLbls>
          <c:showLegendKey val="0"/>
          <c:showVal val="0"/>
          <c:showCatName val="0"/>
          <c:showSerName val="0"/>
          <c:showPercent val="0"/>
          <c:showBubbleSize val="0"/>
        </c:dLbls>
        <c:gapWidth val="50"/>
        <c:overlap val="100"/>
        <c:axId val="1983333152"/>
        <c:axId val="1983331712"/>
      </c:barChart>
      <c:catAx>
        <c:axId val="1983333152"/>
        <c:scaling>
          <c:orientation val="maxMin"/>
        </c:scaling>
        <c:delete val="0"/>
        <c:axPos val="l"/>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Tasks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1712"/>
        <c:crosses val="autoZero"/>
        <c:auto val="1"/>
        <c:lblAlgn val="ctr"/>
        <c:lblOffset val="100"/>
        <c:noMultiLvlLbl val="0"/>
      </c:catAx>
      <c:valAx>
        <c:axId val="1983331712"/>
        <c:scaling>
          <c:orientation val="minMax"/>
          <c:max val="45777"/>
          <c:min val="45689"/>
        </c:scaling>
        <c:delete val="0"/>
        <c:axPos val="b"/>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Duration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3152"/>
        <c:crosses val="max"/>
        <c:crossBetween val="between"/>
        <c:majorUnit val="8"/>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lumMod val="60000"/>
          <a:lumOff val="4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10626260" TargetMode="Externa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273496" y="2647706"/>
            <a:ext cx="13741008" cy="2828925"/>
          </a:xfrm>
          <a:prstGeom prst="rect">
            <a:avLst/>
          </a:prstGeom>
        </p:spPr>
        <p:txBody>
          <a:bodyPr lIns="0" tIns="0" rIns="0" bIns="0" rtlCol="0" anchor="t">
            <a:spAutoFit/>
          </a:bodyPr>
          <a:lstStyle/>
          <a:p>
            <a:pPr marL="0" lvl="0" indent="0" algn="ctr">
              <a:lnSpc>
                <a:spcPts val="7500"/>
              </a:lnSpc>
            </a:pPr>
            <a:r>
              <a:rPr lang="en-US" sz="5000" b="1" dirty="0">
                <a:solidFill>
                  <a:srgbClr val="000000"/>
                </a:solidFill>
                <a:latin typeface="Raleway Bold"/>
                <a:ea typeface="Raleway Bold"/>
                <a:cs typeface="Raleway Bold"/>
                <a:sym typeface="Raleway Bold"/>
              </a:rPr>
              <a:t>AN OCR-BASED SOLUTION FOR DIGITIZING HANDWRITTEN OLD DOCUMENTS WITH REGIONAL LANGUAGE TRANSLATION</a:t>
            </a:r>
          </a:p>
        </p:txBody>
      </p:sp>
      <p:sp>
        <p:nvSpPr>
          <p:cNvPr id="6" name="TextBox 6"/>
          <p:cNvSpPr txBox="1"/>
          <p:nvPr/>
        </p:nvSpPr>
        <p:spPr>
          <a:xfrm>
            <a:off x="2273496" y="8092440"/>
            <a:ext cx="4000619" cy="1165860"/>
          </a:xfrm>
          <a:prstGeom prst="rect">
            <a:avLst/>
          </a:prstGeom>
        </p:spPr>
        <p:txBody>
          <a:bodyPr lIns="0" tIns="0" rIns="0" bIns="0" rtlCol="0" anchor="t">
            <a:spAutoFit/>
          </a:bodyPr>
          <a:lstStyle/>
          <a:p>
            <a:pPr algn="ctr">
              <a:lnSpc>
                <a:spcPts val="4800"/>
              </a:lnSpc>
            </a:pPr>
            <a:r>
              <a:rPr lang="en-US" sz="2400" b="1" dirty="0">
                <a:solidFill>
                  <a:srgbClr val="000000"/>
                </a:solidFill>
                <a:latin typeface="Now Heavy"/>
                <a:ea typeface="Now Heavy"/>
                <a:cs typeface="Now Heavy"/>
                <a:sym typeface="Now Heavy"/>
              </a:rPr>
              <a:t>Mentor: </a:t>
            </a:r>
            <a:r>
              <a:rPr lang="en-US" sz="2400" dirty="0">
                <a:solidFill>
                  <a:srgbClr val="000000"/>
                </a:solidFill>
                <a:latin typeface="Now"/>
                <a:ea typeface="Now"/>
                <a:cs typeface="Now"/>
                <a:sym typeface="Now"/>
              </a:rPr>
              <a:t>Mrs. A. Sangeetha</a:t>
            </a:r>
          </a:p>
          <a:p>
            <a:pPr algn="l">
              <a:lnSpc>
                <a:spcPts val="4800"/>
              </a:lnSpc>
            </a:pPr>
            <a:r>
              <a:rPr lang="en-US" sz="2400" b="1" dirty="0">
                <a:solidFill>
                  <a:srgbClr val="000000"/>
                </a:solidFill>
                <a:latin typeface="Now Bold"/>
                <a:ea typeface="Now Bold"/>
                <a:cs typeface="Now Bold"/>
                <a:sym typeface="Now Bold"/>
              </a:rPr>
              <a:t>Date:</a:t>
            </a:r>
            <a:r>
              <a:rPr lang="en-US" sz="2400" dirty="0">
                <a:solidFill>
                  <a:srgbClr val="000000"/>
                </a:solidFill>
                <a:latin typeface="Now"/>
                <a:ea typeface="Now"/>
                <a:cs typeface="Now"/>
                <a:sym typeface="Now"/>
              </a:rPr>
              <a:t> 12-02-2025</a:t>
            </a:r>
          </a:p>
        </p:txBody>
      </p:sp>
      <p:sp>
        <p:nvSpPr>
          <p:cNvPr id="7" name="TextBox 7"/>
          <p:cNvSpPr txBox="1"/>
          <p:nvPr/>
        </p:nvSpPr>
        <p:spPr>
          <a:xfrm>
            <a:off x="12496800" y="6873240"/>
            <a:ext cx="3517703" cy="2385060"/>
          </a:xfrm>
          <a:prstGeom prst="rect">
            <a:avLst/>
          </a:prstGeom>
        </p:spPr>
        <p:txBody>
          <a:bodyPr wrap="square" lIns="0" tIns="0" rIns="0" bIns="0" rtlCol="0" anchor="t">
            <a:spAutoFit/>
          </a:bodyPr>
          <a:lstStyle/>
          <a:p>
            <a:pPr algn="just">
              <a:lnSpc>
                <a:spcPts val="4800"/>
              </a:lnSpc>
            </a:pPr>
            <a:r>
              <a:rPr lang="en-US" sz="2400" b="1" dirty="0">
                <a:solidFill>
                  <a:srgbClr val="000000"/>
                </a:solidFill>
                <a:latin typeface="Now Heavy"/>
                <a:ea typeface="Now Heavy"/>
                <a:cs typeface="Now Heavy"/>
                <a:sym typeface="Now Heavy"/>
              </a:rPr>
              <a:t>Team Members:</a:t>
            </a:r>
          </a:p>
          <a:p>
            <a:pPr marL="518160" lvl="1" indent="-259080" algn="just">
              <a:lnSpc>
                <a:spcPts val="4800"/>
              </a:lnSpc>
              <a:buFont typeface="Arial"/>
              <a:buChar char="•"/>
            </a:pPr>
            <a:r>
              <a:rPr lang="en-US" sz="2400" dirty="0">
                <a:solidFill>
                  <a:srgbClr val="000000"/>
                </a:solidFill>
                <a:latin typeface="Now"/>
                <a:ea typeface="Now"/>
                <a:cs typeface="Now"/>
                <a:sym typeface="Now"/>
              </a:rPr>
              <a:t>Charankumar E G D</a:t>
            </a:r>
          </a:p>
          <a:p>
            <a:pPr marL="518160" lvl="1" indent="-259080" algn="just">
              <a:lnSpc>
                <a:spcPts val="4800"/>
              </a:lnSpc>
              <a:buFont typeface="Arial"/>
              <a:buChar char="•"/>
            </a:pPr>
            <a:r>
              <a:rPr lang="en-US" sz="2400" dirty="0" err="1">
                <a:solidFill>
                  <a:srgbClr val="000000"/>
                </a:solidFill>
                <a:latin typeface="Now"/>
                <a:ea typeface="Now"/>
                <a:cs typeface="Now"/>
                <a:sym typeface="Now"/>
              </a:rPr>
              <a:t>Arunprasad</a:t>
            </a:r>
            <a:r>
              <a:rPr lang="en-US" sz="2400" dirty="0">
                <a:solidFill>
                  <a:srgbClr val="000000"/>
                </a:solidFill>
                <a:latin typeface="Now"/>
                <a:ea typeface="Now"/>
                <a:cs typeface="Now"/>
                <a:sym typeface="Now"/>
              </a:rPr>
              <a:t> S</a:t>
            </a:r>
          </a:p>
          <a:p>
            <a:pPr marL="518160" lvl="1" indent="-259080" algn="just">
              <a:lnSpc>
                <a:spcPts val="4800"/>
              </a:lnSpc>
              <a:buFont typeface="Arial"/>
              <a:buChar char="•"/>
            </a:pPr>
            <a:r>
              <a:rPr lang="en-US" sz="2400" dirty="0">
                <a:solidFill>
                  <a:srgbClr val="000000"/>
                </a:solidFill>
                <a:latin typeface="Now"/>
                <a:ea typeface="Now"/>
                <a:cs typeface="Now"/>
                <a:sym typeface="Now"/>
              </a:rPr>
              <a:t>Dharani Dharan 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3242232" y="-2610911"/>
            <a:ext cx="6677243" cy="9322943"/>
          </a:xfrm>
          <a:custGeom>
            <a:avLst/>
            <a:gdLst/>
            <a:ahLst/>
            <a:cxnLst/>
            <a:rect l="l" t="t" r="r" b="b"/>
            <a:pathLst>
              <a:path w="6677243" h="9322943">
                <a:moveTo>
                  <a:pt x="6677242" y="9322942"/>
                </a:moveTo>
                <a:lnTo>
                  <a:pt x="0" y="9322942"/>
                </a:lnTo>
                <a:lnTo>
                  <a:pt x="0" y="0"/>
                </a:lnTo>
                <a:lnTo>
                  <a:pt x="6677242" y="0"/>
                </a:lnTo>
                <a:lnTo>
                  <a:pt x="6677242" y="932294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08572"/>
            <a:ext cx="16230600" cy="1560195"/>
          </a:xfrm>
          <a:prstGeom prst="rect">
            <a:avLst/>
          </a:prstGeom>
        </p:spPr>
        <p:txBody>
          <a:bodyPr lIns="0" tIns="0" rIns="0" bIns="0" rtlCol="0" anchor="t">
            <a:spAutoFit/>
          </a:bodyPr>
          <a:lstStyle/>
          <a:p>
            <a:pPr marL="0" lvl="0" indent="0" algn="just">
              <a:lnSpc>
                <a:spcPts val="3120"/>
              </a:lnSpc>
            </a:pPr>
            <a:r>
              <a:rPr lang="en-US" sz="2400">
                <a:solidFill>
                  <a:srgbClr val="000000"/>
                </a:solidFill>
                <a:latin typeface="Now"/>
                <a:ea typeface="Now"/>
                <a:cs typeface="Now"/>
                <a:sym typeface="Now"/>
              </a:rPr>
              <a:t>The preservation and accessibility of handwritten old documents, particularly those in regional languages, pose significant challenges due to the diversity in handwriting styles, material degradation over time, and the complexities of translating text into regional languages. These challenges limit public access to valuable documents, emphasizing the need for efficient digitization solutions.</a:t>
            </a:r>
          </a:p>
        </p:txBody>
      </p:sp>
      <p:sp>
        <p:nvSpPr>
          <p:cNvPr id="7" name="TextBox 7"/>
          <p:cNvSpPr txBox="1"/>
          <p:nvPr/>
        </p:nvSpPr>
        <p:spPr>
          <a:xfrm>
            <a:off x="1028700" y="7055888"/>
            <a:ext cx="16230600" cy="1169670"/>
          </a:xfrm>
          <a:prstGeom prst="rect">
            <a:avLst/>
          </a:prstGeom>
        </p:spPr>
        <p:txBody>
          <a:bodyPr lIns="0" tIns="0" rIns="0" bIns="0" rtlCol="0" anchor="t">
            <a:spAutoFit/>
          </a:bodyPr>
          <a:lstStyle/>
          <a:p>
            <a:pPr marL="0" lvl="0" indent="0" algn="just">
              <a:lnSpc>
                <a:spcPts val="3120"/>
              </a:lnSpc>
            </a:pPr>
            <a:r>
              <a:rPr lang="en-US" sz="2400">
                <a:solidFill>
                  <a:srgbClr val="000000"/>
                </a:solidFill>
                <a:latin typeface="Now"/>
                <a:ea typeface="Now"/>
                <a:cs typeface="Now"/>
                <a:sym typeface="Now"/>
              </a:rPr>
              <a:t>Preliminary results indicate that the OCR system efficiently handles various handwriting styles, while the translation model ensures the generation of region-specific language outputs. This approach offers a promising solution for preserving and making old documents more accessible to a broader audience.</a:t>
            </a:r>
          </a:p>
        </p:txBody>
      </p:sp>
      <p:sp>
        <p:nvSpPr>
          <p:cNvPr id="8" name="TextBox 8"/>
          <p:cNvSpPr txBox="1"/>
          <p:nvPr/>
        </p:nvSpPr>
        <p:spPr>
          <a:xfrm>
            <a:off x="1028700" y="4636968"/>
            <a:ext cx="16230600" cy="1950720"/>
          </a:xfrm>
          <a:prstGeom prst="rect">
            <a:avLst/>
          </a:prstGeom>
        </p:spPr>
        <p:txBody>
          <a:bodyPr lIns="0" tIns="0" rIns="0" bIns="0" rtlCol="0" anchor="t">
            <a:spAutoFit/>
          </a:bodyPr>
          <a:lstStyle/>
          <a:p>
            <a:pPr marL="0" lvl="0" indent="0" algn="just">
              <a:lnSpc>
                <a:spcPts val="3120"/>
              </a:lnSpc>
            </a:pPr>
            <a:r>
              <a:rPr lang="en-US" sz="2400">
                <a:solidFill>
                  <a:srgbClr val="000000"/>
                </a:solidFill>
                <a:latin typeface="Now"/>
                <a:ea typeface="Now"/>
                <a:cs typeface="Now"/>
                <a:sym typeface="Now"/>
              </a:rPr>
              <a:t>This idea presents an Optical Character Recognition (OCR)-based solution aimed at digitizing handwritten, old registered documents and translating them into regional languages. The proposed system utilizes advanced OCR technology to convert scanned images of handwritten records into machine-readable text. Furthermore, a regional language translation model is integrated to ensure the translation of the digitised content into local languages, thereby enhancing public accessibility.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953442" y="873977"/>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784635" flipH="1" flipV="1">
            <a:off x="10985521" y="-217870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3815000" y="4699000"/>
            <a:ext cx="3426381" cy="822325"/>
          </a:xfrm>
          <a:prstGeom prst="rect">
            <a:avLst/>
          </a:prstGeom>
        </p:spPr>
        <p:txBody>
          <a:bodyPr lIns="0" tIns="0" rIns="0" bIns="0" rtlCol="0" anchor="t">
            <a:spAutoFit/>
          </a:bodyPr>
          <a:lstStyle/>
          <a:p>
            <a:pPr marL="0" lvl="0" indent="0" algn="ctr">
              <a:lnSpc>
                <a:spcPts val="6500"/>
              </a:lnSpc>
              <a:spcBef>
                <a:spcPct val="0"/>
              </a:spcBef>
            </a:pPr>
            <a:r>
              <a:rPr lang="en-US" sz="5000" b="1">
                <a:solidFill>
                  <a:srgbClr val="000000"/>
                </a:solidFill>
                <a:latin typeface="Raleway Bold"/>
                <a:ea typeface="Raleway Bold"/>
                <a:cs typeface="Raleway Bold"/>
                <a:sym typeface="Raleway Bold"/>
              </a:rPr>
              <a:t>OBJECTIVE</a:t>
            </a:r>
          </a:p>
        </p:txBody>
      </p:sp>
      <p:sp>
        <p:nvSpPr>
          <p:cNvPr id="6" name="TextBox 6"/>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7" name="TextBox 7"/>
          <p:cNvSpPr txBox="1"/>
          <p:nvPr/>
        </p:nvSpPr>
        <p:spPr>
          <a:xfrm>
            <a:off x="1028700" y="2079836"/>
            <a:ext cx="8519816" cy="221361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How might we develop an AI or OCR solution to digitize and convert handwritten, old registered documents into a readable and accessible format in regional languages improving public access and readability of historical records?</a:t>
            </a:r>
          </a:p>
        </p:txBody>
      </p:sp>
      <p:sp>
        <p:nvSpPr>
          <p:cNvPr id="8" name="TextBox 8"/>
          <p:cNvSpPr txBox="1"/>
          <p:nvPr/>
        </p:nvSpPr>
        <p:spPr>
          <a:xfrm>
            <a:off x="8239398" y="5701665"/>
            <a:ext cx="9019902" cy="3556635"/>
          </a:xfrm>
          <a:prstGeom prst="rect">
            <a:avLst/>
          </a:prstGeom>
        </p:spPr>
        <p:txBody>
          <a:bodyPr lIns="0" tIns="0" rIns="0" bIns="0" rtlCol="0" anchor="t">
            <a:spAutoFit/>
          </a:bodyPr>
          <a:lstStyle/>
          <a:p>
            <a:pPr marL="518158" lvl="1" indent="-259079" algn="just">
              <a:lnSpc>
                <a:spcPts val="3599"/>
              </a:lnSpc>
              <a:buFont typeface="Arial"/>
              <a:buChar char="•"/>
            </a:pPr>
            <a:r>
              <a:rPr lang="en-US" sz="2399">
                <a:solidFill>
                  <a:srgbClr val="000000"/>
                </a:solidFill>
                <a:latin typeface="Now"/>
                <a:ea typeface="Now"/>
                <a:cs typeface="Now"/>
                <a:sym typeface="Now"/>
              </a:rPr>
              <a:t>Develop an AI-powered OCR system for digitizing handwritten and old registered documents.</a:t>
            </a:r>
          </a:p>
          <a:p>
            <a:pPr marL="518158" lvl="1" indent="-259079" algn="just">
              <a:lnSpc>
                <a:spcPts val="3599"/>
              </a:lnSpc>
              <a:buFont typeface="Arial"/>
              <a:buChar char="•"/>
            </a:pPr>
            <a:r>
              <a:rPr lang="en-US" sz="2399">
                <a:solidFill>
                  <a:srgbClr val="000000"/>
                </a:solidFill>
                <a:latin typeface="Now"/>
                <a:ea typeface="Now"/>
                <a:cs typeface="Now"/>
                <a:sym typeface="Now"/>
              </a:rPr>
              <a:t>Ensure accurate text recognition across multiple regional languages.</a:t>
            </a:r>
          </a:p>
          <a:p>
            <a:pPr marL="518158" lvl="1" indent="-259079" algn="just">
              <a:lnSpc>
                <a:spcPts val="3599"/>
              </a:lnSpc>
              <a:buFont typeface="Arial"/>
              <a:buChar char="•"/>
            </a:pPr>
            <a:r>
              <a:rPr lang="en-US" sz="2399">
                <a:solidFill>
                  <a:srgbClr val="000000"/>
                </a:solidFill>
                <a:latin typeface="Now"/>
                <a:ea typeface="Now"/>
                <a:cs typeface="Now"/>
                <a:sym typeface="Now"/>
              </a:rPr>
              <a:t>Enhance document clarity and readability for improved accessibility.</a:t>
            </a:r>
          </a:p>
          <a:p>
            <a:pPr marL="518158" lvl="1" indent="-259079" algn="just">
              <a:lnSpc>
                <a:spcPts val="3599"/>
              </a:lnSpc>
              <a:buFont typeface="Arial"/>
              <a:buChar char="•"/>
            </a:pPr>
            <a:r>
              <a:rPr lang="en-US" sz="2399">
                <a:solidFill>
                  <a:srgbClr val="000000"/>
                </a:solidFill>
                <a:latin typeface="Now"/>
                <a:ea typeface="Now"/>
                <a:cs typeface="Now"/>
                <a:sym typeface="Now"/>
              </a:rPr>
              <a:t>Preserve historical records by converting them into a machine-readable format.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graphicFrame>
        <p:nvGraphicFramePr>
          <p:cNvPr id="6" name="Table 6"/>
          <p:cNvGraphicFramePr>
            <a:graphicFrameLocks noGrp="1"/>
          </p:cNvGraphicFramePr>
          <p:nvPr>
            <p:extLst>
              <p:ext uri="{D42A27DB-BD31-4B8C-83A1-F6EECF244321}">
                <p14:modId xmlns:p14="http://schemas.microsoft.com/office/powerpoint/2010/main" val="270270946"/>
              </p:ext>
            </p:extLst>
          </p:nvPr>
        </p:nvGraphicFramePr>
        <p:xfrm>
          <a:off x="1028700" y="2219325"/>
          <a:ext cx="16230601" cy="7038975"/>
        </p:xfrm>
        <a:graphic>
          <a:graphicData uri="http://schemas.openxmlformats.org/drawingml/2006/table">
            <a:tbl>
              <a:tblPr/>
              <a:tblGrid>
                <a:gridCol w="2164339">
                  <a:extLst>
                    <a:ext uri="{9D8B030D-6E8A-4147-A177-3AD203B41FA5}">
                      <a16:colId xmlns:a16="http://schemas.microsoft.com/office/drawing/2014/main" val="20000"/>
                    </a:ext>
                  </a:extLst>
                </a:gridCol>
                <a:gridCol w="2482272">
                  <a:extLst>
                    <a:ext uri="{9D8B030D-6E8A-4147-A177-3AD203B41FA5}">
                      <a16:colId xmlns:a16="http://schemas.microsoft.com/office/drawing/2014/main" val="20001"/>
                    </a:ext>
                  </a:extLst>
                </a:gridCol>
                <a:gridCol w="5179266">
                  <a:extLst>
                    <a:ext uri="{9D8B030D-6E8A-4147-A177-3AD203B41FA5}">
                      <a16:colId xmlns:a16="http://schemas.microsoft.com/office/drawing/2014/main" val="20002"/>
                    </a:ext>
                  </a:extLst>
                </a:gridCol>
                <a:gridCol w="4433521">
                  <a:extLst>
                    <a:ext uri="{9D8B030D-6E8A-4147-A177-3AD203B41FA5}">
                      <a16:colId xmlns:a16="http://schemas.microsoft.com/office/drawing/2014/main" val="20003"/>
                    </a:ext>
                  </a:extLst>
                </a:gridCol>
                <a:gridCol w="1971203">
                  <a:extLst>
                    <a:ext uri="{9D8B030D-6E8A-4147-A177-3AD203B41FA5}">
                      <a16:colId xmlns:a16="http://schemas.microsoft.com/office/drawing/2014/main" val="20004"/>
                    </a:ext>
                  </a:extLst>
                </a:gridCol>
              </a:tblGrid>
              <a:tr h="651225">
                <a:tc>
                  <a:txBody>
                    <a:bodyPr/>
                    <a:lstStyle/>
                    <a:p>
                      <a:pPr algn="ctr">
                        <a:lnSpc>
                          <a:spcPts val="2800"/>
                        </a:lnSpc>
                        <a:defRPr/>
                      </a:pPr>
                      <a:r>
                        <a:rPr lang="en-US" sz="2000" b="1" dirty="0">
                          <a:solidFill>
                            <a:srgbClr val="FFFFFF"/>
                          </a:solidFill>
                          <a:latin typeface="Now Bold"/>
                          <a:ea typeface="Now Bold"/>
                          <a:cs typeface="Now Bold"/>
                          <a:sym typeface="Now Bold"/>
                        </a:rPr>
                        <a:t>Title</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dirty="0">
                          <a:solidFill>
                            <a:srgbClr val="FFFFFF"/>
                          </a:solidFill>
                          <a:latin typeface="Now Medium"/>
                          <a:ea typeface="Now Medium"/>
                          <a:cs typeface="Now Medium"/>
                          <a:sym typeface="Now Medium"/>
                        </a:rPr>
                        <a:t>Author(s) &amp; Year</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dirty="0">
                          <a:solidFill>
                            <a:srgbClr val="FFFFFF"/>
                          </a:solidFill>
                          <a:latin typeface="Now Bold"/>
                          <a:ea typeface="Now Bold"/>
                          <a:cs typeface="Now Bold"/>
                          <a:sym typeface="Now Bold"/>
                        </a:rPr>
                        <a:t>Approach</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dirty="0">
                          <a:solidFill>
                            <a:srgbClr val="FFFFFF"/>
                          </a:solidFill>
                          <a:latin typeface="Now Bold"/>
                          <a:ea typeface="Now Bold"/>
                          <a:cs typeface="Now Bold"/>
                          <a:sym typeface="Now Bold"/>
                        </a:rPr>
                        <a:t>Limitations</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dirty="0">
                          <a:solidFill>
                            <a:srgbClr val="FFFFFF"/>
                          </a:solidFill>
                          <a:latin typeface="Now Bold"/>
                          <a:ea typeface="Now Bold"/>
                          <a:cs typeface="Now Bold"/>
                          <a:sym typeface="Now Bold"/>
                        </a:rPr>
                        <a:t>Link</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8641">
                <a:tc>
                  <a:txBody>
                    <a:bodyPr/>
                    <a:lstStyle/>
                    <a:p>
                      <a:pPr algn="l">
                        <a:lnSpc>
                          <a:spcPts val="2239"/>
                        </a:lnSpc>
                        <a:defRPr/>
                      </a:pPr>
                      <a:r>
                        <a:rPr lang="en-US" sz="1599">
                          <a:solidFill>
                            <a:srgbClr val="000000"/>
                          </a:solidFill>
                          <a:latin typeface="Now"/>
                          <a:ea typeface="Now"/>
                          <a:cs typeface="Now"/>
                          <a:sym typeface="Now"/>
                        </a:rPr>
                        <a:t>Document Image Analysis for Text Extraction and Translation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R. Thendral, G. Sudharsan, M. Subasri, M. K. Ragul - 2024</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Uses OCR, neural networks, and machine translation techniques for text extraction and multilingual translation (English-Tamil).</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Requires high computational resources, struggles with handwritten and low quality scanned documents.</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5" tooltip="https://ieeexplore.ieee.org/document/10626260"/>
                        </a:rPr>
                        <a:t>https://ieeexplore.ieee.org/document/10626260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666370">
                <a:tc>
                  <a:txBody>
                    <a:bodyPr/>
                    <a:lstStyle/>
                    <a:p>
                      <a:pPr algn="l">
                        <a:lnSpc>
                          <a:spcPts val="2239"/>
                        </a:lnSpc>
                        <a:defRPr/>
                      </a:pPr>
                      <a:r>
                        <a:rPr lang="en-US" sz="1599">
                          <a:solidFill>
                            <a:srgbClr val="000000"/>
                          </a:solidFill>
                          <a:latin typeface="Now"/>
                          <a:ea typeface="Now"/>
                          <a:cs typeface="Now"/>
                          <a:sym typeface="Now"/>
                        </a:rPr>
                        <a:t>Handwritten OCR for word in Indic Language using Deep Networks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Manish Kumar Gupta, Surya Vikram, Siddharth Dhawan, Atul Kurron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CNN-Transformer architecture with ResNet18 encoder and transformer decoder to recognize handwritten words in 8 Indian languages (Bangla, Gujarati, Gurumukhi, Hindi, Kannada, Odia, Telugu, Urdu).</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Tamil and Malayalam not included due to dataset limitations; accuracy may vary across languages.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6" tooltip="https://ieeexplore.ieee.org/document/10117106"/>
                        </a:rPr>
                        <a:t>https://ieeexplore.ieee.org/document/10117106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944098">
                <a:tc>
                  <a:txBody>
                    <a:bodyPr/>
                    <a:lstStyle/>
                    <a:p>
                      <a:pPr algn="l">
                        <a:lnSpc>
                          <a:spcPts val="2239"/>
                        </a:lnSpc>
                        <a:defRPr/>
                      </a:pPr>
                      <a:r>
                        <a:rPr lang="en-US" sz="1599">
                          <a:solidFill>
                            <a:srgbClr val="000000"/>
                          </a:solidFill>
                          <a:latin typeface="Now"/>
                          <a:ea typeface="Now"/>
                          <a:cs typeface="Now"/>
                          <a:sym typeface="Now"/>
                        </a:rPr>
                        <a:t>Image to Text Recognition for Detecting Human and Machine Altered News in Social Media</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Abdullah Kamal, Zaid Jamal, Gabriel Rosales, Brian Robinson, Zachary Satny, Haena Rathore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Google Cloud Vision API OCR to extract text from news images, demonstrating high accuracy text extraction and reliability for multilingual document digitization.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Accuracy may be affected by variations in image quality and text distortions.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7" tooltip="https://ieeexplore.ieee.org/document/10325722"/>
                        </a:rPr>
                        <a:t>https://ieeexplore.ieee.org/document/10325722</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388641">
                <a:tc>
                  <a:txBody>
                    <a:bodyPr/>
                    <a:lstStyle/>
                    <a:p>
                      <a:pPr algn="l">
                        <a:lnSpc>
                          <a:spcPts val="2239"/>
                        </a:lnSpc>
                        <a:defRPr/>
                      </a:pPr>
                      <a:r>
                        <a:rPr lang="en-US" sz="1599">
                          <a:solidFill>
                            <a:srgbClr val="000000"/>
                          </a:solidFill>
                          <a:latin typeface="Now"/>
                          <a:ea typeface="Now"/>
                          <a:cs typeface="Now"/>
                          <a:sym typeface="Now"/>
                        </a:rPr>
                        <a:t>Scan.it Text Recognition, Translation and Conversion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Minal Acharya, Priti Chouhan, Asmita Deshmukh - 2019</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 web application using Tesseract OCR for text recognition and ImiTranslator for multilingual translation, focusing on Marathi language recognition.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Tesseract's accuracy varies significantly for handwritten text; limited to Marathi language; translation accuracy depends on ImiTranslator performance.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8" tooltip="https://ieeexplore.ieee.org/document/9036818"/>
                        </a:rPr>
                        <a:t>https://ieeexplore.ieee.org/document/9036818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311554">
            <a:off x="-1641684" y="2217583"/>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30416" y="-227457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81075"/>
            <a:ext cx="4378881" cy="803275"/>
          </a:xfrm>
          <a:prstGeom prst="rect">
            <a:avLst/>
          </a:prstGeom>
        </p:spPr>
        <p:txBody>
          <a:bodyPr lIns="0" tIns="0" rIns="0" bIns="0" rtlCol="0" anchor="t">
            <a:spAutoFit/>
          </a:bodyPr>
          <a:lstStyle/>
          <a:p>
            <a:pPr marL="0" lvl="0" indent="0" algn="l">
              <a:lnSpc>
                <a:spcPts val="6350"/>
              </a:lnSpc>
            </a:pPr>
            <a:r>
              <a:rPr lang="en-US" sz="5000" b="1">
                <a:solidFill>
                  <a:srgbClr val="000000"/>
                </a:solidFill>
                <a:latin typeface="Raleway Bold"/>
                <a:ea typeface="Raleway Bold"/>
                <a:cs typeface="Raleway Bold"/>
                <a:sym typeface="Raleway Bold"/>
              </a:rPr>
              <a:t>KEY FINDINGS</a:t>
            </a:r>
          </a:p>
        </p:txBody>
      </p:sp>
      <p:sp>
        <p:nvSpPr>
          <p:cNvPr id="6" name="TextBox 6"/>
          <p:cNvSpPr txBox="1"/>
          <p:nvPr/>
        </p:nvSpPr>
        <p:spPr>
          <a:xfrm>
            <a:off x="1755054" y="3392968"/>
            <a:ext cx="14777891" cy="4177665"/>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Now"/>
                <a:ea typeface="Now"/>
                <a:cs typeface="Now"/>
                <a:sym typeface="Now"/>
              </a:rPr>
              <a:t>Based on the research, Google Vision API emerges as the most effective OCR solution for both printed and handwritten text, overcoming the limitations of Tesseract OCR, CNN, and deep learning-based models.</a:t>
            </a:r>
          </a:p>
          <a:p>
            <a:pPr algn="just">
              <a:lnSpc>
                <a:spcPts val="3359"/>
              </a:lnSpc>
            </a:pPr>
            <a:endParaRPr lang="en-US" sz="2400">
              <a:solidFill>
                <a:srgbClr val="000000"/>
              </a:solidFill>
              <a:latin typeface="Now"/>
              <a:ea typeface="Now"/>
              <a:cs typeface="Now"/>
              <a:sym typeface="Now"/>
            </a:endParaRPr>
          </a:p>
          <a:p>
            <a:pPr marL="518160" lvl="1" indent="-259080" algn="just">
              <a:lnSpc>
                <a:spcPts val="3359"/>
              </a:lnSpc>
              <a:buFont typeface="Arial"/>
              <a:buChar char="•"/>
            </a:pPr>
            <a:r>
              <a:rPr lang="en-US" sz="2400">
                <a:solidFill>
                  <a:srgbClr val="000000"/>
                </a:solidFill>
                <a:latin typeface="Now"/>
                <a:ea typeface="Now"/>
                <a:cs typeface="Now"/>
                <a:sym typeface="Now"/>
              </a:rPr>
              <a:t>Additionally, Google Translate API provides reliable multilingual translation, making it a suitable alternative to ImTranslator.</a:t>
            </a:r>
          </a:p>
          <a:p>
            <a:pPr algn="just">
              <a:lnSpc>
                <a:spcPts val="3359"/>
              </a:lnSpc>
            </a:pPr>
            <a:endParaRPr lang="en-US" sz="2400">
              <a:solidFill>
                <a:srgbClr val="000000"/>
              </a:solidFill>
              <a:latin typeface="Now"/>
              <a:ea typeface="Now"/>
              <a:cs typeface="Now"/>
              <a:sym typeface="Now"/>
            </a:endParaRPr>
          </a:p>
          <a:p>
            <a:pPr marL="518160" lvl="1" indent="-259080" algn="just">
              <a:lnSpc>
                <a:spcPts val="3359"/>
              </a:lnSpc>
              <a:buFont typeface="Arial"/>
              <a:buChar char="•"/>
            </a:pPr>
            <a:r>
              <a:rPr lang="en-US" sz="2400">
                <a:solidFill>
                  <a:srgbClr val="000000"/>
                </a:solidFill>
                <a:latin typeface="Now"/>
                <a:ea typeface="Now"/>
                <a:cs typeface="Now"/>
                <a:sym typeface="Now"/>
              </a:rPr>
              <a:t>To enhance performance, improvements in preprocessing (e.g., noise reduction, binarization, contrast enhancement), workflow optimization (automated text extraction and translation), and post-processing (grammar correction, contextual analysis) will be implemented in this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graphicFrame>
        <p:nvGraphicFramePr>
          <p:cNvPr id="9" name="Chart 8">
            <a:extLst>
              <a:ext uri="{FF2B5EF4-FFF2-40B4-BE49-F238E27FC236}">
                <a16:creationId xmlns:a16="http://schemas.microsoft.com/office/drawing/2014/main" id="{94BC6C08-6E7B-4DF2-A80D-2F7EFE430B77}"/>
              </a:ext>
            </a:extLst>
          </p:cNvPr>
          <p:cNvGraphicFramePr>
            <a:graphicFrameLocks noChangeAspect="1"/>
          </p:cNvGraphicFramePr>
          <p:nvPr>
            <p:extLst>
              <p:ext uri="{D42A27DB-BD31-4B8C-83A1-F6EECF244321}">
                <p14:modId xmlns:p14="http://schemas.microsoft.com/office/powerpoint/2010/main" val="206629838"/>
              </p:ext>
            </p:extLst>
          </p:nvPr>
        </p:nvGraphicFramePr>
        <p:xfrm>
          <a:off x="1028700" y="2056740"/>
          <a:ext cx="16192500" cy="722061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414129" y="4470400"/>
            <a:ext cx="7459742"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725</Words>
  <Application>Microsoft Office PowerPoint</Application>
  <PresentationFormat>Custom</PresentationFormat>
  <Paragraphs>55</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Now</vt:lpstr>
      <vt:lpstr>Calibri</vt:lpstr>
      <vt:lpstr>Now Heavy</vt:lpstr>
      <vt:lpstr>Raleway Bold</vt:lpstr>
      <vt:lpstr>Now Medium</vt:lpstr>
      <vt:lpstr>Arial</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4</cp:revision>
  <dcterms:created xsi:type="dcterms:W3CDTF">2006-08-16T00:00:00Z</dcterms:created>
  <dcterms:modified xsi:type="dcterms:W3CDTF">2025-02-10T10:12:15Z</dcterms:modified>
  <dc:identifier>DAGer9J75Ac</dc:identifier>
</cp:coreProperties>
</file>