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6" r:id="rId8"/>
  </p:sldIdLst>
  <p:sldSz cx="18288000" cy="10287000"/>
  <p:notesSz cx="6858000" cy="9144000"/>
  <p:embeddedFontLst>
    <p:embeddedFont>
      <p:font typeface="Now" panose="020B0604020202020204" charset="0"/>
      <p:regular r:id="rId9"/>
    </p:embeddedFont>
    <p:embeddedFont>
      <p:font typeface="Now Bold" panose="020B0604020202020204" charset="0"/>
      <p:regular r:id="rId10"/>
    </p:embeddedFont>
    <p:embeddedFont>
      <p:font typeface="Now Heavy" panose="020B0604020202020204" charset="0"/>
      <p:regular r:id="rId11"/>
    </p:embeddedFont>
    <p:embeddedFont>
      <p:font typeface="Now Medium" panose="020B0604020202020204" charset="0"/>
      <p:regular r:id="rId12"/>
    </p:embeddedFont>
    <p:embeddedFont>
      <p:font typeface="Raleway Bold"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1" d="100"/>
          <a:sy n="51" d="100"/>
        </p:scale>
        <p:origin x="662"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8" Type="http://schemas.openxmlformats.org/officeDocument/2006/relationships/hyperlink" Target="https://ieeexplore.ieee.org/document/9036818" TargetMode="External"/><Relationship Id="rId3" Type="http://schemas.openxmlformats.org/officeDocument/2006/relationships/image" Target="../media/image2.png"/><Relationship Id="rId7" Type="http://schemas.openxmlformats.org/officeDocument/2006/relationships/hyperlink" Target="https://ieeexplore.ieee.org/document/10325722" TargetMode="Externa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hyperlink" Target="https://ieeexplore.ieee.org/document/10117106" TargetMode="External"/><Relationship Id="rId5" Type="http://schemas.openxmlformats.org/officeDocument/2006/relationships/hyperlink" Target="https://ieeexplore.ieee.org/document/7497258" TargetMode="Externa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rot="-5504182" flipH="1" flipV="1">
            <a:off x="13944789" y="1387845"/>
            <a:ext cx="7367716" cy="10287000"/>
          </a:xfrm>
          <a:custGeom>
            <a:avLst/>
            <a:gdLst/>
            <a:ahLst/>
            <a:cxnLst/>
            <a:rect l="l" t="t" r="r" b="b"/>
            <a:pathLst>
              <a:path w="7367716" h="10287000">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5827781">
            <a:off x="-100812" y="-3076559"/>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700" y="2531400"/>
            <a:ext cx="11347184" cy="2828925"/>
          </a:xfrm>
          <a:prstGeom prst="rect">
            <a:avLst/>
          </a:prstGeom>
        </p:spPr>
        <p:txBody>
          <a:bodyPr lIns="0" tIns="0" rIns="0" bIns="0" rtlCol="0" anchor="t">
            <a:spAutoFit/>
          </a:bodyPr>
          <a:lstStyle/>
          <a:p>
            <a:pPr marL="0" lvl="0" indent="0" algn="l">
              <a:lnSpc>
                <a:spcPts val="7500"/>
              </a:lnSpc>
            </a:pPr>
            <a:r>
              <a:rPr lang="en-US" sz="5000" b="1" dirty="0">
                <a:solidFill>
                  <a:srgbClr val="000000"/>
                </a:solidFill>
                <a:latin typeface="Raleway Bold"/>
                <a:ea typeface="Raleway Bold"/>
                <a:cs typeface="Raleway Bold"/>
                <a:sym typeface="Raleway Bold"/>
              </a:rPr>
              <a:t>LiveDocs: A Peer-to-Peer Real-Time Collaborative Document Editor Using WebRTC and CRDTs</a:t>
            </a:r>
          </a:p>
        </p:txBody>
      </p:sp>
      <p:sp>
        <p:nvSpPr>
          <p:cNvPr id="6" name="TextBox 6"/>
          <p:cNvSpPr txBox="1"/>
          <p:nvPr/>
        </p:nvSpPr>
        <p:spPr>
          <a:xfrm>
            <a:off x="10773489" y="7492365"/>
            <a:ext cx="6485811" cy="1765935"/>
          </a:xfrm>
          <a:prstGeom prst="rect">
            <a:avLst/>
          </a:prstGeom>
        </p:spPr>
        <p:txBody>
          <a:bodyPr lIns="0" tIns="0" rIns="0" bIns="0" rtlCol="0" anchor="t">
            <a:spAutoFit/>
          </a:bodyPr>
          <a:lstStyle/>
          <a:p>
            <a:pPr algn="l">
              <a:lnSpc>
                <a:spcPts val="4800"/>
              </a:lnSpc>
            </a:pPr>
            <a:r>
              <a:rPr lang="en-US" sz="2400" b="1">
                <a:solidFill>
                  <a:srgbClr val="000000"/>
                </a:solidFill>
                <a:latin typeface="Now Heavy"/>
                <a:ea typeface="Now Heavy"/>
                <a:cs typeface="Now Heavy"/>
                <a:sym typeface="Now Heavy"/>
              </a:rPr>
              <a:t>Mentor:</a:t>
            </a:r>
          </a:p>
          <a:p>
            <a:pPr algn="l">
              <a:lnSpc>
                <a:spcPts val="4800"/>
              </a:lnSpc>
            </a:pPr>
            <a:r>
              <a:rPr lang="en-US" sz="2400">
                <a:solidFill>
                  <a:srgbClr val="000000"/>
                </a:solidFill>
                <a:latin typeface="Now"/>
                <a:ea typeface="Now"/>
                <a:cs typeface="Now"/>
                <a:sym typeface="Now"/>
              </a:rPr>
              <a:t>Mrs. A. Sangeetha, M.E., Ph.D., </a:t>
            </a:r>
          </a:p>
          <a:p>
            <a:pPr algn="l">
              <a:lnSpc>
                <a:spcPts val="4800"/>
              </a:lnSpc>
            </a:pPr>
            <a:r>
              <a:rPr lang="en-US" sz="2400">
                <a:solidFill>
                  <a:srgbClr val="000000"/>
                </a:solidFill>
                <a:latin typeface="Now"/>
                <a:ea typeface="Now"/>
                <a:cs typeface="Now"/>
                <a:sym typeface="Now"/>
              </a:rPr>
              <a:t>Assistant Professor - Information Technology</a:t>
            </a:r>
          </a:p>
        </p:txBody>
      </p:sp>
      <p:sp>
        <p:nvSpPr>
          <p:cNvPr id="7" name="TextBox 7"/>
          <p:cNvSpPr txBox="1"/>
          <p:nvPr/>
        </p:nvSpPr>
        <p:spPr>
          <a:xfrm>
            <a:off x="14956676" y="1038225"/>
            <a:ext cx="2302624" cy="369717"/>
          </a:xfrm>
          <a:prstGeom prst="rect">
            <a:avLst/>
          </a:prstGeom>
        </p:spPr>
        <p:txBody>
          <a:bodyPr lIns="0" tIns="0" rIns="0" bIns="0" rtlCol="0" anchor="t">
            <a:spAutoFit/>
          </a:bodyPr>
          <a:lstStyle/>
          <a:p>
            <a:pPr algn="r">
              <a:lnSpc>
                <a:spcPts val="2879"/>
              </a:lnSpc>
              <a:spcBef>
                <a:spcPct val="0"/>
              </a:spcBef>
            </a:pPr>
            <a:r>
              <a:rPr lang="en-US" sz="2400">
                <a:solidFill>
                  <a:srgbClr val="000000"/>
                </a:solidFill>
                <a:latin typeface="Now"/>
                <a:ea typeface="Now"/>
                <a:cs typeface="Now"/>
                <a:sym typeface="Now"/>
              </a:rPr>
              <a:t>12/02/2025</a:t>
            </a:r>
            <a:endParaRPr lang="en-US" sz="2400" dirty="0">
              <a:solidFill>
                <a:srgbClr val="000000"/>
              </a:solidFill>
              <a:latin typeface="Now"/>
              <a:ea typeface="Now"/>
              <a:cs typeface="Now"/>
              <a:sym typeface="Now"/>
            </a:endParaRPr>
          </a:p>
        </p:txBody>
      </p:sp>
      <p:sp>
        <p:nvSpPr>
          <p:cNvPr id="8" name="TextBox 8"/>
          <p:cNvSpPr txBox="1"/>
          <p:nvPr/>
        </p:nvSpPr>
        <p:spPr>
          <a:xfrm>
            <a:off x="1028700" y="6882765"/>
            <a:ext cx="5524500" cy="2399118"/>
          </a:xfrm>
          <a:prstGeom prst="rect">
            <a:avLst/>
          </a:prstGeom>
        </p:spPr>
        <p:txBody>
          <a:bodyPr wrap="square" lIns="0" tIns="0" rIns="0" bIns="0" rtlCol="0" anchor="t">
            <a:spAutoFit/>
          </a:bodyPr>
          <a:lstStyle/>
          <a:p>
            <a:pPr algn="l">
              <a:lnSpc>
                <a:spcPts val="4800"/>
              </a:lnSpc>
            </a:pPr>
            <a:r>
              <a:rPr lang="en-US" sz="2400" b="1" dirty="0">
                <a:solidFill>
                  <a:srgbClr val="000000"/>
                </a:solidFill>
                <a:latin typeface="Now Heavy"/>
                <a:ea typeface="Now Heavy"/>
                <a:cs typeface="Now Heavy"/>
                <a:sym typeface="Now Heavy"/>
              </a:rPr>
              <a:t>Team Members:</a:t>
            </a:r>
          </a:p>
          <a:p>
            <a:pPr algn="l">
              <a:lnSpc>
                <a:spcPts val="4800"/>
              </a:lnSpc>
            </a:pPr>
            <a:r>
              <a:rPr lang="en-US" sz="2400" dirty="0">
                <a:solidFill>
                  <a:srgbClr val="000000"/>
                </a:solidFill>
                <a:latin typeface="Now"/>
                <a:ea typeface="Now"/>
                <a:cs typeface="Now"/>
                <a:sym typeface="Now"/>
              </a:rPr>
              <a:t>Charankumar E G D [921321205029]</a:t>
            </a:r>
          </a:p>
          <a:p>
            <a:pPr algn="l">
              <a:lnSpc>
                <a:spcPts val="4800"/>
              </a:lnSpc>
            </a:pPr>
            <a:r>
              <a:rPr lang="en-US" sz="2400" dirty="0">
                <a:solidFill>
                  <a:srgbClr val="000000"/>
                </a:solidFill>
                <a:latin typeface="Now"/>
                <a:ea typeface="Now"/>
                <a:cs typeface="Now"/>
                <a:sym typeface="Now"/>
              </a:rPr>
              <a:t>Arunprasad S            [921321205015]</a:t>
            </a:r>
          </a:p>
          <a:p>
            <a:pPr algn="l">
              <a:lnSpc>
                <a:spcPts val="4800"/>
              </a:lnSpc>
            </a:pPr>
            <a:r>
              <a:rPr lang="en-US" sz="2400" dirty="0">
                <a:solidFill>
                  <a:srgbClr val="000000"/>
                </a:solidFill>
                <a:latin typeface="Now"/>
                <a:ea typeface="Now"/>
                <a:cs typeface="Now"/>
                <a:sym typeface="Now"/>
              </a:rPr>
              <a:t>Dharani Dharan R    [921321205032]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rot="-2228758">
            <a:off x="-2400768" y="3231432"/>
            <a:ext cx="7367716" cy="10287000"/>
          </a:xfrm>
          <a:custGeom>
            <a:avLst/>
            <a:gdLst/>
            <a:ahLst/>
            <a:cxnLst/>
            <a:rect l="l" t="t" r="r" b="b"/>
            <a:pathLst>
              <a:path w="7367716" h="10287000">
                <a:moveTo>
                  <a:pt x="0" y="0"/>
                </a:moveTo>
                <a:lnTo>
                  <a:pt x="7367717" y="0"/>
                </a:lnTo>
                <a:lnTo>
                  <a:pt x="7367717"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flipV="1">
            <a:off x="12292994" y="-1715270"/>
            <a:ext cx="6677243" cy="9322943"/>
          </a:xfrm>
          <a:custGeom>
            <a:avLst/>
            <a:gdLst/>
            <a:ahLst/>
            <a:cxnLst/>
            <a:rect l="l" t="t" r="r" b="b"/>
            <a:pathLst>
              <a:path w="6677243" h="9322943">
                <a:moveTo>
                  <a:pt x="6677243" y="9322943"/>
                </a:moveTo>
                <a:lnTo>
                  <a:pt x="0" y="9322943"/>
                </a:lnTo>
                <a:lnTo>
                  <a:pt x="0" y="0"/>
                </a:lnTo>
                <a:lnTo>
                  <a:pt x="6677243" y="0"/>
                </a:lnTo>
                <a:lnTo>
                  <a:pt x="6677243" y="9322943"/>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700" y="1009650"/>
            <a:ext cx="6296684" cy="781050"/>
          </a:xfrm>
          <a:prstGeom prst="rect">
            <a:avLst/>
          </a:prstGeom>
        </p:spPr>
        <p:txBody>
          <a:bodyPr lIns="0" tIns="0" rIns="0" bIns="0" rtlCol="0" anchor="t">
            <a:spAutoFit/>
          </a:bodyPr>
          <a:lstStyle/>
          <a:p>
            <a:pPr marL="0" lvl="0" indent="0" algn="l">
              <a:lnSpc>
                <a:spcPts val="6000"/>
              </a:lnSpc>
            </a:pPr>
            <a:r>
              <a:rPr lang="en-US" sz="5000" b="1">
                <a:solidFill>
                  <a:srgbClr val="000000"/>
                </a:solidFill>
                <a:latin typeface="Raleway Bold"/>
                <a:ea typeface="Raleway Bold"/>
                <a:cs typeface="Raleway Bold"/>
                <a:sym typeface="Raleway Bold"/>
              </a:rPr>
              <a:t>Abstract</a:t>
            </a:r>
          </a:p>
        </p:txBody>
      </p:sp>
      <p:sp>
        <p:nvSpPr>
          <p:cNvPr id="6" name="TextBox 6"/>
          <p:cNvSpPr txBox="1"/>
          <p:nvPr/>
        </p:nvSpPr>
        <p:spPr>
          <a:xfrm>
            <a:off x="1028700" y="2646045"/>
            <a:ext cx="13813059" cy="4813935"/>
          </a:xfrm>
          <a:prstGeom prst="rect">
            <a:avLst/>
          </a:prstGeom>
        </p:spPr>
        <p:txBody>
          <a:bodyPr lIns="0" tIns="0" rIns="0" bIns="0" rtlCol="0" anchor="t">
            <a:spAutoFit/>
          </a:bodyPr>
          <a:lstStyle/>
          <a:p>
            <a:pPr marL="0" lvl="0" indent="0" algn="just">
              <a:lnSpc>
                <a:spcPts val="4800"/>
              </a:lnSpc>
            </a:pPr>
            <a:r>
              <a:rPr lang="en-US" sz="2400">
                <a:solidFill>
                  <a:srgbClr val="000000"/>
                </a:solidFill>
                <a:latin typeface="Now"/>
                <a:ea typeface="Now"/>
                <a:cs typeface="Now"/>
                <a:sym typeface="Now"/>
              </a:rPr>
              <a:t>LiveDocs is a decentralized, real-time collaborative document editor that enables seamless collaboration without centralized servers. It leverages WebRTC for peer-to-peer (P2P) communication and Yjs (CRDTs) for distributed synchronization, ensuring low-latency collaboration, fault tolerance, and scalability. Key features include real-time editing, role-based permissions, instant notifications, and JWT-based authentication for secure access. By eliminating centralized infrastructure, LiveDocs reduces server costs, enhances scalability, and improves fault tolerance, making it a powerful alternative for teams and enterprises needing real-time collaboration.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rot="-1647381">
            <a:off x="-347379" y="3669666"/>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605064" flipH="1" flipV="1">
            <a:off x="11311852" y="-2039411"/>
            <a:ext cx="7367716" cy="10287000"/>
          </a:xfrm>
          <a:custGeom>
            <a:avLst/>
            <a:gdLst/>
            <a:ahLst/>
            <a:cxnLst/>
            <a:rect l="l" t="t" r="r" b="b"/>
            <a:pathLst>
              <a:path w="7367716" h="10287000">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700" y="1009650"/>
            <a:ext cx="7210698" cy="781050"/>
          </a:xfrm>
          <a:prstGeom prst="rect">
            <a:avLst/>
          </a:prstGeom>
        </p:spPr>
        <p:txBody>
          <a:bodyPr lIns="0" tIns="0" rIns="0" bIns="0" rtlCol="0" anchor="t">
            <a:spAutoFit/>
          </a:bodyPr>
          <a:lstStyle/>
          <a:p>
            <a:pPr algn="l">
              <a:lnSpc>
                <a:spcPts val="6000"/>
              </a:lnSpc>
            </a:pPr>
            <a:r>
              <a:rPr lang="en-US" sz="5000" b="1">
                <a:solidFill>
                  <a:srgbClr val="000000"/>
                </a:solidFill>
                <a:latin typeface="Raleway Bold"/>
                <a:ea typeface="Raleway Bold"/>
                <a:cs typeface="Raleway Bold"/>
                <a:sym typeface="Raleway Bold"/>
              </a:rPr>
              <a:t>Problem Statement</a:t>
            </a:r>
          </a:p>
        </p:txBody>
      </p:sp>
      <p:sp>
        <p:nvSpPr>
          <p:cNvPr id="6" name="TextBox 6"/>
          <p:cNvSpPr txBox="1"/>
          <p:nvPr/>
        </p:nvSpPr>
        <p:spPr>
          <a:xfrm>
            <a:off x="1028700" y="2693670"/>
            <a:ext cx="12272616" cy="4728211"/>
          </a:xfrm>
          <a:prstGeom prst="rect">
            <a:avLst/>
          </a:prstGeom>
        </p:spPr>
        <p:txBody>
          <a:bodyPr lIns="0" tIns="0" rIns="0" bIns="0" rtlCol="0" anchor="t">
            <a:spAutoFit/>
          </a:bodyPr>
          <a:lstStyle/>
          <a:p>
            <a:pPr algn="just">
              <a:lnSpc>
                <a:spcPts val="4799"/>
              </a:lnSpc>
            </a:pPr>
            <a:r>
              <a:rPr lang="en-US" sz="2399">
                <a:solidFill>
                  <a:srgbClr val="000000"/>
                </a:solidFill>
                <a:latin typeface="Now"/>
                <a:ea typeface="Now"/>
                <a:cs typeface="Now"/>
                <a:sym typeface="Now"/>
              </a:rPr>
              <a:t>Traditional real-time document editors face significant challenges due to high latency and dependence on centralized servers for synchronization and storage. This reliance introduces scalability limitations, single points of failure, and potential privacy risks. As user demand increases, latency issues degrade the collaborative experience, making real-time editing less efficient. To address these challenges, a decentralized approach is required to ensure low-latency, fault-tolerant, and scalable real-time document collaboration without reliance on a central server.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rot="-1797706">
            <a:off x="-1726077" y="3324334"/>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949983" flipH="1" flipV="1">
            <a:off x="12118473" y="-2509833"/>
            <a:ext cx="7367716" cy="10287000"/>
          </a:xfrm>
          <a:custGeom>
            <a:avLst/>
            <a:gdLst/>
            <a:ahLst/>
            <a:cxnLst/>
            <a:rect l="l" t="t" r="r" b="b"/>
            <a:pathLst>
              <a:path w="7367716" h="10287000">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700" y="962025"/>
            <a:ext cx="3086100" cy="778546"/>
          </a:xfrm>
          <a:prstGeom prst="rect">
            <a:avLst/>
          </a:prstGeom>
        </p:spPr>
        <p:txBody>
          <a:bodyPr wrap="square" lIns="0" tIns="0" rIns="0" bIns="0" rtlCol="0" anchor="t">
            <a:spAutoFit/>
          </a:bodyPr>
          <a:lstStyle/>
          <a:p>
            <a:pPr marL="0" lvl="0" indent="0">
              <a:lnSpc>
                <a:spcPts val="6500"/>
              </a:lnSpc>
              <a:spcBef>
                <a:spcPct val="0"/>
              </a:spcBef>
            </a:pPr>
            <a:r>
              <a:rPr lang="en-US" sz="5000" b="1" dirty="0">
                <a:solidFill>
                  <a:srgbClr val="000000"/>
                </a:solidFill>
                <a:latin typeface="Raleway Bold"/>
                <a:ea typeface="Raleway Bold"/>
                <a:cs typeface="Raleway Bold"/>
                <a:sym typeface="Raleway Bold"/>
              </a:rPr>
              <a:t>Objective</a:t>
            </a:r>
          </a:p>
        </p:txBody>
      </p:sp>
      <p:sp>
        <p:nvSpPr>
          <p:cNvPr id="6" name="TextBox 6"/>
          <p:cNvSpPr txBox="1"/>
          <p:nvPr/>
        </p:nvSpPr>
        <p:spPr>
          <a:xfrm>
            <a:off x="1028700" y="2395773"/>
            <a:ext cx="13017884" cy="861060"/>
          </a:xfrm>
          <a:prstGeom prst="rect">
            <a:avLst/>
          </a:prstGeom>
        </p:spPr>
        <p:txBody>
          <a:bodyPr lIns="0" tIns="0" rIns="0" bIns="0" rtlCol="0" anchor="t">
            <a:spAutoFit/>
          </a:bodyPr>
          <a:lstStyle/>
          <a:p>
            <a:pPr algn="just">
              <a:lnSpc>
                <a:spcPts val="3599"/>
              </a:lnSpc>
            </a:pPr>
            <a:r>
              <a:rPr lang="en-US" sz="2399">
                <a:solidFill>
                  <a:srgbClr val="000000"/>
                </a:solidFill>
                <a:latin typeface="Now"/>
                <a:ea typeface="Now"/>
                <a:cs typeface="Now"/>
                <a:sym typeface="Now"/>
              </a:rPr>
              <a:t>Develop a decentralized editor to eliminate reliance on central servers and enhance scalability.</a:t>
            </a:r>
          </a:p>
        </p:txBody>
      </p:sp>
      <p:sp>
        <p:nvSpPr>
          <p:cNvPr id="7" name="TextBox 7"/>
          <p:cNvSpPr txBox="1"/>
          <p:nvPr/>
        </p:nvSpPr>
        <p:spPr>
          <a:xfrm>
            <a:off x="1028700" y="3769882"/>
            <a:ext cx="13017884" cy="861060"/>
          </a:xfrm>
          <a:prstGeom prst="rect">
            <a:avLst/>
          </a:prstGeom>
        </p:spPr>
        <p:txBody>
          <a:bodyPr lIns="0" tIns="0" rIns="0" bIns="0" rtlCol="0" anchor="t">
            <a:spAutoFit/>
          </a:bodyPr>
          <a:lstStyle/>
          <a:p>
            <a:pPr algn="just">
              <a:lnSpc>
                <a:spcPts val="3599"/>
              </a:lnSpc>
            </a:pPr>
            <a:r>
              <a:rPr lang="en-US" sz="2399">
                <a:solidFill>
                  <a:srgbClr val="000000"/>
                </a:solidFill>
                <a:latin typeface="Now"/>
                <a:ea typeface="Now"/>
                <a:cs typeface="Now"/>
                <a:sym typeface="Now"/>
              </a:rPr>
              <a:t>Leverage WebRTC-based P2P communication for low-latency and efficient real-time collaboration.</a:t>
            </a:r>
          </a:p>
        </p:txBody>
      </p:sp>
      <p:sp>
        <p:nvSpPr>
          <p:cNvPr id="8" name="TextBox 8"/>
          <p:cNvSpPr txBox="1"/>
          <p:nvPr/>
        </p:nvSpPr>
        <p:spPr>
          <a:xfrm>
            <a:off x="1028700" y="5143991"/>
            <a:ext cx="13017884" cy="861060"/>
          </a:xfrm>
          <a:prstGeom prst="rect">
            <a:avLst/>
          </a:prstGeom>
        </p:spPr>
        <p:txBody>
          <a:bodyPr lIns="0" tIns="0" rIns="0" bIns="0" rtlCol="0" anchor="t">
            <a:spAutoFit/>
          </a:bodyPr>
          <a:lstStyle/>
          <a:p>
            <a:pPr algn="just">
              <a:lnSpc>
                <a:spcPts val="3599"/>
              </a:lnSpc>
            </a:pPr>
            <a:r>
              <a:rPr lang="en-US" sz="2399">
                <a:solidFill>
                  <a:srgbClr val="000000"/>
                </a:solidFill>
                <a:latin typeface="Now"/>
                <a:ea typeface="Now"/>
                <a:cs typeface="Now"/>
                <a:sym typeface="Now"/>
              </a:rPr>
              <a:t>Integrate Yjs (CRDTs) to enable seamless, conflict-free data synchronization across users.</a:t>
            </a:r>
          </a:p>
        </p:txBody>
      </p:sp>
      <p:sp>
        <p:nvSpPr>
          <p:cNvPr id="9" name="TextBox 9"/>
          <p:cNvSpPr txBox="1"/>
          <p:nvPr/>
        </p:nvSpPr>
        <p:spPr>
          <a:xfrm>
            <a:off x="1028700" y="6518100"/>
            <a:ext cx="13017884" cy="861060"/>
          </a:xfrm>
          <a:prstGeom prst="rect">
            <a:avLst/>
          </a:prstGeom>
        </p:spPr>
        <p:txBody>
          <a:bodyPr lIns="0" tIns="0" rIns="0" bIns="0" rtlCol="0" anchor="t">
            <a:spAutoFit/>
          </a:bodyPr>
          <a:lstStyle/>
          <a:p>
            <a:pPr algn="just">
              <a:lnSpc>
                <a:spcPts val="3599"/>
              </a:lnSpc>
            </a:pPr>
            <a:r>
              <a:rPr lang="en-US" sz="2399">
                <a:solidFill>
                  <a:srgbClr val="000000"/>
                </a:solidFill>
                <a:latin typeface="Now"/>
                <a:ea typeface="Now"/>
                <a:cs typeface="Now"/>
                <a:sym typeface="Now"/>
              </a:rPr>
              <a:t>Provide an intuitive UI with modern design for a smooth and responsive editing experience.</a:t>
            </a:r>
          </a:p>
        </p:txBody>
      </p:sp>
      <p:sp>
        <p:nvSpPr>
          <p:cNvPr id="10" name="TextBox 10"/>
          <p:cNvSpPr txBox="1"/>
          <p:nvPr/>
        </p:nvSpPr>
        <p:spPr>
          <a:xfrm>
            <a:off x="1028700" y="7892209"/>
            <a:ext cx="13017884" cy="413385"/>
          </a:xfrm>
          <a:prstGeom prst="rect">
            <a:avLst/>
          </a:prstGeom>
        </p:spPr>
        <p:txBody>
          <a:bodyPr lIns="0" tIns="0" rIns="0" bIns="0" rtlCol="0" anchor="t">
            <a:spAutoFit/>
          </a:bodyPr>
          <a:lstStyle/>
          <a:p>
            <a:pPr algn="just">
              <a:lnSpc>
                <a:spcPts val="3599"/>
              </a:lnSpc>
            </a:pPr>
            <a:r>
              <a:rPr lang="en-US" sz="2399">
                <a:solidFill>
                  <a:srgbClr val="000000"/>
                </a:solidFill>
                <a:latin typeface="Now"/>
                <a:ea typeface="Now"/>
                <a:cs typeface="Now"/>
                <a:sym typeface="Now"/>
              </a:rPr>
              <a:t>Ensure security with JWT authentication, role-based access, and real-time notifications.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a:off x="-1840041" y="1028700"/>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flipV="1">
            <a:off x="12227940" y="-2321724"/>
            <a:ext cx="7367716" cy="10287000"/>
          </a:xfrm>
          <a:custGeom>
            <a:avLst/>
            <a:gdLst/>
            <a:ahLst/>
            <a:cxnLst/>
            <a:rect l="l" t="t" r="r" b="b"/>
            <a:pathLst>
              <a:path w="7367716" h="10287000">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a:stretch>
          </a:blipFill>
        </p:spPr>
      </p:sp>
      <p:graphicFrame>
        <p:nvGraphicFramePr>
          <p:cNvPr id="5" name="Table 5"/>
          <p:cNvGraphicFramePr>
            <a:graphicFrameLocks noGrp="1"/>
          </p:cNvGraphicFramePr>
          <p:nvPr/>
        </p:nvGraphicFramePr>
        <p:xfrm>
          <a:off x="1028700" y="2495550"/>
          <a:ext cx="16230600" cy="6763639"/>
        </p:xfrm>
        <a:graphic>
          <a:graphicData uri="http://schemas.openxmlformats.org/drawingml/2006/table">
            <a:tbl>
              <a:tblPr/>
              <a:tblGrid>
                <a:gridCol w="2739224">
                  <a:extLst>
                    <a:ext uri="{9D8B030D-6E8A-4147-A177-3AD203B41FA5}">
                      <a16:colId xmlns:a16="http://schemas.microsoft.com/office/drawing/2014/main" val="20000"/>
                    </a:ext>
                  </a:extLst>
                </a:gridCol>
                <a:gridCol w="2493338">
                  <a:extLst>
                    <a:ext uri="{9D8B030D-6E8A-4147-A177-3AD203B41FA5}">
                      <a16:colId xmlns:a16="http://schemas.microsoft.com/office/drawing/2014/main" val="20001"/>
                    </a:ext>
                  </a:extLst>
                </a:gridCol>
                <a:gridCol w="4290333">
                  <a:extLst>
                    <a:ext uri="{9D8B030D-6E8A-4147-A177-3AD203B41FA5}">
                      <a16:colId xmlns:a16="http://schemas.microsoft.com/office/drawing/2014/main" val="20002"/>
                    </a:ext>
                  </a:extLst>
                </a:gridCol>
                <a:gridCol w="4311869">
                  <a:extLst>
                    <a:ext uri="{9D8B030D-6E8A-4147-A177-3AD203B41FA5}">
                      <a16:colId xmlns:a16="http://schemas.microsoft.com/office/drawing/2014/main" val="20003"/>
                    </a:ext>
                  </a:extLst>
                </a:gridCol>
                <a:gridCol w="2395836">
                  <a:extLst>
                    <a:ext uri="{9D8B030D-6E8A-4147-A177-3AD203B41FA5}">
                      <a16:colId xmlns:a16="http://schemas.microsoft.com/office/drawing/2014/main" val="20004"/>
                    </a:ext>
                  </a:extLst>
                </a:gridCol>
              </a:tblGrid>
              <a:tr h="651369">
                <a:tc>
                  <a:txBody>
                    <a:bodyPr/>
                    <a:lstStyle/>
                    <a:p>
                      <a:pPr algn="l">
                        <a:lnSpc>
                          <a:spcPts val="2800"/>
                        </a:lnSpc>
                        <a:defRPr/>
                      </a:pPr>
                      <a:r>
                        <a:rPr lang="en-US" sz="2000" b="1">
                          <a:solidFill>
                            <a:srgbClr val="FFFFFF"/>
                          </a:solidFill>
                          <a:latin typeface="Now Bold"/>
                          <a:ea typeface="Now Bold"/>
                          <a:cs typeface="Now Bold"/>
                          <a:sym typeface="Now Bold"/>
                        </a:rPr>
                        <a:t>Title</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718BAB"/>
                    </a:solidFill>
                  </a:tcPr>
                </a:tc>
                <a:tc>
                  <a:txBody>
                    <a:bodyPr/>
                    <a:lstStyle/>
                    <a:p>
                      <a:pPr algn="l">
                        <a:lnSpc>
                          <a:spcPts val="2800"/>
                        </a:lnSpc>
                        <a:defRPr/>
                      </a:pPr>
                      <a:r>
                        <a:rPr lang="en-US" sz="2000" b="1">
                          <a:solidFill>
                            <a:srgbClr val="FFFFFF"/>
                          </a:solidFill>
                          <a:latin typeface="Now Medium"/>
                          <a:ea typeface="Now Medium"/>
                          <a:cs typeface="Now Medium"/>
                          <a:sym typeface="Now Medium"/>
                        </a:rPr>
                        <a:t>Author(s) &amp; Year</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718BAB"/>
                    </a:solidFill>
                  </a:tcPr>
                </a:tc>
                <a:tc>
                  <a:txBody>
                    <a:bodyPr/>
                    <a:lstStyle/>
                    <a:p>
                      <a:pPr algn="ctr">
                        <a:lnSpc>
                          <a:spcPts val="2800"/>
                        </a:lnSpc>
                        <a:defRPr/>
                      </a:pPr>
                      <a:r>
                        <a:rPr lang="en-US" sz="2000" b="1">
                          <a:solidFill>
                            <a:srgbClr val="FFFFFF"/>
                          </a:solidFill>
                          <a:latin typeface="Now Bold"/>
                          <a:ea typeface="Now Bold"/>
                          <a:cs typeface="Now Bold"/>
                          <a:sym typeface="Now Bold"/>
                        </a:rPr>
                        <a:t>Approach</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718BAB"/>
                    </a:solidFill>
                  </a:tcPr>
                </a:tc>
                <a:tc>
                  <a:txBody>
                    <a:bodyPr/>
                    <a:lstStyle/>
                    <a:p>
                      <a:pPr algn="ctr">
                        <a:lnSpc>
                          <a:spcPts val="2800"/>
                        </a:lnSpc>
                        <a:defRPr/>
                      </a:pPr>
                      <a:r>
                        <a:rPr lang="en-US" sz="2000" b="1">
                          <a:solidFill>
                            <a:srgbClr val="FFFFFF"/>
                          </a:solidFill>
                          <a:latin typeface="Now Bold"/>
                          <a:ea typeface="Now Bold"/>
                          <a:cs typeface="Now Bold"/>
                          <a:sym typeface="Now Bold"/>
                        </a:rPr>
                        <a:t>Limitations</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718BAB"/>
                    </a:solidFill>
                  </a:tcPr>
                </a:tc>
                <a:tc>
                  <a:txBody>
                    <a:bodyPr/>
                    <a:lstStyle/>
                    <a:p>
                      <a:pPr algn="ctr">
                        <a:lnSpc>
                          <a:spcPts val="2800"/>
                        </a:lnSpc>
                        <a:defRPr/>
                      </a:pPr>
                      <a:r>
                        <a:rPr lang="en-US" sz="2000" b="1">
                          <a:solidFill>
                            <a:srgbClr val="FFFFFF"/>
                          </a:solidFill>
                          <a:latin typeface="Now Bold"/>
                          <a:ea typeface="Now Bold"/>
                          <a:cs typeface="Now Bold"/>
                          <a:sym typeface="Now Bold"/>
                        </a:rPr>
                        <a:t>Link</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718BAB"/>
                    </a:solidFill>
                  </a:tcPr>
                </a:tc>
                <a:extLst>
                  <a:ext uri="{0D108BD9-81ED-4DB2-BD59-A6C34878D82A}">
                    <a16:rowId xmlns:a16="http://schemas.microsoft.com/office/drawing/2014/main" val="10000"/>
                  </a:ext>
                </a:extLst>
              </a:tr>
              <a:tr h="1389843">
                <a:tc>
                  <a:txBody>
                    <a:bodyPr/>
                    <a:lstStyle/>
                    <a:p>
                      <a:pPr algn="l">
                        <a:lnSpc>
                          <a:spcPts val="2239"/>
                        </a:lnSpc>
                        <a:defRPr/>
                      </a:pPr>
                      <a:r>
                        <a:rPr lang="en-US" sz="1599" dirty="0">
                          <a:solidFill>
                            <a:srgbClr val="000000"/>
                          </a:solidFill>
                          <a:latin typeface="Now"/>
                          <a:ea typeface="Now"/>
                          <a:cs typeface="Now"/>
                          <a:sym typeface="Now"/>
                        </a:rPr>
                        <a:t>Performance of real-time collaborative editors at large scale: User perspective</a:t>
                      </a:r>
                      <a:endParaRPr lang="en-US" sz="1100" dirty="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Quang-Vinh Dang, Claudia-Lavinia Ignat - 2016</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Evaluates large-scale collaborative editors using user interaction data and system logs to assess responsiveness and consistency.</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Performance degradation observed under high concurrency, limited consideration for network partition scenarios.</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u="sng">
                          <a:solidFill>
                            <a:srgbClr val="000000"/>
                          </a:solidFill>
                          <a:latin typeface="Now"/>
                          <a:ea typeface="Now"/>
                          <a:cs typeface="Now"/>
                          <a:sym typeface="Now"/>
                          <a:hlinkClick r:id="rId5" tooltip="https://ieeexplore.ieee.org/document/7497258"/>
                        </a:rPr>
                        <a:t>https://ieeexplore.ieee.org/document/7497258</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extLst>
                  <a:ext uri="{0D108BD9-81ED-4DB2-BD59-A6C34878D82A}">
                    <a16:rowId xmlns:a16="http://schemas.microsoft.com/office/drawing/2014/main" val="10001"/>
                  </a:ext>
                </a:extLst>
              </a:tr>
              <a:tr h="1388949">
                <a:tc>
                  <a:txBody>
                    <a:bodyPr/>
                    <a:lstStyle/>
                    <a:p>
                      <a:pPr algn="l">
                        <a:lnSpc>
                          <a:spcPts val="2239"/>
                        </a:lnSpc>
                        <a:defRPr/>
                      </a:pPr>
                      <a:r>
                        <a:rPr lang="en-US" sz="1599">
                          <a:solidFill>
                            <a:srgbClr val="000000"/>
                          </a:solidFill>
                          <a:latin typeface="Now"/>
                          <a:ea typeface="Now"/>
                          <a:cs typeface="Now"/>
                          <a:sym typeface="Now"/>
                        </a:rPr>
                        <a:t>A Personal Distributed Real-time Collaborative System</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Michalis Konstantopoulos, Nikos Chondros, Mema Roussopoulos - 2020</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A distributed peer-to-peer (P2P) collaborative editing system with decentralized storage, reducing reliance on central servers.</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Consistency management becomes complex when multiple users edit simultaneously; relies heavily on stable peer connectivity.</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u="sng">
                          <a:solidFill>
                            <a:srgbClr val="000000"/>
                          </a:solidFill>
                          <a:latin typeface="Now"/>
                          <a:ea typeface="Now"/>
                          <a:cs typeface="Now"/>
                          <a:sym typeface="Now"/>
                          <a:hlinkClick r:id="rId6" tooltip="https://ieeexplore.ieee.org/document/10117106"/>
                        </a:rPr>
                        <a:t>https://ieeexplore.ieee.org/document/10117106</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extLst>
                  <a:ext uri="{0D108BD9-81ED-4DB2-BD59-A6C34878D82A}">
                    <a16:rowId xmlns:a16="http://schemas.microsoft.com/office/drawing/2014/main" val="10002"/>
                  </a:ext>
                </a:extLst>
              </a:tr>
              <a:tr h="1666739">
                <a:tc>
                  <a:txBody>
                    <a:bodyPr/>
                    <a:lstStyle/>
                    <a:p>
                      <a:pPr algn="l">
                        <a:lnSpc>
                          <a:spcPts val="2239"/>
                        </a:lnSpc>
                        <a:defRPr/>
                      </a:pPr>
                      <a:r>
                        <a:rPr lang="en-US" sz="1599">
                          <a:solidFill>
                            <a:srgbClr val="000000"/>
                          </a:solidFill>
                          <a:latin typeface="Now"/>
                          <a:ea typeface="Now"/>
                          <a:cs typeface="Now"/>
                          <a:sym typeface="Now"/>
                        </a:rPr>
                        <a:t>Collaborative Code Editors - Enabling Real-Time Multi-User Coding and Knowledge Sharing</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Khushwant Virdi, Anup Lal Yadav, Azhar Ashraf Gadoo, Navjot Singh Talwandi - 2023</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Examines collaborative code editors, focusing on WebSocket communication, OT algorithms, and conflict resolution, with a prototype evaluation and comparison to existing platforms.</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Persistent issues like latency, synchronization, and conflict resolution remain, requiring further innovation for larger-scale effectiveness.</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u="sng">
                          <a:solidFill>
                            <a:srgbClr val="000000"/>
                          </a:solidFill>
                          <a:latin typeface="Now"/>
                          <a:ea typeface="Now"/>
                          <a:cs typeface="Now"/>
                          <a:sym typeface="Now"/>
                          <a:hlinkClick r:id="rId7" tooltip="https://ieeexplore.ieee.org/document/10325722"/>
                        </a:rPr>
                        <a:t>https://ieeexplore.ieee.org/document/10325722</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extLst>
                  <a:ext uri="{0D108BD9-81ED-4DB2-BD59-A6C34878D82A}">
                    <a16:rowId xmlns:a16="http://schemas.microsoft.com/office/drawing/2014/main" val="10003"/>
                  </a:ext>
                </a:extLst>
              </a:tr>
              <a:tr h="1666739">
                <a:tc>
                  <a:txBody>
                    <a:bodyPr/>
                    <a:lstStyle/>
                    <a:p>
                      <a:pPr algn="l">
                        <a:lnSpc>
                          <a:spcPts val="2239"/>
                        </a:lnSpc>
                        <a:defRPr/>
                      </a:pPr>
                      <a:r>
                        <a:rPr lang="en-US" sz="1599">
                          <a:solidFill>
                            <a:srgbClr val="000000"/>
                          </a:solidFill>
                          <a:latin typeface="Now"/>
                          <a:ea typeface="Now"/>
                          <a:cs typeface="Now"/>
                          <a:sym typeface="Now"/>
                        </a:rPr>
                        <a:t>SecureC2Edit: A Framework for Secure Collaborative and Concurrent Document Editing</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Shashank Arora, Pradeep K. Atrey - 2023</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Proposes a secure framework for concurrent collaborative editing, integrating cryptographic controls to ensure content integrity.</a:t>
                      </a:r>
                      <a:endParaRPr lang="en-US" sz="1100"/>
                    </a:p>
                    <a:p>
                      <a:pPr algn="l">
                        <a:lnSpc>
                          <a:spcPts val="2239"/>
                        </a:lnSpc>
                      </a:pP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Increased processing overhead due to encryption; real-time performance is affected in low-bandwidth environments.</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u="sng" dirty="0">
                          <a:solidFill>
                            <a:srgbClr val="000000"/>
                          </a:solidFill>
                          <a:latin typeface="Now"/>
                          <a:ea typeface="Now"/>
                          <a:cs typeface="Now"/>
                          <a:sym typeface="Now"/>
                          <a:hlinkClick r:id="rId8" tooltip="https://ieeexplore.ieee.org/document/9036818"/>
                        </a:rPr>
                        <a:t>https://ieeexplore.ieee.org/document/9036818</a:t>
                      </a:r>
                      <a:endParaRPr lang="en-US" sz="1100" dirty="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extLst>
                  <a:ext uri="{0D108BD9-81ED-4DB2-BD59-A6C34878D82A}">
                    <a16:rowId xmlns:a16="http://schemas.microsoft.com/office/drawing/2014/main" val="10004"/>
                  </a:ext>
                </a:extLst>
              </a:tr>
            </a:tbl>
          </a:graphicData>
        </a:graphic>
      </p:graphicFrame>
      <p:sp>
        <p:nvSpPr>
          <p:cNvPr id="6" name="TextBox 6"/>
          <p:cNvSpPr txBox="1"/>
          <p:nvPr/>
        </p:nvSpPr>
        <p:spPr>
          <a:xfrm>
            <a:off x="1028700" y="1152525"/>
            <a:ext cx="6778062" cy="638175"/>
          </a:xfrm>
          <a:prstGeom prst="rect">
            <a:avLst/>
          </a:prstGeom>
        </p:spPr>
        <p:txBody>
          <a:bodyPr lIns="0" tIns="0" rIns="0" bIns="0" rtlCol="0" anchor="t">
            <a:spAutoFit/>
          </a:bodyPr>
          <a:lstStyle/>
          <a:p>
            <a:pPr marL="0" lvl="0" indent="0" algn="l">
              <a:lnSpc>
                <a:spcPts val="4500"/>
              </a:lnSpc>
              <a:spcBef>
                <a:spcPct val="0"/>
              </a:spcBef>
            </a:pPr>
            <a:r>
              <a:rPr lang="en-US" sz="5000" b="1">
                <a:solidFill>
                  <a:srgbClr val="000000"/>
                </a:solidFill>
                <a:latin typeface="Raleway Bold"/>
                <a:ea typeface="Raleway Bold"/>
                <a:cs typeface="Raleway Bold"/>
                <a:sym typeface="Raleway Bold"/>
              </a:rPr>
              <a:t>Literature Survey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a:off x="-1735280" y="1409700"/>
            <a:ext cx="7367716" cy="10287000"/>
          </a:xfrm>
          <a:custGeom>
            <a:avLst/>
            <a:gdLst/>
            <a:ahLst/>
            <a:cxnLst/>
            <a:rect l="l" t="t" r="r" b="b"/>
            <a:pathLst>
              <a:path w="7367716" h="10287000">
                <a:moveTo>
                  <a:pt x="0" y="0"/>
                </a:moveTo>
                <a:lnTo>
                  <a:pt x="7367717" y="0"/>
                </a:lnTo>
                <a:lnTo>
                  <a:pt x="7367717"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flipV="1">
            <a:off x="12813920" y="-1619808"/>
            <a:ext cx="6677243" cy="9322943"/>
          </a:xfrm>
          <a:custGeom>
            <a:avLst/>
            <a:gdLst/>
            <a:ahLst/>
            <a:cxnLst/>
            <a:rect l="l" t="t" r="r" b="b"/>
            <a:pathLst>
              <a:path w="6677243" h="9322943">
                <a:moveTo>
                  <a:pt x="6677243" y="9322943"/>
                </a:moveTo>
                <a:lnTo>
                  <a:pt x="0" y="9322943"/>
                </a:lnTo>
                <a:lnTo>
                  <a:pt x="0" y="0"/>
                </a:lnTo>
                <a:lnTo>
                  <a:pt x="6677243" y="0"/>
                </a:lnTo>
                <a:lnTo>
                  <a:pt x="6677243" y="9322943"/>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2203885" y="2318185"/>
            <a:ext cx="13880229" cy="6940115"/>
          </a:xfrm>
          <a:custGeom>
            <a:avLst/>
            <a:gdLst/>
            <a:ahLst/>
            <a:cxnLst/>
            <a:rect l="l" t="t" r="r" b="b"/>
            <a:pathLst>
              <a:path w="13880229" h="6940115">
                <a:moveTo>
                  <a:pt x="0" y="0"/>
                </a:moveTo>
                <a:lnTo>
                  <a:pt x="13880230" y="0"/>
                </a:lnTo>
                <a:lnTo>
                  <a:pt x="13880230" y="6940115"/>
                </a:lnTo>
                <a:lnTo>
                  <a:pt x="0" y="6940115"/>
                </a:lnTo>
                <a:lnTo>
                  <a:pt x="0" y="0"/>
                </a:lnTo>
                <a:close/>
              </a:path>
            </a:pathLst>
          </a:custGeom>
          <a:blipFill>
            <a:blip r:embed="rId5"/>
            <a:stretch>
              <a:fillRect/>
            </a:stretch>
          </a:blipFill>
        </p:spPr>
      </p:sp>
      <p:sp>
        <p:nvSpPr>
          <p:cNvPr id="6" name="TextBox 6"/>
          <p:cNvSpPr txBox="1"/>
          <p:nvPr/>
        </p:nvSpPr>
        <p:spPr>
          <a:xfrm>
            <a:off x="1028700" y="1009650"/>
            <a:ext cx="4603737" cy="781050"/>
          </a:xfrm>
          <a:prstGeom prst="rect">
            <a:avLst/>
          </a:prstGeom>
        </p:spPr>
        <p:txBody>
          <a:bodyPr lIns="0" tIns="0" rIns="0" bIns="0" rtlCol="0" anchor="t">
            <a:spAutoFit/>
          </a:bodyPr>
          <a:lstStyle/>
          <a:p>
            <a:pPr marL="0" lvl="0" indent="0" algn="l">
              <a:lnSpc>
                <a:spcPts val="6000"/>
              </a:lnSpc>
            </a:pPr>
            <a:r>
              <a:rPr lang="en-US" sz="5000" b="1">
                <a:solidFill>
                  <a:srgbClr val="000000"/>
                </a:solidFill>
                <a:latin typeface="Raleway Bold"/>
                <a:ea typeface="Raleway Bold"/>
                <a:cs typeface="Raleway Bold"/>
                <a:sym typeface="Raleway Bold"/>
              </a:rPr>
              <a:t>Gantt Chart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a:off x="-1410362" y="0"/>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flipV="1">
            <a:off x="12330646" y="0"/>
            <a:ext cx="7367716" cy="10287000"/>
          </a:xfrm>
          <a:custGeom>
            <a:avLst/>
            <a:gdLst/>
            <a:ahLst/>
            <a:cxnLst/>
            <a:rect l="l" t="t" r="r" b="b"/>
            <a:pathLst>
              <a:path w="7367716" h="10287000">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5986224" y="4470400"/>
            <a:ext cx="6315551" cy="1431925"/>
          </a:xfrm>
          <a:prstGeom prst="rect">
            <a:avLst/>
          </a:prstGeom>
        </p:spPr>
        <p:txBody>
          <a:bodyPr lIns="0" tIns="0" rIns="0" bIns="0" rtlCol="0" anchor="t">
            <a:spAutoFit/>
          </a:bodyPr>
          <a:lstStyle/>
          <a:p>
            <a:pPr marL="0" lvl="0" indent="0" algn="ctr">
              <a:lnSpc>
                <a:spcPts val="10999"/>
              </a:lnSpc>
            </a:pPr>
            <a:r>
              <a:rPr lang="en-US" sz="9999" b="1">
                <a:solidFill>
                  <a:srgbClr val="000000"/>
                </a:solidFill>
                <a:latin typeface="Raleway Bold"/>
                <a:ea typeface="Raleway Bold"/>
                <a:cs typeface="Raleway Bold"/>
                <a:sym typeface="Raleway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591</Words>
  <Application>Microsoft Office PowerPoint</Application>
  <PresentationFormat>Custom</PresentationFormat>
  <Paragraphs>47</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Raleway Bold</vt:lpstr>
      <vt:lpstr>Now Medium</vt:lpstr>
      <vt:lpstr>Now Bold</vt:lpstr>
      <vt:lpstr>Arial</vt:lpstr>
      <vt:lpstr>Now Heavy</vt:lpstr>
      <vt:lpstr>Calibri</vt:lpstr>
      <vt:lpstr>Now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cp:lastModifiedBy>Charankumar E G D</cp:lastModifiedBy>
  <cp:revision>4</cp:revision>
  <dcterms:created xsi:type="dcterms:W3CDTF">2006-08-16T00:00:00Z</dcterms:created>
  <dcterms:modified xsi:type="dcterms:W3CDTF">2025-03-11T09:13:26Z</dcterms:modified>
  <dc:identifier>DAGer9J75Ac</dc:identifier>
</cp:coreProperties>
</file>