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Now" panose="020B0604020202020204" charset="0"/>
      <p:regular r:id="rId14"/>
    </p:embeddedFont>
    <p:embeddedFont>
      <p:font typeface="Now Bold" panose="020B0604020202020204" charset="0"/>
      <p:regular r:id="rId15"/>
    </p:embeddedFont>
    <p:embeddedFont>
      <p:font typeface="Now Heavy" panose="020B0604020202020204" charset="0"/>
      <p:regular r:id="rId16"/>
    </p:embeddedFont>
    <p:embeddedFont>
      <p:font typeface="Now Medium" panose="020B0604020202020204" charset="0"/>
      <p:regular r:id="rId17"/>
    </p:embeddedFont>
    <p:embeddedFont>
      <p:font typeface="Raleway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66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document/7497258"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ieeexplore.ieee.org/document/10210084" TargetMode="External"/><Relationship Id="rId5" Type="http://schemas.openxmlformats.org/officeDocument/2006/relationships/hyperlink" Target="https://ieeexplore.ieee.org/document/10426375" TargetMode="External"/><Relationship Id="rId4" Type="http://schemas.openxmlformats.org/officeDocument/2006/relationships/hyperlink" Target="https://ieeexplore.ieee.org/document/9359107"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5504182" flipH="1" flipV="1">
            <a:off x="13944789" y="1387845"/>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827781">
            <a:off x="-100812" y="-3076559"/>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2314575"/>
            <a:ext cx="12254170" cy="2828925"/>
          </a:xfrm>
          <a:prstGeom prst="rect">
            <a:avLst/>
          </a:prstGeom>
        </p:spPr>
        <p:txBody>
          <a:bodyPr lIns="0" tIns="0" rIns="0" bIns="0" rtlCol="0" anchor="t">
            <a:spAutoFit/>
          </a:bodyPr>
          <a:lstStyle/>
          <a:p>
            <a:pPr marL="0" lvl="0" indent="0" algn="l">
              <a:lnSpc>
                <a:spcPts val="7500"/>
              </a:lnSpc>
            </a:pPr>
            <a:r>
              <a:rPr lang="en-US" sz="5000" b="1">
                <a:solidFill>
                  <a:srgbClr val="000000"/>
                </a:solidFill>
                <a:latin typeface="Raleway Bold"/>
                <a:ea typeface="Raleway Bold"/>
                <a:cs typeface="Raleway Bold"/>
                <a:sym typeface="Raleway Bold"/>
              </a:rPr>
              <a:t>LIVEDOCS: A PEER-TO-PEER REAL-TIME COLLABORATIVE DOCUMENT EDITOR USING WEBRTC AND CRDTS</a:t>
            </a:r>
          </a:p>
        </p:txBody>
      </p:sp>
      <p:sp>
        <p:nvSpPr>
          <p:cNvPr id="6" name="TextBox 6"/>
          <p:cNvSpPr txBox="1"/>
          <p:nvPr/>
        </p:nvSpPr>
        <p:spPr>
          <a:xfrm>
            <a:off x="10773489" y="7482840"/>
            <a:ext cx="6485811" cy="1775460"/>
          </a:xfrm>
          <a:prstGeom prst="rect">
            <a:avLst/>
          </a:prstGeom>
        </p:spPr>
        <p:txBody>
          <a:bodyPr lIns="0" tIns="0" rIns="0" bIns="0" rtlCol="0" anchor="t">
            <a:spAutoFit/>
          </a:bodyPr>
          <a:lstStyle/>
          <a:p>
            <a:pPr algn="l">
              <a:lnSpc>
                <a:spcPts val="4800"/>
              </a:lnSpc>
            </a:pPr>
            <a:r>
              <a:rPr lang="en-US" sz="2400" b="1" dirty="0">
                <a:solidFill>
                  <a:srgbClr val="000000"/>
                </a:solidFill>
                <a:latin typeface="Now Heavy"/>
                <a:ea typeface="Now Heavy"/>
                <a:cs typeface="Now Heavy"/>
                <a:sym typeface="Now Heavy"/>
              </a:rPr>
              <a:t>Mentor:</a:t>
            </a:r>
          </a:p>
          <a:p>
            <a:pPr algn="l">
              <a:lnSpc>
                <a:spcPts val="4800"/>
              </a:lnSpc>
            </a:pPr>
            <a:r>
              <a:rPr lang="en-US" sz="2400" dirty="0">
                <a:solidFill>
                  <a:srgbClr val="000000"/>
                </a:solidFill>
                <a:latin typeface="Now"/>
                <a:ea typeface="Now"/>
                <a:cs typeface="Now"/>
                <a:sym typeface="Now"/>
              </a:rPr>
              <a:t>Mrs. A. Sangeetha, M.E., Ph.D., </a:t>
            </a:r>
          </a:p>
          <a:p>
            <a:pPr algn="l">
              <a:lnSpc>
                <a:spcPts val="4800"/>
              </a:lnSpc>
            </a:pPr>
            <a:r>
              <a:rPr lang="en-US" sz="2400" dirty="0">
                <a:solidFill>
                  <a:srgbClr val="000000"/>
                </a:solidFill>
                <a:latin typeface="Now"/>
                <a:ea typeface="Now"/>
                <a:cs typeface="Now"/>
                <a:sym typeface="Now"/>
              </a:rPr>
              <a:t>Assistant Professor - Information Technology</a:t>
            </a:r>
          </a:p>
        </p:txBody>
      </p:sp>
      <p:sp>
        <p:nvSpPr>
          <p:cNvPr id="7" name="TextBox 7"/>
          <p:cNvSpPr txBox="1"/>
          <p:nvPr/>
        </p:nvSpPr>
        <p:spPr>
          <a:xfrm>
            <a:off x="15288696" y="1028700"/>
            <a:ext cx="1980000" cy="361950"/>
          </a:xfrm>
          <a:prstGeom prst="rect">
            <a:avLst/>
          </a:prstGeom>
        </p:spPr>
        <p:txBody>
          <a:bodyPr lIns="0" tIns="0" rIns="0" bIns="0" rtlCol="0" anchor="t">
            <a:spAutoFit/>
          </a:bodyPr>
          <a:lstStyle/>
          <a:p>
            <a:pPr algn="r">
              <a:lnSpc>
                <a:spcPts val="2879"/>
              </a:lnSpc>
              <a:spcBef>
                <a:spcPct val="0"/>
              </a:spcBef>
            </a:pPr>
            <a:r>
              <a:rPr lang="en-US" sz="2400" dirty="0">
                <a:solidFill>
                  <a:srgbClr val="000000"/>
                </a:solidFill>
                <a:latin typeface="Now"/>
                <a:ea typeface="Now"/>
                <a:cs typeface="Now"/>
                <a:sym typeface="Now"/>
              </a:rPr>
              <a:t>23/05/2025</a:t>
            </a:r>
          </a:p>
        </p:txBody>
      </p:sp>
      <p:sp>
        <p:nvSpPr>
          <p:cNvPr id="8" name="TextBox 8"/>
          <p:cNvSpPr txBox="1"/>
          <p:nvPr/>
        </p:nvSpPr>
        <p:spPr>
          <a:xfrm>
            <a:off x="1028700" y="6873240"/>
            <a:ext cx="5544000" cy="2385060"/>
          </a:xfrm>
          <a:prstGeom prst="rect">
            <a:avLst/>
          </a:prstGeom>
        </p:spPr>
        <p:txBody>
          <a:bodyPr lIns="0" tIns="0" rIns="0" bIns="0" rtlCol="0" anchor="t">
            <a:spAutoFit/>
          </a:bodyPr>
          <a:lstStyle/>
          <a:p>
            <a:pPr algn="just">
              <a:lnSpc>
                <a:spcPts val="4800"/>
              </a:lnSpc>
            </a:pPr>
            <a:r>
              <a:rPr lang="en-US" sz="2400" b="1" dirty="0">
                <a:solidFill>
                  <a:srgbClr val="000000"/>
                </a:solidFill>
                <a:latin typeface="Now Heavy"/>
                <a:ea typeface="Now Heavy"/>
                <a:cs typeface="Now Heavy"/>
                <a:sym typeface="Now Heavy"/>
              </a:rPr>
              <a:t>Team Members:</a:t>
            </a:r>
          </a:p>
          <a:p>
            <a:pPr algn="just">
              <a:lnSpc>
                <a:spcPts val="4800"/>
              </a:lnSpc>
            </a:pPr>
            <a:r>
              <a:rPr lang="en-US" sz="2400" dirty="0">
                <a:solidFill>
                  <a:srgbClr val="000000"/>
                </a:solidFill>
                <a:latin typeface="Now"/>
                <a:ea typeface="Now"/>
                <a:cs typeface="Now"/>
                <a:sym typeface="Now"/>
              </a:rPr>
              <a:t>Charankumar E G D  [921321205029]</a:t>
            </a:r>
          </a:p>
          <a:p>
            <a:pPr algn="just">
              <a:lnSpc>
                <a:spcPts val="4800"/>
              </a:lnSpc>
            </a:pPr>
            <a:r>
              <a:rPr lang="en-US" sz="2400" dirty="0">
                <a:solidFill>
                  <a:srgbClr val="000000"/>
                </a:solidFill>
                <a:latin typeface="Now"/>
                <a:ea typeface="Now"/>
                <a:cs typeface="Now"/>
                <a:sym typeface="Now"/>
              </a:rPr>
              <a:t>Arunprasad S             [921321205015]</a:t>
            </a:r>
          </a:p>
          <a:p>
            <a:pPr algn="just">
              <a:lnSpc>
                <a:spcPts val="4800"/>
              </a:lnSpc>
            </a:pPr>
            <a:r>
              <a:rPr lang="en-US" sz="2400" dirty="0">
                <a:solidFill>
                  <a:srgbClr val="000000"/>
                </a:solidFill>
                <a:latin typeface="Now"/>
                <a:ea typeface="Now"/>
                <a:cs typeface="Now"/>
                <a:sym typeface="Now"/>
              </a:rPr>
              <a:t>Dharani Dharan R     [921321205032]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616432">
            <a:off x="-2442929" y="3450562"/>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22331" flipH="1" flipV="1">
            <a:off x="13222819" y="-2891373"/>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3606612" y="1911061"/>
            <a:ext cx="3030736" cy="7347239"/>
          </a:xfrm>
          <a:custGeom>
            <a:avLst/>
            <a:gdLst/>
            <a:ahLst/>
            <a:cxnLst/>
            <a:rect l="l" t="t" r="r" b="b"/>
            <a:pathLst>
              <a:path w="3030736" h="7347239">
                <a:moveTo>
                  <a:pt x="0" y="0"/>
                </a:moveTo>
                <a:lnTo>
                  <a:pt x="3030736" y="0"/>
                </a:lnTo>
                <a:lnTo>
                  <a:pt x="3030736" y="7347239"/>
                </a:lnTo>
                <a:lnTo>
                  <a:pt x="0" y="7347239"/>
                </a:lnTo>
                <a:lnTo>
                  <a:pt x="0" y="0"/>
                </a:lnTo>
                <a:close/>
              </a:path>
            </a:pathLst>
          </a:custGeom>
          <a:blipFill>
            <a:blip r:embed="rId5"/>
            <a:stretch>
              <a:fillRect/>
            </a:stretch>
          </a:blipFill>
        </p:spPr>
      </p:sp>
      <p:sp>
        <p:nvSpPr>
          <p:cNvPr id="6" name="Freeform 6"/>
          <p:cNvSpPr/>
          <p:nvPr/>
        </p:nvSpPr>
        <p:spPr>
          <a:xfrm>
            <a:off x="7528259" y="5851622"/>
            <a:ext cx="7153129" cy="3406678"/>
          </a:xfrm>
          <a:custGeom>
            <a:avLst/>
            <a:gdLst/>
            <a:ahLst/>
            <a:cxnLst/>
            <a:rect l="l" t="t" r="r" b="b"/>
            <a:pathLst>
              <a:path w="7153129" h="3406678">
                <a:moveTo>
                  <a:pt x="0" y="0"/>
                </a:moveTo>
                <a:lnTo>
                  <a:pt x="7153129" y="0"/>
                </a:lnTo>
                <a:lnTo>
                  <a:pt x="7153129" y="3406678"/>
                </a:lnTo>
                <a:lnTo>
                  <a:pt x="0" y="3406678"/>
                </a:lnTo>
                <a:lnTo>
                  <a:pt x="0" y="0"/>
                </a:lnTo>
                <a:close/>
              </a:path>
            </a:pathLst>
          </a:custGeom>
          <a:blipFill>
            <a:blip r:embed="rId6"/>
            <a:stretch>
              <a:fillRect/>
            </a:stretch>
          </a:blipFill>
        </p:spPr>
      </p:sp>
      <p:sp>
        <p:nvSpPr>
          <p:cNvPr id="7" name="Freeform 7"/>
          <p:cNvSpPr/>
          <p:nvPr/>
        </p:nvSpPr>
        <p:spPr>
          <a:xfrm>
            <a:off x="7528259" y="1911061"/>
            <a:ext cx="7153129" cy="3406678"/>
          </a:xfrm>
          <a:custGeom>
            <a:avLst/>
            <a:gdLst/>
            <a:ahLst/>
            <a:cxnLst/>
            <a:rect l="l" t="t" r="r" b="b"/>
            <a:pathLst>
              <a:path w="7153129" h="3406678">
                <a:moveTo>
                  <a:pt x="0" y="0"/>
                </a:moveTo>
                <a:lnTo>
                  <a:pt x="7153129" y="0"/>
                </a:lnTo>
                <a:lnTo>
                  <a:pt x="7153129" y="3406678"/>
                </a:lnTo>
                <a:lnTo>
                  <a:pt x="0" y="3406678"/>
                </a:lnTo>
                <a:lnTo>
                  <a:pt x="0" y="0"/>
                </a:lnTo>
                <a:close/>
              </a:path>
            </a:pathLst>
          </a:custGeom>
          <a:blipFill>
            <a:blip r:embed="rId7"/>
            <a:stretch>
              <a:fillRect/>
            </a:stretch>
          </a:blipFill>
        </p:spPr>
      </p:sp>
      <p:sp>
        <p:nvSpPr>
          <p:cNvPr id="8" name="TextBox 8"/>
          <p:cNvSpPr txBox="1"/>
          <p:nvPr/>
        </p:nvSpPr>
        <p:spPr>
          <a:xfrm>
            <a:off x="1028700" y="989049"/>
            <a:ext cx="3060000" cy="781050"/>
          </a:xfrm>
          <a:prstGeom prst="rect">
            <a:avLst/>
          </a:prstGeom>
        </p:spPr>
        <p:txBody>
          <a:bodyPr lIns="0" tIns="0" rIns="0" bIns="0" rtlCol="0" anchor="t">
            <a:spAutoFit/>
          </a:bodyPr>
          <a:lstStyle/>
          <a:p>
            <a:pPr marL="0" lvl="0" indent="0" algn="l">
              <a:lnSpc>
                <a:spcPts val="6000"/>
              </a:lnSpc>
            </a:pPr>
            <a:r>
              <a:rPr lang="en-US" sz="5000" b="1" dirty="0">
                <a:solidFill>
                  <a:srgbClr val="000000"/>
                </a:solidFill>
                <a:latin typeface="Raleway Bold"/>
                <a:ea typeface="Raleway Bold"/>
                <a:cs typeface="Raleway Bold"/>
                <a:sym typeface="Raleway Bold"/>
              </a:rPr>
              <a:t>Prototype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616432">
            <a:off x="-2442929" y="3450562"/>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22331" flipH="1" flipV="1">
            <a:off x="13222819" y="-2891373"/>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028700" y="2577781"/>
            <a:ext cx="7762404" cy="4453679"/>
          </a:xfrm>
          <a:custGeom>
            <a:avLst/>
            <a:gdLst/>
            <a:ahLst/>
            <a:cxnLst/>
            <a:rect l="l" t="t" r="r" b="b"/>
            <a:pathLst>
              <a:path w="7762404" h="4453679">
                <a:moveTo>
                  <a:pt x="0" y="0"/>
                </a:moveTo>
                <a:lnTo>
                  <a:pt x="7762404" y="0"/>
                </a:lnTo>
                <a:lnTo>
                  <a:pt x="7762404" y="4453679"/>
                </a:lnTo>
                <a:lnTo>
                  <a:pt x="0" y="4453679"/>
                </a:lnTo>
                <a:lnTo>
                  <a:pt x="0" y="0"/>
                </a:lnTo>
                <a:close/>
              </a:path>
            </a:pathLst>
          </a:custGeom>
          <a:blipFill>
            <a:blip r:embed="rId5"/>
            <a:stretch>
              <a:fillRect/>
            </a:stretch>
          </a:blipFill>
        </p:spPr>
      </p:sp>
      <p:sp>
        <p:nvSpPr>
          <p:cNvPr id="6" name="Freeform 6"/>
          <p:cNvSpPr/>
          <p:nvPr/>
        </p:nvSpPr>
        <p:spPr>
          <a:xfrm>
            <a:off x="9496896" y="4804621"/>
            <a:ext cx="7762404" cy="4453679"/>
          </a:xfrm>
          <a:custGeom>
            <a:avLst/>
            <a:gdLst/>
            <a:ahLst/>
            <a:cxnLst/>
            <a:rect l="l" t="t" r="r" b="b"/>
            <a:pathLst>
              <a:path w="7762404" h="4453679">
                <a:moveTo>
                  <a:pt x="0" y="0"/>
                </a:moveTo>
                <a:lnTo>
                  <a:pt x="7762404" y="0"/>
                </a:lnTo>
                <a:lnTo>
                  <a:pt x="7762404" y="4453679"/>
                </a:lnTo>
                <a:lnTo>
                  <a:pt x="0" y="4453679"/>
                </a:lnTo>
                <a:lnTo>
                  <a:pt x="0" y="0"/>
                </a:lnTo>
                <a:close/>
              </a:path>
            </a:pathLst>
          </a:custGeom>
          <a:blipFill>
            <a:blip r:embed="rId6"/>
            <a:stretch>
              <a:fillRect/>
            </a:stretch>
          </a:blipFill>
        </p:spPr>
      </p:sp>
      <p:sp>
        <p:nvSpPr>
          <p:cNvPr id="7" name="TextBox 7"/>
          <p:cNvSpPr txBox="1"/>
          <p:nvPr/>
        </p:nvSpPr>
        <p:spPr>
          <a:xfrm>
            <a:off x="1028700" y="989049"/>
            <a:ext cx="3060000" cy="781050"/>
          </a:xfrm>
          <a:prstGeom prst="rect">
            <a:avLst/>
          </a:prstGeom>
        </p:spPr>
        <p:txBody>
          <a:bodyPr lIns="0" tIns="0" rIns="0" bIns="0" rtlCol="0" anchor="t">
            <a:spAutoFit/>
          </a:bodyPr>
          <a:lstStyle/>
          <a:p>
            <a:pPr marL="0" lvl="0" indent="0" algn="l">
              <a:lnSpc>
                <a:spcPts val="6000"/>
              </a:lnSpc>
            </a:pPr>
            <a:r>
              <a:rPr lang="en-US" sz="5000" b="1" dirty="0">
                <a:solidFill>
                  <a:srgbClr val="000000"/>
                </a:solidFill>
                <a:latin typeface="Raleway Bold"/>
                <a:ea typeface="Raleway Bold"/>
                <a:cs typeface="Raleway Bold"/>
                <a:sym typeface="Raleway Bold"/>
              </a:rPr>
              <a:t>Prototype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410362" y="0"/>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330646" y="0"/>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5916394" y="4470400"/>
            <a:ext cx="6455212" cy="1431925"/>
          </a:xfrm>
          <a:prstGeom prst="rect">
            <a:avLst/>
          </a:prstGeom>
        </p:spPr>
        <p:txBody>
          <a:bodyPr lIns="0" tIns="0" rIns="0" bIns="0" rtlCol="0" anchor="t">
            <a:spAutoFit/>
          </a:bodyPr>
          <a:lstStyle/>
          <a:p>
            <a:pPr marL="0" lvl="0" indent="0" algn="ctr">
              <a:lnSpc>
                <a:spcPts val="10999"/>
              </a:lnSpc>
            </a:pPr>
            <a:r>
              <a:rPr lang="en-US" sz="9999" b="1">
                <a:solidFill>
                  <a:srgbClr val="000000"/>
                </a:solidFill>
                <a:latin typeface="Raleway Bold"/>
                <a:ea typeface="Raleway Bold"/>
                <a:cs typeface="Raleway Bold"/>
                <a:sym typeface="Raleway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2228758">
            <a:off x="-2400768" y="3231432"/>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292994" y="-1715270"/>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009650"/>
            <a:ext cx="2628000" cy="781050"/>
          </a:xfrm>
          <a:prstGeom prst="rect">
            <a:avLst/>
          </a:prstGeom>
        </p:spPr>
        <p:txBody>
          <a:bodyPr lIns="0" tIns="0" rIns="0" bIns="0" rtlCol="0" anchor="t">
            <a:spAutoFit/>
          </a:bodyPr>
          <a:lstStyle/>
          <a:p>
            <a:pPr marL="0" lvl="0" indent="0" algn="l">
              <a:lnSpc>
                <a:spcPts val="6000"/>
              </a:lnSpc>
            </a:pPr>
            <a:r>
              <a:rPr lang="en-US" sz="5000" b="1" dirty="0">
                <a:solidFill>
                  <a:srgbClr val="000000"/>
                </a:solidFill>
                <a:latin typeface="Raleway Bold"/>
                <a:ea typeface="Raleway Bold"/>
                <a:cs typeface="Raleway Bold"/>
                <a:sym typeface="Raleway Bold"/>
              </a:rPr>
              <a:t>Abstract</a:t>
            </a:r>
          </a:p>
        </p:txBody>
      </p:sp>
      <p:sp>
        <p:nvSpPr>
          <p:cNvPr id="6" name="TextBox 6"/>
          <p:cNvSpPr txBox="1"/>
          <p:nvPr/>
        </p:nvSpPr>
        <p:spPr>
          <a:xfrm>
            <a:off x="1028700" y="2373971"/>
            <a:ext cx="13815270" cy="4823460"/>
          </a:xfrm>
          <a:prstGeom prst="rect">
            <a:avLst/>
          </a:prstGeom>
        </p:spPr>
        <p:txBody>
          <a:bodyPr lIns="0" tIns="0" rIns="0" bIns="0" rtlCol="0" anchor="t">
            <a:spAutoFit/>
          </a:bodyPr>
          <a:lstStyle/>
          <a:p>
            <a:pPr marL="0" lvl="0" indent="0" algn="just">
              <a:lnSpc>
                <a:spcPts val="4800"/>
              </a:lnSpc>
            </a:pPr>
            <a:r>
              <a:rPr lang="en-US" sz="2400">
                <a:solidFill>
                  <a:srgbClr val="000000"/>
                </a:solidFill>
                <a:latin typeface="Now"/>
                <a:ea typeface="Now"/>
                <a:cs typeface="Now"/>
                <a:sym typeface="Now"/>
              </a:rPr>
              <a:t>LiveDocs is a decentralized, real-time collaborative document editor that enables seamless collaboration without centralized servers. It leverages WebRTC for peer-to-peer (P2P) communication and Yjs (CRDTs) for distributed synchronization, ensuring low-latency collaboration, fault tolerance, and scalability. Key features include real-time editing, role-based permissions, and JWT-based authentication for secure access. By eliminating centralized infrastructure, LiveDocs reduces server costs, enhances scalability, and improves fault tolerance, making it a powerful alternative for teams and enterprises needing real-time collaboration.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1647381">
            <a:off x="-347379" y="3669666"/>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605064" flipH="1" flipV="1">
            <a:off x="11311852" y="-2039411"/>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009650"/>
            <a:ext cx="6012000" cy="781050"/>
          </a:xfrm>
          <a:prstGeom prst="rect">
            <a:avLst/>
          </a:prstGeom>
        </p:spPr>
        <p:txBody>
          <a:bodyPr lIns="0" tIns="0" rIns="0" bIns="0" rtlCol="0" anchor="t">
            <a:spAutoFit/>
          </a:bodyPr>
          <a:lstStyle/>
          <a:p>
            <a:pPr algn="l">
              <a:lnSpc>
                <a:spcPts val="6000"/>
              </a:lnSpc>
            </a:pPr>
            <a:r>
              <a:rPr lang="en-US" sz="5000" b="1" dirty="0">
                <a:solidFill>
                  <a:srgbClr val="000000"/>
                </a:solidFill>
                <a:latin typeface="Raleway Bold"/>
                <a:ea typeface="Raleway Bold"/>
                <a:cs typeface="Raleway Bold"/>
                <a:sym typeface="Raleway Bold"/>
              </a:rPr>
              <a:t>Problem Statement</a:t>
            </a:r>
          </a:p>
        </p:txBody>
      </p:sp>
      <p:sp>
        <p:nvSpPr>
          <p:cNvPr id="6" name="TextBox 6"/>
          <p:cNvSpPr txBox="1"/>
          <p:nvPr/>
        </p:nvSpPr>
        <p:spPr>
          <a:xfrm>
            <a:off x="1028700" y="2373971"/>
            <a:ext cx="12144506" cy="4823460"/>
          </a:xfrm>
          <a:prstGeom prst="rect">
            <a:avLst/>
          </a:prstGeom>
        </p:spPr>
        <p:txBody>
          <a:bodyPr lIns="0" tIns="0" rIns="0" bIns="0" rtlCol="0" anchor="t">
            <a:spAutoFit/>
          </a:bodyPr>
          <a:lstStyle/>
          <a:p>
            <a:pPr marL="0" lvl="0" indent="0" algn="just">
              <a:lnSpc>
                <a:spcPts val="4800"/>
              </a:lnSpc>
            </a:pPr>
            <a:r>
              <a:rPr lang="en-US" sz="2400">
                <a:solidFill>
                  <a:srgbClr val="000000"/>
                </a:solidFill>
                <a:latin typeface="Now"/>
                <a:ea typeface="Now"/>
                <a:cs typeface="Now"/>
                <a:sym typeface="Now"/>
              </a:rPr>
              <a:t>Traditional real-time document editors face significant challenges due to high latency and dependence on centralized servers for synchronization and storage. This reliance introduces scalability limitations, single points of failure, and potential privacy risks. As user demand increases, latency issues degrade the collaborative experience, making real-time editing less efficient. To address these challenges, a decentralized approach is required to ensure low-latency, fault-tolerant, and scalable real-time document collaboration without reliance on a central server.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graphicFrame>
        <p:nvGraphicFramePr>
          <p:cNvPr id="3" name="Table 3"/>
          <p:cNvGraphicFramePr>
            <a:graphicFrameLocks noGrp="1"/>
          </p:cNvGraphicFramePr>
          <p:nvPr/>
        </p:nvGraphicFramePr>
        <p:xfrm>
          <a:off x="1028700" y="2228850"/>
          <a:ext cx="16230599" cy="7029450"/>
        </p:xfrm>
        <a:graphic>
          <a:graphicData uri="http://schemas.openxmlformats.org/drawingml/2006/table">
            <a:tbl>
              <a:tblPr/>
              <a:tblGrid>
                <a:gridCol w="3250966">
                  <a:extLst>
                    <a:ext uri="{9D8B030D-6E8A-4147-A177-3AD203B41FA5}">
                      <a16:colId xmlns:a16="http://schemas.microsoft.com/office/drawing/2014/main" val="20000"/>
                    </a:ext>
                  </a:extLst>
                </a:gridCol>
                <a:gridCol w="2517707">
                  <a:extLst>
                    <a:ext uri="{9D8B030D-6E8A-4147-A177-3AD203B41FA5}">
                      <a16:colId xmlns:a16="http://schemas.microsoft.com/office/drawing/2014/main" val="20001"/>
                    </a:ext>
                  </a:extLst>
                </a:gridCol>
                <a:gridCol w="4339070">
                  <a:extLst>
                    <a:ext uri="{9D8B030D-6E8A-4147-A177-3AD203B41FA5}">
                      <a16:colId xmlns:a16="http://schemas.microsoft.com/office/drawing/2014/main" val="20002"/>
                    </a:ext>
                  </a:extLst>
                </a:gridCol>
                <a:gridCol w="3921970">
                  <a:extLst>
                    <a:ext uri="{9D8B030D-6E8A-4147-A177-3AD203B41FA5}">
                      <a16:colId xmlns:a16="http://schemas.microsoft.com/office/drawing/2014/main" val="20003"/>
                    </a:ext>
                  </a:extLst>
                </a:gridCol>
                <a:gridCol w="2200886">
                  <a:extLst>
                    <a:ext uri="{9D8B030D-6E8A-4147-A177-3AD203B41FA5}">
                      <a16:colId xmlns:a16="http://schemas.microsoft.com/office/drawing/2014/main" val="20004"/>
                    </a:ext>
                  </a:extLst>
                </a:gridCol>
              </a:tblGrid>
              <a:tr h="651230">
                <a:tc>
                  <a:txBody>
                    <a:bodyPr/>
                    <a:lstStyle/>
                    <a:p>
                      <a:pPr algn="ctr">
                        <a:lnSpc>
                          <a:spcPts val="3000"/>
                        </a:lnSpc>
                        <a:defRPr/>
                      </a:pPr>
                      <a:r>
                        <a:rPr lang="en-US" sz="2000" b="1">
                          <a:solidFill>
                            <a:srgbClr val="FFFFFF"/>
                          </a:solidFill>
                          <a:latin typeface="Now Bold"/>
                          <a:ea typeface="Now Bold"/>
                          <a:cs typeface="Now Bold"/>
                          <a:sym typeface="Now Bold"/>
                        </a:rPr>
                        <a:t>Title</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3000"/>
                        </a:lnSpc>
                        <a:defRPr/>
                      </a:pPr>
                      <a:r>
                        <a:rPr lang="en-US" sz="2000" b="1">
                          <a:solidFill>
                            <a:srgbClr val="FFFFFF"/>
                          </a:solidFill>
                          <a:latin typeface="Now Medium"/>
                          <a:ea typeface="Now Medium"/>
                          <a:cs typeface="Now Medium"/>
                          <a:sym typeface="Now Medium"/>
                        </a:rPr>
                        <a:t>Author(s) &amp; Year</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3000"/>
                        </a:lnSpc>
                        <a:defRPr/>
                      </a:pPr>
                      <a:r>
                        <a:rPr lang="en-US" sz="2000" b="1">
                          <a:solidFill>
                            <a:srgbClr val="FFFFFF"/>
                          </a:solidFill>
                          <a:latin typeface="Now Bold"/>
                          <a:ea typeface="Now Bold"/>
                          <a:cs typeface="Now Bold"/>
                          <a:sym typeface="Now Bold"/>
                        </a:rPr>
                        <a:t>Approach</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3000"/>
                        </a:lnSpc>
                        <a:defRPr/>
                      </a:pPr>
                      <a:r>
                        <a:rPr lang="en-US" sz="2000" b="1">
                          <a:solidFill>
                            <a:srgbClr val="FFFFFF"/>
                          </a:solidFill>
                          <a:latin typeface="Now Bold"/>
                          <a:ea typeface="Now Bold"/>
                          <a:cs typeface="Now Bold"/>
                          <a:sym typeface="Now Bold"/>
                        </a:rPr>
                        <a:t>Limitations</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3000"/>
                        </a:lnSpc>
                        <a:defRPr/>
                      </a:pPr>
                      <a:r>
                        <a:rPr lang="en-US" sz="2000" b="1">
                          <a:solidFill>
                            <a:srgbClr val="FFFFFF"/>
                          </a:solidFill>
                          <a:latin typeface="Now Bold"/>
                          <a:ea typeface="Now Bold"/>
                          <a:cs typeface="Now Bold"/>
                          <a:sym typeface="Now Bold"/>
                        </a:rPr>
                        <a:t>Link</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extLst>
                  <a:ext uri="{0D108BD9-81ED-4DB2-BD59-A6C34878D82A}">
                    <a16:rowId xmlns:a16="http://schemas.microsoft.com/office/drawing/2014/main" val="10000"/>
                  </a:ext>
                </a:extLst>
              </a:tr>
              <a:tr h="1446113">
                <a:tc>
                  <a:txBody>
                    <a:bodyPr/>
                    <a:lstStyle/>
                    <a:p>
                      <a:pPr algn="l">
                        <a:lnSpc>
                          <a:spcPts val="2399"/>
                        </a:lnSpc>
                        <a:defRPr/>
                      </a:pPr>
                      <a:r>
                        <a:rPr lang="en-US" sz="1599">
                          <a:solidFill>
                            <a:srgbClr val="000000"/>
                          </a:solidFill>
                          <a:latin typeface="Now"/>
                          <a:ea typeface="Now"/>
                          <a:cs typeface="Now"/>
                          <a:sym typeface="Now"/>
                        </a:rPr>
                        <a:t>Performance of real-time collaborative editors at large scale: User perspective</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399"/>
                        </a:lnSpc>
                        <a:defRPr/>
                      </a:pPr>
                      <a:r>
                        <a:rPr lang="en-US" sz="1599">
                          <a:solidFill>
                            <a:srgbClr val="000000"/>
                          </a:solidFill>
                          <a:latin typeface="Now"/>
                          <a:ea typeface="Now"/>
                          <a:cs typeface="Now"/>
                          <a:sym typeface="Now"/>
                        </a:rPr>
                        <a:t>Quang-Vinh Dang, Claudia-Lavinia Ignat - 2016</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399"/>
                        </a:lnSpc>
                        <a:defRPr/>
                      </a:pPr>
                      <a:r>
                        <a:rPr lang="en-US" sz="1599">
                          <a:solidFill>
                            <a:srgbClr val="000000"/>
                          </a:solidFill>
                          <a:latin typeface="Now"/>
                          <a:ea typeface="Now"/>
                          <a:cs typeface="Now"/>
                          <a:sym typeface="Now"/>
                        </a:rPr>
                        <a:t>Evaluates large-scale collaborative editors using user interaction data and system logs to assess responsiveness and consistency.</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399"/>
                        </a:lnSpc>
                        <a:defRPr/>
                      </a:pPr>
                      <a:r>
                        <a:rPr lang="en-US" sz="1599">
                          <a:solidFill>
                            <a:srgbClr val="000000"/>
                          </a:solidFill>
                          <a:latin typeface="Now"/>
                          <a:ea typeface="Now"/>
                          <a:cs typeface="Now"/>
                          <a:sym typeface="Now"/>
                        </a:rPr>
                        <a:t>Performance degradation observed under high concurrency, limited consideration for network partition scenarios.</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399"/>
                        </a:lnSpc>
                        <a:defRPr/>
                      </a:pPr>
                      <a:r>
                        <a:rPr lang="en-US" sz="1599" u="sng">
                          <a:solidFill>
                            <a:srgbClr val="000000"/>
                          </a:solidFill>
                          <a:latin typeface="Now"/>
                          <a:ea typeface="Now"/>
                          <a:cs typeface="Now"/>
                          <a:sym typeface="Now"/>
                          <a:hlinkClick r:id="rId3" tooltip="https://ieeexplore.ieee.org/document/7497258"/>
                        </a:rPr>
                        <a:t>https://ieeexplore.ieee.org/document/7497258</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1"/>
                  </a:ext>
                </a:extLst>
              </a:tr>
              <a:tr h="1446113">
                <a:tc>
                  <a:txBody>
                    <a:bodyPr/>
                    <a:lstStyle/>
                    <a:p>
                      <a:pPr algn="l">
                        <a:lnSpc>
                          <a:spcPts val="2399"/>
                        </a:lnSpc>
                        <a:defRPr/>
                      </a:pPr>
                      <a:r>
                        <a:rPr lang="en-US" sz="1599">
                          <a:solidFill>
                            <a:srgbClr val="000000"/>
                          </a:solidFill>
                          <a:latin typeface="Now"/>
                          <a:ea typeface="Now"/>
                          <a:cs typeface="Now"/>
                          <a:sym typeface="Now"/>
                        </a:rPr>
                        <a:t>A Personal Distributed Real-time Collaborative System</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399"/>
                        </a:lnSpc>
                        <a:defRPr/>
                      </a:pPr>
                      <a:r>
                        <a:rPr lang="en-US" sz="1599">
                          <a:solidFill>
                            <a:srgbClr val="000000"/>
                          </a:solidFill>
                          <a:latin typeface="Now"/>
                          <a:ea typeface="Now"/>
                          <a:cs typeface="Now"/>
                          <a:sym typeface="Now"/>
                        </a:rPr>
                        <a:t>Michalis Konstantopoulos, Nikos Chondros, Mema Roussopoulos - 2020</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399"/>
                        </a:lnSpc>
                        <a:defRPr/>
                      </a:pPr>
                      <a:r>
                        <a:rPr lang="en-US" sz="1599">
                          <a:solidFill>
                            <a:srgbClr val="000000"/>
                          </a:solidFill>
                          <a:latin typeface="Now"/>
                          <a:ea typeface="Now"/>
                          <a:cs typeface="Now"/>
                          <a:sym typeface="Now"/>
                        </a:rPr>
                        <a:t>A distributed peer-to-peer (P2P) collaborative editing system with decentralized storage, reducing reliance on central servers.</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399"/>
                        </a:lnSpc>
                        <a:defRPr/>
                      </a:pPr>
                      <a:r>
                        <a:rPr lang="en-US" sz="1599">
                          <a:solidFill>
                            <a:srgbClr val="000000"/>
                          </a:solidFill>
                          <a:latin typeface="Now"/>
                          <a:ea typeface="Now"/>
                          <a:cs typeface="Now"/>
                          <a:sym typeface="Now"/>
                        </a:rPr>
                        <a:t>Consistency management becomes complex when multiple users edit simultaneously, relies heavily on stable peer connectivity.</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399"/>
                        </a:lnSpc>
                        <a:defRPr/>
                      </a:pPr>
                      <a:r>
                        <a:rPr lang="en-US" sz="1599" u="sng">
                          <a:solidFill>
                            <a:srgbClr val="000000"/>
                          </a:solidFill>
                          <a:latin typeface="Now"/>
                          <a:ea typeface="Now"/>
                          <a:cs typeface="Now"/>
                          <a:sym typeface="Now"/>
                          <a:hlinkClick r:id="rId4" tooltip="https://ieeexplore.ieee.org/document/9359107"/>
                        </a:rPr>
                        <a:t>https://ieeexplore.ieee.org/document/9359107</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2"/>
                  </a:ext>
                </a:extLst>
              </a:tr>
              <a:tr h="1742997">
                <a:tc>
                  <a:txBody>
                    <a:bodyPr/>
                    <a:lstStyle/>
                    <a:p>
                      <a:pPr algn="l">
                        <a:lnSpc>
                          <a:spcPts val="2399"/>
                        </a:lnSpc>
                        <a:defRPr/>
                      </a:pPr>
                      <a:r>
                        <a:rPr lang="en-US" sz="1599">
                          <a:solidFill>
                            <a:srgbClr val="000000"/>
                          </a:solidFill>
                          <a:latin typeface="Now"/>
                          <a:ea typeface="Now"/>
                          <a:cs typeface="Now"/>
                          <a:sym typeface="Now"/>
                        </a:rPr>
                        <a:t>Collaborative Code Editors - Enabling Real-Time Multi-User Coding and Knowledge Sharing</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399"/>
                        </a:lnSpc>
                        <a:defRPr/>
                      </a:pPr>
                      <a:r>
                        <a:rPr lang="en-US" sz="1599">
                          <a:solidFill>
                            <a:srgbClr val="000000"/>
                          </a:solidFill>
                          <a:latin typeface="Now"/>
                          <a:ea typeface="Now"/>
                          <a:cs typeface="Now"/>
                          <a:sym typeface="Now"/>
                        </a:rPr>
                        <a:t>Khushwant Virdi, Anup Lal Yadav, Azhar Ashraf Gadoo, Navjot Singh Talwandi - 2023</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399"/>
                        </a:lnSpc>
                        <a:defRPr/>
                      </a:pPr>
                      <a:r>
                        <a:rPr lang="en-US" sz="1599">
                          <a:solidFill>
                            <a:srgbClr val="000000"/>
                          </a:solidFill>
                          <a:latin typeface="Now"/>
                          <a:ea typeface="Now"/>
                          <a:cs typeface="Now"/>
                          <a:sym typeface="Now"/>
                        </a:rPr>
                        <a:t>Examines collaborative code editors, focusing on WebSocket communication, OT algorithms, and conflict resolution, with a prototype evaluation and comparison to existing platforms.</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399"/>
                        </a:lnSpc>
                        <a:defRPr/>
                      </a:pPr>
                      <a:r>
                        <a:rPr lang="en-US" sz="1599">
                          <a:solidFill>
                            <a:srgbClr val="000000"/>
                          </a:solidFill>
                          <a:latin typeface="Now"/>
                          <a:ea typeface="Now"/>
                          <a:cs typeface="Now"/>
                          <a:sym typeface="Now"/>
                        </a:rPr>
                        <a:t>Persistent issues like latency, synchronization, and conflict resolution remain, requiring further innovation for larger-scale effectiveness.</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399"/>
                        </a:lnSpc>
                        <a:defRPr/>
                      </a:pPr>
                      <a:r>
                        <a:rPr lang="en-US" sz="1599" u="sng">
                          <a:solidFill>
                            <a:srgbClr val="000000"/>
                          </a:solidFill>
                          <a:latin typeface="Now"/>
                          <a:ea typeface="Now"/>
                          <a:cs typeface="Now"/>
                          <a:sym typeface="Now"/>
                          <a:hlinkClick r:id="rId5" tooltip="https://ieeexplore.ieee.org/document/10426375"/>
                        </a:rPr>
                        <a:t>https://ieeexplore.ieee.org/document/10426375</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3"/>
                  </a:ext>
                </a:extLst>
              </a:tr>
              <a:tr h="1742997">
                <a:tc>
                  <a:txBody>
                    <a:bodyPr/>
                    <a:lstStyle/>
                    <a:p>
                      <a:pPr algn="l">
                        <a:lnSpc>
                          <a:spcPts val="2399"/>
                        </a:lnSpc>
                        <a:defRPr/>
                      </a:pPr>
                      <a:r>
                        <a:rPr lang="en-US" sz="1599">
                          <a:solidFill>
                            <a:srgbClr val="000000"/>
                          </a:solidFill>
                          <a:latin typeface="Now"/>
                          <a:ea typeface="Now"/>
                          <a:cs typeface="Now"/>
                          <a:sym typeface="Now"/>
                        </a:rPr>
                        <a:t>SecureC2Edit: A Framework for Secure Collaborative and Concurrent Document Editing</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399"/>
                        </a:lnSpc>
                        <a:defRPr/>
                      </a:pPr>
                      <a:r>
                        <a:rPr lang="en-US" sz="1599">
                          <a:solidFill>
                            <a:srgbClr val="000000"/>
                          </a:solidFill>
                          <a:latin typeface="Now"/>
                          <a:ea typeface="Now"/>
                          <a:cs typeface="Now"/>
                          <a:sym typeface="Now"/>
                        </a:rPr>
                        <a:t>Shashank Arora, Pradeep K. Atrey - 2023</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399"/>
                        </a:lnSpc>
                        <a:defRPr/>
                      </a:pPr>
                      <a:r>
                        <a:rPr lang="en-US" sz="1599">
                          <a:solidFill>
                            <a:srgbClr val="000000"/>
                          </a:solidFill>
                          <a:latin typeface="Now"/>
                          <a:ea typeface="Now"/>
                          <a:cs typeface="Now"/>
                          <a:sym typeface="Now"/>
                        </a:rPr>
                        <a:t>Proposes a secure framework for concurrent collaborative editing, integrating cryptographic controls to ensure content integrity.</a:t>
                      </a:r>
                      <a:endParaRPr lang="en-US" sz="1100"/>
                    </a:p>
                    <a:p>
                      <a:pPr algn="l">
                        <a:lnSpc>
                          <a:spcPts val="2399"/>
                        </a:lnSpc>
                      </a:pP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399"/>
                        </a:lnSpc>
                        <a:defRPr/>
                      </a:pPr>
                      <a:r>
                        <a:rPr lang="en-US" sz="1599">
                          <a:solidFill>
                            <a:srgbClr val="000000"/>
                          </a:solidFill>
                          <a:latin typeface="Now"/>
                          <a:ea typeface="Now"/>
                          <a:cs typeface="Now"/>
                          <a:sym typeface="Now"/>
                        </a:rPr>
                        <a:t>Increased processing overhead due to encryption, real-time performance is affected in low-bandwidth environments.</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399"/>
                        </a:lnSpc>
                        <a:defRPr/>
                      </a:pPr>
                      <a:r>
                        <a:rPr lang="en-US" sz="1599" u="sng">
                          <a:solidFill>
                            <a:srgbClr val="000000"/>
                          </a:solidFill>
                          <a:latin typeface="Now"/>
                          <a:ea typeface="Now"/>
                          <a:cs typeface="Now"/>
                          <a:sym typeface="Now"/>
                          <a:hlinkClick r:id="rId6" tooltip="https://ieeexplore.ieee.org/document/10210084"/>
                        </a:rPr>
                        <a:t>https://ieeexplore.ieee.org/document/10210084</a:t>
                      </a:r>
                      <a:endParaRPr lang="en-US" sz="1100"/>
                    </a:p>
                  </a:txBody>
                  <a:tcPr marL="95250" marR="95250" marT="95250" marB="95250">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4"/>
                  </a:ext>
                </a:extLst>
              </a:tr>
            </a:tbl>
          </a:graphicData>
        </a:graphic>
      </p:graphicFrame>
      <p:sp>
        <p:nvSpPr>
          <p:cNvPr id="4" name="TextBox 4"/>
          <p:cNvSpPr txBox="1"/>
          <p:nvPr/>
        </p:nvSpPr>
        <p:spPr>
          <a:xfrm>
            <a:off x="1028700" y="1152525"/>
            <a:ext cx="5328000" cy="638175"/>
          </a:xfrm>
          <a:prstGeom prst="rect">
            <a:avLst/>
          </a:prstGeom>
        </p:spPr>
        <p:txBody>
          <a:bodyPr lIns="0" tIns="0" rIns="0" bIns="0" rtlCol="0" anchor="t">
            <a:spAutoFit/>
          </a:bodyPr>
          <a:lstStyle/>
          <a:p>
            <a:pPr marL="0" lvl="0" indent="0" algn="l">
              <a:lnSpc>
                <a:spcPts val="4500"/>
              </a:lnSpc>
              <a:spcBef>
                <a:spcPct val="0"/>
              </a:spcBef>
            </a:pPr>
            <a:r>
              <a:rPr lang="en-US" sz="5000" b="1" dirty="0">
                <a:solidFill>
                  <a:srgbClr val="000000"/>
                </a:solidFill>
                <a:latin typeface="Raleway Bold"/>
                <a:ea typeface="Raleway Bold"/>
                <a:cs typeface="Raleway Bold"/>
                <a:sym typeface="Raleway Bold"/>
              </a:rPr>
              <a:t>Literature Survey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616432">
            <a:off x="-2442929" y="3450562"/>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22331" flipH="1" flipV="1">
            <a:off x="13222819" y="-2891373"/>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699" y="1009650"/>
            <a:ext cx="3924000" cy="781050"/>
          </a:xfrm>
          <a:prstGeom prst="rect">
            <a:avLst/>
          </a:prstGeom>
        </p:spPr>
        <p:txBody>
          <a:bodyPr lIns="0" tIns="0" rIns="0" bIns="0" rtlCol="0" anchor="t">
            <a:spAutoFit/>
          </a:bodyPr>
          <a:lstStyle/>
          <a:p>
            <a:pPr marL="0" lvl="0" indent="0" algn="l">
              <a:lnSpc>
                <a:spcPts val="6000"/>
              </a:lnSpc>
            </a:pPr>
            <a:r>
              <a:rPr lang="en-US" sz="5000" b="1" dirty="0">
                <a:solidFill>
                  <a:srgbClr val="000000"/>
                </a:solidFill>
                <a:latin typeface="Raleway Bold"/>
                <a:ea typeface="Raleway Bold"/>
                <a:cs typeface="Raleway Bold"/>
                <a:sym typeface="Raleway Bold"/>
              </a:rPr>
              <a:t>Key Findings</a:t>
            </a:r>
          </a:p>
        </p:txBody>
      </p:sp>
      <p:sp>
        <p:nvSpPr>
          <p:cNvPr id="6" name="TextBox 6"/>
          <p:cNvSpPr txBox="1"/>
          <p:nvPr/>
        </p:nvSpPr>
        <p:spPr>
          <a:xfrm>
            <a:off x="1028700" y="2436495"/>
            <a:ext cx="15532741" cy="5347335"/>
          </a:xfrm>
          <a:prstGeom prst="rect">
            <a:avLst/>
          </a:prstGeom>
        </p:spPr>
        <p:txBody>
          <a:bodyPr lIns="0" tIns="0" rIns="0" bIns="0" rtlCol="0" anchor="t">
            <a:spAutoFit/>
          </a:bodyPr>
          <a:lstStyle/>
          <a:p>
            <a:pPr algn="just">
              <a:lnSpc>
                <a:spcPts val="3599"/>
              </a:lnSpc>
              <a:spcBef>
                <a:spcPct val="0"/>
              </a:spcBef>
            </a:pPr>
            <a:r>
              <a:rPr lang="en-US" sz="2399">
                <a:solidFill>
                  <a:srgbClr val="000000"/>
                </a:solidFill>
                <a:latin typeface="Now"/>
                <a:ea typeface="Now"/>
                <a:cs typeface="Now"/>
                <a:sym typeface="Now"/>
              </a:rPr>
              <a:t>Operational Transformation (OT) and Conflict-free Replicated Data Types (CRDTs) are commonly used algorithms for implementing real-time collaborative editing.</a:t>
            </a:r>
          </a:p>
          <a:p>
            <a:pPr algn="just">
              <a:lnSpc>
                <a:spcPts val="3599"/>
              </a:lnSpc>
              <a:spcBef>
                <a:spcPct val="0"/>
              </a:spcBef>
            </a:pPr>
            <a:endParaRPr lang="en-US" sz="2399">
              <a:solidFill>
                <a:srgbClr val="000000"/>
              </a:solidFill>
              <a:latin typeface="Now"/>
              <a:ea typeface="Now"/>
              <a:cs typeface="Now"/>
              <a:sym typeface="Now"/>
            </a:endParaRPr>
          </a:p>
          <a:p>
            <a:pPr algn="just">
              <a:lnSpc>
                <a:spcPts val="3599"/>
              </a:lnSpc>
              <a:spcBef>
                <a:spcPct val="0"/>
              </a:spcBef>
            </a:pPr>
            <a:r>
              <a:rPr lang="en-US" sz="2399">
                <a:solidFill>
                  <a:srgbClr val="000000"/>
                </a:solidFill>
                <a:latin typeface="Now"/>
                <a:ea typeface="Now"/>
                <a:cs typeface="Now"/>
                <a:sym typeface="Now"/>
              </a:rPr>
              <a:t>In client-server architectures, WebSockets are typically used to enable real-time communication between clients and the server.</a:t>
            </a:r>
          </a:p>
          <a:p>
            <a:pPr algn="just">
              <a:lnSpc>
                <a:spcPts val="3599"/>
              </a:lnSpc>
              <a:spcBef>
                <a:spcPct val="0"/>
              </a:spcBef>
            </a:pPr>
            <a:endParaRPr lang="en-US" sz="2399">
              <a:solidFill>
                <a:srgbClr val="000000"/>
              </a:solidFill>
              <a:latin typeface="Now"/>
              <a:ea typeface="Now"/>
              <a:cs typeface="Now"/>
              <a:sym typeface="Now"/>
            </a:endParaRPr>
          </a:p>
          <a:p>
            <a:pPr algn="just">
              <a:lnSpc>
                <a:spcPts val="3599"/>
              </a:lnSpc>
              <a:spcBef>
                <a:spcPct val="0"/>
              </a:spcBef>
            </a:pPr>
            <a:r>
              <a:rPr lang="en-US" sz="2399">
                <a:solidFill>
                  <a:srgbClr val="000000"/>
                </a:solidFill>
                <a:latin typeface="Now"/>
                <a:ea typeface="Now"/>
                <a:cs typeface="Now"/>
                <a:sym typeface="Now"/>
              </a:rPr>
              <a:t>However, since each update must pass through a central server before being broadcast to all collaborators, this can introduce latency issues, especially under high network load or geographic distribution.</a:t>
            </a:r>
          </a:p>
          <a:p>
            <a:pPr algn="just">
              <a:lnSpc>
                <a:spcPts val="3599"/>
              </a:lnSpc>
              <a:spcBef>
                <a:spcPct val="0"/>
              </a:spcBef>
            </a:pPr>
            <a:endParaRPr lang="en-US" sz="2399">
              <a:solidFill>
                <a:srgbClr val="000000"/>
              </a:solidFill>
              <a:latin typeface="Now"/>
              <a:ea typeface="Now"/>
              <a:cs typeface="Now"/>
              <a:sym typeface="Now"/>
            </a:endParaRPr>
          </a:p>
          <a:p>
            <a:pPr algn="just">
              <a:lnSpc>
                <a:spcPts val="3599"/>
              </a:lnSpc>
              <a:spcBef>
                <a:spcPct val="0"/>
              </a:spcBef>
            </a:pPr>
            <a:r>
              <a:rPr lang="en-US" sz="2399">
                <a:solidFill>
                  <a:srgbClr val="000000"/>
                </a:solidFill>
                <a:latin typeface="Now"/>
                <a:ea typeface="Now"/>
                <a:cs typeface="Now"/>
                <a:sym typeface="Now"/>
              </a:rPr>
              <a:t>Additionally, as the number of collaborators on a document increases, the server load and operational costs also rise significantly, which negatively impacts scalability and cost-efficiency.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1797706">
            <a:off x="-1726077" y="3324334"/>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949983" flipH="1" flipV="1">
            <a:off x="12118473" y="-2509833"/>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962025"/>
            <a:ext cx="2952000" cy="778546"/>
          </a:xfrm>
          <a:prstGeom prst="rect">
            <a:avLst/>
          </a:prstGeom>
        </p:spPr>
        <p:txBody>
          <a:bodyPr lIns="0" tIns="0" rIns="0" bIns="0" rtlCol="0" anchor="t">
            <a:spAutoFit/>
          </a:bodyPr>
          <a:lstStyle/>
          <a:p>
            <a:pPr marL="0" lvl="0" indent="0">
              <a:lnSpc>
                <a:spcPts val="6500"/>
              </a:lnSpc>
              <a:spcBef>
                <a:spcPct val="0"/>
              </a:spcBef>
            </a:pPr>
            <a:r>
              <a:rPr lang="en-US" sz="5000" b="1" dirty="0">
                <a:solidFill>
                  <a:srgbClr val="000000"/>
                </a:solidFill>
                <a:latin typeface="Raleway Bold"/>
                <a:ea typeface="Raleway Bold"/>
                <a:cs typeface="Raleway Bold"/>
                <a:sym typeface="Raleway Bold"/>
              </a:rPr>
              <a:t>Objective</a:t>
            </a:r>
          </a:p>
        </p:txBody>
      </p:sp>
      <p:sp>
        <p:nvSpPr>
          <p:cNvPr id="6" name="TextBox 6"/>
          <p:cNvSpPr txBox="1"/>
          <p:nvPr/>
        </p:nvSpPr>
        <p:spPr>
          <a:xfrm>
            <a:off x="1028700" y="2660332"/>
            <a:ext cx="14773631" cy="4899660"/>
          </a:xfrm>
          <a:prstGeom prst="rect">
            <a:avLst/>
          </a:prstGeom>
        </p:spPr>
        <p:txBody>
          <a:bodyPr lIns="0" tIns="0" rIns="0" bIns="0" rtlCol="0" anchor="t">
            <a:spAutoFit/>
          </a:bodyPr>
          <a:lstStyle/>
          <a:p>
            <a:pPr algn="just">
              <a:lnSpc>
                <a:spcPts val="3599"/>
              </a:lnSpc>
              <a:spcBef>
                <a:spcPct val="0"/>
              </a:spcBef>
            </a:pPr>
            <a:r>
              <a:rPr lang="en-US" sz="2399">
                <a:solidFill>
                  <a:srgbClr val="000000"/>
                </a:solidFill>
                <a:latin typeface="Now"/>
                <a:ea typeface="Now"/>
                <a:cs typeface="Now"/>
                <a:sym typeface="Now"/>
              </a:rPr>
              <a:t>Develop a decentralized collaborative editor that eliminates reliance on centralized servers, thereby improving fault tolerance and enhancing scalability.</a:t>
            </a:r>
          </a:p>
          <a:p>
            <a:pPr algn="just">
              <a:lnSpc>
                <a:spcPts val="3599"/>
              </a:lnSpc>
              <a:spcBef>
                <a:spcPct val="0"/>
              </a:spcBef>
            </a:pPr>
            <a:endParaRPr lang="en-US" sz="2399">
              <a:solidFill>
                <a:srgbClr val="000000"/>
              </a:solidFill>
              <a:latin typeface="Now"/>
              <a:ea typeface="Now"/>
              <a:cs typeface="Now"/>
              <a:sym typeface="Now"/>
            </a:endParaRPr>
          </a:p>
          <a:p>
            <a:pPr algn="just">
              <a:lnSpc>
                <a:spcPts val="3599"/>
              </a:lnSpc>
              <a:spcBef>
                <a:spcPct val="0"/>
              </a:spcBef>
            </a:pPr>
            <a:r>
              <a:rPr lang="en-US" sz="2399">
                <a:solidFill>
                  <a:srgbClr val="000000"/>
                </a:solidFill>
                <a:latin typeface="Now"/>
                <a:ea typeface="Now"/>
                <a:cs typeface="Now"/>
                <a:sym typeface="Now"/>
              </a:rPr>
              <a:t>Utilize WebRTC-based peer-to-peer (P2P) communication to enable low-latency, efficient, and direct real-time collaboration between users without intermediary servers.</a:t>
            </a:r>
          </a:p>
          <a:p>
            <a:pPr algn="just">
              <a:lnSpc>
                <a:spcPts val="3599"/>
              </a:lnSpc>
              <a:spcBef>
                <a:spcPct val="0"/>
              </a:spcBef>
            </a:pPr>
            <a:endParaRPr lang="en-US" sz="2399">
              <a:solidFill>
                <a:srgbClr val="000000"/>
              </a:solidFill>
              <a:latin typeface="Now"/>
              <a:ea typeface="Now"/>
              <a:cs typeface="Now"/>
              <a:sym typeface="Now"/>
            </a:endParaRPr>
          </a:p>
          <a:p>
            <a:pPr algn="just">
              <a:lnSpc>
                <a:spcPts val="3599"/>
              </a:lnSpc>
              <a:spcBef>
                <a:spcPct val="0"/>
              </a:spcBef>
            </a:pPr>
            <a:r>
              <a:rPr lang="en-US" sz="2399">
                <a:solidFill>
                  <a:srgbClr val="000000"/>
                </a:solidFill>
                <a:latin typeface="Now"/>
                <a:ea typeface="Now"/>
                <a:cs typeface="Now"/>
                <a:sym typeface="Now"/>
              </a:rPr>
              <a:t>Integrate Yjs (a CRDT library) to facilitate seamless, conflict-free data synchronization across multiple users, ensuring consistency even in offline or intermittent network conditions.</a:t>
            </a:r>
          </a:p>
          <a:p>
            <a:pPr algn="just">
              <a:lnSpc>
                <a:spcPts val="3599"/>
              </a:lnSpc>
              <a:spcBef>
                <a:spcPct val="0"/>
              </a:spcBef>
            </a:pPr>
            <a:endParaRPr lang="en-US" sz="2399">
              <a:solidFill>
                <a:srgbClr val="000000"/>
              </a:solidFill>
              <a:latin typeface="Now"/>
              <a:ea typeface="Now"/>
              <a:cs typeface="Now"/>
              <a:sym typeface="Now"/>
            </a:endParaRPr>
          </a:p>
          <a:p>
            <a:pPr algn="just">
              <a:lnSpc>
                <a:spcPts val="3599"/>
              </a:lnSpc>
              <a:spcBef>
                <a:spcPct val="0"/>
              </a:spcBef>
            </a:pPr>
            <a:r>
              <a:rPr lang="en-US" sz="2399">
                <a:solidFill>
                  <a:srgbClr val="000000"/>
                </a:solidFill>
                <a:latin typeface="Now"/>
                <a:ea typeface="Now"/>
                <a:cs typeface="Now"/>
                <a:sym typeface="Now"/>
              </a:rPr>
              <a:t>Implement robust security measures using JSON Web Tokens (JWT) for authentication and enforce role-based access control (RBAC) to manage user permissions and ensure data integrity.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1797706">
            <a:off x="-2070830" y="3942697"/>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949983" flipH="1" flipV="1">
            <a:off x="12118473" y="-2509833"/>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699" y="962025"/>
            <a:ext cx="7164000" cy="822325"/>
          </a:xfrm>
          <a:prstGeom prst="rect">
            <a:avLst/>
          </a:prstGeom>
        </p:spPr>
        <p:txBody>
          <a:bodyPr lIns="0" tIns="0" rIns="0" bIns="0" rtlCol="0" anchor="t">
            <a:spAutoFit/>
          </a:bodyPr>
          <a:lstStyle/>
          <a:p>
            <a:pPr marL="0" lvl="0" indent="0" algn="l">
              <a:lnSpc>
                <a:spcPts val="6500"/>
              </a:lnSpc>
              <a:spcBef>
                <a:spcPct val="0"/>
              </a:spcBef>
            </a:pPr>
            <a:r>
              <a:rPr lang="en-US" sz="5000" b="1" dirty="0">
                <a:solidFill>
                  <a:srgbClr val="000000"/>
                </a:solidFill>
                <a:latin typeface="Raleway Bold"/>
                <a:ea typeface="Raleway Bold"/>
                <a:cs typeface="Raleway Bold"/>
                <a:sym typeface="Raleway Bold"/>
              </a:rPr>
              <a:t>Proposed Methodology</a:t>
            </a:r>
          </a:p>
        </p:txBody>
      </p:sp>
      <p:sp>
        <p:nvSpPr>
          <p:cNvPr id="6" name="TextBox 6"/>
          <p:cNvSpPr txBox="1"/>
          <p:nvPr/>
        </p:nvSpPr>
        <p:spPr>
          <a:xfrm>
            <a:off x="1028700" y="2344428"/>
            <a:ext cx="13914381" cy="6242685"/>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Use Next.js to develop a modern frontend with a custom collaborative editor designed for real-time responsiveness and flexibility.</a:t>
            </a:r>
          </a:p>
          <a:p>
            <a:pPr algn="just">
              <a:lnSpc>
                <a:spcPts val="3599"/>
              </a:lnSpc>
            </a:pPr>
            <a:endParaRPr lang="en-US" sz="2399">
              <a:solidFill>
                <a:srgbClr val="000000"/>
              </a:solidFill>
              <a:latin typeface="Now"/>
              <a:ea typeface="Now"/>
              <a:cs typeface="Now"/>
              <a:sym typeface="Now"/>
            </a:endParaRPr>
          </a:p>
          <a:p>
            <a:pPr algn="just">
              <a:lnSpc>
                <a:spcPts val="3599"/>
              </a:lnSpc>
            </a:pPr>
            <a:r>
              <a:rPr lang="en-US" sz="2399">
                <a:solidFill>
                  <a:srgbClr val="000000"/>
                </a:solidFill>
                <a:latin typeface="Now"/>
                <a:ea typeface="Now"/>
                <a:cs typeface="Now"/>
                <a:sym typeface="Now"/>
              </a:rPr>
              <a:t>Leverage Yjs (CRDTs) for conflict-free synchronization and WebRTC for direct peer-to-peer communication, enabling low-latency, decentralized collaboration.</a:t>
            </a:r>
          </a:p>
          <a:p>
            <a:pPr algn="just">
              <a:lnSpc>
                <a:spcPts val="3599"/>
              </a:lnSpc>
            </a:pPr>
            <a:endParaRPr lang="en-US" sz="2399">
              <a:solidFill>
                <a:srgbClr val="000000"/>
              </a:solidFill>
              <a:latin typeface="Now"/>
              <a:ea typeface="Now"/>
              <a:cs typeface="Now"/>
              <a:sym typeface="Now"/>
            </a:endParaRPr>
          </a:p>
          <a:p>
            <a:pPr algn="just">
              <a:lnSpc>
                <a:spcPts val="3599"/>
              </a:lnSpc>
            </a:pPr>
            <a:r>
              <a:rPr lang="en-US" sz="2399">
                <a:solidFill>
                  <a:srgbClr val="000000"/>
                </a:solidFill>
                <a:latin typeface="Now"/>
                <a:ea typeface="Now"/>
                <a:cs typeface="Now"/>
                <a:sym typeface="Now"/>
              </a:rPr>
              <a:t>Implement JWT-based authentication along with role-based access control to ensure secure and permission-aware document editing.</a:t>
            </a:r>
          </a:p>
          <a:p>
            <a:pPr algn="just">
              <a:lnSpc>
                <a:spcPts val="3599"/>
              </a:lnSpc>
            </a:pPr>
            <a:endParaRPr lang="en-US" sz="2399">
              <a:solidFill>
                <a:srgbClr val="000000"/>
              </a:solidFill>
              <a:latin typeface="Now"/>
              <a:ea typeface="Now"/>
              <a:cs typeface="Now"/>
              <a:sym typeface="Now"/>
            </a:endParaRPr>
          </a:p>
          <a:p>
            <a:pPr algn="just">
              <a:lnSpc>
                <a:spcPts val="3599"/>
              </a:lnSpc>
            </a:pPr>
            <a:r>
              <a:rPr lang="en-US" sz="2399">
                <a:solidFill>
                  <a:srgbClr val="000000"/>
                </a:solidFill>
                <a:latin typeface="Now"/>
                <a:ea typeface="Now"/>
                <a:cs typeface="Now"/>
                <a:sym typeface="Now"/>
              </a:rPr>
              <a:t>Store documents and related metadata in PostgreSQL to provide reliable persistence, fast access, and efficient data management.</a:t>
            </a:r>
          </a:p>
          <a:p>
            <a:pPr algn="just">
              <a:lnSpc>
                <a:spcPts val="3599"/>
              </a:lnSpc>
            </a:pPr>
            <a:endParaRPr lang="en-US" sz="2399">
              <a:solidFill>
                <a:srgbClr val="000000"/>
              </a:solidFill>
              <a:latin typeface="Now"/>
              <a:ea typeface="Now"/>
              <a:cs typeface="Now"/>
              <a:sym typeface="Now"/>
            </a:endParaRPr>
          </a:p>
          <a:p>
            <a:pPr algn="just">
              <a:lnSpc>
                <a:spcPts val="3599"/>
              </a:lnSpc>
            </a:pPr>
            <a:r>
              <a:rPr lang="en-US" sz="2399">
                <a:solidFill>
                  <a:srgbClr val="000000"/>
                </a:solidFill>
                <a:latin typeface="Now"/>
                <a:ea typeface="Now"/>
                <a:cs typeface="Now"/>
                <a:sym typeface="Now"/>
              </a:rPr>
              <a:t>Integrate features like user presence and real-time role-based collaboration while optimizing WebRTC and CRDTs for performance, scalability, and sync efficiency.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TextBox 3"/>
          <p:cNvSpPr txBox="1"/>
          <p:nvPr/>
        </p:nvSpPr>
        <p:spPr>
          <a:xfrm>
            <a:off x="1028699" y="1152525"/>
            <a:ext cx="6228000" cy="638175"/>
          </a:xfrm>
          <a:prstGeom prst="rect">
            <a:avLst/>
          </a:prstGeom>
        </p:spPr>
        <p:txBody>
          <a:bodyPr lIns="0" tIns="0" rIns="0" bIns="0" rtlCol="0" anchor="t">
            <a:spAutoFit/>
          </a:bodyPr>
          <a:lstStyle/>
          <a:p>
            <a:pPr marL="0" lvl="0" indent="0" algn="l">
              <a:lnSpc>
                <a:spcPts val="4500"/>
              </a:lnSpc>
              <a:spcBef>
                <a:spcPct val="0"/>
              </a:spcBef>
            </a:pPr>
            <a:r>
              <a:rPr lang="en-US" sz="5000" b="1" dirty="0">
                <a:solidFill>
                  <a:srgbClr val="000000"/>
                </a:solidFill>
                <a:latin typeface="Raleway Bold"/>
                <a:ea typeface="Raleway Bold"/>
                <a:cs typeface="Raleway Bold"/>
                <a:sym typeface="Raleway Bold"/>
              </a:rPr>
              <a:t>Tools &amp; Frameworks</a:t>
            </a:r>
          </a:p>
        </p:txBody>
      </p:sp>
      <p:sp>
        <p:nvSpPr>
          <p:cNvPr id="4" name="Freeform 4"/>
          <p:cNvSpPr/>
          <p:nvPr/>
        </p:nvSpPr>
        <p:spPr>
          <a:xfrm rot="-932716">
            <a:off x="-1649035" y="3078748"/>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2981092" y="2595692"/>
            <a:ext cx="953830" cy="953830"/>
          </a:xfrm>
          <a:custGeom>
            <a:avLst/>
            <a:gdLst/>
            <a:ahLst/>
            <a:cxnLst/>
            <a:rect l="l" t="t" r="r" b="b"/>
            <a:pathLst>
              <a:path w="953830" h="953830">
                <a:moveTo>
                  <a:pt x="0" y="0"/>
                </a:moveTo>
                <a:lnTo>
                  <a:pt x="953830" y="0"/>
                </a:lnTo>
                <a:lnTo>
                  <a:pt x="953830" y="953830"/>
                </a:lnTo>
                <a:lnTo>
                  <a:pt x="0" y="953830"/>
                </a:lnTo>
                <a:lnTo>
                  <a:pt x="0" y="0"/>
                </a:lnTo>
                <a:close/>
              </a:path>
            </a:pathLst>
          </a:custGeom>
          <a:blipFill>
            <a:blip r:embed="rId5"/>
            <a:stretch>
              <a:fillRect/>
            </a:stretch>
          </a:blipFill>
        </p:spPr>
      </p:sp>
      <p:sp>
        <p:nvSpPr>
          <p:cNvPr id="6" name="Freeform 6"/>
          <p:cNvSpPr/>
          <p:nvPr/>
        </p:nvSpPr>
        <p:spPr>
          <a:xfrm rot="-689250" flipH="1" flipV="1">
            <a:off x="12327659" y="-2547808"/>
            <a:ext cx="7367716" cy="10287000"/>
          </a:xfrm>
          <a:custGeom>
            <a:avLst/>
            <a:gdLst/>
            <a:ahLst/>
            <a:cxnLst/>
            <a:rect l="l" t="t" r="r" b="b"/>
            <a:pathLst>
              <a:path w="7367716" h="10287000">
                <a:moveTo>
                  <a:pt x="7367717" y="10287000"/>
                </a:moveTo>
                <a:lnTo>
                  <a:pt x="0" y="10287000"/>
                </a:lnTo>
                <a:lnTo>
                  <a:pt x="0" y="0"/>
                </a:lnTo>
                <a:lnTo>
                  <a:pt x="7367717" y="0"/>
                </a:lnTo>
                <a:lnTo>
                  <a:pt x="7367717"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4350916" y="2661868"/>
            <a:ext cx="766544" cy="935280"/>
          </a:xfrm>
          <a:custGeom>
            <a:avLst/>
            <a:gdLst/>
            <a:ahLst/>
            <a:cxnLst/>
            <a:rect l="l" t="t" r="r" b="b"/>
            <a:pathLst>
              <a:path w="766544" h="935280">
                <a:moveTo>
                  <a:pt x="0" y="0"/>
                </a:moveTo>
                <a:lnTo>
                  <a:pt x="766543" y="0"/>
                </a:lnTo>
                <a:lnTo>
                  <a:pt x="766543" y="935279"/>
                </a:lnTo>
                <a:lnTo>
                  <a:pt x="0" y="935279"/>
                </a:lnTo>
                <a:lnTo>
                  <a:pt x="0" y="0"/>
                </a:lnTo>
                <a:close/>
              </a:path>
            </a:pathLst>
          </a:custGeom>
          <a:blipFill>
            <a:blip r:embed="rId6"/>
            <a:stretch>
              <a:fillRect/>
            </a:stretch>
          </a:blipFill>
        </p:spPr>
      </p:sp>
      <p:sp>
        <p:nvSpPr>
          <p:cNvPr id="8" name="Freeform 8"/>
          <p:cNvSpPr/>
          <p:nvPr/>
        </p:nvSpPr>
        <p:spPr>
          <a:xfrm>
            <a:off x="4276748" y="4998619"/>
            <a:ext cx="953830" cy="924738"/>
          </a:xfrm>
          <a:custGeom>
            <a:avLst/>
            <a:gdLst/>
            <a:ahLst/>
            <a:cxnLst/>
            <a:rect l="l" t="t" r="r" b="b"/>
            <a:pathLst>
              <a:path w="953830" h="924738">
                <a:moveTo>
                  <a:pt x="0" y="0"/>
                </a:moveTo>
                <a:lnTo>
                  <a:pt x="953830" y="0"/>
                </a:lnTo>
                <a:lnTo>
                  <a:pt x="953830" y="924738"/>
                </a:lnTo>
                <a:lnTo>
                  <a:pt x="0" y="924738"/>
                </a:lnTo>
                <a:lnTo>
                  <a:pt x="0" y="0"/>
                </a:lnTo>
                <a:close/>
              </a:path>
            </a:pathLst>
          </a:custGeom>
          <a:blipFill>
            <a:blip r:embed="rId7"/>
            <a:stretch>
              <a:fillRect/>
            </a:stretch>
          </a:blipFill>
        </p:spPr>
      </p:sp>
      <p:sp>
        <p:nvSpPr>
          <p:cNvPr id="9" name="Freeform 9"/>
          <p:cNvSpPr/>
          <p:nvPr/>
        </p:nvSpPr>
        <p:spPr>
          <a:xfrm>
            <a:off x="5823548" y="2643317"/>
            <a:ext cx="953830" cy="953830"/>
          </a:xfrm>
          <a:custGeom>
            <a:avLst/>
            <a:gdLst/>
            <a:ahLst/>
            <a:cxnLst/>
            <a:rect l="l" t="t" r="r" b="b"/>
            <a:pathLst>
              <a:path w="953830" h="953830">
                <a:moveTo>
                  <a:pt x="0" y="0"/>
                </a:moveTo>
                <a:lnTo>
                  <a:pt x="953830" y="0"/>
                </a:lnTo>
                <a:lnTo>
                  <a:pt x="953830" y="953830"/>
                </a:lnTo>
                <a:lnTo>
                  <a:pt x="0" y="953830"/>
                </a:lnTo>
                <a:lnTo>
                  <a:pt x="0" y="0"/>
                </a:lnTo>
                <a:close/>
              </a:path>
            </a:pathLst>
          </a:custGeom>
          <a:blipFill>
            <a:blip r:embed="rId8"/>
            <a:stretch>
              <a:fillRect/>
            </a:stretch>
          </a:blipFill>
        </p:spPr>
      </p:sp>
      <p:sp>
        <p:nvSpPr>
          <p:cNvPr id="10" name="Freeform 10"/>
          <p:cNvSpPr/>
          <p:nvPr/>
        </p:nvSpPr>
        <p:spPr>
          <a:xfrm>
            <a:off x="8666004" y="2595692"/>
            <a:ext cx="953830" cy="953830"/>
          </a:xfrm>
          <a:custGeom>
            <a:avLst/>
            <a:gdLst/>
            <a:ahLst/>
            <a:cxnLst/>
            <a:rect l="l" t="t" r="r" b="b"/>
            <a:pathLst>
              <a:path w="953830" h="953830">
                <a:moveTo>
                  <a:pt x="0" y="0"/>
                </a:moveTo>
                <a:lnTo>
                  <a:pt x="953830" y="0"/>
                </a:lnTo>
                <a:lnTo>
                  <a:pt x="953830" y="953830"/>
                </a:lnTo>
                <a:lnTo>
                  <a:pt x="0" y="953830"/>
                </a:lnTo>
                <a:lnTo>
                  <a:pt x="0" y="0"/>
                </a:lnTo>
                <a:close/>
              </a:path>
            </a:pathLst>
          </a:custGeom>
          <a:blipFill>
            <a:blip r:embed="rId9"/>
            <a:stretch>
              <a:fillRect/>
            </a:stretch>
          </a:blipFill>
        </p:spPr>
      </p:sp>
      <p:sp>
        <p:nvSpPr>
          <p:cNvPr id="11" name="Freeform 11"/>
          <p:cNvSpPr/>
          <p:nvPr/>
        </p:nvSpPr>
        <p:spPr>
          <a:xfrm>
            <a:off x="11508460" y="2643317"/>
            <a:ext cx="953830" cy="953830"/>
          </a:xfrm>
          <a:custGeom>
            <a:avLst/>
            <a:gdLst/>
            <a:ahLst/>
            <a:cxnLst/>
            <a:rect l="l" t="t" r="r" b="b"/>
            <a:pathLst>
              <a:path w="953830" h="953830">
                <a:moveTo>
                  <a:pt x="0" y="0"/>
                </a:moveTo>
                <a:lnTo>
                  <a:pt x="953830" y="0"/>
                </a:lnTo>
                <a:lnTo>
                  <a:pt x="953830" y="953830"/>
                </a:lnTo>
                <a:lnTo>
                  <a:pt x="0" y="953830"/>
                </a:lnTo>
                <a:lnTo>
                  <a:pt x="0" y="0"/>
                </a:lnTo>
                <a:close/>
              </a:path>
            </a:pathLst>
          </a:custGeom>
          <a:blipFill>
            <a:blip r:embed="rId10"/>
            <a:stretch>
              <a:fillRect/>
            </a:stretch>
          </a:blipFill>
        </p:spPr>
      </p:sp>
      <p:sp>
        <p:nvSpPr>
          <p:cNvPr id="12" name="Freeform 12"/>
          <p:cNvSpPr/>
          <p:nvPr/>
        </p:nvSpPr>
        <p:spPr>
          <a:xfrm>
            <a:off x="8607026" y="7337863"/>
            <a:ext cx="953830" cy="953830"/>
          </a:xfrm>
          <a:custGeom>
            <a:avLst/>
            <a:gdLst/>
            <a:ahLst/>
            <a:cxnLst/>
            <a:rect l="l" t="t" r="r" b="b"/>
            <a:pathLst>
              <a:path w="953830" h="953830">
                <a:moveTo>
                  <a:pt x="0" y="0"/>
                </a:moveTo>
                <a:lnTo>
                  <a:pt x="953830" y="0"/>
                </a:lnTo>
                <a:lnTo>
                  <a:pt x="953830" y="953831"/>
                </a:lnTo>
                <a:lnTo>
                  <a:pt x="0" y="953831"/>
                </a:lnTo>
                <a:lnTo>
                  <a:pt x="0" y="0"/>
                </a:lnTo>
                <a:close/>
              </a:path>
            </a:pathLst>
          </a:custGeom>
          <a:blipFill>
            <a:blip r:embed="rId11"/>
            <a:stretch>
              <a:fillRect/>
            </a:stretch>
          </a:blipFill>
        </p:spPr>
      </p:sp>
      <p:sp>
        <p:nvSpPr>
          <p:cNvPr id="13" name="Freeform 13"/>
          <p:cNvSpPr/>
          <p:nvPr/>
        </p:nvSpPr>
        <p:spPr>
          <a:xfrm>
            <a:off x="5701015" y="7334593"/>
            <a:ext cx="953830" cy="953830"/>
          </a:xfrm>
          <a:custGeom>
            <a:avLst/>
            <a:gdLst/>
            <a:ahLst/>
            <a:cxnLst/>
            <a:rect l="l" t="t" r="r" b="b"/>
            <a:pathLst>
              <a:path w="953830" h="953830">
                <a:moveTo>
                  <a:pt x="0" y="0"/>
                </a:moveTo>
                <a:lnTo>
                  <a:pt x="953830" y="0"/>
                </a:lnTo>
                <a:lnTo>
                  <a:pt x="953830" y="953830"/>
                </a:lnTo>
                <a:lnTo>
                  <a:pt x="0" y="953830"/>
                </a:lnTo>
                <a:lnTo>
                  <a:pt x="0" y="0"/>
                </a:lnTo>
                <a:close/>
              </a:path>
            </a:pathLst>
          </a:custGeom>
          <a:blipFill>
            <a:blip r:embed="rId12"/>
            <a:stretch>
              <a:fillRect/>
            </a:stretch>
          </a:blipFill>
        </p:spPr>
      </p:sp>
      <p:sp>
        <p:nvSpPr>
          <p:cNvPr id="14" name="Freeform 14"/>
          <p:cNvSpPr/>
          <p:nvPr/>
        </p:nvSpPr>
        <p:spPr>
          <a:xfrm>
            <a:off x="11513037" y="7334593"/>
            <a:ext cx="953830" cy="953830"/>
          </a:xfrm>
          <a:custGeom>
            <a:avLst/>
            <a:gdLst/>
            <a:ahLst/>
            <a:cxnLst/>
            <a:rect l="l" t="t" r="r" b="b"/>
            <a:pathLst>
              <a:path w="953830" h="953830">
                <a:moveTo>
                  <a:pt x="0" y="0"/>
                </a:moveTo>
                <a:lnTo>
                  <a:pt x="953830" y="0"/>
                </a:lnTo>
                <a:lnTo>
                  <a:pt x="953830" y="953830"/>
                </a:lnTo>
                <a:lnTo>
                  <a:pt x="0" y="953830"/>
                </a:lnTo>
                <a:lnTo>
                  <a:pt x="0" y="0"/>
                </a:lnTo>
                <a:close/>
              </a:path>
            </a:pathLst>
          </a:custGeom>
          <a:blipFill>
            <a:blip r:embed="rId13"/>
            <a:stretch>
              <a:fillRect/>
            </a:stretch>
          </a:blipFill>
        </p:spPr>
      </p:sp>
      <p:sp>
        <p:nvSpPr>
          <p:cNvPr id="15" name="Freeform 15"/>
          <p:cNvSpPr/>
          <p:nvPr/>
        </p:nvSpPr>
        <p:spPr>
          <a:xfrm>
            <a:off x="7132078" y="5175647"/>
            <a:ext cx="953830" cy="716565"/>
          </a:xfrm>
          <a:custGeom>
            <a:avLst/>
            <a:gdLst/>
            <a:ahLst/>
            <a:cxnLst/>
            <a:rect l="l" t="t" r="r" b="b"/>
            <a:pathLst>
              <a:path w="953830" h="716565">
                <a:moveTo>
                  <a:pt x="0" y="0"/>
                </a:moveTo>
                <a:lnTo>
                  <a:pt x="953830" y="0"/>
                </a:lnTo>
                <a:lnTo>
                  <a:pt x="953830" y="716565"/>
                </a:lnTo>
                <a:lnTo>
                  <a:pt x="0" y="716565"/>
                </a:lnTo>
                <a:lnTo>
                  <a:pt x="0" y="0"/>
                </a:lnTo>
                <a:close/>
              </a:path>
            </a:pathLst>
          </a:custGeom>
          <a:blipFill>
            <a:blip r:embed="rId14"/>
            <a:stretch>
              <a:fillRect/>
            </a:stretch>
          </a:blipFill>
        </p:spPr>
      </p:sp>
      <p:sp>
        <p:nvSpPr>
          <p:cNvPr id="16" name="Freeform 16"/>
          <p:cNvSpPr/>
          <p:nvPr/>
        </p:nvSpPr>
        <p:spPr>
          <a:xfrm>
            <a:off x="12847989" y="4969527"/>
            <a:ext cx="953830" cy="953830"/>
          </a:xfrm>
          <a:custGeom>
            <a:avLst/>
            <a:gdLst/>
            <a:ahLst/>
            <a:cxnLst/>
            <a:rect l="l" t="t" r="r" b="b"/>
            <a:pathLst>
              <a:path w="953830" h="953830">
                <a:moveTo>
                  <a:pt x="0" y="0"/>
                </a:moveTo>
                <a:lnTo>
                  <a:pt x="953830" y="0"/>
                </a:lnTo>
                <a:lnTo>
                  <a:pt x="953830" y="953830"/>
                </a:lnTo>
                <a:lnTo>
                  <a:pt x="0" y="953830"/>
                </a:lnTo>
                <a:lnTo>
                  <a:pt x="0" y="0"/>
                </a:lnTo>
                <a:close/>
              </a:path>
            </a:pathLst>
          </a:custGeom>
          <a:blipFill>
            <a:blip r:embed="rId15"/>
            <a:stretch>
              <a:fillRect/>
            </a:stretch>
          </a:blipFill>
        </p:spPr>
      </p:sp>
      <p:sp>
        <p:nvSpPr>
          <p:cNvPr id="17" name="Freeform 17"/>
          <p:cNvSpPr/>
          <p:nvPr/>
        </p:nvSpPr>
        <p:spPr>
          <a:xfrm>
            <a:off x="9990908" y="4938382"/>
            <a:ext cx="953830" cy="953830"/>
          </a:xfrm>
          <a:custGeom>
            <a:avLst/>
            <a:gdLst/>
            <a:ahLst/>
            <a:cxnLst/>
            <a:rect l="l" t="t" r="r" b="b"/>
            <a:pathLst>
              <a:path w="953830" h="953830">
                <a:moveTo>
                  <a:pt x="0" y="0"/>
                </a:moveTo>
                <a:lnTo>
                  <a:pt x="953831" y="0"/>
                </a:lnTo>
                <a:lnTo>
                  <a:pt x="953831" y="953830"/>
                </a:lnTo>
                <a:lnTo>
                  <a:pt x="0" y="953830"/>
                </a:lnTo>
                <a:lnTo>
                  <a:pt x="0" y="0"/>
                </a:lnTo>
                <a:close/>
              </a:path>
            </a:pathLst>
          </a:custGeom>
          <a:blipFill>
            <a:blip r:embed="rId16"/>
            <a:stretch>
              <a:fillRect/>
            </a:stretch>
          </a:blipFill>
        </p:spPr>
      </p:sp>
      <p:sp>
        <p:nvSpPr>
          <p:cNvPr id="18" name="TextBox 18"/>
          <p:cNvSpPr txBox="1"/>
          <p:nvPr/>
        </p:nvSpPr>
        <p:spPr>
          <a:xfrm>
            <a:off x="2810178" y="3814724"/>
            <a:ext cx="1295657" cy="422910"/>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Next.js</a:t>
            </a:r>
          </a:p>
        </p:txBody>
      </p:sp>
      <p:sp>
        <p:nvSpPr>
          <p:cNvPr id="19" name="TextBox 19"/>
          <p:cNvSpPr txBox="1"/>
          <p:nvPr/>
        </p:nvSpPr>
        <p:spPr>
          <a:xfrm>
            <a:off x="5514829" y="3814724"/>
            <a:ext cx="1571268" cy="422910"/>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TypeScript</a:t>
            </a:r>
          </a:p>
        </p:txBody>
      </p:sp>
      <p:sp>
        <p:nvSpPr>
          <p:cNvPr id="20" name="TextBox 20"/>
          <p:cNvSpPr txBox="1"/>
          <p:nvPr/>
        </p:nvSpPr>
        <p:spPr>
          <a:xfrm>
            <a:off x="8189466" y="3814724"/>
            <a:ext cx="1906905" cy="422910"/>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Tailwind CSS</a:t>
            </a:r>
          </a:p>
        </p:txBody>
      </p:sp>
      <p:sp>
        <p:nvSpPr>
          <p:cNvPr id="21" name="TextBox 21"/>
          <p:cNvSpPr txBox="1"/>
          <p:nvPr/>
        </p:nvSpPr>
        <p:spPr>
          <a:xfrm>
            <a:off x="11134971" y="3814724"/>
            <a:ext cx="1700808" cy="422910"/>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PostgreSQL</a:t>
            </a:r>
          </a:p>
        </p:txBody>
      </p:sp>
      <p:sp>
        <p:nvSpPr>
          <p:cNvPr id="22" name="TextBox 22"/>
          <p:cNvSpPr txBox="1"/>
          <p:nvPr/>
        </p:nvSpPr>
        <p:spPr>
          <a:xfrm>
            <a:off x="13990553" y="3814724"/>
            <a:ext cx="1487268" cy="422910"/>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Prisma</a:t>
            </a:r>
          </a:p>
        </p:txBody>
      </p:sp>
      <p:sp>
        <p:nvSpPr>
          <p:cNvPr id="23" name="TextBox 23"/>
          <p:cNvSpPr txBox="1"/>
          <p:nvPr/>
        </p:nvSpPr>
        <p:spPr>
          <a:xfrm>
            <a:off x="3934922" y="6200165"/>
            <a:ext cx="1717713" cy="422910"/>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WebRTC</a:t>
            </a:r>
          </a:p>
        </p:txBody>
      </p:sp>
      <p:sp>
        <p:nvSpPr>
          <p:cNvPr id="24" name="TextBox 24"/>
          <p:cNvSpPr txBox="1"/>
          <p:nvPr/>
        </p:nvSpPr>
        <p:spPr>
          <a:xfrm>
            <a:off x="6829587" y="6200165"/>
            <a:ext cx="1703070" cy="422910"/>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WebSocket</a:t>
            </a:r>
          </a:p>
        </p:txBody>
      </p:sp>
      <p:sp>
        <p:nvSpPr>
          <p:cNvPr id="25" name="TextBox 25"/>
          <p:cNvSpPr txBox="1"/>
          <p:nvPr/>
        </p:nvSpPr>
        <p:spPr>
          <a:xfrm>
            <a:off x="9634743" y="6200165"/>
            <a:ext cx="1666161" cy="422910"/>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CRDTs (Yjs)</a:t>
            </a:r>
          </a:p>
        </p:txBody>
      </p:sp>
      <p:sp>
        <p:nvSpPr>
          <p:cNvPr id="26" name="TextBox 26"/>
          <p:cNvSpPr txBox="1"/>
          <p:nvPr/>
        </p:nvSpPr>
        <p:spPr>
          <a:xfrm>
            <a:off x="5943258" y="8507498"/>
            <a:ext cx="469344" cy="422910"/>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Git</a:t>
            </a:r>
          </a:p>
        </p:txBody>
      </p:sp>
      <p:sp>
        <p:nvSpPr>
          <p:cNvPr id="27" name="TextBox 27"/>
          <p:cNvSpPr txBox="1"/>
          <p:nvPr/>
        </p:nvSpPr>
        <p:spPr>
          <a:xfrm>
            <a:off x="8532657" y="8507498"/>
            <a:ext cx="1062752" cy="422910"/>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GitHub</a:t>
            </a:r>
          </a:p>
        </p:txBody>
      </p:sp>
      <p:sp>
        <p:nvSpPr>
          <p:cNvPr id="28" name="TextBox 28"/>
          <p:cNvSpPr txBox="1"/>
          <p:nvPr/>
        </p:nvSpPr>
        <p:spPr>
          <a:xfrm>
            <a:off x="12716941" y="6200165"/>
            <a:ext cx="1215925" cy="422910"/>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JWT</a:t>
            </a:r>
          </a:p>
        </p:txBody>
      </p:sp>
      <p:sp>
        <p:nvSpPr>
          <p:cNvPr id="29" name="TextBox 29"/>
          <p:cNvSpPr txBox="1"/>
          <p:nvPr/>
        </p:nvSpPr>
        <p:spPr>
          <a:xfrm>
            <a:off x="11369458" y="8507498"/>
            <a:ext cx="1240988" cy="422910"/>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Postman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616432">
            <a:off x="-2442929" y="3450562"/>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22331" flipH="1" flipV="1">
            <a:off x="13222819" y="-2891373"/>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3870078" y="2230798"/>
            <a:ext cx="10547845" cy="7027502"/>
          </a:xfrm>
          <a:custGeom>
            <a:avLst/>
            <a:gdLst/>
            <a:ahLst/>
            <a:cxnLst/>
            <a:rect l="l" t="t" r="r" b="b"/>
            <a:pathLst>
              <a:path w="10547845" h="7027502">
                <a:moveTo>
                  <a:pt x="0" y="0"/>
                </a:moveTo>
                <a:lnTo>
                  <a:pt x="10547844" y="0"/>
                </a:lnTo>
                <a:lnTo>
                  <a:pt x="10547844" y="7027502"/>
                </a:lnTo>
                <a:lnTo>
                  <a:pt x="0" y="7027502"/>
                </a:lnTo>
                <a:lnTo>
                  <a:pt x="0" y="0"/>
                </a:lnTo>
                <a:close/>
              </a:path>
            </a:pathLst>
          </a:custGeom>
          <a:blipFill>
            <a:blip r:embed="rId5"/>
            <a:stretch>
              <a:fillRect/>
            </a:stretch>
          </a:blipFill>
        </p:spPr>
      </p:sp>
      <p:sp>
        <p:nvSpPr>
          <p:cNvPr id="6" name="TextBox 6"/>
          <p:cNvSpPr txBox="1"/>
          <p:nvPr/>
        </p:nvSpPr>
        <p:spPr>
          <a:xfrm>
            <a:off x="1028700" y="989049"/>
            <a:ext cx="7086014" cy="781050"/>
          </a:xfrm>
          <a:prstGeom prst="rect">
            <a:avLst/>
          </a:prstGeom>
        </p:spPr>
        <p:txBody>
          <a:bodyPr lIns="0" tIns="0" rIns="0" bIns="0" rtlCol="0" anchor="t">
            <a:spAutoFit/>
          </a:bodyPr>
          <a:lstStyle/>
          <a:p>
            <a:pPr marL="0" lvl="0" indent="0" algn="l">
              <a:lnSpc>
                <a:spcPts val="6000"/>
              </a:lnSpc>
            </a:pPr>
            <a:r>
              <a:rPr lang="en-US" sz="5000" b="1" dirty="0" err="1">
                <a:solidFill>
                  <a:srgbClr val="000000"/>
                </a:solidFill>
                <a:latin typeface="Raleway Bold"/>
                <a:ea typeface="Raleway Bold"/>
                <a:cs typeface="Raleway Bold"/>
                <a:sym typeface="Raleway Bold"/>
              </a:rPr>
              <a:t>Architechture</a:t>
            </a:r>
            <a:r>
              <a:rPr lang="en-US" sz="5000" b="1" dirty="0">
                <a:solidFill>
                  <a:srgbClr val="000000"/>
                </a:solidFill>
                <a:latin typeface="Raleway Bold"/>
                <a:ea typeface="Raleway Bold"/>
                <a:cs typeface="Raleway Bold"/>
                <a:sym typeface="Raleway Bold"/>
              </a:rPr>
              <a:t> 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852</Words>
  <Application>Microsoft Office PowerPoint</Application>
  <PresentationFormat>Custom</PresentationFormat>
  <Paragraphs>82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Now</vt:lpstr>
      <vt:lpstr>Calibri</vt:lpstr>
      <vt:lpstr>Raleway Bold</vt:lpstr>
      <vt:lpstr>Now Heavy</vt:lpstr>
      <vt:lpstr>Now Bold</vt:lpstr>
      <vt:lpstr>Now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review-final</dc:title>
  <cp:lastModifiedBy>Charankumar E G D</cp:lastModifiedBy>
  <cp:revision>2</cp:revision>
  <dcterms:created xsi:type="dcterms:W3CDTF">2006-08-16T00:00:00Z</dcterms:created>
  <dcterms:modified xsi:type="dcterms:W3CDTF">2025-05-21T13:52:57Z</dcterms:modified>
  <dc:identifier>DAGn_nQS7bE</dc:identifier>
</cp:coreProperties>
</file>