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2" r:id="rId6"/>
    <p:sldId id="261" r:id="rId7"/>
    <p:sldId id="269" r:id="rId8"/>
    <p:sldId id="265" r:id="rId9"/>
    <p:sldId id="268" r:id="rId10"/>
    <p:sldId id="267"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C4A60C9-7904-47DB-9DF5-5584F85B273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D2B363-80D9-4619-9737-E5174C21728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62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60C9-7904-47DB-9DF5-5584F85B273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291949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60C9-7904-47DB-9DF5-5584F85B273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997901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C4A60C9-7904-47DB-9DF5-5584F85B273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1071919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C4A60C9-7904-47DB-9DF5-5584F85B2739}" type="datetimeFigureOut">
              <a:rPr lang="en-IN" smtClean="0"/>
              <a:t>11-05-2025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D2B363-80D9-4619-9737-E5174C21728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2152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C4A60C9-7904-47DB-9DF5-5584F85B273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845918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C4A60C9-7904-47DB-9DF5-5584F85B2739}" type="datetimeFigureOut">
              <a:rPr lang="en-IN" smtClean="0"/>
              <a:t>11-05-2025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377134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C4A60C9-7904-47DB-9DF5-5584F85B2739}" type="datetimeFigureOut">
              <a:rPr lang="en-IN" smtClean="0"/>
              <a:t>11-05-2025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679424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C4A60C9-7904-47DB-9DF5-5584F85B2739}" type="datetimeFigureOut">
              <a:rPr lang="en-IN" smtClean="0"/>
              <a:t>11-05-2025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1584466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C4A60C9-7904-47DB-9DF5-5584F85B2739}" type="datetimeFigureOut">
              <a:rPr lang="en-IN" smtClean="0"/>
              <a:t>11-05-2025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E5D2B363-80D9-4619-9737-E5174C217284}" type="slidenum">
              <a:rPr lang="en-IN" smtClean="0"/>
              <a:t>‹#›</a:t>
            </a:fld>
            <a:endParaRPr lang="en-IN"/>
          </a:p>
        </p:txBody>
      </p:sp>
    </p:spTree>
    <p:extLst>
      <p:ext uri="{BB962C8B-B14F-4D97-AF65-F5344CB8AC3E}">
        <p14:creationId xmlns:p14="http://schemas.microsoft.com/office/powerpoint/2010/main" val="182533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C4A60C9-7904-47DB-9DF5-5584F85B2739}" type="datetimeFigureOut">
              <a:rPr lang="en-IN" smtClean="0"/>
              <a:t>11-05-2025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D2B363-80D9-4619-9737-E5174C217284}" type="slidenum">
              <a:rPr lang="en-IN" smtClean="0"/>
              <a:t>‹#›</a:t>
            </a:fld>
            <a:endParaRPr lang="en-IN"/>
          </a:p>
        </p:txBody>
      </p:sp>
    </p:spTree>
    <p:extLst>
      <p:ext uri="{BB962C8B-B14F-4D97-AF65-F5344CB8AC3E}">
        <p14:creationId xmlns:p14="http://schemas.microsoft.com/office/powerpoint/2010/main" val="3191846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C4A60C9-7904-47DB-9DF5-5584F85B2739}" type="datetimeFigureOut">
              <a:rPr lang="en-IN" smtClean="0"/>
              <a:t>11-05-2025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E5D2B363-80D9-4619-9737-E5174C21728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7268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BB0C8793-3FE8-1F90-5730-E19D3441B99B}"/>
              </a:ext>
            </a:extLst>
          </p:cNvPr>
          <p:cNvSpPr>
            <a:spLocks noGrp="1"/>
          </p:cNvSpPr>
          <p:nvPr>
            <p:ph type="subTitle" idx="1"/>
          </p:nvPr>
        </p:nvSpPr>
        <p:spPr>
          <a:xfrm>
            <a:off x="406378" y="1534299"/>
            <a:ext cx="11371965" cy="806676"/>
          </a:xfrm>
        </p:spPr>
        <p:txBody>
          <a:bodyPr>
            <a:noAutofit/>
          </a:bodyPr>
          <a:lstStyle/>
          <a:p>
            <a:pPr algn="ctr"/>
            <a:r>
              <a:rPr lang="en-US" sz="25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rPr>
              <a:t>International Conference on Recent Innovation in Technologies (ICRIT’25) during 14th &amp; 15th May 2025</a:t>
            </a:r>
            <a:endParaRPr lang="en-IN" sz="2500" dirty="0">
              <a:solidFill>
                <a:schemeClr val="accent3">
                  <a:lumMod val="50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4" name="Flowchart: Alternative Process 2">
            <a:extLst>
              <a:ext uri="{FF2B5EF4-FFF2-40B4-BE49-F238E27FC236}">
                <a16:creationId xmlns:a16="http://schemas.microsoft.com/office/drawing/2014/main" id="{1C5BE6E9-88B1-AC2D-479C-A5090429FF61}"/>
              </a:ext>
            </a:extLst>
          </p:cNvPr>
          <p:cNvSpPr/>
          <p:nvPr/>
        </p:nvSpPr>
        <p:spPr>
          <a:xfrm>
            <a:off x="406378" y="2416107"/>
            <a:ext cx="2717821" cy="579120"/>
          </a:xfrm>
          <a:prstGeom prst="flowChartAlternateProcess">
            <a:avLst/>
          </a:prstGeom>
          <a:solidFill>
            <a:schemeClr val="accent6">
              <a:lumMod val="40000"/>
              <a:lumOff val="6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US" dirty="0">
                <a:latin typeface="+mj-lt"/>
              </a:rPr>
              <a:t>Paper ID : ICRIT211 </a:t>
            </a:r>
            <a:endParaRPr lang="en-GB" dirty="0">
              <a:latin typeface="+mj-lt"/>
            </a:endParaRPr>
          </a:p>
        </p:txBody>
      </p:sp>
      <p:sp>
        <p:nvSpPr>
          <p:cNvPr id="5" name="Flowchart: Alternative Process 2">
            <a:extLst>
              <a:ext uri="{FF2B5EF4-FFF2-40B4-BE49-F238E27FC236}">
                <a16:creationId xmlns:a16="http://schemas.microsoft.com/office/drawing/2014/main" id="{2672E332-AA85-0D89-3E9E-F015E766E0B9}"/>
              </a:ext>
            </a:extLst>
          </p:cNvPr>
          <p:cNvSpPr/>
          <p:nvPr/>
        </p:nvSpPr>
        <p:spPr>
          <a:xfrm>
            <a:off x="406378" y="3259037"/>
            <a:ext cx="11371965" cy="1226726"/>
          </a:xfrm>
          <a:prstGeom prst="flowChartAlternateProcess">
            <a:avLst/>
          </a:prstGeom>
          <a:solidFill>
            <a:schemeClr val="accent2">
              <a:lumMod val="20000"/>
              <a:lumOff val="8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pPr algn="ctr"/>
            <a:r>
              <a:rPr lang="en-US" sz="3600" dirty="0">
                <a:solidFill>
                  <a:schemeClr val="accent6">
                    <a:lumMod val="50000"/>
                  </a:schemeClr>
                </a:solidFill>
                <a:latin typeface="+mj-lt"/>
              </a:rPr>
              <a:t>LIVEDOCS: A PEER-TO-PEER REAL-TIME COLLABORATIVE DOCUMENT EDITOR USING WEBRTC AND CRDTS </a:t>
            </a:r>
            <a:endParaRPr lang="en-GB" sz="3600" dirty="0">
              <a:solidFill>
                <a:schemeClr val="accent6">
                  <a:lumMod val="50000"/>
                </a:schemeClr>
              </a:solidFill>
              <a:latin typeface="+mj-lt"/>
            </a:endParaRPr>
          </a:p>
        </p:txBody>
      </p:sp>
      <p:sp>
        <p:nvSpPr>
          <p:cNvPr id="6" name="Flowchart: Alternative Process 2">
            <a:extLst>
              <a:ext uri="{FF2B5EF4-FFF2-40B4-BE49-F238E27FC236}">
                <a16:creationId xmlns:a16="http://schemas.microsoft.com/office/drawing/2014/main" id="{AABA1AA6-5B43-3A21-3900-45D6C210DB88}"/>
              </a:ext>
            </a:extLst>
          </p:cNvPr>
          <p:cNvSpPr/>
          <p:nvPr/>
        </p:nvSpPr>
        <p:spPr>
          <a:xfrm>
            <a:off x="7678994" y="4730321"/>
            <a:ext cx="4023149" cy="1226725"/>
          </a:xfrm>
          <a:prstGeom prst="flowChartAlternateProcess">
            <a:avLst/>
          </a:prstGeom>
          <a:solidFill>
            <a:schemeClr val="accent4">
              <a:lumMod val="20000"/>
              <a:lumOff val="80000"/>
            </a:schemeClr>
          </a:solidFill>
          <a:ln/>
        </p:spPr>
        <p:style>
          <a:lnRef idx="2">
            <a:schemeClr val="dk1"/>
          </a:lnRef>
          <a:fillRef idx="1">
            <a:schemeClr val="lt1"/>
          </a:fillRef>
          <a:effectRef idx="0">
            <a:schemeClr val="dk1"/>
          </a:effectRef>
          <a:fontRef idx="minor">
            <a:schemeClr val="dk1"/>
          </a:fontRef>
        </p:style>
        <p:txBody>
          <a:bodyPr lIns="91440" tIns="45720" rIns="91440" bIns="45720" rtlCol="0" anchor="ctr"/>
          <a:lstStyle/>
          <a:p>
            <a:r>
              <a:rPr lang="en-GB" sz="1600" dirty="0">
                <a:latin typeface="+mj-lt"/>
              </a:rPr>
              <a:t>Charankumar E G D</a:t>
            </a:r>
          </a:p>
          <a:p>
            <a:r>
              <a:rPr lang="en-GB" sz="1600" dirty="0">
                <a:latin typeface="+mj-lt"/>
              </a:rPr>
              <a:t>Arunprasad S</a:t>
            </a:r>
          </a:p>
          <a:p>
            <a:r>
              <a:rPr lang="en-GB" sz="1600" dirty="0">
                <a:latin typeface="+mj-lt"/>
              </a:rPr>
              <a:t>Dharani Dharan R</a:t>
            </a:r>
          </a:p>
          <a:p>
            <a:r>
              <a:rPr lang="en-GB" sz="1600" dirty="0">
                <a:latin typeface="+mj-lt"/>
              </a:rPr>
              <a:t>PSNA College of Engineering and Technology</a:t>
            </a:r>
          </a:p>
        </p:txBody>
      </p:sp>
      <p:pic>
        <p:nvPicPr>
          <p:cNvPr id="1026" name="Picture 2" descr="https://grace.edu.in/assets/img/g.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90263" y="53076"/>
            <a:ext cx="3504396" cy="116813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grace.edu.in/assets/img/coe.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4659" y="53076"/>
            <a:ext cx="3309934" cy="1103311"/>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5279985" y="1068951"/>
            <a:ext cx="2040943" cy="369332"/>
          </a:xfrm>
          <a:prstGeom prst="rect">
            <a:avLst/>
          </a:prstGeom>
        </p:spPr>
        <p:txBody>
          <a:bodyPr wrap="none">
            <a:spAutoFit/>
          </a:bodyPr>
          <a:lstStyle/>
          <a:p>
            <a:r>
              <a:rPr lang="en-IN" b="1" dirty="0" err="1">
                <a:solidFill>
                  <a:schemeClr val="accent2">
                    <a:lumMod val="50000"/>
                  </a:schemeClr>
                </a:solidFill>
              </a:rPr>
              <a:t>Thoothukudi</a:t>
            </a:r>
            <a:r>
              <a:rPr lang="en-IN" b="1" dirty="0">
                <a:solidFill>
                  <a:schemeClr val="accent2">
                    <a:lumMod val="50000"/>
                  </a:schemeClr>
                </a:solidFill>
              </a:rPr>
              <a:t> - 05</a:t>
            </a:r>
          </a:p>
        </p:txBody>
      </p:sp>
      <p:pic>
        <p:nvPicPr>
          <p:cNvPr id="1030" name="Picture 6" descr="https://grace.edu.in/assets/img/gcoe_logo.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37791" y="226072"/>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CT Academy - Wikipe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72369" y="304988"/>
            <a:ext cx="1787943" cy="71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7840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7DB10-2249-08C3-6AA5-774028F520F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814221-47F0-9B14-F8B2-B832942C3345}"/>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sp>
        <p:nvSpPr>
          <p:cNvPr id="5" name="Rectangle 4">
            <a:extLst>
              <a:ext uri="{FF2B5EF4-FFF2-40B4-BE49-F238E27FC236}">
                <a16:creationId xmlns:a16="http://schemas.microsoft.com/office/drawing/2014/main" id="{173B5F45-CD40-16A8-3AA5-027FB2971BF2}"/>
              </a:ext>
            </a:extLst>
          </p:cNvPr>
          <p:cNvSpPr/>
          <p:nvPr/>
        </p:nvSpPr>
        <p:spPr>
          <a:xfrm>
            <a:off x="3195586" y="3137524"/>
            <a:ext cx="5442857" cy="71989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6000" dirty="0"/>
              <a:t>THANK YOU</a:t>
            </a:r>
          </a:p>
        </p:txBody>
      </p:sp>
    </p:spTree>
    <p:extLst>
      <p:ext uri="{BB962C8B-B14F-4D97-AF65-F5344CB8AC3E}">
        <p14:creationId xmlns:p14="http://schemas.microsoft.com/office/powerpoint/2010/main" val="76274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2AA53-1175-8ECD-E47F-DBC65C66C5F2}"/>
              </a:ext>
            </a:extLst>
          </p:cNvPr>
          <p:cNvSpPr>
            <a:spLocks noGrp="1"/>
          </p:cNvSpPr>
          <p:nvPr>
            <p:ph type="title"/>
          </p:nvPr>
        </p:nvSpPr>
        <p:spPr/>
        <p:txBody>
          <a:bodyPr/>
          <a:lstStyle/>
          <a:p>
            <a:pPr algn="ctr"/>
            <a:r>
              <a:rPr lang="en-IN" dirty="0"/>
              <a:t>PRESENTATION CONTENT</a:t>
            </a:r>
          </a:p>
        </p:txBody>
      </p:sp>
      <p:sp>
        <p:nvSpPr>
          <p:cNvPr id="4" name="Text Placeholder 3">
            <a:extLst>
              <a:ext uri="{FF2B5EF4-FFF2-40B4-BE49-F238E27FC236}">
                <a16:creationId xmlns:a16="http://schemas.microsoft.com/office/drawing/2014/main" id="{1810412C-A3FF-A238-21CA-5BFB72CDBAE6}"/>
              </a:ext>
            </a:extLst>
          </p:cNvPr>
          <p:cNvSpPr>
            <a:spLocks noGrp="1"/>
          </p:cNvSpPr>
          <p:nvPr>
            <p:ph idx="1"/>
          </p:nvPr>
        </p:nvSpPr>
        <p:spPr/>
        <p:txBody>
          <a:bodyPr anchor="ctr" anchorCtr="0">
            <a:noAutofit/>
          </a:bodyPr>
          <a:lstStyle/>
          <a:p>
            <a:pPr marL="342900" indent="-342900">
              <a:lnSpc>
                <a:spcPct val="170000"/>
              </a:lnSpc>
              <a:buClrTx/>
              <a:buFont typeface="+mj-lt"/>
              <a:buAutoNum type="arabicPeriod"/>
            </a:pPr>
            <a:r>
              <a:rPr lang="en-US" sz="1800" b="1" dirty="0"/>
              <a:t>Introduction</a:t>
            </a:r>
          </a:p>
          <a:p>
            <a:pPr marL="342900" indent="-342900">
              <a:lnSpc>
                <a:spcPct val="170000"/>
              </a:lnSpc>
              <a:buClrTx/>
              <a:buFont typeface="+mj-lt"/>
              <a:buAutoNum type="arabicPeriod"/>
            </a:pPr>
            <a:r>
              <a:rPr lang="en-US" sz="1800" b="1" dirty="0"/>
              <a:t>Literature Review</a:t>
            </a:r>
          </a:p>
          <a:p>
            <a:pPr marL="342900" indent="-342900">
              <a:lnSpc>
                <a:spcPct val="170000"/>
              </a:lnSpc>
              <a:buClrTx/>
              <a:buFont typeface="+mj-lt"/>
              <a:buAutoNum type="arabicPeriod"/>
            </a:pPr>
            <a:r>
              <a:rPr lang="en-US" sz="1800" b="1" dirty="0"/>
              <a:t>Challenges</a:t>
            </a:r>
          </a:p>
          <a:p>
            <a:pPr marL="342900" indent="-342900">
              <a:lnSpc>
                <a:spcPct val="170000"/>
              </a:lnSpc>
              <a:buClrTx/>
              <a:buFont typeface="+mj-lt"/>
              <a:buAutoNum type="arabicPeriod"/>
            </a:pPr>
            <a:r>
              <a:rPr lang="en-US" sz="1800" b="1" dirty="0"/>
              <a:t>Objective</a:t>
            </a:r>
          </a:p>
          <a:p>
            <a:pPr marL="342900" indent="-342900">
              <a:lnSpc>
                <a:spcPct val="170000"/>
              </a:lnSpc>
              <a:buClrTx/>
              <a:buFont typeface="+mj-lt"/>
              <a:buAutoNum type="arabicPeriod"/>
            </a:pPr>
            <a:r>
              <a:rPr lang="en-US" sz="1800" b="1" dirty="0"/>
              <a:t>Implementation of Proposed Work</a:t>
            </a:r>
          </a:p>
          <a:p>
            <a:pPr marL="342900" indent="-342900">
              <a:lnSpc>
                <a:spcPct val="170000"/>
              </a:lnSpc>
              <a:buClrTx/>
              <a:buFont typeface="+mj-lt"/>
              <a:buAutoNum type="arabicPeriod"/>
            </a:pPr>
            <a:r>
              <a:rPr lang="en-US" sz="1800" b="1" dirty="0"/>
              <a:t>Results &amp; Impact</a:t>
            </a:r>
          </a:p>
          <a:p>
            <a:pPr marL="342900" indent="-342900">
              <a:lnSpc>
                <a:spcPct val="170000"/>
              </a:lnSpc>
              <a:buClrTx/>
              <a:buFont typeface="+mj-lt"/>
              <a:buAutoNum type="arabicPeriod"/>
            </a:pPr>
            <a:r>
              <a:rPr lang="en-US" sz="1800" b="1" dirty="0"/>
              <a:t>Summary</a:t>
            </a:r>
          </a:p>
        </p:txBody>
      </p:sp>
      <p:pic>
        <p:nvPicPr>
          <p:cNvPr id="6"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99712" y="314290"/>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994"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93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6DA7B-F7D7-2272-3E8D-4866711A4058}"/>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B56C6423-A46F-3A54-2046-5CDAD0E88FD4}"/>
              </a:ext>
            </a:extLst>
          </p:cNvPr>
          <p:cNvSpPr>
            <a:spLocks noGrp="1"/>
          </p:cNvSpPr>
          <p:nvPr>
            <p:ph idx="1"/>
          </p:nvPr>
        </p:nvSpPr>
        <p:spPr/>
        <p:txBody>
          <a:bodyPr/>
          <a:lstStyle/>
          <a:p>
            <a:pPr marL="0" indent="0" algn="just">
              <a:lnSpc>
                <a:spcPct val="150000"/>
              </a:lnSpc>
              <a:buNone/>
            </a:pPr>
            <a:r>
              <a:rPr lang="en-US" dirty="0"/>
              <a:t>LiveDocs is a decentralized, real-time collaborative document editor that enables seamless collaboration without centralized servers. It leverages WebRTC for peer-to-peer (P2P) communication and Yjs (CRDTs) for distributed synchronization, ensuring low-latency collaboration, fault tolerance, and scalability. Key features include real-time editing, role-based permissions, and JWT-based authentication for secure access. By eliminating centralized infrastructure, LiveDocs reduces server costs, enhances scalability, and improves fault tolerance, making it a powerful alternative for teams and enterprises needing real-time collaboration.</a:t>
            </a:r>
            <a:endParaRPr lang="en-IN" dirty="0"/>
          </a:p>
        </p:txBody>
      </p:sp>
      <p:pic>
        <p:nvPicPr>
          <p:cNvPr id="8"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6444" y="92909"/>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369"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3664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6DCC0666-DCF5-32D8-2C1F-BA0CA65258B3}"/>
              </a:ext>
            </a:extLst>
          </p:cNvPr>
          <p:cNvSpPr>
            <a:spLocks noGrp="1"/>
          </p:cNvSpPr>
          <p:nvPr>
            <p:ph type="title"/>
          </p:nvPr>
        </p:nvSpPr>
        <p:spPr/>
        <p:txBody>
          <a:bodyPr/>
          <a:lstStyle/>
          <a:p>
            <a:r>
              <a:rPr lang="en-US"/>
              <a:t>LITERATURE REVIEW</a:t>
            </a:r>
            <a:endParaRPr lang="en-IN"/>
          </a:p>
        </p:txBody>
      </p:sp>
      <p:graphicFrame>
        <p:nvGraphicFramePr>
          <p:cNvPr id="5" name="Content Placeholder 1">
            <a:extLst>
              <a:ext uri="{FF2B5EF4-FFF2-40B4-BE49-F238E27FC236}">
                <a16:creationId xmlns:a16="http://schemas.microsoft.com/office/drawing/2014/main" id="{73E0FFCE-25AC-EA0D-BAEB-E740A825DD5E}"/>
              </a:ext>
            </a:extLst>
          </p:cNvPr>
          <p:cNvGraphicFramePr>
            <a:graphicFrameLocks noGrp="1"/>
          </p:cNvGraphicFramePr>
          <p:nvPr>
            <p:ph idx="1"/>
            <p:extLst>
              <p:ext uri="{D42A27DB-BD31-4B8C-83A1-F6EECF244321}">
                <p14:modId xmlns:p14="http://schemas.microsoft.com/office/powerpoint/2010/main" val="4247855850"/>
              </p:ext>
            </p:extLst>
          </p:nvPr>
        </p:nvGraphicFramePr>
        <p:xfrm>
          <a:off x="1097280" y="1902179"/>
          <a:ext cx="10058401" cy="3961411"/>
        </p:xfrm>
        <a:graphic>
          <a:graphicData uri="http://schemas.openxmlformats.org/drawingml/2006/table">
            <a:tbl>
              <a:tblPr firstRow="1" bandRow="1">
                <a:tableStyleId>{00A15C55-8517-42AA-B614-E9B94910E393}</a:tableStyleId>
              </a:tblPr>
              <a:tblGrid>
                <a:gridCol w="630521">
                  <a:extLst>
                    <a:ext uri="{9D8B030D-6E8A-4147-A177-3AD203B41FA5}">
                      <a16:colId xmlns:a16="http://schemas.microsoft.com/office/drawing/2014/main" val="1254859559"/>
                    </a:ext>
                  </a:extLst>
                </a:gridCol>
                <a:gridCol w="2356970">
                  <a:extLst>
                    <a:ext uri="{9D8B030D-6E8A-4147-A177-3AD203B41FA5}">
                      <a16:colId xmlns:a16="http://schemas.microsoft.com/office/drawing/2014/main" val="3571236599"/>
                    </a:ext>
                  </a:extLst>
                </a:gridCol>
                <a:gridCol w="2356970">
                  <a:extLst>
                    <a:ext uri="{9D8B030D-6E8A-4147-A177-3AD203B41FA5}">
                      <a16:colId xmlns:a16="http://schemas.microsoft.com/office/drawing/2014/main" val="3629848036"/>
                    </a:ext>
                  </a:extLst>
                </a:gridCol>
                <a:gridCol w="2356970">
                  <a:extLst>
                    <a:ext uri="{9D8B030D-6E8A-4147-A177-3AD203B41FA5}">
                      <a16:colId xmlns:a16="http://schemas.microsoft.com/office/drawing/2014/main" val="3620908633"/>
                    </a:ext>
                  </a:extLst>
                </a:gridCol>
                <a:gridCol w="2356970">
                  <a:extLst>
                    <a:ext uri="{9D8B030D-6E8A-4147-A177-3AD203B41FA5}">
                      <a16:colId xmlns:a16="http://schemas.microsoft.com/office/drawing/2014/main" val="2856220991"/>
                    </a:ext>
                  </a:extLst>
                </a:gridCol>
              </a:tblGrid>
              <a:tr h="303811">
                <a:tc>
                  <a:txBody>
                    <a:bodyPr/>
                    <a:lstStyle/>
                    <a:p>
                      <a:r>
                        <a:rPr lang="en-US" sz="1200" b="1" dirty="0">
                          <a:latin typeface="+mn-lt"/>
                        </a:rPr>
                        <a:t>S.NO</a:t>
                      </a:r>
                    </a:p>
                  </a:txBody>
                  <a:tcPr/>
                </a:tc>
                <a:tc>
                  <a:txBody>
                    <a:bodyPr/>
                    <a:lstStyle/>
                    <a:p>
                      <a:r>
                        <a:rPr lang="en-US" sz="1200" b="1" dirty="0">
                          <a:latin typeface="+mn-lt"/>
                        </a:rPr>
                        <a:t>PAPER TITLE</a:t>
                      </a:r>
                    </a:p>
                  </a:txBody>
                  <a:tcPr/>
                </a:tc>
                <a:tc>
                  <a:txBody>
                    <a:bodyPr/>
                    <a:lstStyle/>
                    <a:p>
                      <a:r>
                        <a:rPr lang="en-US" sz="1200" b="1" dirty="0">
                          <a:latin typeface="+mn-lt"/>
                        </a:rPr>
                        <a:t>AUTHOR</a:t>
                      </a:r>
                    </a:p>
                  </a:txBody>
                  <a:tcPr/>
                </a:tc>
                <a:tc>
                  <a:txBody>
                    <a:bodyPr/>
                    <a:lstStyle/>
                    <a:p>
                      <a:r>
                        <a:rPr lang="en-US" sz="1200" b="1" dirty="0">
                          <a:latin typeface="+mn-lt"/>
                        </a:rPr>
                        <a:t>CONCEPT</a:t>
                      </a:r>
                    </a:p>
                  </a:txBody>
                  <a:tcPr/>
                </a:tc>
                <a:tc>
                  <a:txBody>
                    <a:bodyPr/>
                    <a:lstStyle/>
                    <a:p>
                      <a:r>
                        <a:rPr lang="en-US" sz="1200" b="1" dirty="0">
                          <a:latin typeface="+mn-lt"/>
                        </a:rPr>
                        <a:t>LIMITATIONS</a:t>
                      </a:r>
                    </a:p>
                  </a:txBody>
                  <a:tcPr/>
                </a:tc>
                <a:extLst>
                  <a:ext uri="{0D108BD9-81ED-4DB2-BD59-A6C34878D82A}">
                    <a16:rowId xmlns:a16="http://schemas.microsoft.com/office/drawing/2014/main" val="2785322116"/>
                  </a:ext>
                </a:extLst>
              </a:tr>
              <a:tr h="730250">
                <a:tc>
                  <a:txBody>
                    <a:bodyPr/>
                    <a:lstStyle/>
                    <a:p>
                      <a:r>
                        <a:rPr lang="en-US" sz="1200" b="0" dirty="0">
                          <a:latin typeface="+mn-lt"/>
                        </a:rPr>
                        <a:t>1</a:t>
                      </a:r>
                    </a:p>
                  </a:txBody>
                  <a:tcPr/>
                </a:tc>
                <a:tc>
                  <a:txBody>
                    <a:bodyPr/>
                    <a:lstStyle/>
                    <a:p>
                      <a:pPr lvl="0" algn="l">
                        <a:lnSpc>
                          <a:spcPct val="100000"/>
                        </a:lnSpc>
                        <a:spcBef>
                          <a:spcPts val="0"/>
                        </a:spcBef>
                        <a:spcAft>
                          <a:spcPts val="0"/>
                        </a:spcAft>
                        <a:buNone/>
                      </a:pPr>
                      <a:r>
                        <a:rPr lang="en-US" sz="1200" b="0" dirty="0">
                          <a:latin typeface="+mn-lt"/>
                        </a:rPr>
                        <a:t>Performance of real-time collaborative editors at large scale: User perspective</a:t>
                      </a:r>
                    </a:p>
                  </a:txBody>
                  <a:tcPr/>
                </a:tc>
                <a:tc>
                  <a:txBody>
                    <a:bodyPr/>
                    <a:lstStyle/>
                    <a:p>
                      <a:pPr lvl="0" algn="l">
                        <a:lnSpc>
                          <a:spcPct val="100000"/>
                        </a:lnSpc>
                        <a:spcBef>
                          <a:spcPts val="0"/>
                        </a:spcBef>
                        <a:spcAft>
                          <a:spcPts val="0"/>
                        </a:spcAft>
                        <a:buNone/>
                      </a:pPr>
                      <a:r>
                        <a:rPr lang="it-IT" sz="1200" b="0" i="0" u="none" strike="noStrike" noProof="0" dirty="0">
                          <a:solidFill>
                            <a:schemeClr val="tx1"/>
                          </a:solidFill>
                          <a:latin typeface="+mn-lt"/>
                        </a:rPr>
                        <a:t>Quang-Vinh </a:t>
                      </a:r>
                      <a:r>
                        <a:rPr lang="it-IT" sz="1200" b="0" i="0" u="none" strike="noStrike" noProof="0" dirty="0" err="1">
                          <a:solidFill>
                            <a:schemeClr val="tx1"/>
                          </a:solidFill>
                          <a:latin typeface="+mn-lt"/>
                        </a:rPr>
                        <a:t>Dang</a:t>
                      </a:r>
                      <a:r>
                        <a:rPr lang="it-IT" sz="1200" b="0" i="0" u="none" strike="noStrike" noProof="0" dirty="0">
                          <a:solidFill>
                            <a:schemeClr val="tx1"/>
                          </a:solidFill>
                          <a:latin typeface="+mn-lt"/>
                        </a:rPr>
                        <a:t>, Claudia-Lavinia </a:t>
                      </a:r>
                      <a:r>
                        <a:rPr lang="it-IT" sz="1200" b="0" i="0" u="none" strike="noStrike" noProof="0" dirty="0" err="1">
                          <a:solidFill>
                            <a:schemeClr val="tx1"/>
                          </a:solidFill>
                          <a:latin typeface="+mn-lt"/>
                        </a:rPr>
                        <a:t>Ignat</a:t>
                      </a:r>
                      <a:r>
                        <a:rPr lang="it-IT" sz="1200" b="0" i="0" u="none" strike="noStrike" noProof="0" dirty="0">
                          <a:solidFill>
                            <a:schemeClr val="tx1"/>
                          </a:solidFill>
                          <a:latin typeface="+mn-lt"/>
                        </a:rPr>
                        <a:t> – 2016</a:t>
                      </a:r>
                    </a:p>
                  </a:txBody>
                  <a:tcPr/>
                </a:tc>
                <a:tc>
                  <a:txBody>
                    <a:bodyPr/>
                    <a:lstStyle/>
                    <a:p>
                      <a:pPr lvl="0">
                        <a:buNone/>
                      </a:pPr>
                      <a:r>
                        <a:rPr lang="en-US" sz="1200" b="0" i="0" u="none" strike="noStrike" noProof="0" dirty="0">
                          <a:solidFill>
                            <a:schemeClr val="tx1"/>
                          </a:solidFill>
                          <a:latin typeface="+mn-lt"/>
                        </a:rPr>
                        <a:t>Evaluates large-scale collaborative editors using user interaction data and system logs to assess responsiveness and consistency.</a:t>
                      </a:r>
                    </a:p>
                  </a:txBody>
                  <a:tcPr/>
                </a:tc>
                <a:tc>
                  <a:txBody>
                    <a:bodyPr/>
                    <a:lstStyle/>
                    <a:p>
                      <a:pPr lvl="0">
                        <a:buNone/>
                      </a:pPr>
                      <a:r>
                        <a:rPr lang="en-US" sz="1200" b="0" i="0" u="none" strike="noStrike" noProof="0" dirty="0">
                          <a:solidFill>
                            <a:schemeClr val="tx1"/>
                          </a:solidFill>
                          <a:latin typeface="+mn-lt"/>
                        </a:rPr>
                        <a:t>Performance degradation observed under high concurrency, limited consideration for network partition scenarios.</a:t>
                      </a:r>
                    </a:p>
                  </a:txBody>
                  <a:tcPr/>
                </a:tc>
                <a:extLst>
                  <a:ext uri="{0D108BD9-81ED-4DB2-BD59-A6C34878D82A}">
                    <a16:rowId xmlns:a16="http://schemas.microsoft.com/office/drawing/2014/main" val="2850170458"/>
                  </a:ext>
                </a:extLst>
              </a:tr>
              <a:tr h="547370">
                <a:tc>
                  <a:txBody>
                    <a:bodyPr/>
                    <a:lstStyle/>
                    <a:p>
                      <a:r>
                        <a:rPr lang="en-US" sz="1200" b="0" dirty="0">
                          <a:latin typeface="+mn-lt"/>
                        </a:rPr>
                        <a:t>2</a:t>
                      </a:r>
                    </a:p>
                  </a:txBody>
                  <a:tcPr/>
                </a:tc>
                <a:tc>
                  <a:txBody>
                    <a:bodyPr/>
                    <a:lstStyle/>
                    <a:p>
                      <a:pPr lvl="0" algn="l">
                        <a:lnSpc>
                          <a:spcPct val="100000"/>
                        </a:lnSpc>
                        <a:spcBef>
                          <a:spcPts val="0"/>
                        </a:spcBef>
                        <a:spcAft>
                          <a:spcPts val="0"/>
                        </a:spcAft>
                        <a:buNone/>
                      </a:pPr>
                      <a:r>
                        <a:rPr lang="en-US" sz="1200" b="0" dirty="0">
                          <a:latin typeface="+mn-lt"/>
                        </a:rPr>
                        <a:t>A Personal Distributed Real-time Collaborative System</a:t>
                      </a:r>
                    </a:p>
                  </a:txBody>
                  <a:tcPr/>
                </a:tc>
                <a:tc>
                  <a:txBody>
                    <a:bodyPr/>
                    <a:lstStyle/>
                    <a:p>
                      <a:pPr lvl="0">
                        <a:buNone/>
                      </a:pPr>
                      <a:r>
                        <a:rPr lang="en-US" sz="1200" b="0" dirty="0">
                          <a:latin typeface="+mn-lt"/>
                        </a:rPr>
                        <a:t>Michalis Konstantopoulos, Nikos Chondros, Mema Roussopoulos – 2020</a:t>
                      </a:r>
                    </a:p>
                  </a:txBody>
                  <a:tcPr/>
                </a:tc>
                <a:tc>
                  <a:txBody>
                    <a:bodyPr/>
                    <a:lstStyle/>
                    <a:p>
                      <a:pPr lvl="0">
                        <a:buNone/>
                      </a:pPr>
                      <a:r>
                        <a:rPr lang="en-US" sz="1200" b="0" dirty="0">
                          <a:latin typeface="+mn-lt"/>
                        </a:rPr>
                        <a:t>A distributed peer-to-peer (P2P) collaborative editing system with decentralized storage, reducing reliance on central servers.</a:t>
                      </a:r>
                    </a:p>
                  </a:txBody>
                  <a:tcPr/>
                </a:tc>
                <a:tc>
                  <a:txBody>
                    <a:bodyPr/>
                    <a:lstStyle/>
                    <a:p>
                      <a:pPr lvl="0">
                        <a:buNone/>
                      </a:pPr>
                      <a:r>
                        <a:rPr lang="en-US" sz="1200" b="0" dirty="0">
                          <a:latin typeface="+mn-lt"/>
                        </a:rPr>
                        <a:t>Consistency management becomes complex when multiple users edit simultaneously; relies heavily on stable peer connectivity.</a:t>
                      </a:r>
                    </a:p>
                  </a:txBody>
                  <a:tcPr/>
                </a:tc>
                <a:extLst>
                  <a:ext uri="{0D108BD9-81ED-4DB2-BD59-A6C34878D82A}">
                    <a16:rowId xmlns:a16="http://schemas.microsoft.com/office/drawing/2014/main" val="3648928431"/>
                  </a:ext>
                </a:extLst>
              </a:tr>
              <a:tr h="0">
                <a:tc>
                  <a:txBody>
                    <a:bodyPr/>
                    <a:lstStyle/>
                    <a:p>
                      <a:r>
                        <a:rPr lang="en-US" sz="1200" b="0" dirty="0">
                          <a:latin typeface="+mn-lt"/>
                        </a:rPr>
                        <a:t>3</a:t>
                      </a:r>
                    </a:p>
                  </a:txBody>
                  <a:tcPr/>
                </a:tc>
                <a:tc>
                  <a:txBody>
                    <a:bodyPr/>
                    <a:lstStyle/>
                    <a:p>
                      <a:r>
                        <a:rPr lang="en-US" sz="1200" b="0" dirty="0">
                          <a:latin typeface="+mn-lt"/>
                        </a:rPr>
                        <a:t>Collaborative Code Editors - Enabling Real-Time Multi-User Coding and Knowledge Sharing</a:t>
                      </a:r>
                    </a:p>
                  </a:txBody>
                  <a:tcPr/>
                </a:tc>
                <a:tc>
                  <a:txBody>
                    <a:bodyPr/>
                    <a:lstStyle/>
                    <a:p>
                      <a:r>
                        <a:rPr lang="en-US" sz="1200" b="0" dirty="0">
                          <a:latin typeface="+mn-lt"/>
                        </a:rPr>
                        <a:t>Khushwant Virdi, Anup Lal Yadav, Azhar Ashraf </a:t>
                      </a:r>
                      <a:r>
                        <a:rPr lang="en-US" sz="1200" b="0" dirty="0" err="1">
                          <a:latin typeface="+mn-lt"/>
                        </a:rPr>
                        <a:t>Gadoo</a:t>
                      </a:r>
                      <a:r>
                        <a:rPr lang="en-US" sz="1200" b="0" dirty="0">
                          <a:latin typeface="+mn-lt"/>
                        </a:rPr>
                        <a:t>, Navjot Singh Talwandi – 2023</a:t>
                      </a:r>
                    </a:p>
                  </a:txBody>
                  <a:tcPr/>
                </a:tc>
                <a:tc>
                  <a:txBody>
                    <a:bodyPr/>
                    <a:lstStyle/>
                    <a:p>
                      <a:r>
                        <a:rPr lang="en-US" sz="1200" b="0" dirty="0">
                          <a:latin typeface="+mn-lt"/>
                        </a:rPr>
                        <a:t>Examines collaborative code editors, focusing on WebSocket communication, OT algorithms, and conflict resolution, with a prototype evaluation and comparison to existing platforms.</a:t>
                      </a:r>
                    </a:p>
                  </a:txBody>
                  <a:tcPr/>
                </a:tc>
                <a:tc>
                  <a:txBody>
                    <a:bodyPr/>
                    <a:lstStyle/>
                    <a:p>
                      <a:r>
                        <a:rPr lang="en-US" sz="1200" b="0" dirty="0">
                          <a:latin typeface="+mn-lt"/>
                        </a:rPr>
                        <a:t>Persistent issues like latency, synchronization, and conflict resolution remain, requiring further innovation for larger-scale effectiveness.</a:t>
                      </a:r>
                    </a:p>
                  </a:txBody>
                  <a:tcPr/>
                </a:tc>
                <a:extLst>
                  <a:ext uri="{0D108BD9-81ED-4DB2-BD59-A6C34878D82A}">
                    <a16:rowId xmlns:a16="http://schemas.microsoft.com/office/drawing/2014/main" val="575642681"/>
                  </a:ext>
                </a:extLst>
              </a:tr>
              <a:tr h="261358">
                <a:tc>
                  <a:txBody>
                    <a:bodyPr/>
                    <a:lstStyle/>
                    <a:p>
                      <a:r>
                        <a:rPr lang="en-US" sz="1200" b="0" dirty="0">
                          <a:latin typeface="+mn-lt"/>
                        </a:rPr>
                        <a:t>4</a:t>
                      </a:r>
                    </a:p>
                  </a:txBody>
                  <a:tcPr/>
                </a:tc>
                <a:tc>
                  <a:txBody>
                    <a:bodyPr/>
                    <a:lstStyle/>
                    <a:p>
                      <a:r>
                        <a:rPr lang="en-US" sz="1200" b="0" dirty="0">
                          <a:latin typeface="+mn-lt"/>
                        </a:rPr>
                        <a:t>SecureC2Edit: A Framework for Secure Collaborative and Concurrent Document Editing</a:t>
                      </a:r>
                    </a:p>
                  </a:txBody>
                  <a:tcPr/>
                </a:tc>
                <a:tc>
                  <a:txBody>
                    <a:bodyPr/>
                    <a:lstStyle/>
                    <a:p>
                      <a:r>
                        <a:rPr lang="en-US" sz="1200" b="0" dirty="0">
                          <a:latin typeface="+mn-lt"/>
                        </a:rPr>
                        <a:t>Shashank Arora, Pradeep K. Atrey – 2023</a:t>
                      </a:r>
                    </a:p>
                  </a:txBody>
                  <a:tcPr/>
                </a:tc>
                <a:tc>
                  <a:txBody>
                    <a:bodyPr/>
                    <a:lstStyle/>
                    <a:p>
                      <a:r>
                        <a:rPr lang="en-US" sz="1200" b="0" dirty="0">
                          <a:latin typeface="+mn-lt"/>
                        </a:rPr>
                        <a:t>Proposes a secure framework for concurrent collaborative editing, integrating cryptographic controls to ensure content integrity.</a:t>
                      </a:r>
                    </a:p>
                  </a:txBody>
                  <a:tcPr/>
                </a:tc>
                <a:tc>
                  <a:txBody>
                    <a:bodyPr/>
                    <a:lstStyle/>
                    <a:p>
                      <a:r>
                        <a:rPr lang="en-US" sz="1200" b="0" dirty="0">
                          <a:latin typeface="+mn-lt"/>
                        </a:rPr>
                        <a:t>Increased processing overhead due to encryption; real-time performance is affected in low-bandwidth environments.</a:t>
                      </a:r>
                    </a:p>
                  </a:txBody>
                  <a:tcPr/>
                </a:tc>
                <a:extLst>
                  <a:ext uri="{0D108BD9-81ED-4DB2-BD59-A6C34878D82A}">
                    <a16:rowId xmlns:a16="http://schemas.microsoft.com/office/drawing/2014/main" val="268080260"/>
                  </a:ext>
                </a:extLst>
              </a:tr>
            </a:tbl>
          </a:graphicData>
        </a:graphic>
      </p:graphicFrame>
      <p:pic>
        <p:nvPicPr>
          <p:cNvPr id="6"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770" y="121784"/>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369"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808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8D2929-C176-4884-CFFD-4E5408A425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2FA9A-BBF7-089C-67DD-B111C40354C3}"/>
              </a:ext>
            </a:extLst>
          </p:cNvPr>
          <p:cNvSpPr>
            <a:spLocks noGrp="1"/>
          </p:cNvSpPr>
          <p:nvPr>
            <p:ph type="title"/>
          </p:nvPr>
        </p:nvSpPr>
        <p:spPr/>
        <p:txBody>
          <a:bodyPr/>
          <a:lstStyle/>
          <a:p>
            <a:r>
              <a:rPr lang="en-US" dirty="0"/>
              <a:t>CHALLENGES</a:t>
            </a:r>
            <a:endParaRPr lang="en-IN" dirty="0"/>
          </a:p>
        </p:txBody>
      </p:sp>
      <p:sp>
        <p:nvSpPr>
          <p:cNvPr id="3" name="Content Placeholder 2">
            <a:extLst>
              <a:ext uri="{FF2B5EF4-FFF2-40B4-BE49-F238E27FC236}">
                <a16:creationId xmlns:a16="http://schemas.microsoft.com/office/drawing/2014/main" id="{42EAA9E1-54B5-A564-6B1E-E2249C7FAC2E}"/>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6"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519" y="126297"/>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369"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B265F11-5BE2-9861-1D70-AC458B82AD2B}"/>
              </a:ext>
            </a:extLst>
          </p:cNvPr>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Font typeface="Calibri" panose="020F0502020204030204" pitchFamily="34" charset="0"/>
              <a:buNone/>
            </a:pPr>
            <a:r>
              <a:rPr lang="en-US" dirty="0"/>
              <a:t>Traditional real-time document editors face significant challenges due to high latency and dependence on centralized servers for synchronization and storage. This reliance introduces scalability limitations, single point of failure, and potential privacy risks. As user demand increases, latency issues degrade the collaborative experience, making real-time editing less efficient. To address these challenges, a decentralized approach is required to ensure low-latency, fault-tolerant, and scalable real-time document collaboration without reliance on a central server.</a:t>
            </a:r>
            <a:endParaRPr lang="en-IN" dirty="0"/>
          </a:p>
        </p:txBody>
      </p:sp>
    </p:spTree>
    <p:extLst>
      <p:ext uri="{BB962C8B-B14F-4D97-AF65-F5344CB8AC3E}">
        <p14:creationId xmlns:p14="http://schemas.microsoft.com/office/powerpoint/2010/main" val="3569682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707E3-CAD6-A625-EEE8-CCD20D801999}"/>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CDC361C6-EE6E-E582-19D8-278FB0E81936}"/>
              </a:ext>
            </a:extLst>
          </p:cNvPr>
          <p:cNvSpPr>
            <a:spLocks noGrp="1"/>
          </p:cNvSpPr>
          <p:nvPr>
            <p:ph idx="1"/>
          </p:nvPr>
        </p:nvSpPr>
        <p:spPr/>
        <p:txBody>
          <a:bodyPr/>
          <a:lstStyle/>
          <a:p>
            <a:pPr marL="0" indent="0">
              <a:buNone/>
            </a:pPr>
            <a:endParaRPr lang="en-IN" dirty="0"/>
          </a:p>
          <a:p>
            <a:pPr marL="0" indent="0">
              <a:buNone/>
            </a:pPr>
            <a:endParaRPr lang="en-IN" dirty="0"/>
          </a:p>
        </p:txBody>
      </p:sp>
      <p:pic>
        <p:nvPicPr>
          <p:cNvPr id="6"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519" y="209566"/>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81994"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BCB4121E-1405-35A1-B676-AA1A690F4DA7}"/>
              </a:ext>
            </a:extLst>
          </p:cNvPr>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Font typeface="Calibri" panose="020F0502020204030204" pitchFamily="34" charset="0"/>
              <a:buNone/>
            </a:pPr>
            <a:r>
              <a:rPr lang="en-US" dirty="0"/>
              <a:t>Network Dependencies: WebRTC requires a stable network connection for efficient P2P communication.</a:t>
            </a:r>
          </a:p>
          <a:p>
            <a:pPr marL="0" indent="0" algn="just">
              <a:lnSpc>
                <a:spcPct val="150000"/>
              </a:lnSpc>
              <a:buFont typeface="Calibri" panose="020F0502020204030204" pitchFamily="34" charset="0"/>
              <a:buNone/>
            </a:pPr>
            <a:r>
              <a:rPr lang="en-US" dirty="0"/>
              <a:t>Leverage WebRTC-based P2P communication for low-latency and efficient real-time collaboration.</a:t>
            </a:r>
          </a:p>
          <a:p>
            <a:pPr marL="0" indent="0" algn="just">
              <a:lnSpc>
                <a:spcPct val="150000"/>
              </a:lnSpc>
              <a:buFont typeface="Calibri" panose="020F0502020204030204" pitchFamily="34" charset="0"/>
              <a:buNone/>
            </a:pPr>
            <a:r>
              <a:rPr lang="en-US" dirty="0"/>
              <a:t>Integrate Yjs (CRDTs) to enable seamless, conflict-free data synchronization across users.</a:t>
            </a:r>
          </a:p>
          <a:p>
            <a:pPr marL="0" indent="0" algn="just">
              <a:lnSpc>
                <a:spcPct val="150000"/>
              </a:lnSpc>
              <a:buFont typeface="Calibri" panose="020F0502020204030204" pitchFamily="34" charset="0"/>
              <a:buNone/>
            </a:pPr>
            <a:r>
              <a:rPr lang="en-US" dirty="0"/>
              <a:t>Provide an intuitive UI with modern design for a smooth and responsive editing experience.</a:t>
            </a:r>
          </a:p>
          <a:p>
            <a:pPr marL="0" indent="0" algn="just">
              <a:lnSpc>
                <a:spcPct val="150000"/>
              </a:lnSpc>
              <a:buFont typeface="Calibri" panose="020F0502020204030204" pitchFamily="34" charset="0"/>
              <a:buNone/>
            </a:pPr>
            <a:r>
              <a:rPr lang="en-US" dirty="0"/>
              <a:t>Ensure security with JWT authentication and role-based access.</a:t>
            </a:r>
            <a:endParaRPr lang="en-IN" dirty="0"/>
          </a:p>
        </p:txBody>
      </p:sp>
    </p:spTree>
    <p:extLst>
      <p:ext uri="{BB962C8B-B14F-4D97-AF65-F5344CB8AC3E}">
        <p14:creationId xmlns:p14="http://schemas.microsoft.com/office/powerpoint/2010/main" val="1804904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C3AD1-4140-E760-F4A7-8301476440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D92BEE-54D4-4FFF-D4CC-448A34EAD6E9}"/>
              </a:ext>
            </a:extLst>
          </p:cNvPr>
          <p:cNvSpPr>
            <a:spLocks noGrp="1"/>
          </p:cNvSpPr>
          <p:nvPr>
            <p:ph type="title"/>
          </p:nvPr>
        </p:nvSpPr>
        <p:spPr/>
        <p:txBody>
          <a:bodyPr/>
          <a:lstStyle/>
          <a:p>
            <a:r>
              <a:rPr lang="en-US" dirty="0"/>
              <a:t>IMPLEMENTATION OF PROPOSED WORK</a:t>
            </a:r>
            <a:endParaRPr lang="en-IN" dirty="0"/>
          </a:p>
        </p:txBody>
      </p:sp>
      <p:pic>
        <p:nvPicPr>
          <p:cNvPr id="6" name="Picture 6" descr="https://grace.edu.in/assets/img/gcoe_logo.png">
            <a:extLst>
              <a:ext uri="{FF2B5EF4-FFF2-40B4-BE49-F238E27FC236}">
                <a16:creationId xmlns:a16="http://schemas.microsoft.com/office/drawing/2014/main" id="{4448991E-176C-30EA-6789-1AB3C06F167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9081" y="178229"/>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a:extLst>
              <a:ext uri="{FF2B5EF4-FFF2-40B4-BE49-F238E27FC236}">
                <a16:creationId xmlns:a16="http://schemas.microsoft.com/office/drawing/2014/main" id="{0E612E78-6338-1B56-FC3D-85674D6C9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369"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A0E71941-B8C3-B059-CE18-0E08CED93DC0}"/>
              </a:ext>
            </a:extLst>
          </p:cNvPr>
          <p:cNvSpPr txBox="1">
            <a:spLocks/>
          </p:cNvSpPr>
          <p:nvPr/>
        </p:nvSpPr>
        <p:spPr>
          <a:xfrm>
            <a:off x="1249680" y="1998134"/>
            <a:ext cx="10058400" cy="4023360"/>
          </a:xfrm>
          <a:prstGeom prst="rect">
            <a:avLst/>
          </a:prstGeom>
        </p:spPr>
        <p:txBody>
          <a:bodyPr vert="horz" lIns="0" tIns="45720" rIns="0" bIns="45720" rtlCol="0">
            <a:normAutofit fontScale="92500"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None/>
            </a:pPr>
            <a:r>
              <a:rPr lang="en-US" dirty="0"/>
              <a:t>Use Next.js for the frontend with a custom collaborative editor.</a:t>
            </a:r>
          </a:p>
          <a:p>
            <a:pPr marL="0" indent="0" algn="just">
              <a:lnSpc>
                <a:spcPct val="150000"/>
              </a:lnSpc>
              <a:buNone/>
            </a:pPr>
            <a:r>
              <a:rPr lang="en-US" dirty="0"/>
              <a:t>Apply Yjs (CRDTs) for real-time updates and conflict resolution.</a:t>
            </a:r>
          </a:p>
          <a:p>
            <a:pPr marL="0" indent="0" algn="just">
              <a:lnSpc>
                <a:spcPct val="150000"/>
              </a:lnSpc>
              <a:buNone/>
            </a:pPr>
            <a:r>
              <a:rPr lang="en-US" dirty="0"/>
              <a:t>Leverage WebRTC for direct peer-to-peer communication and low latency.</a:t>
            </a:r>
          </a:p>
          <a:p>
            <a:pPr marL="0" indent="0" algn="just">
              <a:lnSpc>
                <a:spcPct val="150000"/>
              </a:lnSpc>
              <a:buNone/>
            </a:pPr>
            <a:r>
              <a:rPr lang="en-US" dirty="0"/>
              <a:t>Implement JWT authentication for secure access control.</a:t>
            </a:r>
          </a:p>
          <a:p>
            <a:pPr marL="0" indent="0" algn="just">
              <a:lnSpc>
                <a:spcPct val="150000"/>
              </a:lnSpc>
              <a:buNone/>
            </a:pPr>
            <a:r>
              <a:rPr lang="en-US" dirty="0"/>
              <a:t>Store documents in PostgreSQL for reliable backups and fast access.</a:t>
            </a:r>
          </a:p>
          <a:p>
            <a:pPr marL="0" indent="0" algn="just">
              <a:lnSpc>
                <a:spcPct val="150000"/>
              </a:lnSpc>
              <a:buNone/>
            </a:pPr>
            <a:r>
              <a:rPr lang="en-US" dirty="0"/>
              <a:t>Enable collaboration features like presence and roles</a:t>
            </a:r>
          </a:p>
          <a:p>
            <a:pPr marL="0" indent="0" algn="just">
              <a:lnSpc>
                <a:spcPct val="150000"/>
              </a:lnSpc>
              <a:buNone/>
            </a:pPr>
            <a:r>
              <a:rPr lang="en-US" dirty="0"/>
              <a:t>Optimize WebRTC and CRDTs for low latency, scalability, and efficient sync.</a:t>
            </a:r>
            <a:endParaRPr lang="en-IN" dirty="0"/>
          </a:p>
        </p:txBody>
      </p:sp>
    </p:spTree>
    <p:extLst>
      <p:ext uri="{BB962C8B-B14F-4D97-AF65-F5344CB8AC3E}">
        <p14:creationId xmlns:p14="http://schemas.microsoft.com/office/powerpoint/2010/main" val="21256143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EF37E-F2BB-D8F9-6120-A5EC2CF512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32521-8E70-D4AB-2731-CBA1BFDF7619}"/>
              </a:ext>
            </a:extLst>
          </p:cNvPr>
          <p:cNvSpPr>
            <a:spLocks noGrp="1"/>
          </p:cNvSpPr>
          <p:nvPr>
            <p:ph type="title"/>
          </p:nvPr>
        </p:nvSpPr>
        <p:spPr/>
        <p:txBody>
          <a:bodyPr/>
          <a:lstStyle/>
          <a:p>
            <a:r>
              <a:rPr lang="en-US" dirty="0"/>
              <a:t>RESULTS &amp; IMPACT</a:t>
            </a:r>
            <a:endParaRPr lang="en-IN" dirty="0"/>
          </a:p>
        </p:txBody>
      </p:sp>
      <p:pic>
        <p:nvPicPr>
          <p:cNvPr id="6"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144" y="203299"/>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369" y="285738"/>
            <a:ext cx="1787943" cy="71517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074F9BCF-51A8-FFD7-0A40-2138695E6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7280" y="1935381"/>
            <a:ext cx="1715728" cy="4160619"/>
          </a:xfrm>
          <a:prstGeom prst="rect">
            <a:avLst/>
          </a:prstGeom>
        </p:spPr>
      </p:pic>
      <p:pic>
        <p:nvPicPr>
          <p:cNvPr id="21" name="Picture 20">
            <a:extLst>
              <a:ext uri="{FF2B5EF4-FFF2-40B4-BE49-F238E27FC236}">
                <a16:creationId xmlns:a16="http://schemas.microsoft.com/office/drawing/2014/main" id="{32D8693F-CA33-1D66-2566-7A6F9891D20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13008" y="1935381"/>
            <a:ext cx="4379719" cy="2087979"/>
          </a:xfrm>
          <a:prstGeom prst="rect">
            <a:avLst/>
          </a:prstGeom>
        </p:spPr>
      </p:pic>
      <p:pic>
        <p:nvPicPr>
          <p:cNvPr id="23" name="Picture 22">
            <a:extLst>
              <a:ext uri="{FF2B5EF4-FFF2-40B4-BE49-F238E27FC236}">
                <a16:creationId xmlns:a16="http://schemas.microsoft.com/office/drawing/2014/main" id="{E708EA22-1688-4E6B-2E6F-86A6553C0AA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23024" y="4015690"/>
            <a:ext cx="3959685" cy="2270661"/>
          </a:xfrm>
          <a:prstGeom prst="rect">
            <a:avLst/>
          </a:prstGeom>
        </p:spPr>
      </p:pic>
      <p:pic>
        <p:nvPicPr>
          <p:cNvPr id="25" name="Picture 24">
            <a:extLst>
              <a:ext uri="{FF2B5EF4-FFF2-40B4-BE49-F238E27FC236}">
                <a16:creationId xmlns:a16="http://schemas.microsoft.com/office/drawing/2014/main" id="{94A0BAF7-8ADA-D39E-2EBF-DB87E53A455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07416" y="1935381"/>
            <a:ext cx="3948264" cy="1882288"/>
          </a:xfrm>
          <a:prstGeom prst="rect">
            <a:avLst/>
          </a:prstGeom>
        </p:spPr>
      </p:pic>
      <p:pic>
        <p:nvPicPr>
          <p:cNvPr id="27" name="Picture 26">
            <a:extLst>
              <a:ext uri="{FF2B5EF4-FFF2-40B4-BE49-F238E27FC236}">
                <a16:creationId xmlns:a16="http://schemas.microsoft.com/office/drawing/2014/main" id="{ECC73726-B247-F600-7D47-AE8D5B362CD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207416" y="4023360"/>
            <a:ext cx="3959686" cy="2270661"/>
          </a:xfrm>
          <a:prstGeom prst="rect">
            <a:avLst/>
          </a:prstGeom>
        </p:spPr>
      </p:pic>
    </p:spTree>
    <p:extLst>
      <p:ext uri="{BB962C8B-B14F-4D97-AF65-F5344CB8AC3E}">
        <p14:creationId xmlns:p14="http://schemas.microsoft.com/office/powerpoint/2010/main" val="4153452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916E4-99F0-7148-181D-B800A74BE8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C242F-F751-A47F-BC43-077D51285CFD}"/>
              </a:ext>
            </a:extLst>
          </p:cNvPr>
          <p:cNvSpPr>
            <a:spLocks noGrp="1"/>
          </p:cNvSpPr>
          <p:nvPr>
            <p:ph type="title"/>
          </p:nvPr>
        </p:nvSpPr>
        <p:spPr/>
        <p:txBody>
          <a:bodyPr/>
          <a:lstStyle/>
          <a:p>
            <a:r>
              <a:rPr lang="en-US" dirty="0"/>
              <a:t>SUMMARY</a:t>
            </a:r>
            <a:endParaRPr lang="en-IN" dirty="0"/>
          </a:p>
        </p:txBody>
      </p:sp>
      <p:sp>
        <p:nvSpPr>
          <p:cNvPr id="3" name="Content Placeholder 2">
            <a:extLst>
              <a:ext uri="{FF2B5EF4-FFF2-40B4-BE49-F238E27FC236}">
                <a16:creationId xmlns:a16="http://schemas.microsoft.com/office/drawing/2014/main" id="{1606D787-A98C-E9F5-B229-4B443BE37287}"/>
              </a:ext>
            </a:extLst>
          </p:cNvPr>
          <p:cNvSpPr>
            <a:spLocks noGrp="1"/>
          </p:cNvSpPr>
          <p:nvPr>
            <p:ph idx="1"/>
          </p:nvPr>
        </p:nvSpPr>
        <p:spPr/>
        <p:txBody>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marL="0" indent="0">
              <a:buNone/>
            </a:pPr>
            <a:endParaRPr lang="en-IN" dirty="0"/>
          </a:p>
        </p:txBody>
      </p:sp>
      <p:pic>
        <p:nvPicPr>
          <p:cNvPr id="6" name="Picture 6" descr="https://grace.edu.in/assets/img/gcoe_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1519" y="178229"/>
            <a:ext cx="995135" cy="9951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CT Academ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369" y="285738"/>
            <a:ext cx="1787943" cy="715177"/>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2">
            <a:extLst>
              <a:ext uri="{FF2B5EF4-FFF2-40B4-BE49-F238E27FC236}">
                <a16:creationId xmlns:a16="http://schemas.microsoft.com/office/drawing/2014/main" id="{65F7F7BD-A996-E39E-573C-AAE6629D7C42}"/>
              </a:ext>
            </a:extLst>
          </p:cNvPr>
          <p:cNvSpPr txBox="1">
            <a:spLocks/>
          </p:cNvSpPr>
          <p:nvPr/>
        </p:nvSpPr>
        <p:spPr>
          <a:xfrm>
            <a:off x="1249680" y="19981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lnSpc>
                <a:spcPct val="150000"/>
              </a:lnSpc>
              <a:buFont typeface="Calibri" panose="020F0502020204030204" pitchFamily="34" charset="0"/>
              <a:buNone/>
            </a:pPr>
            <a:r>
              <a:rPr lang="en-US" dirty="0"/>
              <a:t>LiveDocs is a decentralized, peer-to-peer document editor using WebRTC and Yjs for real-time collaboration.</a:t>
            </a:r>
          </a:p>
          <a:p>
            <a:pPr marL="0" indent="0" algn="just">
              <a:lnSpc>
                <a:spcPct val="150000"/>
              </a:lnSpc>
              <a:buFont typeface="Calibri" panose="020F0502020204030204" pitchFamily="34" charset="0"/>
              <a:buNone/>
            </a:pPr>
            <a:r>
              <a:rPr lang="en-US" dirty="0"/>
              <a:t>It improves privacy, scalability, and fault tolerance by eliminating centralized servers.</a:t>
            </a:r>
          </a:p>
          <a:p>
            <a:pPr marL="0" indent="0" algn="just">
              <a:lnSpc>
                <a:spcPct val="150000"/>
              </a:lnSpc>
              <a:buFont typeface="Calibri" panose="020F0502020204030204" pitchFamily="34" charset="0"/>
              <a:buNone/>
            </a:pPr>
            <a:r>
              <a:rPr lang="en-US" dirty="0"/>
              <a:t>JWT-based authentication ensures secure document access, though challenges remain with persistence and resource usage.</a:t>
            </a:r>
          </a:p>
          <a:p>
            <a:pPr marL="0" indent="0" algn="just">
              <a:lnSpc>
                <a:spcPct val="150000"/>
              </a:lnSpc>
              <a:buFont typeface="Calibri" panose="020F0502020204030204" pitchFamily="34" charset="0"/>
              <a:buNone/>
            </a:pPr>
            <a:r>
              <a:rPr lang="en-US" dirty="0"/>
              <a:t>Future upgrades like hybrid storage, mobile support, and AI tools aim to enhance performance and usability.</a:t>
            </a:r>
            <a:endParaRPr lang="en-IN" dirty="0"/>
          </a:p>
        </p:txBody>
      </p:sp>
    </p:spTree>
    <p:extLst>
      <p:ext uri="{BB962C8B-B14F-4D97-AF65-F5344CB8AC3E}">
        <p14:creationId xmlns:p14="http://schemas.microsoft.com/office/powerpoint/2010/main" val="53258608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62</TotalTime>
  <Words>697</Words>
  <Application>Microsoft Office PowerPoint</Application>
  <PresentationFormat>Widescreen</PresentationFormat>
  <Paragraphs>83</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Calibri</vt:lpstr>
      <vt:lpstr>Calibri Light</vt:lpstr>
      <vt:lpstr>Tahoma</vt:lpstr>
      <vt:lpstr>Retrospect</vt:lpstr>
      <vt:lpstr>PowerPoint Presentation</vt:lpstr>
      <vt:lpstr>PRESENTATION CONTENT</vt:lpstr>
      <vt:lpstr>INTRODUCTION</vt:lpstr>
      <vt:lpstr>LITERATURE REVIEW</vt:lpstr>
      <vt:lpstr>CHALLENGES</vt:lpstr>
      <vt:lpstr>OBJECTIVE</vt:lpstr>
      <vt:lpstr>IMPLEMENTATION OF PROPOSED WORK</vt:lpstr>
      <vt:lpstr>RESULTS &amp; IMPACT</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bharatha devi narayanan</dc:creator>
  <cp:lastModifiedBy>Charankumar E G D</cp:lastModifiedBy>
  <cp:revision>27</cp:revision>
  <dcterms:created xsi:type="dcterms:W3CDTF">2025-03-17T04:44:23Z</dcterms:created>
  <dcterms:modified xsi:type="dcterms:W3CDTF">2025-05-11T13:33:17Z</dcterms:modified>
</cp:coreProperties>
</file>