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Lst>
  <p:sldSz cx="18288000" cy="10287000"/>
  <p:notesSz cx="6858000" cy="9144000"/>
  <p:embeddedFontLst>
    <p:embeddedFont>
      <p:font typeface="Now" panose="020B0604020202020204" charset="0"/>
      <p:regular r:id="rId13"/>
    </p:embeddedFont>
    <p:embeddedFont>
      <p:font typeface="Now Bold" panose="020B0604020202020204" charset="0"/>
      <p:regular r:id="rId14"/>
    </p:embeddedFont>
    <p:embeddedFont>
      <p:font typeface="Now Heavy" panose="020B0604020202020204" charset="0"/>
      <p:regular r:id="rId15"/>
    </p:embeddedFont>
    <p:embeddedFont>
      <p:font typeface="Now Medium" panose="020B0604020202020204" charset="0"/>
      <p:regular r:id="rId16"/>
    </p:embeddedFont>
    <p:embeddedFont>
      <p:font typeface="Raleway Bold" panose="020B0604020202020204" charset="0"/>
      <p:regular r:id="rId1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3/2/2025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3/2/2025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3/2/2025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3/2/2025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3/2/2025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3/2/2025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5.xml.rels><?xml version="1.0" encoding="UTF-8" standalone="yes"?>
<Relationships xmlns="http://schemas.openxmlformats.org/package/2006/relationships"><Relationship Id="rId8" Type="http://schemas.openxmlformats.org/officeDocument/2006/relationships/hyperlink" Target="https://ieeexplore.ieee.org/document/9036818" TargetMode="External"/><Relationship Id="rId3" Type="http://schemas.openxmlformats.org/officeDocument/2006/relationships/image" Target="../media/image2.png"/><Relationship Id="rId7" Type="http://schemas.openxmlformats.org/officeDocument/2006/relationships/hyperlink" Target="https://ieeexplore.ieee.org/document/10325722" TargetMode="External"/><Relationship Id="rId2" Type="http://schemas.openxmlformats.org/officeDocument/2006/relationships/image" Target="../media/image1.jpeg"/><Relationship Id="rId1" Type="http://schemas.openxmlformats.org/officeDocument/2006/relationships/slideLayout" Target="../slideLayouts/slideLayout7.xml"/><Relationship Id="rId6" Type="http://schemas.openxmlformats.org/officeDocument/2006/relationships/hyperlink" Target="https://ieeexplore.ieee.org/document/10117106" TargetMode="External"/><Relationship Id="rId5" Type="http://schemas.openxmlformats.org/officeDocument/2006/relationships/hyperlink" Target="https://ieeexplore.ieee.org/document/7497258" TargetMode="External"/><Relationship Id="rId4" Type="http://schemas.openxmlformats.org/officeDocument/2006/relationships/image" Target="../media/image3.sv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4.png"/><Relationship Id="rId4" Type="http://schemas.openxmlformats.org/officeDocument/2006/relationships/image" Target="../media/image3.svg"/></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4" Type="http://schemas.openxmlformats.org/officeDocument/2006/relationships/image" Target="../media/image3.svg"/></Relationships>
</file>

<file path=ppt/slides/_rels/slide8.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png"/><Relationship Id="rId2" Type="http://schemas.openxmlformats.org/officeDocument/2006/relationships/image" Target="../media/image1.jpeg"/><Relationship Id="rId16" Type="http://schemas.openxmlformats.org/officeDocument/2006/relationships/image" Target="../media/image3.svg"/><Relationship Id="rId1" Type="http://schemas.openxmlformats.org/officeDocument/2006/relationships/slideLayout" Target="../slideLayouts/slideLayout7.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2.png"/><Relationship Id="rId10" Type="http://schemas.openxmlformats.org/officeDocument/2006/relationships/image" Target="../media/image12.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 Id="rId5" Type="http://schemas.openxmlformats.org/officeDocument/2006/relationships/image" Target="../media/image17.png"/><Relationship Id="rId4" Type="http://schemas.openxmlformats.org/officeDocument/2006/relationships/image" Target="../media/image3.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5504182" flipH="1" flipV="1">
            <a:off x="13944789" y="1387845"/>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5827781">
            <a:off x="-100812" y="-3076559"/>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2531400"/>
            <a:ext cx="11347184" cy="2828925"/>
          </a:xfrm>
          <a:prstGeom prst="rect">
            <a:avLst/>
          </a:prstGeom>
        </p:spPr>
        <p:txBody>
          <a:bodyPr lIns="0" tIns="0" rIns="0" bIns="0" rtlCol="0" anchor="t">
            <a:spAutoFit/>
          </a:bodyPr>
          <a:lstStyle/>
          <a:p>
            <a:pPr marL="0" lvl="0" indent="0" algn="l">
              <a:lnSpc>
                <a:spcPts val="7500"/>
              </a:lnSpc>
            </a:pPr>
            <a:r>
              <a:rPr lang="en-US" sz="5000" b="1" dirty="0">
                <a:solidFill>
                  <a:srgbClr val="000000"/>
                </a:solidFill>
                <a:latin typeface="Raleway Bold"/>
                <a:ea typeface="Raleway Bold"/>
                <a:cs typeface="Raleway Bold"/>
                <a:sym typeface="Raleway Bold"/>
              </a:rPr>
              <a:t>LiveDocs: A Peer-to-Peer Real-Time Collaborative Document Editor Using WebRTC and CRDTs</a:t>
            </a:r>
          </a:p>
        </p:txBody>
      </p:sp>
      <p:sp>
        <p:nvSpPr>
          <p:cNvPr id="6" name="TextBox 6"/>
          <p:cNvSpPr txBox="1"/>
          <p:nvPr/>
        </p:nvSpPr>
        <p:spPr>
          <a:xfrm>
            <a:off x="10773489" y="7492365"/>
            <a:ext cx="6485811" cy="1765935"/>
          </a:xfrm>
          <a:prstGeom prst="rect">
            <a:avLst/>
          </a:prstGeom>
        </p:spPr>
        <p:txBody>
          <a:bodyPr lIns="0" tIns="0" rIns="0" bIns="0" rtlCol="0" anchor="t">
            <a:spAutoFit/>
          </a:bodyPr>
          <a:lstStyle/>
          <a:p>
            <a:pPr algn="l">
              <a:lnSpc>
                <a:spcPts val="4800"/>
              </a:lnSpc>
            </a:pPr>
            <a:r>
              <a:rPr lang="en-US" sz="2400" b="1">
                <a:solidFill>
                  <a:srgbClr val="000000"/>
                </a:solidFill>
                <a:latin typeface="Now Heavy"/>
                <a:ea typeface="Now Heavy"/>
                <a:cs typeface="Now Heavy"/>
                <a:sym typeface="Now Heavy"/>
              </a:rPr>
              <a:t>Mentor:</a:t>
            </a:r>
          </a:p>
          <a:p>
            <a:pPr algn="l">
              <a:lnSpc>
                <a:spcPts val="4800"/>
              </a:lnSpc>
            </a:pPr>
            <a:r>
              <a:rPr lang="en-US" sz="2400">
                <a:solidFill>
                  <a:srgbClr val="000000"/>
                </a:solidFill>
                <a:latin typeface="Now"/>
                <a:ea typeface="Now"/>
                <a:cs typeface="Now"/>
                <a:sym typeface="Now"/>
              </a:rPr>
              <a:t>Mrs. A. Sangeetha, M.E., Ph.D., </a:t>
            </a:r>
          </a:p>
          <a:p>
            <a:pPr algn="l">
              <a:lnSpc>
                <a:spcPts val="4800"/>
              </a:lnSpc>
            </a:pPr>
            <a:r>
              <a:rPr lang="en-US" sz="2400">
                <a:solidFill>
                  <a:srgbClr val="000000"/>
                </a:solidFill>
                <a:latin typeface="Now"/>
                <a:ea typeface="Now"/>
                <a:cs typeface="Now"/>
                <a:sym typeface="Now"/>
              </a:rPr>
              <a:t>Assistant Professor - Information Technology</a:t>
            </a:r>
          </a:p>
        </p:txBody>
      </p:sp>
      <p:sp>
        <p:nvSpPr>
          <p:cNvPr id="7" name="TextBox 7"/>
          <p:cNvSpPr txBox="1"/>
          <p:nvPr/>
        </p:nvSpPr>
        <p:spPr>
          <a:xfrm>
            <a:off x="14956676" y="1038225"/>
            <a:ext cx="2302624" cy="352425"/>
          </a:xfrm>
          <a:prstGeom prst="rect">
            <a:avLst/>
          </a:prstGeom>
        </p:spPr>
        <p:txBody>
          <a:bodyPr lIns="0" tIns="0" rIns="0" bIns="0" rtlCol="0" anchor="t">
            <a:spAutoFit/>
          </a:bodyPr>
          <a:lstStyle/>
          <a:p>
            <a:pPr algn="r">
              <a:lnSpc>
                <a:spcPts val="2879"/>
              </a:lnSpc>
              <a:spcBef>
                <a:spcPct val="0"/>
              </a:spcBef>
            </a:pPr>
            <a:r>
              <a:rPr lang="en-US" sz="2400" dirty="0">
                <a:solidFill>
                  <a:srgbClr val="000000"/>
                </a:solidFill>
                <a:latin typeface="Now"/>
                <a:ea typeface="Now"/>
                <a:cs typeface="Now"/>
                <a:sym typeface="Now"/>
              </a:rPr>
              <a:t>25/02/2025</a:t>
            </a:r>
          </a:p>
        </p:txBody>
      </p:sp>
      <p:sp>
        <p:nvSpPr>
          <p:cNvPr id="8" name="TextBox 8"/>
          <p:cNvSpPr txBox="1"/>
          <p:nvPr/>
        </p:nvSpPr>
        <p:spPr>
          <a:xfrm>
            <a:off x="1028700" y="6882765"/>
            <a:ext cx="5524500" cy="2399118"/>
          </a:xfrm>
          <a:prstGeom prst="rect">
            <a:avLst/>
          </a:prstGeom>
        </p:spPr>
        <p:txBody>
          <a:bodyPr wrap="square" lIns="0" tIns="0" rIns="0" bIns="0" rtlCol="0" anchor="t">
            <a:spAutoFit/>
          </a:bodyPr>
          <a:lstStyle/>
          <a:p>
            <a:pPr algn="l">
              <a:lnSpc>
                <a:spcPts val="4800"/>
              </a:lnSpc>
            </a:pPr>
            <a:r>
              <a:rPr lang="en-US" sz="2400" b="1" dirty="0">
                <a:solidFill>
                  <a:srgbClr val="000000"/>
                </a:solidFill>
                <a:latin typeface="Now Heavy"/>
                <a:ea typeface="Now Heavy"/>
                <a:cs typeface="Now Heavy"/>
                <a:sym typeface="Now Heavy"/>
              </a:rPr>
              <a:t>Team Members:</a:t>
            </a:r>
          </a:p>
          <a:p>
            <a:pPr algn="l">
              <a:lnSpc>
                <a:spcPts val="4800"/>
              </a:lnSpc>
            </a:pPr>
            <a:r>
              <a:rPr lang="en-US" sz="2400" dirty="0">
                <a:solidFill>
                  <a:srgbClr val="000000"/>
                </a:solidFill>
                <a:latin typeface="Now"/>
                <a:ea typeface="Now"/>
                <a:cs typeface="Now"/>
                <a:sym typeface="Now"/>
              </a:rPr>
              <a:t>Charankumar E G D [921321205029]</a:t>
            </a:r>
          </a:p>
          <a:p>
            <a:pPr algn="l">
              <a:lnSpc>
                <a:spcPts val="4800"/>
              </a:lnSpc>
            </a:pPr>
            <a:r>
              <a:rPr lang="en-US" sz="2400" dirty="0">
                <a:solidFill>
                  <a:srgbClr val="000000"/>
                </a:solidFill>
                <a:latin typeface="Now"/>
                <a:ea typeface="Now"/>
                <a:cs typeface="Now"/>
                <a:sym typeface="Now"/>
              </a:rPr>
              <a:t>Arunprasad S            [921321205015]</a:t>
            </a:r>
          </a:p>
          <a:p>
            <a:pPr algn="l">
              <a:lnSpc>
                <a:spcPts val="4800"/>
              </a:lnSpc>
            </a:pPr>
            <a:r>
              <a:rPr lang="en-US" sz="2400" dirty="0">
                <a:solidFill>
                  <a:srgbClr val="000000"/>
                </a:solidFill>
                <a:latin typeface="Now"/>
                <a:ea typeface="Now"/>
                <a:cs typeface="Now"/>
                <a:sym typeface="Now"/>
              </a:rPr>
              <a:t>Dharani Dharan R    [921321205032]</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89049"/>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Prototype</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410362" y="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330646" y="0"/>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5986224" y="4470400"/>
            <a:ext cx="6315551" cy="1431925"/>
          </a:xfrm>
          <a:prstGeom prst="rect">
            <a:avLst/>
          </a:prstGeom>
        </p:spPr>
        <p:txBody>
          <a:bodyPr lIns="0" tIns="0" rIns="0" bIns="0" rtlCol="0" anchor="t">
            <a:spAutoFit/>
          </a:bodyPr>
          <a:lstStyle/>
          <a:p>
            <a:pPr marL="0" lvl="0" indent="0" algn="ctr">
              <a:lnSpc>
                <a:spcPts val="10999"/>
              </a:lnSpc>
            </a:pPr>
            <a:r>
              <a:rPr lang="en-US" sz="9999" b="1">
                <a:solidFill>
                  <a:srgbClr val="000000"/>
                </a:solidFill>
                <a:latin typeface="Raleway Bold"/>
                <a:ea typeface="Raleway Bold"/>
                <a:cs typeface="Raleway Bold"/>
                <a:sym typeface="Raleway Bold"/>
              </a:rPr>
              <a:t>Thank you</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2228758">
            <a:off x="-2400768" y="3231432"/>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92994" y="-1715270"/>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6296684"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Abstract</a:t>
            </a:r>
          </a:p>
        </p:txBody>
      </p:sp>
      <p:sp>
        <p:nvSpPr>
          <p:cNvPr id="6" name="TextBox 6"/>
          <p:cNvSpPr txBox="1"/>
          <p:nvPr/>
        </p:nvSpPr>
        <p:spPr>
          <a:xfrm>
            <a:off x="1028700" y="2646045"/>
            <a:ext cx="13813059" cy="4813935"/>
          </a:xfrm>
          <a:prstGeom prst="rect">
            <a:avLst/>
          </a:prstGeom>
        </p:spPr>
        <p:txBody>
          <a:bodyPr lIns="0" tIns="0" rIns="0" bIns="0" rtlCol="0" anchor="t">
            <a:spAutoFit/>
          </a:bodyPr>
          <a:lstStyle/>
          <a:p>
            <a:pPr marL="0" lvl="0" indent="0" algn="just">
              <a:lnSpc>
                <a:spcPts val="4800"/>
              </a:lnSpc>
            </a:pPr>
            <a:r>
              <a:rPr lang="en-US" sz="2400">
                <a:solidFill>
                  <a:srgbClr val="000000"/>
                </a:solidFill>
                <a:latin typeface="Now"/>
                <a:ea typeface="Now"/>
                <a:cs typeface="Now"/>
                <a:sym typeface="Now"/>
              </a:rPr>
              <a:t>LiveDocs is a decentralized, real-time collaborative document editor that enables seamless collaboration without centralized servers. It leverages WebRTC for peer-to-peer (P2P) communication and Yjs (CRDTs) for distributed synchronization, ensuring low-latency collaboration, fault tolerance, and scalability. Key features include real-time editing, role-based permissions, instant notifications, and JWT-based authentication for secure access. By eliminating centralized infrastructure, LiveDocs reduces server costs, enhances scalability, and improves fault tolerance, making it a powerful alternative for teams and enterprises needing real-time collaboration.</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647381">
            <a:off x="-347379" y="3669666"/>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605064" flipH="1" flipV="1">
            <a:off x="11311852" y="-2039411"/>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1009650"/>
            <a:ext cx="7210698" cy="781050"/>
          </a:xfrm>
          <a:prstGeom prst="rect">
            <a:avLst/>
          </a:prstGeom>
        </p:spPr>
        <p:txBody>
          <a:bodyPr lIns="0" tIns="0" rIns="0" bIns="0" rtlCol="0" anchor="t">
            <a:spAutoFit/>
          </a:bodyPr>
          <a:lstStyle/>
          <a:p>
            <a:pPr algn="l">
              <a:lnSpc>
                <a:spcPts val="6000"/>
              </a:lnSpc>
            </a:pPr>
            <a:r>
              <a:rPr lang="en-US" sz="5000" b="1">
                <a:solidFill>
                  <a:srgbClr val="000000"/>
                </a:solidFill>
                <a:latin typeface="Raleway Bold"/>
                <a:ea typeface="Raleway Bold"/>
                <a:cs typeface="Raleway Bold"/>
                <a:sym typeface="Raleway Bold"/>
              </a:rPr>
              <a:t>Problem Statement</a:t>
            </a:r>
          </a:p>
        </p:txBody>
      </p:sp>
      <p:sp>
        <p:nvSpPr>
          <p:cNvPr id="6" name="TextBox 6"/>
          <p:cNvSpPr txBox="1"/>
          <p:nvPr/>
        </p:nvSpPr>
        <p:spPr>
          <a:xfrm>
            <a:off x="1028700" y="2693670"/>
            <a:ext cx="12272616" cy="4728211"/>
          </a:xfrm>
          <a:prstGeom prst="rect">
            <a:avLst/>
          </a:prstGeom>
        </p:spPr>
        <p:txBody>
          <a:bodyPr lIns="0" tIns="0" rIns="0" bIns="0" rtlCol="0" anchor="t">
            <a:spAutoFit/>
          </a:bodyPr>
          <a:lstStyle/>
          <a:p>
            <a:pPr algn="just">
              <a:lnSpc>
                <a:spcPts val="4799"/>
              </a:lnSpc>
            </a:pPr>
            <a:r>
              <a:rPr lang="en-US" sz="2399">
                <a:solidFill>
                  <a:srgbClr val="000000"/>
                </a:solidFill>
                <a:latin typeface="Now"/>
                <a:ea typeface="Now"/>
                <a:cs typeface="Now"/>
                <a:sym typeface="Now"/>
              </a:rPr>
              <a:t>Traditional real-time document editors face significant challenges due to high latency and dependence on centralized servers for synchronization and storage. This reliance introduces scalability limitations, single points of failure, and potential privacy risks. As user demand increases, latency issues degrade the collaborative experience, making real-time editing less efficient. To address these challenges, a decentralized approach is required to ensure low-latency, fault-tolerant, and scalable real-time document collaboration without reliance on a central server.</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1726077" y="3324334"/>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3086100" cy="778546"/>
          </a:xfrm>
          <a:prstGeom prst="rect">
            <a:avLst/>
          </a:prstGeom>
        </p:spPr>
        <p:txBody>
          <a:bodyPr wrap="square" lIns="0" tIns="0" rIns="0" bIns="0" rtlCol="0" anchor="t">
            <a:spAutoFit/>
          </a:bodyPr>
          <a:lstStyle/>
          <a:p>
            <a:pPr marL="0" lvl="0" indent="0">
              <a:lnSpc>
                <a:spcPts val="6500"/>
              </a:lnSpc>
              <a:spcBef>
                <a:spcPct val="0"/>
              </a:spcBef>
            </a:pPr>
            <a:r>
              <a:rPr lang="en-US" sz="5000" b="1" dirty="0">
                <a:solidFill>
                  <a:srgbClr val="000000"/>
                </a:solidFill>
                <a:latin typeface="Raleway Bold"/>
                <a:ea typeface="Raleway Bold"/>
                <a:cs typeface="Raleway Bold"/>
                <a:sym typeface="Raleway Bold"/>
              </a:rPr>
              <a:t>Objective</a:t>
            </a:r>
          </a:p>
        </p:txBody>
      </p:sp>
      <p:sp>
        <p:nvSpPr>
          <p:cNvPr id="6" name="TextBox 6"/>
          <p:cNvSpPr txBox="1"/>
          <p:nvPr/>
        </p:nvSpPr>
        <p:spPr>
          <a:xfrm>
            <a:off x="1028700" y="2395773"/>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Develop a decentralized editor to eliminate reliance on central servers and enhance scalability.</a:t>
            </a:r>
          </a:p>
        </p:txBody>
      </p:sp>
      <p:sp>
        <p:nvSpPr>
          <p:cNvPr id="7" name="TextBox 7"/>
          <p:cNvSpPr txBox="1"/>
          <p:nvPr/>
        </p:nvSpPr>
        <p:spPr>
          <a:xfrm>
            <a:off x="1028700" y="3769882"/>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WebRTC-based P2P communication for low-latency and efficient real-time collaboration.</a:t>
            </a:r>
          </a:p>
        </p:txBody>
      </p:sp>
      <p:sp>
        <p:nvSpPr>
          <p:cNvPr id="8" name="TextBox 8"/>
          <p:cNvSpPr txBox="1"/>
          <p:nvPr/>
        </p:nvSpPr>
        <p:spPr>
          <a:xfrm>
            <a:off x="1028700" y="5143991"/>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Integrate Yjs (CRDTs) to enable seamless, conflict-free data synchronization across users.</a:t>
            </a:r>
          </a:p>
        </p:txBody>
      </p:sp>
      <p:sp>
        <p:nvSpPr>
          <p:cNvPr id="9" name="TextBox 9"/>
          <p:cNvSpPr txBox="1"/>
          <p:nvPr/>
        </p:nvSpPr>
        <p:spPr>
          <a:xfrm>
            <a:off x="1028700" y="6518100"/>
            <a:ext cx="13017884" cy="861060"/>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Provide an intuitive UI with modern design for a smooth and responsive editing experience.</a:t>
            </a:r>
          </a:p>
        </p:txBody>
      </p:sp>
      <p:sp>
        <p:nvSpPr>
          <p:cNvPr id="10" name="TextBox 10"/>
          <p:cNvSpPr txBox="1"/>
          <p:nvPr/>
        </p:nvSpPr>
        <p:spPr>
          <a:xfrm>
            <a:off x="1028700" y="7892209"/>
            <a:ext cx="13017884"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Ensure security with JWT authentication, role-based access, and real-time notifications.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840041" y="1028700"/>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227940" y="-2321724"/>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graphicFrame>
        <p:nvGraphicFramePr>
          <p:cNvPr id="5" name="Table 5"/>
          <p:cNvGraphicFramePr>
            <a:graphicFrameLocks noGrp="1"/>
          </p:cNvGraphicFramePr>
          <p:nvPr/>
        </p:nvGraphicFramePr>
        <p:xfrm>
          <a:off x="1028700" y="2495550"/>
          <a:ext cx="16230600" cy="6763639"/>
        </p:xfrm>
        <a:graphic>
          <a:graphicData uri="http://schemas.openxmlformats.org/drawingml/2006/table">
            <a:tbl>
              <a:tblPr/>
              <a:tblGrid>
                <a:gridCol w="2739224">
                  <a:extLst>
                    <a:ext uri="{9D8B030D-6E8A-4147-A177-3AD203B41FA5}">
                      <a16:colId xmlns:a16="http://schemas.microsoft.com/office/drawing/2014/main" val="20000"/>
                    </a:ext>
                  </a:extLst>
                </a:gridCol>
                <a:gridCol w="2493338">
                  <a:extLst>
                    <a:ext uri="{9D8B030D-6E8A-4147-A177-3AD203B41FA5}">
                      <a16:colId xmlns:a16="http://schemas.microsoft.com/office/drawing/2014/main" val="20001"/>
                    </a:ext>
                  </a:extLst>
                </a:gridCol>
                <a:gridCol w="4290333">
                  <a:extLst>
                    <a:ext uri="{9D8B030D-6E8A-4147-A177-3AD203B41FA5}">
                      <a16:colId xmlns:a16="http://schemas.microsoft.com/office/drawing/2014/main" val="20002"/>
                    </a:ext>
                  </a:extLst>
                </a:gridCol>
                <a:gridCol w="4311869">
                  <a:extLst>
                    <a:ext uri="{9D8B030D-6E8A-4147-A177-3AD203B41FA5}">
                      <a16:colId xmlns:a16="http://schemas.microsoft.com/office/drawing/2014/main" val="20003"/>
                    </a:ext>
                  </a:extLst>
                </a:gridCol>
                <a:gridCol w="2395836">
                  <a:extLst>
                    <a:ext uri="{9D8B030D-6E8A-4147-A177-3AD203B41FA5}">
                      <a16:colId xmlns:a16="http://schemas.microsoft.com/office/drawing/2014/main" val="20004"/>
                    </a:ext>
                  </a:extLst>
                </a:gridCol>
              </a:tblGrid>
              <a:tr h="651369">
                <a:tc>
                  <a:txBody>
                    <a:bodyPr/>
                    <a:lstStyle/>
                    <a:p>
                      <a:pPr algn="l">
                        <a:lnSpc>
                          <a:spcPts val="2800"/>
                        </a:lnSpc>
                        <a:defRPr/>
                      </a:pPr>
                      <a:r>
                        <a:rPr lang="en-US" sz="2000" b="1">
                          <a:solidFill>
                            <a:srgbClr val="FFFFFF"/>
                          </a:solidFill>
                          <a:latin typeface="Now Bold"/>
                          <a:ea typeface="Now Bold"/>
                          <a:cs typeface="Now Bold"/>
                          <a:sym typeface="Now Bold"/>
                        </a:rPr>
                        <a:t>Title</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l">
                        <a:lnSpc>
                          <a:spcPts val="2800"/>
                        </a:lnSpc>
                        <a:defRPr/>
                      </a:pPr>
                      <a:r>
                        <a:rPr lang="en-US" sz="2000" b="1">
                          <a:solidFill>
                            <a:srgbClr val="FFFFFF"/>
                          </a:solidFill>
                          <a:latin typeface="Now Medium"/>
                          <a:ea typeface="Now Medium"/>
                          <a:cs typeface="Now Medium"/>
                          <a:sym typeface="Now Medium"/>
                        </a:rPr>
                        <a:t>Author(s) &amp; Year</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Approach</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Limitations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tc>
                  <a:txBody>
                    <a:bodyPr/>
                    <a:lstStyle/>
                    <a:p>
                      <a:pPr algn="ctr">
                        <a:lnSpc>
                          <a:spcPts val="2800"/>
                        </a:lnSpc>
                        <a:defRPr/>
                      </a:pPr>
                      <a:r>
                        <a:rPr lang="en-US" sz="2000" b="1">
                          <a:solidFill>
                            <a:srgbClr val="FFFFFF"/>
                          </a:solidFill>
                          <a:latin typeface="Now Bold"/>
                          <a:ea typeface="Now Bold"/>
                          <a:cs typeface="Now Bold"/>
                          <a:sym typeface="Now Bold"/>
                        </a:rPr>
                        <a:t>Link</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718BAB"/>
                    </a:solidFill>
                  </a:tcPr>
                </a:tc>
                <a:extLst>
                  <a:ext uri="{0D108BD9-81ED-4DB2-BD59-A6C34878D82A}">
                    <a16:rowId xmlns:a16="http://schemas.microsoft.com/office/drawing/2014/main" val="10000"/>
                  </a:ext>
                </a:extLst>
              </a:tr>
              <a:tr h="1389843">
                <a:tc>
                  <a:txBody>
                    <a:bodyPr/>
                    <a:lstStyle/>
                    <a:p>
                      <a:pPr algn="l">
                        <a:lnSpc>
                          <a:spcPts val="2239"/>
                        </a:lnSpc>
                        <a:defRPr/>
                      </a:pPr>
                      <a:r>
                        <a:rPr lang="en-US" sz="1599" dirty="0">
                          <a:solidFill>
                            <a:srgbClr val="000000"/>
                          </a:solidFill>
                          <a:latin typeface="Now"/>
                          <a:ea typeface="Now"/>
                          <a:cs typeface="Now"/>
                          <a:sym typeface="Now"/>
                        </a:rPr>
                        <a:t>Performance of real-time collaborative editors at large scale: User perspective</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Quang-Vinh Dang, Claudia-Lavinia Ignat - 2016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Evaluates large-scale collaborative editors using user interaction data and system logs to assess responsiveness and consistency.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Performance degradation observed under high concurrency, limited consideration for network partition scenarios.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5" tooltip="https://ieeexplore.ieee.org/document/7497258"/>
                        </a:rPr>
                        <a:t>https://ieeexplore.ieee.org/document/7497258</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1"/>
                  </a:ext>
                </a:extLst>
              </a:tr>
              <a:tr h="1388949">
                <a:tc>
                  <a:txBody>
                    <a:bodyPr/>
                    <a:lstStyle/>
                    <a:p>
                      <a:pPr algn="l">
                        <a:lnSpc>
                          <a:spcPts val="2239"/>
                        </a:lnSpc>
                        <a:defRPr/>
                      </a:pPr>
                      <a:r>
                        <a:rPr lang="en-US" sz="1599">
                          <a:solidFill>
                            <a:srgbClr val="000000"/>
                          </a:solidFill>
                          <a:latin typeface="Now"/>
                          <a:ea typeface="Now"/>
                          <a:cs typeface="Now"/>
                          <a:sym typeface="Now"/>
                        </a:rPr>
                        <a:t>A Personal Distributed Real-time Collaborative System</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Michalis Konstantopoulos, Nikos Chondros, Mema Roussopoulos - 2020</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A distributed peer-to-peer (P2P) collaborative editing system with decentralized storage, reducing reliance on central servers.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Consistency management becomes complex when multiple users edit simultaneously; relies heavily on stable peer connectivity.</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6" tooltip="https://ieeexplore.ieee.org/document/10117106"/>
                        </a:rPr>
                        <a:t>https://ieeexplore.ieee.org/document/10117106</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2"/>
                  </a:ext>
                </a:extLst>
              </a:tr>
              <a:tr h="1666739">
                <a:tc>
                  <a:txBody>
                    <a:bodyPr/>
                    <a:lstStyle/>
                    <a:p>
                      <a:pPr algn="l">
                        <a:lnSpc>
                          <a:spcPts val="2239"/>
                        </a:lnSpc>
                        <a:defRPr/>
                      </a:pPr>
                      <a:r>
                        <a:rPr lang="en-US" sz="1599">
                          <a:solidFill>
                            <a:srgbClr val="000000"/>
                          </a:solidFill>
                          <a:latin typeface="Now"/>
                          <a:ea typeface="Now"/>
                          <a:cs typeface="Now"/>
                          <a:sym typeface="Now"/>
                        </a:rPr>
                        <a:t>Collaborative Code Editors - Enabling Real-Time Multi-User Coding and Knowledge Sharing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Khushwant Virdi, Anup Lal Yadav, Azhar Ashraf Gadoo, Navjot Singh Talwandi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Examines collaborative code editors, focusing on WebSocket communication, OT algorithms, and conflict resolution, with a prototype evaluation and comparison to existing platforms.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Persistent issues like latency, synchronization, and conflict resolution remain, requiring further innovation for larger-scale effectiveness.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a:solidFill>
                            <a:srgbClr val="000000"/>
                          </a:solidFill>
                          <a:latin typeface="Now"/>
                          <a:ea typeface="Now"/>
                          <a:cs typeface="Now"/>
                          <a:sym typeface="Now"/>
                          <a:hlinkClick r:id="rId7" tooltip="https://ieeexplore.ieee.org/document/10325722"/>
                        </a:rPr>
                        <a:t>https://ieeexplore.ieee.org/document/10325722</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3"/>
                  </a:ext>
                </a:extLst>
              </a:tr>
              <a:tr h="1666739">
                <a:tc>
                  <a:txBody>
                    <a:bodyPr/>
                    <a:lstStyle/>
                    <a:p>
                      <a:pPr algn="l">
                        <a:lnSpc>
                          <a:spcPts val="2239"/>
                        </a:lnSpc>
                        <a:defRPr/>
                      </a:pPr>
                      <a:r>
                        <a:rPr lang="en-US" sz="1599">
                          <a:solidFill>
                            <a:srgbClr val="000000"/>
                          </a:solidFill>
                          <a:latin typeface="Now"/>
                          <a:ea typeface="Now"/>
                          <a:cs typeface="Now"/>
                          <a:sym typeface="Now"/>
                        </a:rPr>
                        <a:t>SecureC2Edit: A Framework for Secure Collaborative and Concurrent Document Editing</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Shashank Arora, Pradeep K. Atrey - 2023</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Proposes a secure framework for concurrent collaborative editing, integrating cryptographic controls to ensure content integrity.</a:t>
                      </a:r>
                      <a:endParaRPr lang="en-US" sz="1100"/>
                    </a:p>
                    <a:p>
                      <a:pPr algn="l">
                        <a:lnSpc>
                          <a:spcPts val="2239"/>
                        </a:lnSpc>
                      </a:pP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a:solidFill>
                            <a:srgbClr val="000000"/>
                          </a:solidFill>
                          <a:latin typeface="Now"/>
                          <a:ea typeface="Now"/>
                          <a:cs typeface="Now"/>
                          <a:sym typeface="Now"/>
                        </a:rPr>
                        <a:t>Increased processing overhead due to encryption; real-time performance is affected in low-bandwidth environments.</a:t>
                      </a:r>
                      <a:endParaRPr lang="en-US" sz="110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tc>
                  <a:txBody>
                    <a:bodyPr/>
                    <a:lstStyle/>
                    <a:p>
                      <a:pPr algn="l">
                        <a:lnSpc>
                          <a:spcPts val="2239"/>
                        </a:lnSpc>
                        <a:defRPr/>
                      </a:pPr>
                      <a:r>
                        <a:rPr lang="en-US" sz="1599" u="sng" dirty="0">
                          <a:solidFill>
                            <a:srgbClr val="000000"/>
                          </a:solidFill>
                          <a:latin typeface="Now"/>
                          <a:ea typeface="Now"/>
                          <a:cs typeface="Now"/>
                          <a:sym typeface="Now"/>
                          <a:hlinkClick r:id="rId8" tooltip="https://ieeexplore.ieee.org/document/9036818"/>
                        </a:rPr>
                        <a:t>https://ieeexplore.ieee.org/document/9036818</a:t>
                      </a:r>
                      <a:endParaRPr lang="en-US" sz="1100" dirty="0"/>
                    </a:p>
                  </a:txBody>
                  <a:tcPr marL="95250" marR="95250" marT="95250" marB="95250" anchor="ctr">
                    <a:lnL w="9525" cap="flat" cmpd="sng" algn="ctr">
                      <a:solidFill>
                        <a:srgbClr val="C0CFE1"/>
                      </a:solidFill>
                      <a:prstDash val="solid"/>
                      <a:round/>
                      <a:headEnd type="none" w="med" len="med"/>
                      <a:tailEnd type="none" w="med" len="med"/>
                    </a:lnL>
                    <a:lnR w="9525" cap="flat" cmpd="sng" algn="ctr">
                      <a:solidFill>
                        <a:srgbClr val="C0CFE1"/>
                      </a:solidFill>
                      <a:prstDash val="solid"/>
                      <a:round/>
                      <a:headEnd type="none" w="med" len="med"/>
                      <a:tailEnd type="none" w="med" len="med"/>
                    </a:lnR>
                    <a:lnT w="9525" cap="flat" cmpd="sng" algn="ctr">
                      <a:solidFill>
                        <a:srgbClr val="C0CFE1"/>
                      </a:solidFill>
                      <a:prstDash val="solid"/>
                      <a:round/>
                      <a:headEnd type="none" w="med" len="med"/>
                      <a:tailEnd type="none" w="med" len="med"/>
                    </a:lnT>
                    <a:lnB w="9525" cap="flat" cmpd="sng" algn="ctr">
                      <a:solidFill>
                        <a:srgbClr val="C0CFE1"/>
                      </a:solidFill>
                      <a:prstDash val="solid"/>
                      <a:round/>
                      <a:headEnd type="none" w="med" len="med"/>
                      <a:tailEnd type="none" w="med" len="med"/>
                    </a:lnB>
                    <a:solidFill>
                      <a:srgbClr val="E8F2FD"/>
                    </a:solidFill>
                  </a:tcPr>
                </a:tc>
                <a:extLst>
                  <a:ext uri="{0D108BD9-81ED-4DB2-BD59-A6C34878D82A}">
                    <a16:rowId xmlns:a16="http://schemas.microsoft.com/office/drawing/2014/main" val="10004"/>
                  </a:ext>
                </a:extLst>
              </a:tr>
            </a:tbl>
          </a:graphicData>
        </a:graphic>
      </p:graphicFrame>
      <p:sp>
        <p:nvSpPr>
          <p:cNvPr id="6" name="TextBox 6"/>
          <p:cNvSpPr txBox="1"/>
          <p:nvPr/>
        </p:nvSpPr>
        <p:spPr>
          <a:xfrm>
            <a:off x="1028700" y="1152525"/>
            <a:ext cx="6778062"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Literature Survey</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2203885" y="2318185"/>
            <a:ext cx="13880229" cy="6940115"/>
          </a:xfrm>
          <a:custGeom>
            <a:avLst/>
            <a:gdLst/>
            <a:ahLst/>
            <a:cxnLst/>
            <a:rect l="l" t="t" r="r" b="b"/>
            <a:pathLst>
              <a:path w="13880229" h="6940115">
                <a:moveTo>
                  <a:pt x="0" y="0"/>
                </a:moveTo>
                <a:lnTo>
                  <a:pt x="13880230" y="0"/>
                </a:lnTo>
                <a:lnTo>
                  <a:pt x="13880230" y="6940115"/>
                </a:lnTo>
                <a:lnTo>
                  <a:pt x="0" y="6940115"/>
                </a:lnTo>
                <a:lnTo>
                  <a:pt x="0" y="0"/>
                </a:lnTo>
                <a:close/>
              </a:path>
            </a:pathLst>
          </a:custGeom>
          <a:blipFill>
            <a:blip r:embed="rId5"/>
            <a:stretch>
              <a:fillRect/>
            </a:stretch>
          </a:blipFill>
        </p:spPr>
      </p:sp>
      <p:sp>
        <p:nvSpPr>
          <p:cNvPr id="6" name="TextBox 6"/>
          <p:cNvSpPr txBox="1"/>
          <p:nvPr/>
        </p:nvSpPr>
        <p:spPr>
          <a:xfrm>
            <a:off x="1028700" y="1009650"/>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Gantt Chart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rot="-1797706">
            <a:off x="-2070830" y="3942697"/>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rot="-949983" flipH="1" flipV="1">
            <a:off x="12118473" y="-2509833"/>
            <a:ext cx="7367716" cy="10287000"/>
          </a:xfrm>
          <a:custGeom>
            <a:avLst/>
            <a:gdLst/>
            <a:ahLst/>
            <a:cxnLst/>
            <a:rect l="l" t="t" r="r" b="b"/>
            <a:pathLst>
              <a:path w="7367716" h="10287000">
                <a:moveTo>
                  <a:pt x="7367716" y="10287000"/>
                </a:moveTo>
                <a:lnTo>
                  <a:pt x="0" y="10287000"/>
                </a:lnTo>
                <a:lnTo>
                  <a:pt x="0" y="0"/>
                </a:lnTo>
                <a:lnTo>
                  <a:pt x="7367716" y="0"/>
                </a:lnTo>
                <a:lnTo>
                  <a:pt x="7367716" y="1028700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TextBox 5"/>
          <p:cNvSpPr txBox="1"/>
          <p:nvPr/>
        </p:nvSpPr>
        <p:spPr>
          <a:xfrm>
            <a:off x="1028700" y="962025"/>
            <a:ext cx="8507281" cy="822325"/>
          </a:xfrm>
          <a:prstGeom prst="rect">
            <a:avLst/>
          </a:prstGeom>
        </p:spPr>
        <p:txBody>
          <a:bodyPr lIns="0" tIns="0" rIns="0" bIns="0" rtlCol="0" anchor="t">
            <a:spAutoFit/>
          </a:bodyPr>
          <a:lstStyle/>
          <a:p>
            <a:pPr marL="0" lvl="0" indent="0" algn="l">
              <a:lnSpc>
                <a:spcPts val="6500"/>
              </a:lnSpc>
              <a:spcBef>
                <a:spcPct val="0"/>
              </a:spcBef>
            </a:pPr>
            <a:r>
              <a:rPr lang="en-US" sz="5000" b="1">
                <a:solidFill>
                  <a:srgbClr val="000000"/>
                </a:solidFill>
                <a:latin typeface="Raleway Bold"/>
                <a:ea typeface="Raleway Bold"/>
                <a:cs typeface="Raleway Bold"/>
                <a:sym typeface="Raleway Bold"/>
              </a:rPr>
              <a:t>Proposed Methodology</a:t>
            </a:r>
          </a:p>
        </p:txBody>
      </p:sp>
      <p:sp>
        <p:nvSpPr>
          <p:cNvPr id="6" name="TextBox 6"/>
          <p:cNvSpPr txBox="1"/>
          <p:nvPr/>
        </p:nvSpPr>
        <p:spPr>
          <a:xfrm>
            <a:off x="1028700" y="2377198"/>
            <a:ext cx="9310568"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Use Next.js for the frontend with a custom collaborative editor.</a:t>
            </a:r>
          </a:p>
        </p:txBody>
      </p:sp>
      <p:sp>
        <p:nvSpPr>
          <p:cNvPr id="7" name="TextBox 7"/>
          <p:cNvSpPr txBox="1"/>
          <p:nvPr/>
        </p:nvSpPr>
        <p:spPr>
          <a:xfrm>
            <a:off x="1028700" y="3343287"/>
            <a:ext cx="9309735"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Apply Yjs (CRDTs) for real-time updates and conflict resolution.</a:t>
            </a:r>
          </a:p>
        </p:txBody>
      </p:sp>
      <p:sp>
        <p:nvSpPr>
          <p:cNvPr id="8" name="TextBox 8"/>
          <p:cNvSpPr txBox="1"/>
          <p:nvPr/>
        </p:nvSpPr>
        <p:spPr>
          <a:xfrm>
            <a:off x="1028700" y="4309375"/>
            <a:ext cx="11220331"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Leverage WebRTC for direct peer-to-peer communication and low latency.</a:t>
            </a:r>
          </a:p>
        </p:txBody>
      </p:sp>
      <p:sp>
        <p:nvSpPr>
          <p:cNvPr id="9" name="TextBox 9"/>
          <p:cNvSpPr txBox="1"/>
          <p:nvPr/>
        </p:nvSpPr>
        <p:spPr>
          <a:xfrm>
            <a:off x="1028700" y="5275463"/>
            <a:ext cx="8363545"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Implement JWT authentication for secure access control.</a:t>
            </a:r>
          </a:p>
        </p:txBody>
      </p:sp>
      <p:sp>
        <p:nvSpPr>
          <p:cNvPr id="10" name="TextBox 10"/>
          <p:cNvSpPr txBox="1"/>
          <p:nvPr/>
        </p:nvSpPr>
        <p:spPr>
          <a:xfrm>
            <a:off x="1028700" y="6241552"/>
            <a:ext cx="10163413"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Store documents in PostgreSQL for reliable backups and fast access.</a:t>
            </a:r>
          </a:p>
        </p:txBody>
      </p:sp>
      <p:sp>
        <p:nvSpPr>
          <p:cNvPr id="11" name="TextBox 11"/>
          <p:cNvSpPr txBox="1"/>
          <p:nvPr/>
        </p:nvSpPr>
        <p:spPr>
          <a:xfrm>
            <a:off x="1028700" y="7207640"/>
            <a:ext cx="11719322"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Enable collaboration features like presence, comments, roles, and notifications.</a:t>
            </a:r>
          </a:p>
        </p:txBody>
      </p:sp>
      <p:sp>
        <p:nvSpPr>
          <p:cNvPr id="12" name="TextBox 12"/>
          <p:cNvSpPr txBox="1"/>
          <p:nvPr/>
        </p:nvSpPr>
        <p:spPr>
          <a:xfrm>
            <a:off x="1028700" y="8173728"/>
            <a:ext cx="11289268" cy="413385"/>
          </a:xfrm>
          <a:prstGeom prst="rect">
            <a:avLst/>
          </a:prstGeom>
        </p:spPr>
        <p:txBody>
          <a:bodyPr lIns="0" tIns="0" rIns="0" bIns="0" rtlCol="0" anchor="t">
            <a:spAutoFit/>
          </a:bodyPr>
          <a:lstStyle/>
          <a:p>
            <a:pPr algn="just">
              <a:lnSpc>
                <a:spcPts val="3599"/>
              </a:lnSpc>
            </a:pPr>
            <a:r>
              <a:rPr lang="en-US" sz="2399">
                <a:solidFill>
                  <a:srgbClr val="000000"/>
                </a:solidFill>
                <a:latin typeface="Now"/>
                <a:ea typeface="Now"/>
                <a:cs typeface="Now"/>
                <a:sym typeface="Now"/>
              </a:rPr>
              <a:t>Optimize WebRTC and CRDTs for low latency, scalability, and efficient sync.</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TextBox 3"/>
          <p:cNvSpPr txBox="1"/>
          <p:nvPr/>
        </p:nvSpPr>
        <p:spPr>
          <a:xfrm>
            <a:off x="1028700" y="1152525"/>
            <a:ext cx="7197493" cy="638175"/>
          </a:xfrm>
          <a:prstGeom prst="rect">
            <a:avLst/>
          </a:prstGeom>
        </p:spPr>
        <p:txBody>
          <a:bodyPr lIns="0" tIns="0" rIns="0" bIns="0" rtlCol="0" anchor="t">
            <a:spAutoFit/>
          </a:bodyPr>
          <a:lstStyle/>
          <a:p>
            <a:pPr marL="0" lvl="0" indent="0" algn="l">
              <a:lnSpc>
                <a:spcPts val="4500"/>
              </a:lnSpc>
              <a:spcBef>
                <a:spcPct val="0"/>
              </a:spcBef>
            </a:pPr>
            <a:r>
              <a:rPr lang="en-US" sz="5000" b="1">
                <a:solidFill>
                  <a:srgbClr val="000000"/>
                </a:solidFill>
                <a:latin typeface="Raleway Bold"/>
                <a:ea typeface="Raleway Bold"/>
                <a:cs typeface="Raleway Bold"/>
                <a:sym typeface="Raleway Bold"/>
              </a:rPr>
              <a:t>Tools &amp; Frameworks</a:t>
            </a:r>
          </a:p>
        </p:txBody>
      </p:sp>
      <p:sp>
        <p:nvSpPr>
          <p:cNvPr id="4" name="Freeform 4"/>
          <p:cNvSpPr/>
          <p:nvPr/>
        </p:nvSpPr>
        <p:spPr>
          <a:xfrm>
            <a:off x="2981092" y="25295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3"/>
            <a:stretch>
              <a:fillRect/>
            </a:stretch>
          </a:blipFill>
        </p:spPr>
      </p:sp>
      <p:sp>
        <p:nvSpPr>
          <p:cNvPr id="5" name="Freeform 5"/>
          <p:cNvSpPr/>
          <p:nvPr/>
        </p:nvSpPr>
        <p:spPr>
          <a:xfrm>
            <a:off x="14350916" y="2595692"/>
            <a:ext cx="766544" cy="935280"/>
          </a:xfrm>
          <a:custGeom>
            <a:avLst/>
            <a:gdLst/>
            <a:ahLst/>
            <a:cxnLst/>
            <a:rect l="l" t="t" r="r" b="b"/>
            <a:pathLst>
              <a:path w="766544" h="935280">
                <a:moveTo>
                  <a:pt x="0" y="0"/>
                </a:moveTo>
                <a:lnTo>
                  <a:pt x="766543" y="0"/>
                </a:lnTo>
                <a:lnTo>
                  <a:pt x="766543" y="935280"/>
                </a:lnTo>
                <a:lnTo>
                  <a:pt x="0" y="935280"/>
                </a:lnTo>
                <a:lnTo>
                  <a:pt x="0" y="0"/>
                </a:lnTo>
                <a:close/>
              </a:path>
            </a:pathLst>
          </a:custGeom>
          <a:blipFill>
            <a:blip r:embed="rId4"/>
            <a:stretch>
              <a:fillRect/>
            </a:stretch>
          </a:blipFill>
        </p:spPr>
      </p:sp>
      <p:sp>
        <p:nvSpPr>
          <p:cNvPr id="6" name="Freeform 6"/>
          <p:cNvSpPr/>
          <p:nvPr/>
        </p:nvSpPr>
        <p:spPr>
          <a:xfrm>
            <a:off x="4276748" y="4932443"/>
            <a:ext cx="953830" cy="924738"/>
          </a:xfrm>
          <a:custGeom>
            <a:avLst/>
            <a:gdLst/>
            <a:ahLst/>
            <a:cxnLst/>
            <a:rect l="l" t="t" r="r" b="b"/>
            <a:pathLst>
              <a:path w="953830" h="924738">
                <a:moveTo>
                  <a:pt x="0" y="0"/>
                </a:moveTo>
                <a:lnTo>
                  <a:pt x="953830" y="0"/>
                </a:lnTo>
                <a:lnTo>
                  <a:pt x="953830" y="924739"/>
                </a:lnTo>
                <a:lnTo>
                  <a:pt x="0" y="924739"/>
                </a:lnTo>
                <a:lnTo>
                  <a:pt x="0" y="0"/>
                </a:lnTo>
                <a:close/>
              </a:path>
            </a:pathLst>
          </a:custGeom>
          <a:blipFill>
            <a:blip r:embed="rId5"/>
            <a:stretch>
              <a:fillRect/>
            </a:stretch>
          </a:blipFill>
        </p:spPr>
      </p:sp>
      <p:sp>
        <p:nvSpPr>
          <p:cNvPr id="7" name="Freeform 7"/>
          <p:cNvSpPr/>
          <p:nvPr/>
        </p:nvSpPr>
        <p:spPr>
          <a:xfrm>
            <a:off x="5823548" y="257714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6"/>
            <a:stretch>
              <a:fillRect/>
            </a:stretch>
          </a:blipFill>
        </p:spPr>
      </p:sp>
      <p:sp>
        <p:nvSpPr>
          <p:cNvPr id="8" name="Freeform 8"/>
          <p:cNvSpPr/>
          <p:nvPr/>
        </p:nvSpPr>
        <p:spPr>
          <a:xfrm>
            <a:off x="8666004" y="2529517"/>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7"/>
            <a:stretch>
              <a:fillRect/>
            </a:stretch>
          </a:blipFill>
        </p:spPr>
      </p:sp>
      <p:sp>
        <p:nvSpPr>
          <p:cNvPr id="9" name="Freeform 9"/>
          <p:cNvSpPr/>
          <p:nvPr/>
        </p:nvSpPr>
        <p:spPr>
          <a:xfrm>
            <a:off x="11508460" y="2577142"/>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8"/>
            <a:stretch>
              <a:fillRect/>
            </a:stretch>
          </a:blipFill>
        </p:spPr>
      </p:sp>
      <p:sp>
        <p:nvSpPr>
          <p:cNvPr id="10" name="Freeform 10"/>
          <p:cNvSpPr/>
          <p:nvPr/>
        </p:nvSpPr>
        <p:spPr>
          <a:xfrm>
            <a:off x="8607026" y="7271688"/>
            <a:ext cx="953830" cy="953830"/>
          </a:xfrm>
          <a:custGeom>
            <a:avLst/>
            <a:gdLst/>
            <a:ahLst/>
            <a:cxnLst/>
            <a:rect l="l" t="t" r="r" b="b"/>
            <a:pathLst>
              <a:path w="953830" h="953830">
                <a:moveTo>
                  <a:pt x="0" y="0"/>
                </a:moveTo>
                <a:lnTo>
                  <a:pt x="953830" y="0"/>
                </a:lnTo>
                <a:lnTo>
                  <a:pt x="953830" y="953830"/>
                </a:lnTo>
                <a:lnTo>
                  <a:pt x="0" y="953830"/>
                </a:lnTo>
                <a:lnTo>
                  <a:pt x="0" y="0"/>
                </a:lnTo>
                <a:close/>
              </a:path>
            </a:pathLst>
          </a:custGeom>
          <a:blipFill>
            <a:blip r:embed="rId9"/>
            <a:stretch>
              <a:fillRect/>
            </a:stretch>
          </a:blipFill>
        </p:spPr>
      </p:sp>
      <p:sp>
        <p:nvSpPr>
          <p:cNvPr id="11" name="Freeform 11"/>
          <p:cNvSpPr/>
          <p:nvPr/>
        </p:nvSpPr>
        <p:spPr>
          <a:xfrm>
            <a:off x="5701015" y="7268417"/>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0"/>
            <a:stretch>
              <a:fillRect/>
            </a:stretch>
          </a:blipFill>
        </p:spPr>
      </p:sp>
      <p:sp>
        <p:nvSpPr>
          <p:cNvPr id="12" name="Freeform 12"/>
          <p:cNvSpPr/>
          <p:nvPr/>
        </p:nvSpPr>
        <p:spPr>
          <a:xfrm>
            <a:off x="11513037" y="7268417"/>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1"/>
            <a:stretch>
              <a:fillRect/>
            </a:stretch>
          </a:blipFill>
        </p:spPr>
      </p:sp>
      <p:sp>
        <p:nvSpPr>
          <p:cNvPr id="13" name="Freeform 13"/>
          <p:cNvSpPr/>
          <p:nvPr/>
        </p:nvSpPr>
        <p:spPr>
          <a:xfrm>
            <a:off x="7132078" y="5109472"/>
            <a:ext cx="953830" cy="716565"/>
          </a:xfrm>
          <a:custGeom>
            <a:avLst/>
            <a:gdLst/>
            <a:ahLst/>
            <a:cxnLst/>
            <a:rect l="l" t="t" r="r" b="b"/>
            <a:pathLst>
              <a:path w="953830" h="716565">
                <a:moveTo>
                  <a:pt x="0" y="0"/>
                </a:moveTo>
                <a:lnTo>
                  <a:pt x="953830" y="0"/>
                </a:lnTo>
                <a:lnTo>
                  <a:pt x="953830" y="716565"/>
                </a:lnTo>
                <a:lnTo>
                  <a:pt x="0" y="716565"/>
                </a:lnTo>
                <a:lnTo>
                  <a:pt x="0" y="0"/>
                </a:lnTo>
                <a:close/>
              </a:path>
            </a:pathLst>
          </a:custGeom>
          <a:blipFill>
            <a:blip r:embed="rId12"/>
            <a:stretch>
              <a:fillRect/>
            </a:stretch>
          </a:blipFill>
        </p:spPr>
      </p:sp>
      <p:sp>
        <p:nvSpPr>
          <p:cNvPr id="14" name="Freeform 14"/>
          <p:cNvSpPr/>
          <p:nvPr/>
        </p:nvSpPr>
        <p:spPr>
          <a:xfrm>
            <a:off x="12847989" y="4903351"/>
            <a:ext cx="953830" cy="953830"/>
          </a:xfrm>
          <a:custGeom>
            <a:avLst/>
            <a:gdLst/>
            <a:ahLst/>
            <a:cxnLst/>
            <a:rect l="l" t="t" r="r" b="b"/>
            <a:pathLst>
              <a:path w="953830" h="953830">
                <a:moveTo>
                  <a:pt x="0" y="0"/>
                </a:moveTo>
                <a:lnTo>
                  <a:pt x="953830" y="0"/>
                </a:lnTo>
                <a:lnTo>
                  <a:pt x="953830" y="953831"/>
                </a:lnTo>
                <a:lnTo>
                  <a:pt x="0" y="953831"/>
                </a:lnTo>
                <a:lnTo>
                  <a:pt x="0" y="0"/>
                </a:lnTo>
                <a:close/>
              </a:path>
            </a:pathLst>
          </a:custGeom>
          <a:blipFill>
            <a:blip r:embed="rId13"/>
            <a:stretch>
              <a:fillRect/>
            </a:stretch>
          </a:blipFill>
        </p:spPr>
      </p:sp>
      <p:sp>
        <p:nvSpPr>
          <p:cNvPr id="15" name="Freeform 15"/>
          <p:cNvSpPr/>
          <p:nvPr/>
        </p:nvSpPr>
        <p:spPr>
          <a:xfrm>
            <a:off x="9990908" y="4872207"/>
            <a:ext cx="953830" cy="953830"/>
          </a:xfrm>
          <a:custGeom>
            <a:avLst/>
            <a:gdLst/>
            <a:ahLst/>
            <a:cxnLst/>
            <a:rect l="l" t="t" r="r" b="b"/>
            <a:pathLst>
              <a:path w="953830" h="953830">
                <a:moveTo>
                  <a:pt x="0" y="0"/>
                </a:moveTo>
                <a:lnTo>
                  <a:pt x="953831" y="0"/>
                </a:lnTo>
                <a:lnTo>
                  <a:pt x="953831" y="953830"/>
                </a:lnTo>
                <a:lnTo>
                  <a:pt x="0" y="953830"/>
                </a:lnTo>
                <a:lnTo>
                  <a:pt x="0" y="0"/>
                </a:lnTo>
                <a:close/>
              </a:path>
            </a:pathLst>
          </a:custGeom>
          <a:blipFill>
            <a:blip r:embed="rId14"/>
            <a:stretch>
              <a:fillRect/>
            </a:stretch>
          </a:blipFill>
        </p:spPr>
      </p:sp>
      <p:sp>
        <p:nvSpPr>
          <p:cNvPr id="16" name="TextBox 16"/>
          <p:cNvSpPr txBox="1"/>
          <p:nvPr/>
        </p:nvSpPr>
        <p:spPr>
          <a:xfrm>
            <a:off x="2810178" y="3758073"/>
            <a:ext cx="1295657"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Next.js</a:t>
            </a:r>
          </a:p>
        </p:txBody>
      </p:sp>
      <p:sp>
        <p:nvSpPr>
          <p:cNvPr id="17" name="TextBox 17"/>
          <p:cNvSpPr txBox="1"/>
          <p:nvPr/>
        </p:nvSpPr>
        <p:spPr>
          <a:xfrm>
            <a:off x="5514829" y="3758073"/>
            <a:ext cx="157126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TypeScript</a:t>
            </a:r>
          </a:p>
        </p:txBody>
      </p:sp>
      <p:sp>
        <p:nvSpPr>
          <p:cNvPr id="18" name="TextBox 18"/>
          <p:cNvSpPr txBox="1"/>
          <p:nvPr/>
        </p:nvSpPr>
        <p:spPr>
          <a:xfrm>
            <a:off x="8189466" y="3758073"/>
            <a:ext cx="1906905"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Tailwind CSS</a:t>
            </a:r>
          </a:p>
        </p:txBody>
      </p:sp>
      <p:sp>
        <p:nvSpPr>
          <p:cNvPr id="19" name="TextBox 19"/>
          <p:cNvSpPr txBox="1"/>
          <p:nvPr/>
        </p:nvSpPr>
        <p:spPr>
          <a:xfrm>
            <a:off x="11134971" y="3758073"/>
            <a:ext cx="170080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PostgreSQL</a:t>
            </a:r>
          </a:p>
        </p:txBody>
      </p:sp>
      <p:sp>
        <p:nvSpPr>
          <p:cNvPr id="20" name="TextBox 20"/>
          <p:cNvSpPr txBox="1"/>
          <p:nvPr/>
        </p:nvSpPr>
        <p:spPr>
          <a:xfrm>
            <a:off x="13990553" y="3758073"/>
            <a:ext cx="148726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Prisma</a:t>
            </a:r>
          </a:p>
        </p:txBody>
      </p:sp>
      <p:sp>
        <p:nvSpPr>
          <p:cNvPr id="21" name="TextBox 21"/>
          <p:cNvSpPr txBox="1"/>
          <p:nvPr/>
        </p:nvSpPr>
        <p:spPr>
          <a:xfrm>
            <a:off x="3934922" y="6143514"/>
            <a:ext cx="1717713"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WebRTC</a:t>
            </a:r>
          </a:p>
        </p:txBody>
      </p:sp>
      <p:sp>
        <p:nvSpPr>
          <p:cNvPr id="22" name="TextBox 22"/>
          <p:cNvSpPr txBox="1"/>
          <p:nvPr/>
        </p:nvSpPr>
        <p:spPr>
          <a:xfrm>
            <a:off x="6829587" y="6143514"/>
            <a:ext cx="1703070"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WebSocket</a:t>
            </a:r>
          </a:p>
        </p:txBody>
      </p:sp>
      <p:sp>
        <p:nvSpPr>
          <p:cNvPr id="23" name="TextBox 23"/>
          <p:cNvSpPr txBox="1"/>
          <p:nvPr/>
        </p:nvSpPr>
        <p:spPr>
          <a:xfrm>
            <a:off x="9634743" y="6143514"/>
            <a:ext cx="1666161"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CRDTs (Yjs)</a:t>
            </a:r>
          </a:p>
        </p:txBody>
      </p:sp>
      <p:sp>
        <p:nvSpPr>
          <p:cNvPr id="24" name="TextBox 24"/>
          <p:cNvSpPr txBox="1"/>
          <p:nvPr/>
        </p:nvSpPr>
        <p:spPr>
          <a:xfrm>
            <a:off x="5943258" y="8450848"/>
            <a:ext cx="469344"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a:t>
            </a:r>
          </a:p>
        </p:txBody>
      </p:sp>
      <p:sp>
        <p:nvSpPr>
          <p:cNvPr id="25" name="TextBox 25"/>
          <p:cNvSpPr txBox="1"/>
          <p:nvPr/>
        </p:nvSpPr>
        <p:spPr>
          <a:xfrm>
            <a:off x="8532657" y="8450848"/>
            <a:ext cx="1062752"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GitHub</a:t>
            </a:r>
          </a:p>
        </p:txBody>
      </p:sp>
      <p:sp>
        <p:nvSpPr>
          <p:cNvPr id="26" name="TextBox 26"/>
          <p:cNvSpPr txBox="1"/>
          <p:nvPr/>
        </p:nvSpPr>
        <p:spPr>
          <a:xfrm>
            <a:off x="12716941" y="6143514"/>
            <a:ext cx="1215925"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JWT</a:t>
            </a:r>
          </a:p>
        </p:txBody>
      </p:sp>
      <p:sp>
        <p:nvSpPr>
          <p:cNvPr id="27" name="TextBox 27"/>
          <p:cNvSpPr txBox="1"/>
          <p:nvPr/>
        </p:nvSpPr>
        <p:spPr>
          <a:xfrm>
            <a:off x="11369458" y="8450848"/>
            <a:ext cx="1240988" cy="413385"/>
          </a:xfrm>
          <a:prstGeom prst="rect">
            <a:avLst/>
          </a:prstGeom>
        </p:spPr>
        <p:txBody>
          <a:bodyPr lIns="0" tIns="0" rIns="0" bIns="0" rtlCol="0" anchor="t">
            <a:spAutoFit/>
          </a:bodyPr>
          <a:lstStyle/>
          <a:p>
            <a:pPr algn="ctr">
              <a:lnSpc>
                <a:spcPts val="3599"/>
              </a:lnSpc>
              <a:spcBef>
                <a:spcPct val="0"/>
              </a:spcBef>
            </a:pPr>
            <a:r>
              <a:rPr lang="en-US" sz="2399">
                <a:solidFill>
                  <a:srgbClr val="000000"/>
                </a:solidFill>
                <a:latin typeface="Now"/>
                <a:ea typeface="Now"/>
                <a:cs typeface="Now"/>
                <a:sym typeface="Now"/>
              </a:rPr>
              <a:t>Postman</a:t>
            </a:r>
          </a:p>
        </p:txBody>
      </p:sp>
      <p:sp>
        <p:nvSpPr>
          <p:cNvPr id="28" name="Freeform 28"/>
          <p:cNvSpPr/>
          <p:nvPr/>
        </p:nvSpPr>
        <p:spPr>
          <a:xfrm rot="-932716">
            <a:off x="-1649035" y="3078748"/>
            <a:ext cx="7367716" cy="10287000"/>
          </a:xfrm>
          <a:custGeom>
            <a:avLst/>
            <a:gdLst/>
            <a:ahLst/>
            <a:cxnLst/>
            <a:rect l="l" t="t" r="r" b="b"/>
            <a:pathLst>
              <a:path w="7367716" h="10287000">
                <a:moveTo>
                  <a:pt x="0" y="0"/>
                </a:moveTo>
                <a:lnTo>
                  <a:pt x="7367716" y="0"/>
                </a:lnTo>
                <a:lnTo>
                  <a:pt x="7367716" y="10287000"/>
                </a:lnTo>
                <a:lnTo>
                  <a:pt x="0" y="10287000"/>
                </a:lnTo>
                <a:lnTo>
                  <a:pt x="0" y="0"/>
                </a:lnTo>
                <a:close/>
              </a:path>
            </a:pathLst>
          </a:custGeom>
          <a:blipFill>
            <a:blip r:embed="rId15">
              <a:extLst>
                <a:ext uri="{96DAC541-7B7A-43D3-8B79-37D633B846F1}">
                  <asvg:svgBlip xmlns:asvg="http://schemas.microsoft.com/office/drawing/2016/SVG/main" r:embed="rId16"/>
                </a:ext>
              </a:extLst>
            </a:blip>
            <a:stretch>
              <a:fillRect/>
            </a:stretch>
          </a:blipFill>
        </p:spPr>
      </p:sp>
      <p:sp>
        <p:nvSpPr>
          <p:cNvPr id="29" name="Freeform 29"/>
          <p:cNvSpPr/>
          <p:nvPr/>
        </p:nvSpPr>
        <p:spPr>
          <a:xfrm rot="-689250" flipH="1" flipV="1">
            <a:off x="12327659" y="-2547808"/>
            <a:ext cx="7367716" cy="10287000"/>
          </a:xfrm>
          <a:custGeom>
            <a:avLst/>
            <a:gdLst/>
            <a:ahLst/>
            <a:cxnLst/>
            <a:rect l="l" t="t" r="r" b="b"/>
            <a:pathLst>
              <a:path w="7367716" h="10287000">
                <a:moveTo>
                  <a:pt x="7367717" y="10287000"/>
                </a:moveTo>
                <a:lnTo>
                  <a:pt x="0" y="10287000"/>
                </a:lnTo>
                <a:lnTo>
                  <a:pt x="0" y="0"/>
                </a:lnTo>
                <a:lnTo>
                  <a:pt x="7367717" y="0"/>
                </a:lnTo>
                <a:lnTo>
                  <a:pt x="7367717" y="10287000"/>
                </a:lnTo>
                <a:close/>
              </a:path>
            </a:pathLst>
          </a:custGeom>
          <a:blipFill>
            <a:blip r:embed="rId15">
              <a:extLst>
                <a:ext uri="{96DAC541-7B7A-43D3-8B79-37D633B846F1}">
                  <asvg:svgBlip xmlns:asvg="http://schemas.microsoft.com/office/drawing/2016/SVG/main" r:embed="rId16"/>
                </a:ext>
              </a:extLst>
            </a:blip>
            <a:stretch>
              <a:fillRect/>
            </a:stretch>
          </a:blipFill>
        </p:spPr>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2"/>
            <a:stretch>
              <a:fillRect t="-8777" b="-8777"/>
            </a:stretch>
          </a:blipFill>
        </p:spPr>
      </p:sp>
      <p:sp>
        <p:nvSpPr>
          <p:cNvPr id="3" name="Freeform 3"/>
          <p:cNvSpPr/>
          <p:nvPr/>
        </p:nvSpPr>
        <p:spPr>
          <a:xfrm>
            <a:off x="-1735280" y="1409700"/>
            <a:ext cx="7367716" cy="10287000"/>
          </a:xfrm>
          <a:custGeom>
            <a:avLst/>
            <a:gdLst/>
            <a:ahLst/>
            <a:cxnLst/>
            <a:rect l="l" t="t" r="r" b="b"/>
            <a:pathLst>
              <a:path w="7367716" h="10287000">
                <a:moveTo>
                  <a:pt x="0" y="0"/>
                </a:moveTo>
                <a:lnTo>
                  <a:pt x="7367717" y="0"/>
                </a:lnTo>
                <a:lnTo>
                  <a:pt x="7367717" y="10287000"/>
                </a:lnTo>
                <a:lnTo>
                  <a:pt x="0" y="10287000"/>
                </a:lnTo>
                <a:lnTo>
                  <a:pt x="0" y="0"/>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4" name="Freeform 4"/>
          <p:cNvSpPr/>
          <p:nvPr/>
        </p:nvSpPr>
        <p:spPr>
          <a:xfrm flipH="1" flipV="1">
            <a:off x="12813920" y="-1619808"/>
            <a:ext cx="6677243" cy="9322943"/>
          </a:xfrm>
          <a:custGeom>
            <a:avLst/>
            <a:gdLst/>
            <a:ahLst/>
            <a:cxnLst/>
            <a:rect l="l" t="t" r="r" b="b"/>
            <a:pathLst>
              <a:path w="6677243" h="9322943">
                <a:moveTo>
                  <a:pt x="6677243" y="9322943"/>
                </a:moveTo>
                <a:lnTo>
                  <a:pt x="0" y="9322943"/>
                </a:lnTo>
                <a:lnTo>
                  <a:pt x="0" y="0"/>
                </a:lnTo>
                <a:lnTo>
                  <a:pt x="6677243" y="0"/>
                </a:lnTo>
                <a:lnTo>
                  <a:pt x="6677243" y="9322943"/>
                </a:lnTo>
                <a:close/>
              </a:path>
            </a:pathLst>
          </a:custGeom>
          <a:blipFill>
            <a:blip r:embed="rId3">
              <a:extLst>
                <a:ext uri="{96DAC541-7B7A-43D3-8B79-37D633B846F1}">
                  <asvg:svgBlip xmlns:asvg="http://schemas.microsoft.com/office/drawing/2016/SVG/main" r:embed="rId4"/>
                </a:ext>
              </a:extLst>
            </a:blip>
            <a:stretch>
              <a:fillRect/>
            </a:stretch>
          </a:blipFill>
        </p:spPr>
      </p:sp>
      <p:sp>
        <p:nvSpPr>
          <p:cNvPr id="5" name="Freeform 5"/>
          <p:cNvSpPr/>
          <p:nvPr/>
        </p:nvSpPr>
        <p:spPr>
          <a:xfrm>
            <a:off x="1028700" y="2526479"/>
            <a:ext cx="16230600" cy="6309646"/>
          </a:xfrm>
          <a:custGeom>
            <a:avLst/>
            <a:gdLst/>
            <a:ahLst/>
            <a:cxnLst/>
            <a:rect l="l" t="t" r="r" b="b"/>
            <a:pathLst>
              <a:path w="16230600" h="6309646">
                <a:moveTo>
                  <a:pt x="0" y="0"/>
                </a:moveTo>
                <a:lnTo>
                  <a:pt x="16230600" y="0"/>
                </a:lnTo>
                <a:lnTo>
                  <a:pt x="16230600" y="6309646"/>
                </a:lnTo>
                <a:lnTo>
                  <a:pt x="0" y="6309646"/>
                </a:lnTo>
                <a:lnTo>
                  <a:pt x="0" y="0"/>
                </a:lnTo>
                <a:close/>
              </a:path>
            </a:pathLst>
          </a:custGeom>
          <a:blipFill>
            <a:blip r:embed="rId5"/>
            <a:stretch>
              <a:fillRect/>
            </a:stretch>
          </a:blipFill>
        </p:spPr>
      </p:sp>
      <p:sp>
        <p:nvSpPr>
          <p:cNvPr id="6" name="TextBox 6"/>
          <p:cNvSpPr txBox="1"/>
          <p:nvPr/>
        </p:nvSpPr>
        <p:spPr>
          <a:xfrm>
            <a:off x="1028700" y="989049"/>
            <a:ext cx="4603737" cy="781050"/>
          </a:xfrm>
          <a:prstGeom prst="rect">
            <a:avLst/>
          </a:prstGeom>
        </p:spPr>
        <p:txBody>
          <a:bodyPr lIns="0" tIns="0" rIns="0" bIns="0" rtlCol="0" anchor="t">
            <a:spAutoFit/>
          </a:bodyPr>
          <a:lstStyle/>
          <a:p>
            <a:pPr marL="0" lvl="0" indent="0" algn="l">
              <a:lnSpc>
                <a:spcPts val="6000"/>
              </a:lnSpc>
            </a:pPr>
            <a:r>
              <a:rPr lang="en-US" sz="5000" b="1">
                <a:solidFill>
                  <a:srgbClr val="000000"/>
                </a:solidFill>
                <a:latin typeface="Raleway Bold"/>
                <a:ea typeface="Raleway Bold"/>
                <a:cs typeface="Raleway Bold"/>
                <a:sym typeface="Raleway Bold"/>
              </a:rPr>
              <a:t>Flow Chart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4</TotalTime>
  <Words>698</Words>
  <Application>Microsoft Office PowerPoint</Application>
  <PresentationFormat>Custom</PresentationFormat>
  <Paragraphs>70</Paragraphs>
  <Slides>11</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Raleway Bold</vt:lpstr>
      <vt:lpstr>Arial</vt:lpstr>
      <vt:lpstr>Now Medium</vt:lpstr>
      <vt:lpstr>Calibri</vt:lpstr>
      <vt:lpstr>Now Heavy</vt:lpstr>
      <vt:lpstr>Now</vt:lpstr>
      <vt:lpstr>Now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Pitch Deck</dc:title>
  <cp:lastModifiedBy>Charankumar E G D</cp:lastModifiedBy>
  <cp:revision>2</cp:revision>
  <dcterms:created xsi:type="dcterms:W3CDTF">2006-08-16T00:00:00Z</dcterms:created>
  <dcterms:modified xsi:type="dcterms:W3CDTF">2025-03-02T14:03:53Z</dcterms:modified>
  <dc:identifier>DAGer9J75Ac</dc:identifier>
</cp:coreProperties>
</file>