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701253F-DD69-472E-8906-2033EDBFDF0D}">
          <p14:sldIdLst>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3451122" y="1917289"/>
            <a:ext cx="5584723" cy="698091"/>
          </a:xfrm>
        </p:spPr>
        <p:txBody>
          <a:bodyPr>
            <a:noAutofit/>
          </a:bodyPr>
          <a:lstStyle/>
          <a:p>
            <a:r>
              <a:rPr lang="en-US" sz="3400" dirty="0"/>
              <a:t>RECOMMENDER SYSTEMS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Subtitle 4">
            <a:extLst>
              <a:ext uri="{FF2B5EF4-FFF2-40B4-BE49-F238E27FC236}">
                <a16:creationId xmlns:a16="http://schemas.microsoft.com/office/drawing/2014/main" id="{1D52D74E-8EA0-A373-63A0-8C9EC52D51F6}"/>
              </a:ext>
            </a:extLst>
          </p:cNvPr>
          <p:cNvSpPr>
            <a:spLocks noGrp="1"/>
          </p:cNvSpPr>
          <p:nvPr>
            <p:ph type="subTitle" idx="1"/>
          </p:nvPr>
        </p:nvSpPr>
        <p:spPr>
          <a:xfrm>
            <a:off x="2733369" y="2949676"/>
            <a:ext cx="7020232" cy="698091"/>
          </a:xfrm>
        </p:spPr>
        <p:txBody>
          <a:bodyPr>
            <a:noAutofit/>
          </a:bodyPr>
          <a:lstStyle/>
          <a:p>
            <a:r>
              <a:rPr lang="en-US" sz="2200" b="1" dirty="0">
                <a:solidFill>
                  <a:schemeClr val="tx1"/>
                </a:solidFill>
              </a:rPr>
              <a:t>A CASE STUDY ON PRIME VIDEO’s RECOMENDER SYSTEM </a:t>
            </a:r>
            <a:endParaRPr lang="en-IN" sz="2200" b="1" dirty="0">
              <a:solidFill>
                <a:schemeClr val="tx1"/>
              </a:solidFill>
            </a:endParaRPr>
          </a:p>
        </p:txBody>
      </p:sp>
      <p:sp>
        <p:nvSpPr>
          <p:cNvPr id="8" name="TextBox 7">
            <a:extLst>
              <a:ext uri="{FF2B5EF4-FFF2-40B4-BE49-F238E27FC236}">
                <a16:creationId xmlns:a16="http://schemas.microsoft.com/office/drawing/2014/main" id="{C6FA5ADE-F5D0-DCA3-4FE0-41C916ACB68A}"/>
              </a:ext>
            </a:extLst>
          </p:cNvPr>
          <p:cNvSpPr txBox="1"/>
          <p:nvPr/>
        </p:nvSpPr>
        <p:spPr>
          <a:xfrm>
            <a:off x="9252155" y="4159045"/>
            <a:ext cx="2399072" cy="923330"/>
          </a:xfrm>
          <a:prstGeom prst="rect">
            <a:avLst/>
          </a:prstGeom>
          <a:noFill/>
        </p:spPr>
        <p:txBody>
          <a:bodyPr wrap="square">
            <a:spAutoFit/>
          </a:bodyPr>
          <a:lstStyle/>
          <a:p>
            <a:r>
              <a:rPr lang="en-US" b="1" dirty="0"/>
              <a:t>LAKKIMSETTI CHARAN </a:t>
            </a:r>
          </a:p>
          <a:p>
            <a:r>
              <a:rPr lang="en-US" b="1" dirty="0"/>
              <a:t>AP22110010443 </a:t>
            </a:r>
          </a:p>
          <a:p>
            <a:r>
              <a:rPr lang="en-US" b="1" dirty="0"/>
              <a:t>CSE L</a:t>
            </a:r>
            <a:r>
              <a:rPr lang="en-US" sz="1800" b="1" dirty="0">
                <a:solidFill>
                  <a:schemeClr val="tx1"/>
                </a:solidFill>
              </a:rPr>
              <a:t> </a:t>
            </a:r>
            <a:endParaRPr lang="en-IN" sz="1800" b="1" dirty="0">
              <a:solidFill>
                <a:schemeClr val="tx1"/>
              </a:solidFill>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1C4A-AB3B-DD7C-3127-EB33824BC470}"/>
              </a:ext>
            </a:extLst>
          </p:cNvPr>
          <p:cNvSpPr>
            <a:spLocks noGrp="1"/>
          </p:cNvSpPr>
          <p:nvPr>
            <p:ph type="title"/>
          </p:nvPr>
        </p:nvSpPr>
        <p:spPr/>
        <p:txBody>
          <a:bodyPr/>
          <a:lstStyle/>
          <a:p>
            <a:r>
              <a:rPr lang="fr-FR" dirty="0"/>
              <a:t>User Engagement &amp; Content </a:t>
            </a:r>
            <a:r>
              <a:rPr lang="fr-FR" dirty="0" err="1"/>
              <a:t>Effectiveness</a:t>
            </a:r>
            <a:r>
              <a:rPr lang="fr-FR" dirty="0"/>
              <a:t> </a:t>
            </a:r>
            <a:r>
              <a:rPr lang="fr-FR" dirty="0" err="1"/>
              <a:t>Metrics</a:t>
            </a:r>
            <a:endParaRPr lang="en-IN" dirty="0"/>
          </a:p>
        </p:txBody>
      </p:sp>
      <p:sp>
        <p:nvSpPr>
          <p:cNvPr id="3" name="Content Placeholder 2">
            <a:extLst>
              <a:ext uri="{FF2B5EF4-FFF2-40B4-BE49-F238E27FC236}">
                <a16:creationId xmlns:a16="http://schemas.microsoft.com/office/drawing/2014/main" id="{D609ED3C-7B51-4E1F-BDE2-B7B1087A64D2}"/>
              </a:ext>
            </a:extLst>
          </p:cNvPr>
          <p:cNvSpPr>
            <a:spLocks noGrp="1"/>
          </p:cNvSpPr>
          <p:nvPr>
            <p:ph idx="1"/>
          </p:nvPr>
        </p:nvSpPr>
        <p:spPr/>
        <p:txBody>
          <a:bodyPr/>
          <a:lstStyle/>
          <a:p>
            <a:pPr>
              <a:buFont typeface="+mj-lt"/>
              <a:buAutoNum type="arabicPeriod"/>
            </a:pPr>
            <a:r>
              <a:rPr lang="en-US" b="1" dirty="0"/>
              <a:t>Watch Time per User</a:t>
            </a:r>
            <a:br>
              <a:rPr lang="en-US" dirty="0"/>
            </a:br>
            <a:r>
              <a:rPr lang="en-US" i="1" dirty="0"/>
              <a:t>Measures total time users spend watching content.</a:t>
            </a:r>
            <a:endParaRPr lang="en-US" dirty="0"/>
          </a:p>
          <a:p>
            <a:pPr>
              <a:buFont typeface="+mj-lt"/>
              <a:buAutoNum type="arabicPeriod"/>
            </a:pPr>
            <a:r>
              <a:rPr lang="en-US" b="1" dirty="0"/>
              <a:t>Click-Through Rate (CTR)</a:t>
            </a:r>
            <a:br>
              <a:rPr lang="en-US" dirty="0"/>
            </a:br>
            <a:r>
              <a:rPr lang="en-US" i="1" dirty="0"/>
              <a:t>Percentage of recommended videos clicked on, indicating relevance.</a:t>
            </a:r>
            <a:endParaRPr lang="en-US" dirty="0"/>
          </a:p>
          <a:p>
            <a:pPr>
              <a:buFont typeface="+mj-lt"/>
              <a:buAutoNum type="arabicPeriod"/>
            </a:pPr>
            <a:r>
              <a:rPr lang="en-US" b="1" dirty="0"/>
              <a:t>Completion Rate</a:t>
            </a:r>
            <a:br>
              <a:rPr lang="en-US" dirty="0"/>
            </a:br>
            <a:r>
              <a:rPr lang="en-US" i="1" dirty="0"/>
              <a:t>Percentage of videos watched until the end.</a:t>
            </a:r>
            <a:endParaRPr lang="en-US" dirty="0"/>
          </a:p>
          <a:p>
            <a:pPr>
              <a:buFont typeface="+mj-lt"/>
              <a:buAutoNum type="arabicPeriod"/>
            </a:pPr>
            <a:r>
              <a:rPr lang="en-US" b="1" dirty="0"/>
              <a:t>Content Diversity</a:t>
            </a:r>
            <a:br>
              <a:rPr lang="en-US" dirty="0"/>
            </a:br>
            <a:r>
              <a:rPr lang="en-US" i="1" dirty="0"/>
              <a:t>Tracks the variety of genres and types consumed, showing balance in recommendations.</a:t>
            </a:r>
            <a:endParaRPr lang="en-US" dirty="0"/>
          </a:p>
          <a:p>
            <a:pPr>
              <a:buFont typeface="+mj-lt"/>
              <a:buAutoNum type="arabicPeriod"/>
            </a:pPr>
            <a:r>
              <a:rPr lang="en-US" b="1" dirty="0"/>
              <a:t>Retention Rate</a:t>
            </a:r>
            <a:br>
              <a:rPr lang="en-US" dirty="0"/>
            </a:br>
            <a:r>
              <a:rPr lang="en-US" i="1" dirty="0"/>
              <a:t>Percentage of users who continue using Prime Video over time.</a:t>
            </a:r>
            <a:endParaRPr lang="en-US" dirty="0"/>
          </a:p>
          <a:p>
            <a:endParaRPr lang="en-IN" dirty="0"/>
          </a:p>
        </p:txBody>
      </p:sp>
    </p:spTree>
    <p:extLst>
      <p:ext uri="{BB962C8B-B14F-4D97-AF65-F5344CB8AC3E}">
        <p14:creationId xmlns:p14="http://schemas.microsoft.com/office/powerpoint/2010/main" val="228059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6C3E-B5BA-9A3A-8D65-373ACB192249}"/>
              </a:ext>
            </a:extLst>
          </p:cNvPr>
          <p:cNvSpPr>
            <a:spLocks noGrp="1"/>
          </p:cNvSpPr>
          <p:nvPr>
            <p:ph type="title"/>
          </p:nvPr>
        </p:nvSpPr>
        <p:spPr/>
        <p:txBody>
          <a:bodyPr/>
          <a:lstStyle/>
          <a:p>
            <a:r>
              <a:rPr lang="en-IN" dirty="0"/>
              <a:t>Recommendation Accuracy &amp; Personalization Metrics</a:t>
            </a:r>
          </a:p>
        </p:txBody>
      </p:sp>
      <p:sp>
        <p:nvSpPr>
          <p:cNvPr id="6" name="Rectangle 3">
            <a:extLst>
              <a:ext uri="{FF2B5EF4-FFF2-40B4-BE49-F238E27FC236}">
                <a16:creationId xmlns:a16="http://schemas.microsoft.com/office/drawing/2014/main" id="{D8305819-2EF6-34F2-4075-C0486AF1A977}"/>
              </a:ext>
            </a:extLst>
          </p:cNvPr>
          <p:cNvSpPr>
            <a:spLocks noGrp="1" noChangeArrowheads="1"/>
          </p:cNvSpPr>
          <p:nvPr>
            <p:ph idx="1"/>
          </p:nvPr>
        </p:nvSpPr>
        <p:spPr bwMode="auto">
          <a:xfrm>
            <a:off x="718843" y="2254607"/>
            <a:ext cx="10067144"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accent1"/>
                </a:solidFill>
                <a:cs typeface="Arial" panose="020B0604020202020204" pitchFamily="34" charset="0"/>
              </a:rPr>
              <a:t>1.</a:t>
            </a:r>
            <a:r>
              <a:rPr kumimoji="0" lang="en-US" altLang="en-US" b="1" i="0" u="none" strike="noStrike" cap="none" normalizeH="0" baseline="0" dirty="0">
                <a:ln>
                  <a:noFill/>
                </a:ln>
                <a:solidFill>
                  <a:schemeClr val="tx1"/>
                </a:solidFill>
                <a:effectLst/>
                <a:cs typeface="Arial" panose="020B0604020202020204" pitchFamily="34" charset="0"/>
              </a:rPr>
              <a:t>Precision and Recall</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1" u="none" strike="noStrike" cap="none" normalizeH="0" baseline="0" dirty="0">
                <a:ln>
                  <a:noFill/>
                </a:ln>
                <a:solidFill>
                  <a:schemeClr val="tx1"/>
                </a:solidFill>
                <a:effectLst/>
                <a:cs typeface="Arial" panose="020B0604020202020204" pitchFamily="34" charset="0"/>
              </a:rPr>
              <a:t>Accuracy of recommendations – how many are relevant and useful to the user.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accent1"/>
                </a:solidFill>
                <a:cs typeface="Arial" panose="020B0604020202020204" pitchFamily="34" charset="0"/>
              </a:rPr>
              <a:t>2.</a:t>
            </a:r>
            <a:r>
              <a:rPr kumimoji="0" lang="en-US" altLang="en-US" b="1" i="0" u="none" strike="noStrike" cap="none" normalizeH="0" baseline="0" dirty="0">
                <a:ln>
                  <a:noFill/>
                </a:ln>
                <a:solidFill>
                  <a:schemeClr val="tx1"/>
                </a:solidFill>
                <a:effectLst/>
                <a:cs typeface="Arial" panose="020B0604020202020204" pitchFamily="34" charset="0"/>
              </a:rPr>
              <a:t>Personalization Score</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1" u="none" strike="noStrike" cap="none" normalizeH="0" baseline="0" dirty="0">
                <a:ln>
                  <a:noFill/>
                </a:ln>
                <a:solidFill>
                  <a:schemeClr val="tx1"/>
                </a:solidFill>
                <a:effectLst/>
                <a:cs typeface="Arial" panose="020B0604020202020204" pitchFamily="34" charset="0"/>
              </a:rPr>
              <a:t>Measures how well recommendations are tailored to each user.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accent1"/>
                </a:solidFill>
                <a:cs typeface="Arial" panose="020B0604020202020204" pitchFamily="34" charset="0"/>
              </a:rPr>
              <a:t>3.</a:t>
            </a:r>
            <a:r>
              <a:rPr kumimoji="0" lang="en-US" altLang="en-US" b="1" i="0" u="none" strike="noStrike" cap="none" normalizeH="0" baseline="0" dirty="0">
                <a:ln>
                  <a:noFill/>
                </a:ln>
                <a:solidFill>
                  <a:schemeClr val="tx1"/>
                </a:solidFill>
                <a:effectLst/>
                <a:cs typeface="Arial" panose="020B0604020202020204" pitchFamily="34" charset="0"/>
              </a:rPr>
              <a:t>Subscription Conversion Rate</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1" u="none" strike="noStrike" cap="none" normalizeH="0" baseline="0" dirty="0">
                <a:ln>
                  <a:noFill/>
                </a:ln>
                <a:solidFill>
                  <a:schemeClr val="tx1"/>
                </a:solidFill>
                <a:effectLst/>
                <a:cs typeface="Arial" panose="020B0604020202020204" pitchFamily="34" charset="0"/>
              </a:rPr>
              <a:t>Percentage of trial users who become paid subscribers.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accent1"/>
                </a:solidFill>
                <a:effectLst/>
                <a:cs typeface="Arial" panose="020B0604020202020204" pitchFamily="34" charset="0"/>
              </a:rPr>
              <a:t>4.</a:t>
            </a:r>
            <a:r>
              <a:rPr kumimoji="0" lang="en-US" altLang="en-US" b="1" i="0" u="none" strike="noStrike" cap="none" normalizeH="0" baseline="0" dirty="0">
                <a:ln>
                  <a:noFill/>
                </a:ln>
                <a:solidFill>
                  <a:schemeClr val="tx1"/>
                </a:solidFill>
                <a:effectLst/>
                <a:cs typeface="Arial" panose="020B0604020202020204" pitchFamily="34" charset="0"/>
              </a:rPr>
              <a:t>Average Revenue per User (ARPU)</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1" u="none" strike="noStrike" cap="none" normalizeH="0" baseline="0" dirty="0">
                <a:ln>
                  <a:noFill/>
                </a:ln>
                <a:solidFill>
                  <a:schemeClr val="tx1"/>
                </a:solidFill>
                <a:effectLst/>
                <a:cs typeface="Arial" panose="020B0604020202020204" pitchFamily="34" charset="0"/>
              </a:rPr>
              <a:t>Revenue generated per user; higher engagement can increase this metric.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accent1"/>
                </a:solidFill>
                <a:effectLst/>
                <a:cs typeface="Arial" panose="020B0604020202020204" pitchFamily="34" charset="0"/>
              </a:rPr>
              <a:t>5.</a:t>
            </a:r>
            <a:r>
              <a:rPr kumimoji="0" lang="en-US" altLang="en-US" b="1" i="0" u="none" strike="noStrike" cap="none" normalizeH="0" baseline="0" dirty="0">
                <a:ln>
                  <a:noFill/>
                </a:ln>
                <a:solidFill>
                  <a:schemeClr val="tx1"/>
                </a:solidFill>
                <a:effectLst/>
                <a:cs typeface="Arial" panose="020B0604020202020204" pitchFamily="34" charset="0"/>
              </a:rPr>
              <a:t>User Feedback Score</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1" u="none" strike="noStrike" cap="none" normalizeH="0" baseline="0" dirty="0">
                <a:ln>
                  <a:noFill/>
                </a:ln>
                <a:solidFill>
                  <a:schemeClr val="tx1"/>
                </a:solidFill>
                <a:effectLst/>
                <a:cs typeface="Arial" panose="020B0604020202020204" pitchFamily="34" charset="0"/>
              </a:rPr>
              <a:t>Rating of recommended content, indicating user satisfaction.</a:t>
            </a:r>
            <a:endParaRPr kumimoji="0" lang="en-US" altLang="en-US"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79112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6494-8C4B-FADD-FE55-659B36C09D90}"/>
              </a:ext>
            </a:extLst>
          </p:cNvPr>
          <p:cNvSpPr>
            <a:spLocks noGrp="1"/>
          </p:cNvSpPr>
          <p:nvPr>
            <p:ph type="title"/>
          </p:nvPr>
        </p:nvSpPr>
        <p:spPr>
          <a:xfrm>
            <a:off x="581192" y="702156"/>
            <a:ext cx="11029616" cy="792347"/>
          </a:xfrm>
        </p:spPr>
        <p:txBody>
          <a:bodyPr/>
          <a:lstStyle/>
          <a:p>
            <a:r>
              <a:rPr lang="en-IN" dirty="0"/>
              <a:t>RESULT ANALYSIS and limitations  </a:t>
            </a:r>
          </a:p>
        </p:txBody>
      </p:sp>
      <p:sp>
        <p:nvSpPr>
          <p:cNvPr id="3" name="Content Placeholder 2">
            <a:extLst>
              <a:ext uri="{FF2B5EF4-FFF2-40B4-BE49-F238E27FC236}">
                <a16:creationId xmlns:a16="http://schemas.microsoft.com/office/drawing/2014/main" id="{02E437F2-CB85-8FC9-7F9D-A08A70B1545B}"/>
              </a:ext>
            </a:extLst>
          </p:cNvPr>
          <p:cNvSpPr>
            <a:spLocks noGrp="1"/>
          </p:cNvSpPr>
          <p:nvPr>
            <p:ph idx="1"/>
          </p:nvPr>
        </p:nvSpPr>
        <p:spPr>
          <a:xfrm>
            <a:off x="581192" y="1890875"/>
            <a:ext cx="11029616" cy="4460763"/>
          </a:xfrm>
        </p:spPr>
        <p:txBody>
          <a:bodyPr>
            <a:normAutofit/>
          </a:bodyPr>
          <a:lstStyle/>
          <a:p>
            <a:r>
              <a:rPr lang="en-US" b="1" dirty="0"/>
              <a:t>Results:</a:t>
            </a:r>
            <a:endParaRPr lang="en-US" dirty="0"/>
          </a:p>
          <a:p>
            <a:pPr>
              <a:buFont typeface="Arial" panose="020B0604020202020204" pitchFamily="34" charset="0"/>
              <a:buChar char="•"/>
            </a:pPr>
            <a:r>
              <a:rPr lang="en-US" b="1" dirty="0"/>
              <a:t>Improved Relevance &amp; Engagement:</a:t>
            </a:r>
            <a:r>
              <a:rPr lang="en-US" dirty="0"/>
              <a:t> Cosine similarity enhances recommendation accuracy, boosting click-through rates and watch time by aligning with user preferences.</a:t>
            </a:r>
          </a:p>
          <a:p>
            <a:pPr>
              <a:buFont typeface="Arial" panose="020B0604020202020204" pitchFamily="34" charset="0"/>
              <a:buChar char="•"/>
            </a:pPr>
            <a:r>
              <a:rPr lang="en-US" b="1" dirty="0"/>
              <a:t>Balanced Content Discovery:</a:t>
            </a:r>
            <a:r>
              <a:rPr lang="en-US" dirty="0"/>
              <a:t> The hybrid approach blends familiar content with new options, increasing diversity without sacrificing personalization.</a:t>
            </a:r>
          </a:p>
          <a:p>
            <a:pPr>
              <a:buFont typeface="Arial" panose="020B0604020202020204" pitchFamily="34" charset="0"/>
              <a:buChar char="•"/>
            </a:pPr>
            <a:r>
              <a:rPr lang="en-US" b="1" dirty="0"/>
              <a:t>Efficient &amp; Scalable:</a:t>
            </a:r>
            <a:r>
              <a:rPr lang="en-US" dirty="0"/>
              <a:t> Sparse data handling and embedding techniques reduce storage needs and processing time, enabling smooth scaling for large user bases.</a:t>
            </a:r>
          </a:p>
          <a:p>
            <a:r>
              <a:rPr lang="en-US" b="1" dirty="0"/>
              <a:t>Limitations:</a:t>
            </a:r>
            <a:endParaRPr lang="en-US" dirty="0"/>
          </a:p>
          <a:p>
            <a:pPr>
              <a:buFont typeface="Arial" panose="020B0604020202020204" pitchFamily="34" charset="0"/>
              <a:buChar char="•"/>
            </a:pPr>
            <a:r>
              <a:rPr lang="en-US" b="1" dirty="0"/>
              <a:t>Cold Start Challenge:</a:t>
            </a:r>
            <a:r>
              <a:rPr lang="en-US" dirty="0"/>
              <a:t> Limited data for new users or content affects initial recommendation accuracy, especially in collaborative filtering.</a:t>
            </a:r>
          </a:p>
          <a:p>
            <a:pPr>
              <a:buFont typeface="Arial" panose="020B0604020202020204" pitchFamily="34" charset="0"/>
              <a:buChar char="•"/>
            </a:pPr>
            <a:r>
              <a:rPr lang="en-US" b="1" dirty="0"/>
              <a:t>Computational Load:</a:t>
            </a:r>
            <a:r>
              <a:rPr lang="en-US" dirty="0"/>
              <a:t> Real-time updates for a large user base can be resource-intensive, requiring optimized algorithms to maintain speed and efficiency.</a:t>
            </a:r>
          </a:p>
          <a:p>
            <a:pPr marL="0" indent="0">
              <a:buNone/>
            </a:pPr>
            <a:endParaRPr lang="en-IN" dirty="0"/>
          </a:p>
        </p:txBody>
      </p:sp>
    </p:spTree>
    <p:extLst>
      <p:ext uri="{BB962C8B-B14F-4D97-AF65-F5344CB8AC3E}">
        <p14:creationId xmlns:p14="http://schemas.microsoft.com/office/powerpoint/2010/main" val="270863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751D-22E9-CFC6-BBB7-225508757000}"/>
              </a:ext>
            </a:extLst>
          </p:cNvPr>
          <p:cNvSpPr>
            <a:spLocks noGrp="1"/>
          </p:cNvSpPr>
          <p:nvPr>
            <p:ph type="title"/>
          </p:nvPr>
        </p:nvSpPr>
        <p:spPr/>
        <p:txBody>
          <a:bodyPr>
            <a:normAutofit/>
          </a:bodyPr>
          <a:lstStyle/>
          <a:p>
            <a:r>
              <a:rPr lang="en-US" sz="2500" dirty="0"/>
              <a:t>Conclusion: Amazon Prime Video’s Hybrid Recommendation System</a:t>
            </a:r>
            <a:endParaRPr lang="en-IN" sz="2500" dirty="0"/>
          </a:p>
        </p:txBody>
      </p:sp>
      <p:sp>
        <p:nvSpPr>
          <p:cNvPr id="3" name="Content Placeholder 2">
            <a:extLst>
              <a:ext uri="{FF2B5EF4-FFF2-40B4-BE49-F238E27FC236}">
                <a16:creationId xmlns:a16="http://schemas.microsoft.com/office/drawing/2014/main" id="{3FA74A56-B447-A66E-23FF-7B3116852C02}"/>
              </a:ext>
            </a:extLst>
          </p:cNvPr>
          <p:cNvSpPr>
            <a:spLocks noGrp="1"/>
          </p:cNvSpPr>
          <p:nvPr>
            <p:ph idx="1"/>
          </p:nvPr>
        </p:nvSpPr>
        <p:spPr>
          <a:xfrm>
            <a:off x="581192" y="835742"/>
            <a:ext cx="11029615" cy="4994787"/>
          </a:xfrm>
        </p:spPr>
        <p:txBody>
          <a:bodyPr/>
          <a:lstStyle/>
          <a:p>
            <a:pPr marL="0" indent="0" algn="just">
              <a:buNone/>
            </a:pPr>
            <a:r>
              <a:rPr lang="en-US" dirty="0"/>
              <a:t>Amazon Prime Video’s hybrid recommendation system, using cosine similarity, delivers personalized and diverse content by combining content-based and collaborative filtering. This approach enhances user engagement and satisfaction by aligning recommendations with individual preferences while introducing trending options among similar viewers. Efficient sparse data handling supports scalability, though challenges like the cold start problem and computational demands require ongoing optimization. Overall, this system boosts content discovery, retention, and long-term user loyalty, making it a valuable asset in enhancing the viewing experience.</a:t>
            </a:r>
            <a:endParaRPr lang="en-IN" dirty="0"/>
          </a:p>
        </p:txBody>
      </p:sp>
    </p:spTree>
    <p:extLst>
      <p:ext uri="{BB962C8B-B14F-4D97-AF65-F5344CB8AC3E}">
        <p14:creationId xmlns:p14="http://schemas.microsoft.com/office/powerpoint/2010/main" val="332017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Free Download on Freepik">
            <a:extLst>
              <a:ext uri="{FF2B5EF4-FFF2-40B4-BE49-F238E27FC236}">
                <a16:creationId xmlns:a16="http://schemas.microsoft.com/office/drawing/2014/main" id="{4D4305B8-14D9-2AC7-9272-427095717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1319213"/>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AB56-C80B-C7D8-DEB3-E8C2D12A7F80}"/>
              </a:ext>
            </a:extLst>
          </p:cNvPr>
          <p:cNvSpPr>
            <a:spLocks noGrp="1"/>
          </p:cNvSpPr>
          <p:nvPr>
            <p:ph type="title"/>
          </p:nvPr>
        </p:nvSpPr>
        <p:spPr>
          <a:xfrm>
            <a:off x="581192" y="978310"/>
            <a:ext cx="11029616" cy="899650"/>
          </a:xfrm>
        </p:spPr>
        <p:txBody>
          <a:bodyPr/>
          <a:lstStyle/>
          <a:p>
            <a:r>
              <a:rPr lang="en-US" dirty="0"/>
              <a:t>TABLE OF CONTENT </a:t>
            </a:r>
            <a:endParaRPr lang="en-IN" dirty="0"/>
          </a:p>
        </p:txBody>
      </p:sp>
      <p:sp>
        <p:nvSpPr>
          <p:cNvPr id="3" name="Content Placeholder 2">
            <a:extLst>
              <a:ext uri="{FF2B5EF4-FFF2-40B4-BE49-F238E27FC236}">
                <a16:creationId xmlns:a16="http://schemas.microsoft.com/office/drawing/2014/main" id="{300D3369-E1E2-B524-0C3C-DD7B9200304C}"/>
              </a:ext>
            </a:extLst>
          </p:cNvPr>
          <p:cNvSpPr>
            <a:spLocks noGrp="1"/>
          </p:cNvSpPr>
          <p:nvPr>
            <p:ph idx="1"/>
          </p:nvPr>
        </p:nvSpPr>
        <p:spPr>
          <a:xfrm>
            <a:off x="581192" y="2615381"/>
            <a:ext cx="11029615" cy="3264309"/>
          </a:xfrm>
        </p:spPr>
        <p:txBody>
          <a:bodyPr>
            <a:normAutofit fontScale="25000" lnSpcReduction="20000"/>
          </a:bodyPr>
          <a:lstStyle/>
          <a:p>
            <a:r>
              <a:rPr lang="en-US" sz="7200" dirty="0"/>
              <a:t>Recommender System </a:t>
            </a:r>
          </a:p>
          <a:p>
            <a:r>
              <a:rPr lang="en-US" sz="7200" dirty="0"/>
              <a:t>Content Based Filtering </a:t>
            </a:r>
          </a:p>
          <a:p>
            <a:r>
              <a:rPr lang="en-US" sz="7200" dirty="0"/>
              <a:t>Collaborative Based Filtering </a:t>
            </a:r>
          </a:p>
          <a:p>
            <a:r>
              <a:rPr lang="en-US" sz="7200" dirty="0"/>
              <a:t>Hybrid Based Filtering </a:t>
            </a:r>
          </a:p>
          <a:p>
            <a:r>
              <a:rPr lang="en-US" sz="7200" dirty="0"/>
              <a:t>Case Study on Prime Video’s Recommender system</a:t>
            </a:r>
          </a:p>
          <a:p>
            <a:r>
              <a:rPr lang="en-US" sz="7200" dirty="0"/>
              <a:t>Key Metrix </a:t>
            </a:r>
          </a:p>
          <a:p>
            <a:r>
              <a:rPr lang="en-US" sz="7200" dirty="0"/>
              <a:t>Result Analysis</a:t>
            </a:r>
          </a:p>
          <a:p>
            <a:r>
              <a:rPr lang="en-US" sz="7200" dirty="0"/>
              <a:t>Limitations</a:t>
            </a:r>
          </a:p>
          <a:p>
            <a:r>
              <a:rPr lang="en-US" sz="7200" dirty="0"/>
              <a:t>Conclusion</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58790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1DE0-69A9-0A75-A3D9-69834CED2E61}"/>
              </a:ext>
            </a:extLst>
          </p:cNvPr>
          <p:cNvSpPr>
            <a:spLocks noGrp="1"/>
          </p:cNvSpPr>
          <p:nvPr>
            <p:ph type="title"/>
          </p:nvPr>
        </p:nvSpPr>
        <p:spPr>
          <a:xfrm>
            <a:off x="581192" y="702156"/>
            <a:ext cx="11029616" cy="988992"/>
          </a:xfrm>
        </p:spPr>
        <p:txBody>
          <a:bodyPr/>
          <a:lstStyle/>
          <a:p>
            <a:r>
              <a:rPr lang="en-US" dirty="0"/>
              <a:t>RECOMMENDER SYSTEMS </a:t>
            </a:r>
            <a:endParaRPr lang="en-IN" dirty="0"/>
          </a:p>
        </p:txBody>
      </p:sp>
      <p:sp>
        <p:nvSpPr>
          <p:cNvPr id="3" name="Content Placeholder 2">
            <a:extLst>
              <a:ext uri="{FF2B5EF4-FFF2-40B4-BE49-F238E27FC236}">
                <a16:creationId xmlns:a16="http://schemas.microsoft.com/office/drawing/2014/main" id="{F6C82C6A-9CE7-BF37-D8DF-B16ADCC8BD59}"/>
              </a:ext>
            </a:extLst>
          </p:cNvPr>
          <p:cNvSpPr>
            <a:spLocks noGrp="1"/>
          </p:cNvSpPr>
          <p:nvPr>
            <p:ph idx="1"/>
          </p:nvPr>
        </p:nvSpPr>
        <p:spPr>
          <a:xfrm>
            <a:off x="581190" y="1877961"/>
            <a:ext cx="11029617" cy="5152104"/>
          </a:xfrm>
        </p:spPr>
        <p:txBody>
          <a:bodyPr>
            <a:normAutofit/>
          </a:bodyPr>
          <a:lstStyle/>
          <a:p>
            <a:pPr marL="0" indent="0" algn="just">
              <a:buNone/>
            </a:pPr>
            <a:r>
              <a:rPr lang="en-US" sz="2000" dirty="0"/>
              <a:t>A recommender system is an algorithmic framework designed to predict and suggest items (such as products, services, or content) to users based on their preferences, behavior, or demographic information. These systems analyze data from user interactions and item characteristics to provide personalized recommendations, helping users discover relevant items in a large dataset. They are widely used in various applications, including e-commerce, streaming services, social media, and online advertising, to enhance user experience and engagement. </a:t>
            </a:r>
          </a:p>
          <a:p>
            <a:pPr marL="0" indent="0" algn="just">
              <a:buNone/>
            </a:pPr>
            <a:r>
              <a:rPr lang="en-US" sz="2000" dirty="0"/>
              <a:t>Three types of recommender systems :</a:t>
            </a:r>
          </a:p>
          <a:p>
            <a:pPr algn="just"/>
            <a:r>
              <a:rPr lang="en-US" sz="2000" dirty="0"/>
              <a:t>Content based filtering </a:t>
            </a:r>
          </a:p>
          <a:p>
            <a:r>
              <a:rPr lang="en-US" sz="2000" dirty="0"/>
              <a:t>Collaborative Based Filtering </a:t>
            </a:r>
          </a:p>
          <a:p>
            <a:r>
              <a:rPr lang="en-US" sz="2000" dirty="0"/>
              <a:t>Hybrid Based Filtering </a:t>
            </a:r>
          </a:p>
          <a:p>
            <a:pPr algn="just"/>
            <a:endParaRPr lang="en-US" sz="2000" dirty="0"/>
          </a:p>
          <a:p>
            <a:pPr algn="just"/>
            <a:endParaRPr lang="en-US" sz="2000" dirty="0"/>
          </a:p>
          <a:p>
            <a:pPr marL="0" indent="0" algn="just">
              <a:buNone/>
            </a:pPr>
            <a:endParaRPr lang="en-IN" sz="2000" dirty="0"/>
          </a:p>
        </p:txBody>
      </p:sp>
    </p:spTree>
    <p:extLst>
      <p:ext uri="{BB962C8B-B14F-4D97-AF65-F5344CB8AC3E}">
        <p14:creationId xmlns:p14="http://schemas.microsoft.com/office/powerpoint/2010/main" val="325128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2BA8-D240-231C-8C40-B3819F465444}"/>
              </a:ext>
            </a:extLst>
          </p:cNvPr>
          <p:cNvSpPr>
            <a:spLocks noGrp="1"/>
          </p:cNvSpPr>
          <p:nvPr>
            <p:ph type="title"/>
          </p:nvPr>
        </p:nvSpPr>
        <p:spPr/>
        <p:txBody>
          <a:bodyPr/>
          <a:lstStyle/>
          <a:p>
            <a:r>
              <a:rPr lang="en-US" dirty="0"/>
              <a:t>CONTENT BASED FILTERING </a:t>
            </a:r>
            <a:endParaRPr lang="en-IN" dirty="0"/>
          </a:p>
        </p:txBody>
      </p:sp>
      <p:sp>
        <p:nvSpPr>
          <p:cNvPr id="3" name="Content Placeholder 2">
            <a:extLst>
              <a:ext uri="{FF2B5EF4-FFF2-40B4-BE49-F238E27FC236}">
                <a16:creationId xmlns:a16="http://schemas.microsoft.com/office/drawing/2014/main" id="{065C3A21-2F7D-0A99-D5EB-515FA82D5413}"/>
              </a:ext>
            </a:extLst>
          </p:cNvPr>
          <p:cNvSpPr>
            <a:spLocks noGrp="1"/>
          </p:cNvSpPr>
          <p:nvPr>
            <p:ph sz="half" idx="1"/>
          </p:nvPr>
        </p:nvSpPr>
        <p:spPr>
          <a:xfrm>
            <a:off x="581193" y="2228003"/>
            <a:ext cx="6468536" cy="3633047"/>
          </a:xfrm>
        </p:spPr>
        <p:txBody>
          <a:bodyPr>
            <a:noAutofit/>
          </a:bodyPr>
          <a:lstStyle/>
          <a:p>
            <a:pPr marL="0" indent="0" algn="just">
              <a:buNone/>
            </a:pPr>
            <a:r>
              <a:rPr lang="en-US" sz="2000" dirty="0"/>
              <a:t>Content-based filtering is a recommendation technique that suggests items to users based on the attributes or features of the items themselves and the user's past interactions or preferences. This approach analyzes the characteristics of items (such as genre, keywords, or descriptions) and recommends similar items that align with what the user has previously liked or engaged with. It operates independently of other users' preferences, focusing solely on the relationship between the user's profile and item features. This method is commonly used in applications like movie recommendations, music playlists, and news articles.</a:t>
            </a:r>
            <a:endParaRPr lang="en-IN" sz="2000" dirty="0"/>
          </a:p>
        </p:txBody>
      </p:sp>
      <p:pic>
        <p:nvPicPr>
          <p:cNvPr id="1026" name="Picture 2" descr="Step-by-Step Guide to Building Content-Based Filtering - StrataScratch">
            <a:extLst>
              <a:ext uri="{FF2B5EF4-FFF2-40B4-BE49-F238E27FC236}">
                <a16:creationId xmlns:a16="http://schemas.microsoft.com/office/drawing/2014/main" id="{188A124D-D41B-7160-9F4B-8EB6779E2F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09436" y="2228003"/>
            <a:ext cx="5182564" cy="345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4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0663-32F6-5BF2-F793-4A5C37340312}"/>
              </a:ext>
            </a:extLst>
          </p:cNvPr>
          <p:cNvSpPr>
            <a:spLocks noGrp="1"/>
          </p:cNvSpPr>
          <p:nvPr>
            <p:ph type="title"/>
          </p:nvPr>
        </p:nvSpPr>
        <p:spPr>
          <a:xfrm>
            <a:off x="581193" y="729658"/>
            <a:ext cx="11029616" cy="988332"/>
          </a:xfrm>
        </p:spPr>
        <p:txBody>
          <a:bodyPr/>
          <a:lstStyle/>
          <a:p>
            <a:r>
              <a:rPr lang="en-US" dirty="0"/>
              <a:t>COLLABORATIVE BASED FILTERING</a:t>
            </a:r>
            <a:endParaRPr lang="en-IN" dirty="0"/>
          </a:p>
        </p:txBody>
      </p:sp>
      <p:sp>
        <p:nvSpPr>
          <p:cNvPr id="3" name="Content Placeholder 2">
            <a:extLst>
              <a:ext uri="{FF2B5EF4-FFF2-40B4-BE49-F238E27FC236}">
                <a16:creationId xmlns:a16="http://schemas.microsoft.com/office/drawing/2014/main" id="{06E4FC79-DE4C-DCF3-C6D8-27BC0DDBAE6F}"/>
              </a:ext>
            </a:extLst>
          </p:cNvPr>
          <p:cNvSpPr>
            <a:spLocks noGrp="1"/>
          </p:cNvSpPr>
          <p:nvPr>
            <p:ph sz="half" idx="1"/>
          </p:nvPr>
        </p:nvSpPr>
        <p:spPr>
          <a:xfrm>
            <a:off x="452284" y="1976285"/>
            <a:ext cx="6063311" cy="4336026"/>
          </a:xfrm>
        </p:spPr>
        <p:txBody>
          <a:bodyPr>
            <a:noAutofit/>
          </a:bodyPr>
          <a:lstStyle/>
          <a:p>
            <a:pPr marL="0" indent="0" algn="just">
              <a:buNone/>
            </a:pPr>
            <a:r>
              <a:rPr lang="en-US" dirty="0"/>
              <a:t>Collaborative filtering is a recommendation technique that suggests items to users based on the preferences and behaviors of other users. It relies on the idea that users who have agreed in the past will continue to agree in the future. There are two main types:</a:t>
            </a:r>
          </a:p>
          <a:p>
            <a:r>
              <a:rPr lang="en-US" b="1" dirty="0"/>
              <a:t>User-Based Collaborative Filtering: </a:t>
            </a:r>
            <a:r>
              <a:rPr lang="en-US" dirty="0"/>
              <a:t>This approach finds users who are similar to the target user and recommends items that those similar users have liked.</a:t>
            </a:r>
          </a:p>
          <a:p>
            <a:r>
              <a:rPr lang="en-US" b="1" dirty="0"/>
              <a:t>Item-Based Collaborative Filtering: </a:t>
            </a:r>
            <a:r>
              <a:rPr lang="en-US" dirty="0"/>
              <a:t>This method identifies items that are similar to those the user has previously liked, based on the preferences of all users.</a:t>
            </a:r>
          </a:p>
          <a:p>
            <a:endParaRPr lang="en-IN" dirty="0"/>
          </a:p>
        </p:txBody>
      </p:sp>
      <p:pic>
        <p:nvPicPr>
          <p:cNvPr id="2050" name="Picture 2" descr="Pros and Cons of Collaborative Filtering | by Ashmi Banerjee | Medium">
            <a:extLst>
              <a:ext uri="{FF2B5EF4-FFF2-40B4-BE49-F238E27FC236}">
                <a16:creationId xmlns:a16="http://schemas.microsoft.com/office/drawing/2014/main" id="{87691538-12BF-14E1-30D8-297E2EF04A6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15596" y="2227263"/>
            <a:ext cx="4996457" cy="3633787"/>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38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CDA7-A7C0-8E32-58AF-5DDB00A99960}"/>
              </a:ext>
            </a:extLst>
          </p:cNvPr>
          <p:cNvSpPr>
            <a:spLocks noGrp="1"/>
          </p:cNvSpPr>
          <p:nvPr>
            <p:ph type="title"/>
          </p:nvPr>
        </p:nvSpPr>
        <p:spPr>
          <a:xfrm>
            <a:off x="363794" y="835742"/>
            <a:ext cx="11247014" cy="973392"/>
          </a:xfrm>
        </p:spPr>
        <p:txBody>
          <a:bodyPr/>
          <a:lstStyle/>
          <a:p>
            <a:r>
              <a:rPr lang="en-US" dirty="0"/>
              <a:t>HYBRID FILTERING </a:t>
            </a:r>
            <a:endParaRPr lang="en-IN" dirty="0"/>
          </a:p>
        </p:txBody>
      </p:sp>
      <p:sp>
        <p:nvSpPr>
          <p:cNvPr id="3" name="Content Placeholder 2">
            <a:extLst>
              <a:ext uri="{FF2B5EF4-FFF2-40B4-BE49-F238E27FC236}">
                <a16:creationId xmlns:a16="http://schemas.microsoft.com/office/drawing/2014/main" id="{632D8EFF-A213-896D-D024-0EAA16BE22B6}"/>
              </a:ext>
            </a:extLst>
          </p:cNvPr>
          <p:cNvSpPr>
            <a:spLocks noGrp="1"/>
          </p:cNvSpPr>
          <p:nvPr>
            <p:ph idx="1"/>
          </p:nvPr>
        </p:nvSpPr>
        <p:spPr>
          <a:xfrm>
            <a:off x="363794" y="1890876"/>
            <a:ext cx="6164825" cy="4131382"/>
          </a:xfrm>
        </p:spPr>
        <p:txBody>
          <a:bodyPr>
            <a:normAutofit/>
          </a:bodyPr>
          <a:lstStyle/>
          <a:p>
            <a:pPr marL="0" indent="0" algn="just">
              <a:buNone/>
            </a:pPr>
            <a:r>
              <a:rPr lang="en-US" sz="2000" dirty="0"/>
              <a:t>Hybrid filtering is a recommendation approach that combines multiple recommendation techniques, typically merging content-based filtering and collaborative filtering. By leveraging the strengths of each method, hybrid systems aim to improve the accuracy and relevance of recommendations while mitigating some of their individual limitations, such as the cold start problem or overfitting.</a:t>
            </a:r>
          </a:p>
          <a:p>
            <a:pPr marL="0" indent="0">
              <a:buNone/>
            </a:pPr>
            <a:endParaRPr lang="en-IN" sz="2000" dirty="0"/>
          </a:p>
        </p:txBody>
      </p:sp>
      <p:pic>
        <p:nvPicPr>
          <p:cNvPr id="5" name="Picture 4">
            <a:extLst>
              <a:ext uri="{FF2B5EF4-FFF2-40B4-BE49-F238E27FC236}">
                <a16:creationId xmlns:a16="http://schemas.microsoft.com/office/drawing/2014/main" id="{18151C69-E9F8-2C63-106C-F508D90E1B9A}"/>
              </a:ext>
            </a:extLst>
          </p:cNvPr>
          <p:cNvPicPr>
            <a:picLocks noChangeAspect="1"/>
          </p:cNvPicPr>
          <p:nvPr/>
        </p:nvPicPr>
        <p:blipFill>
          <a:blip r:embed="rId2"/>
          <a:stretch>
            <a:fillRect/>
          </a:stretch>
        </p:blipFill>
        <p:spPr>
          <a:xfrm>
            <a:off x="7288966" y="1681315"/>
            <a:ext cx="4106621" cy="3873912"/>
          </a:xfrm>
          <a:prstGeom prst="rect">
            <a:avLst/>
          </a:prstGeom>
        </p:spPr>
      </p:pic>
    </p:spTree>
    <p:extLst>
      <p:ext uri="{BB962C8B-B14F-4D97-AF65-F5344CB8AC3E}">
        <p14:creationId xmlns:p14="http://schemas.microsoft.com/office/powerpoint/2010/main" val="108373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9428-BFC1-CB90-D714-B6B00A5016F8}"/>
              </a:ext>
            </a:extLst>
          </p:cNvPr>
          <p:cNvSpPr>
            <a:spLocks noGrp="1"/>
          </p:cNvSpPr>
          <p:nvPr>
            <p:ph type="title"/>
          </p:nvPr>
        </p:nvSpPr>
        <p:spPr>
          <a:xfrm>
            <a:off x="502534" y="721821"/>
            <a:ext cx="11029616" cy="1188720"/>
          </a:xfrm>
        </p:spPr>
        <p:txBody>
          <a:bodyPr/>
          <a:lstStyle/>
          <a:p>
            <a:r>
              <a:rPr lang="en-US" dirty="0"/>
              <a:t>CASE STUDY ON PRIME Video</a:t>
            </a:r>
            <a:endParaRPr lang="en-IN" dirty="0"/>
          </a:p>
        </p:txBody>
      </p:sp>
      <p:sp>
        <p:nvSpPr>
          <p:cNvPr id="3" name="Content Placeholder 2">
            <a:extLst>
              <a:ext uri="{FF2B5EF4-FFF2-40B4-BE49-F238E27FC236}">
                <a16:creationId xmlns:a16="http://schemas.microsoft.com/office/drawing/2014/main" id="{4DF3E4D3-99D7-1CBA-26AE-D8B526CC6E8B}"/>
              </a:ext>
            </a:extLst>
          </p:cNvPr>
          <p:cNvSpPr>
            <a:spLocks noGrp="1"/>
          </p:cNvSpPr>
          <p:nvPr>
            <p:ph idx="1"/>
          </p:nvPr>
        </p:nvSpPr>
        <p:spPr/>
        <p:txBody>
          <a:bodyPr>
            <a:normAutofit fontScale="92500" lnSpcReduction="20000"/>
          </a:bodyPr>
          <a:lstStyle/>
          <a:p>
            <a:pPr marL="0" indent="0">
              <a:buNone/>
            </a:pPr>
            <a:r>
              <a:rPr lang="en-US" dirty="0"/>
              <a:t>CASE STUDY: How Amazon Prime Video Uses Cosine Similarity in Hybrid Filtering for Recommendations</a:t>
            </a:r>
          </a:p>
          <a:p>
            <a:pPr marL="0" indent="0">
              <a:buNone/>
            </a:pPr>
            <a:r>
              <a:rPr lang="en-US" b="1" dirty="0"/>
              <a:t>Step 1: Data Preprocessing</a:t>
            </a:r>
          </a:p>
          <a:p>
            <a:pPr>
              <a:buFont typeface="+mj-lt"/>
              <a:buAutoNum type="arabicPeriod"/>
            </a:pPr>
            <a:r>
              <a:rPr lang="en-US" b="1" dirty="0"/>
              <a:t>Feature Extraction:</a:t>
            </a:r>
            <a:br>
              <a:rPr lang="en-US" dirty="0"/>
            </a:br>
            <a:r>
              <a:rPr lang="en-US" dirty="0"/>
              <a:t>Amazon Prime Video collects a wide range of user interaction data, such as viewing history, likes, dislikes, and video metadata (genre, director, cast, etc.). This data is used to define user preferences and video attributes, essential for personalized recommendations.</a:t>
            </a:r>
          </a:p>
          <a:p>
            <a:pPr>
              <a:buFont typeface="+mj-lt"/>
              <a:buAutoNum type="arabicPeriod"/>
            </a:pPr>
            <a:r>
              <a:rPr lang="en-US" b="1" dirty="0"/>
              <a:t>Normalization:</a:t>
            </a:r>
            <a:br>
              <a:rPr lang="en-US" dirty="0"/>
            </a:br>
            <a:r>
              <a:rPr lang="en-US" dirty="0"/>
              <a:t>Interaction data, like watch time or ratings, is normalized to ensure fair comparisons across different users. This step adjusts for variations in viewing habits, like differing viewing durations, so that recommendations are consistent.</a:t>
            </a:r>
          </a:p>
          <a:p>
            <a:pPr>
              <a:buFont typeface="+mj-lt"/>
              <a:buAutoNum type="arabicPeriod"/>
            </a:pPr>
            <a:r>
              <a:rPr lang="en-US" b="1" dirty="0"/>
              <a:t>Encoding:</a:t>
            </a:r>
            <a:br>
              <a:rPr lang="en-US" dirty="0"/>
            </a:br>
            <a:r>
              <a:rPr lang="en-US" dirty="0"/>
              <a:t>Categorical features (e.g., genre, director, actors) are transformed into numerical values using methods like one-hot encoding or embeddings. These embeddings capture complex relationships between users and videos, which enables more accurate recommendation modeling.</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4118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8255D-9B81-3A45-C8C9-8459325D01C1}"/>
              </a:ext>
            </a:extLst>
          </p:cNvPr>
          <p:cNvSpPr>
            <a:spLocks noGrp="1"/>
          </p:cNvSpPr>
          <p:nvPr>
            <p:ph idx="1"/>
          </p:nvPr>
        </p:nvSpPr>
        <p:spPr>
          <a:xfrm>
            <a:off x="344130" y="766916"/>
            <a:ext cx="11266678" cy="5702710"/>
          </a:xfrm>
        </p:spPr>
        <p:txBody>
          <a:bodyPr>
            <a:normAutofit/>
          </a:bodyPr>
          <a:lstStyle/>
          <a:p>
            <a:pPr marL="0" indent="0">
              <a:buNone/>
            </a:pPr>
            <a:r>
              <a:rPr lang="en-US" b="1" dirty="0"/>
              <a:t>Step 2: User-Item Matrix Storage</a:t>
            </a:r>
          </a:p>
          <a:p>
            <a:pPr>
              <a:buFont typeface="+mj-lt"/>
              <a:buAutoNum type="arabicPeriod"/>
            </a:pPr>
            <a:r>
              <a:rPr lang="en-US" b="1" dirty="0"/>
              <a:t>Matrix Structure:</a:t>
            </a:r>
            <a:br>
              <a:rPr lang="en-US" dirty="0"/>
            </a:br>
            <a:r>
              <a:rPr lang="en-US" dirty="0"/>
              <a:t>The core data structure is a user-item matrix, where each row represents a user, each column represents a video, and each cell reflects the interaction level between a user and a video (e.g., ratings or watch duration). This matrix is essential for collaborative filtering, allowing the model to detect patterns and relationships between users and videos.</a:t>
            </a:r>
          </a:p>
          <a:p>
            <a:pPr>
              <a:buFont typeface="+mj-lt"/>
              <a:buAutoNum type="arabicPeriod"/>
            </a:pPr>
            <a:r>
              <a:rPr lang="en-US" b="1" dirty="0"/>
              <a:t>Sparse Data Handling:</a:t>
            </a:r>
            <a:br>
              <a:rPr lang="en-US" dirty="0"/>
            </a:br>
            <a:r>
              <a:rPr lang="en-US" dirty="0"/>
              <a:t>Because not all users interact with every video, the matrix is typically sparse. To save storage space and improve processing efficiency, only non-zero values (actual interactions) are stored, reducing the matrix’s size and computational load.</a:t>
            </a:r>
          </a:p>
          <a:p>
            <a:pPr marL="0" indent="0">
              <a:buNone/>
            </a:pPr>
            <a:r>
              <a:rPr lang="en-US" b="1" dirty="0"/>
              <a:t>Step 3: Cosine Similarity in Hybrid Filtering</a:t>
            </a:r>
          </a:p>
          <a:p>
            <a:pPr>
              <a:buFont typeface="+mj-lt"/>
              <a:buAutoNum type="arabicPeriod"/>
            </a:pPr>
            <a:r>
              <a:rPr lang="en-US" b="1" dirty="0"/>
              <a:t>Content-Based Filtering:</a:t>
            </a:r>
            <a:br>
              <a:rPr lang="en-US" dirty="0"/>
            </a:br>
            <a:r>
              <a:rPr lang="en-US" dirty="0"/>
              <a:t>Cosine similarity is applied to video metadata, calculating similarity between videos based on features such as genre, director, and cast. By identifying similar content, Amazon Prime Video can recommend videos that are closely related to what a user has previously watched.</a:t>
            </a:r>
          </a:p>
          <a:p>
            <a:pPr marL="0" indent="0">
              <a:buNone/>
            </a:pPr>
            <a:endParaRPr lang="en-IN" dirty="0"/>
          </a:p>
        </p:txBody>
      </p:sp>
    </p:spTree>
    <p:extLst>
      <p:ext uri="{BB962C8B-B14F-4D97-AF65-F5344CB8AC3E}">
        <p14:creationId xmlns:p14="http://schemas.microsoft.com/office/powerpoint/2010/main" val="50640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3DBB15FE-9D0B-938C-4C11-B32F7C9854EB}"/>
              </a:ext>
            </a:extLst>
          </p:cNvPr>
          <p:cNvSpPr>
            <a:spLocks noGrp="1" noChangeArrowheads="1"/>
          </p:cNvSpPr>
          <p:nvPr>
            <p:ph idx="1"/>
          </p:nvPr>
        </p:nvSpPr>
        <p:spPr bwMode="auto">
          <a:xfrm>
            <a:off x="353961" y="933966"/>
            <a:ext cx="11701847"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accent1"/>
                </a:solidFill>
                <a:effectLst/>
              </a:rPr>
              <a:t>2.</a:t>
            </a:r>
            <a:r>
              <a:rPr kumimoji="0" lang="en-US" altLang="en-US" b="1" i="0" u="none" strike="noStrike" cap="none" normalizeH="0" baseline="0" dirty="0">
                <a:ln>
                  <a:noFill/>
                </a:ln>
                <a:solidFill>
                  <a:schemeClr val="tx1"/>
                </a:solidFill>
                <a:effectLst/>
              </a:rPr>
              <a:t>Collaborative Filtering:</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Cosine similarity is calculated on the user-item matrix to identify users with similar viewing habits. </a:t>
            </a: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This allows Amazon Prime Video to recommend videos that users with similar preferences have enjoyed, </a:t>
            </a: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broadening the viewer’s selection with popular or highly-rated options among like-minded users.</a:t>
            </a:r>
          </a:p>
          <a:p>
            <a:pPr marL="0" marR="0" lvl="0" indent="0" defTabSz="914400" rtl="0" eaLnBrk="0" fontAlgn="base" latinLnBrk="0" hangingPunct="0">
              <a:lnSpc>
                <a:spcPct val="100000"/>
              </a:lnSpc>
              <a:spcBef>
                <a:spcPct val="0"/>
              </a:spcBef>
              <a:spcAft>
                <a:spcPct val="0"/>
              </a:spcAft>
              <a:buClrTx/>
              <a:buSzTx/>
              <a:buNone/>
              <a:tabLst/>
            </a:pPr>
            <a:endParaRPr lang="en-US" altLang="en-US" dirty="0">
              <a:solidFill>
                <a:schemeClr val="tx1"/>
              </a:solidFill>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accent1"/>
                </a:solidFill>
                <a:effectLst/>
              </a:rPr>
              <a:t>3</a:t>
            </a:r>
            <a:r>
              <a:rPr kumimoji="0" lang="en-US" altLang="en-US" b="1" i="0" u="none" strike="noStrike" cap="none" normalizeH="0" baseline="0" dirty="0">
                <a:ln>
                  <a:noFill/>
                </a:ln>
                <a:solidFill>
                  <a:schemeClr val="tx1"/>
                </a:solidFill>
                <a:effectLst/>
              </a:rPr>
              <a:t>.Hybrid Approach:</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Amazon Prime Video combines both content-based and collaborative filtering through a hybrid approach, </a:t>
            </a: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which uses a weighting mechanism to balance the two methods. This hybrid model generates a personalized </a:t>
            </a: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recommendation list that reflects a user's preferred genres and includes trending videos among similar viewers, enhancing both relevance and diversity in recommendations.</a:t>
            </a:r>
          </a:p>
        </p:txBody>
      </p:sp>
    </p:spTree>
    <p:extLst>
      <p:ext uri="{BB962C8B-B14F-4D97-AF65-F5344CB8AC3E}">
        <p14:creationId xmlns:p14="http://schemas.microsoft.com/office/powerpoint/2010/main" val="332865132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purl.org/dc/terms/"/>
    <ds:schemaRef ds:uri="71af3243-3dd4-4a8d-8c0d-dd76da1f02a5"/>
    <ds:schemaRef ds:uri="16c05727-aa75-4e4a-9b5f-8a80a1165891"/>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{2DA6264D-6895-4D6A-A430-4229AF22DEED}tf33552983_win32</Template>
  <TotalTime>154</TotalTime>
  <Words>1264</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Book</vt:lpstr>
      <vt:lpstr>Franklin Gothic Demi</vt:lpstr>
      <vt:lpstr>Wingdings 2</vt:lpstr>
      <vt:lpstr>DividendVTI</vt:lpstr>
      <vt:lpstr>RECOMMENDER SYSTEMS </vt:lpstr>
      <vt:lpstr>TABLE OF CONTENT </vt:lpstr>
      <vt:lpstr>RECOMMENDER SYSTEMS </vt:lpstr>
      <vt:lpstr>CONTENT BASED FILTERING </vt:lpstr>
      <vt:lpstr>COLLABORATIVE BASED FILTERING</vt:lpstr>
      <vt:lpstr>HYBRID FILTERING </vt:lpstr>
      <vt:lpstr>CASE STUDY ON PRIME Video</vt:lpstr>
      <vt:lpstr>PowerPoint Presentation</vt:lpstr>
      <vt:lpstr>PowerPoint Presentation</vt:lpstr>
      <vt:lpstr>User Engagement &amp; Content Effectiveness Metrics</vt:lpstr>
      <vt:lpstr>Recommendation Accuracy &amp; Personalization Metrics</vt:lpstr>
      <vt:lpstr>RESULT ANALYSIS and limitations  </vt:lpstr>
      <vt:lpstr>Conclusion: Amazon Prime Video’s Hybrid Recommendation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santhan reddy</dc:creator>
  <cp:lastModifiedBy>santhan reddy</cp:lastModifiedBy>
  <cp:revision>3</cp:revision>
  <dcterms:created xsi:type="dcterms:W3CDTF">2024-11-03T15:08:43Z</dcterms:created>
  <dcterms:modified xsi:type="dcterms:W3CDTF">2024-11-04T17:28:11Z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