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3"/>
  </p:sldMasterIdLst>
  <p:notesMasterIdLst>
    <p:notesMasterId r:id="rId14"/>
  </p:notesMasterIdLst>
  <p:handoutMasterIdLst>
    <p:handoutMasterId r:id="rId15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5" r:id="rId10"/>
    <p:sldId id="264" r:id="rId11"/>
    <p:sldId id="262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15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r>
              <a:rPr lang="en-US" sz="1000" i="1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1000" b="1">
                <a:solidFill>
                  <a:srgbClr val="000000"/>
                </a:solidFill>
                <a:latin typeface="Times New Roman"/>
              </a:rPr>
              <a:t>INTERNAL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2B558-316D-45C5-ACC2-53B1F452AE4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sz="1000" b="1" i="1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1000" b="1">
                <a:solidFill>
                  <a:srgbClr val="000000"/>
                </a:solidFill>
                <a:latin typeface="Times New Roman"/>
              </a:rPr>
              <a:t>INTERNAL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729D-0016-46CF-A20F-711E065F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8199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ctr">
              <a:defRPr lang="en-US" sz="1000" b="0" i="1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/>
              <a:t> </a:t>
            </a:r>
            <a:r>
              <a:rPr lang="en-US" b="1" i="0"/>
              <a:t>INTERNAL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00A6B-6F3F-44F9-966C-75278A47756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z="1000" b="1" i="1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/>
              <a:t> </a:t>
            </a:r>
            <a:r>
              <a:rPr lang="en-US" i="0"/>
              <a:t>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39CE7-A0A9-48A5-99FE-281A2F8B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7919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 </a:t>
            </a:r>
            <a:r>
              <a:rPr lang="en-US" b="1" i="0"/>
              <a:t>INTERNAL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 </a:t>
            </a:r>
            <a:r>
              <a:rPr lang="en-US" i="0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01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 </a:t>
            </a:r>
            <a:r>
              <a:rPr lang="en-US" b="1" i="0"/>
              <a:t>INTERNAL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 </a:t>
            </a:r>
            <a:r>
              <a:rPr lang="en-US" i="0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5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 </a:t>
            </a:r>
            <a:r>
              <a:rPr lang="en-US" b="1" i="0"/>
              <a:t>INTERNAL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 </a:t>
            </a:r>
            <a:r>
              <a:rPr lang="en-US" i="0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96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 </a:t>
            </a:r>
            <a:r>
              <a:rPr lang="en-US" b="1" i="0"/>
              <a:t>INTERNAL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 </a:t>
            </a:r>
            <a:r>
              <a:rPr lang="en-US" i="0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0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 </a:t>
            </a:r>
            <a:r>
              <a:rPr lang="en-US" b="1" i="0"/>
              <a:t>INTERNAL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 </a:t>
            </a:r>
            <a:r>
              <a:rPr lang="en-US" i="0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 </a:t>
            </a:r>
            <a:r>
              <a:rPr lang="en-US" b="1" i="0"/>
              <a:t>INTERNAL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 </a:t>
            </a:r>
            <a:r>
              <a:rPr lang="en-US" i="0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 </a:t>
            </a:r>
            <a:r>
              <a:rPr lang="en-US" b="1" i="0"/>
              <a:t>INTERNAL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 </a:t>
            </a:r>
            <a:r>
              <a:rPr lang="en-US" i="0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 </a:t>
            </a:r>
            <a:r>
              <a:rPr lang="en-US" b="1" i="0"/>
              <a:t>INTERNAL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 </a:t>
            </a:r>
            <a:r>
              <a:rPr lang="en-US" i="0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49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 </a:t>
            </a:r>
            <a:r>
              <a:rPr lang="en-US" b="1" i="0"/>
              <a:t>INTERNAL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 </a:t>
            </a:r>
            <a:r>
              <a:rPr lang="en-US" i="0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 </a:t>
            </a:r>
            <a:r>
              <a:rPr lang="en-US" b="1" i="0"/>
              <a:t>INTERNAL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 </a:t>
            </a:r>
            <a:r>
              <a:rPr lang="en-US" i="0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8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9E9CDCF-F052-47BA-9A98-D2FDEEC9141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5650704"/>
            <a:ext cx="9144000" cy="365125"/>
          </a:xfrm>
        </p:spPr>
        <p:txBody>
          <a:bodyPr tIns="0" bIns="0" anchor="b"/>
          <a:lstStyle>
            <a:lvl1pPr algn="ctr">
              <a:defRPr lang="en-US" sz="1000" b="1" i="1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/>
              <a:t> </a:t>
            </a:r>
            <a:r>
              <a:rPr lang="en-US" i="0"/>
              <a:t>INTERNAL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9E9CDCF-F052-47BA-9A98-D2FDEEC9141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80969"/>
            <a:ext cx="9144000" cy="300831"/>
          </a:xfrm>
        </p:spPr>
        <p:txBody>
          <a:bodyPr/>
          <a:lstStyle>
            <a:lvl1pPr algn="ctr">
              <a:defRPr lang="en-US" sz="1000" b="1" i="1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/>
              <a:t> </a:t>
            </a:r>
            <a:r>
              <a:rPr lang="en-US" i="0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9E9CDCF-F052-47BA-9A98-D2FDEEC9141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9E9CDCF-F052-47BA-9A98-D2FDEEC9141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9E9CDCF-F052-47BA-9A98-D2FDEEC9141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9E9CDCF-F052-47BA-9A98-D2FDEEC9141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9E9CDCF-F052-47BA-9A98-D2FDEEC9141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9E9CDCF-F052-47BA-9A98-D2FDEEC9141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9E9CDCF-F052-47BA-9A98-D2FDEEC9141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8001000" cy="2609850"/>
          </a:xfrm>
        </p:spPr>
        <p:txBody>
          <a:bodyPr>
            <a:normAutofit/>
          </a:bodyPr>
          <a:lstStyle/>
          <a:p>
            <a:r>
              <a:rPr lang="en-US" b="1" dirty="0"/>
              <a:t>Opening of Turkish Restaurant in Bucharest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9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4648200"/>
            <a:ext cx="3657600" cy="1806608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dirty="0"/>
              <a:t>Thank You…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391" y="2209801"/>
            <a:ext cx="2615647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66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5638800" cy="1399032"/>
          </a:xfrm>
        </p:spPr>
        <p:txBody>
          <a:bodyPr/>
          <a:lstStyle/>
          <a:p>
            <a:pPr algn="ctr"/>
            <a:r>
              <a:rPr lang="en-US" dirty="0"/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5638800" cy="4822792"/>
          </a:xfrm>
        </p:spPr>
        <p:txBody>
          <a:bodyPr>
            <a:normAutofit/>
          </a:bodyPr>
          <a:lstStyle/>
          <a:p>
            <a:r>
              <a:rPr lang="en-US" sz="2000" dirty="0"/>
              <a:t>Bucharest is the capital and greatest city of Romania, just as its social, modern, and budgetary focus having 1.883.425 population.</a:t>
            </a:r>
          </a:p>
          <a:p>
            <a:endParaRPr lang="en-US" sz="2000" dirty="0"/>
          </a:p>
          <a:p>
            <a:r>
              <a:rPr lang="en-US" sz="2000" dirty="0"/>
              <a:t> Opening new Turkish café in Bucharest might be productive for eatery proprietor. Our concern is Where to open Turkish eatery in Bucharest?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304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77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I get the neighborhood information of Bucharest from Wikipedia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 get the neighborhood information of Bucharest from Wikipedia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 use python geocoder library to get topographical directions of neighborhoods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 use Foursquare API venues explore method to get the settings of given neighborhoods of Bucharest.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 use Foursquare API settings strategy to get positions and likes of eateries by given scene id.</a:t>
            </a:r>
          </a:p>
        </p:txBody>
      </p:sp>
    </p:spTree>
    <p:extLst>
      <p:ext uri="{BB962C8B-B14F-4D97-AF65-F5344CB8AC3E}">
        <p14:creationId xmlns:p14="http://schemas.microsoft.com/office/powerpoint/2010/main" val="221761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146999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800" dirty="0"/>
              <a:t>I took neighborhood from </a:t>
            </a:r>
            <a:r>
              <a:rPr lang="en-US" sz="2800" dirty="0" err="1"/>
              <a:t>wikipedia</a:t>
            </a:r>
            <a:r>
              <a:rPr lang="en-US" sz="2800" dirty="0"/>
              <a:t>  and put blue dots on Bucharest map to see centers of neighborhoods. There are </a:t>
            </a:r>
            <a:r>
              <a:rPr lang="en-US" sz="2800" b="1" dirty="0"/>
              <a:t>40</a:t>
            </a:r>
            <a:r>
              <a:rPr lang="en-US" sz="2800" dirty="0"/>
              <a:t> neighborhoods in Bucharest 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6564746"/>
            <a:ext cx="8001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BC8908-388E-4D76-93BF-52B2A7A522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66800" y="3733800"/>
            <a:ext cx="251460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2800" dirty="0"/>
              <a:t>By using Foursquare API I got venues </a:t>
            </a:r>
            <a:r>
              <a:rPr lang="en-US" sz="2800" b="1" dirty="0"/>
              <a:t>1 km</a:t>
            </a:r>
            <a:r>
              <a:rPr lang="en-US" sz="2800" dirty="0"/>
              <a:t> around center of each neighborhood with limit </a:t>
            </a:r>
            <a:r>
              <a:rPr lang="en-US" sz="2800" b="1" dirty="0"/>
              <a:t>100 venue</a:t>
            </a:r>
            <a:r>
              <a:rPr lang="en-US" sz="2800" dirty="0"/>
              <a:t>. I merged data with Neighborhood data. </a:t>
            </a:r>
          </a:p>
          <a:p>
            <a:pPr lvl="0"/>
            <a:endParaRPr lang="en-US" sz="2800" dirty="0"/>
          </a:p>
          <a:p>
            <a:r>
              <a:rPr lang="en-US" sz="2800" dirty="0"/>
              <a:t>I filtered All restaurants and Turkish restaurant. We can see from histogram of restaurants</a:t>
            </a:r>
          </a:p>
          <a:p>
            <a:pPr lvl="0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89C00B-56DF-4DB3-9474-48979DB354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3786981"/>
            <a:ext cx="5943600" cy="25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0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 fontScale="85000" lnSpcReduction="20000"/>
          </a:bodyPr>
          <a:lstStyle/>
          <a:p>
            <a:endParaRPr lang="en-US" sz="2000" dirty="0"/>
          </a:p>
          <a:p>
            <a:r>
              <a:rPr lang="en-US" sz="2000" dirty="0"/>
              <a:t>I superimposed Turkish restaurants with red markers on map and blue markers as Turkish restaurants with rating less than 7 restaurants. That means these restaurants are not liked too much.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 superimposed neighborhoods without any Turkish</a:t>
            </a:r>
            <a:r>
              <a:rPr lang="en-US" sz="2000" dirty="0">
                <a:solidFill>
                  <a:srgbClr val="00FFFF"/>
                </a:solidFill>
              </a:rPr>
              <a:t> </a:t>
            </a:r>
            <a:r>
              <a:rPr lang="en-US" sz="2000" dirty="0"/>
              <a:t>restaurant with cyan</a:t>
            </a:r>
            <a:r>
              <a:rPr lang="en-US" sz="2000" dirty="0">
                <a:solidFill>
                  <a:srgbClr val="00FFFF"/>
                </a:solidFill>
              </a:rPr>
              <a:t> </a:t>
            </a:r>
            <a:r>
              <a:rPr lang="en-US" sz="2000" dirty="0"/>
              <a:t>markers in another heat map.</a:t>
            </a:r>
          </a:p>
          <a:p>
            <a:pPr marL="64008" lvl="0" indent="0">
              <a:buNone/>
            </a:pPr>
            <a:endParaRPr lang="en-US" sz="2800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4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5334000" cy="2895600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/>
              <a:t>Agglomerative Clustering  gives  6 clusters: </a:t>
            </a:r>
          </a:p>
          <a:p>
            <a:pPr lvl="1"/>
            <a:r>
              <a:rPr lang="en-US" dirty="0"/>
              <a:t>Cluster 0 ( Red ) : Italian Restaurant , Pizza, Café</a:t>
            </a:r>
          </a:p>
          <a:p>
            <a:pPr lvl="1"/>
            <a:r>
              <a:rPr lang="en-US" dirty="0"/>
              <a:t>Cluster 1 ( Purple) : Restaurant , Bar</a:t>
            </a:r>
          </a:p>
          <a:p>
            <a:pPr lvl="1"/>
            <a:r>
              <a:rPr lang="en-US" dirty="0"/>
              <a:t>Cluster 2 (Blue) : Park , Plaza, Clothing stores  , Museum, Gym </a:t>
            </a:r>
          </a:p>
          <a:p>
            <a:pPr lvl="1"/>
            <a:r>
              <a:rPr lang="en-US" dirty="0"/>
              <a:t>Cluster 3 (Cyan) : Coffee Shop, Hotel, Pub</a:t>
            </a:r>
          </a:p>
          <a:p>
            <a:pPr lvl="1"/>
            <a:r>
              <a:rPr lang="en-US" dirty="0"/>
              <a:t>Cluster 4 (Green) : Café, Supermarket</a:t>
            </a:r>
          </a:p>
          <a:p>
            <a:pPr lvl="1"/>
            <a:r>
              <a:rPr lang="en-US" dirty="0"/>
              <a:t>Cluster 5 (Orange) : Café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F36914-6345-4A7D-926E-2004DE9A09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95400" y="4326096"/>
            <a:ext cx="2377440" cy="226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6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Turkish restaurant counts in Bucharest is </a:t>
            </a:r>
            <a:r>
              <a:rPr lang="en-US" sz="2000" b="1" dirty="0"/>
              <a:t>4.55%</a:t>
            </a:r>
            <a:endParaRPr lang="en-US" sz="2000" dirty="0"/>
          </a:p>
          <a:p>
            <a:pPr lvl="1"/>
            <a:r>
              <a:rPr lang="en-US" sz="1600" dirty="0"/>
              <a:t>Total number of restaurants: 22</a:t>
            </a:r>
          </a:p>
          <a:p>
            <a:pPr lvl="1"/>
            <a:r>
              <a:rPr lang="en-US" sz="1600" dirty="0"/>
              <a:t>Total number of Turkish restaurants: 1</a:t>
            </a:r>
          </a:p>
          <a:p>
            <a:endParaRPr lang="en-US" sz="2000" dirty="0"/>
          </a:p>
          <a:p>
            <a:pPr marL="64008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5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4648200" cy="4365592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I have picked 3 areas for opening Turk eatery. The following are areas of neighborhoods. I trust this work will help someone who needs to open another Turkish eatery in Bucharest</a:t>
            </a:r>
            <a:endParaRPr lang="en-US" sz="14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6564746"/>
            <a:ext cx="8001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0B257A-3BAF-48A0-B9F2-A816BAE3082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05400" y="1752600"/>
            <a:ext cx="1905000" cy="205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C3A785-1B92-4FC6-94DB-DB07C1FA5B0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162800" y="1759258"/>
            <a:ext cx="1828800" cy="2057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0CC9C5-0F7E-40B7-8F48-868BDFD6960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098150" y="4042568"/>
            <a:ext cx="1988450" cy="212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142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d="http://www.w3.org/2001/XMLSchema" xmlns:xsi="http://www.w3.org/2001/XMLSchema-instance" xmlns="http://www.boldonjames.com/2016/02/Classifier/internal/wrappedLabelHistory">
  <Value>PD94bWwgdmVyc2lvbj0iMS4wIiBlbmNvZGluZz0idXMtYXNjaWkiPz48bGFiZWxIaXN0b3J5IHhtbG5zOnhzZD0iaHR0cDovL3d3dy53My5vcmcvMjAwMS9YTUxTY2hlbWEiIHhtbG5zOnhzaT0iaHR0cDovL3d3dy53My5vcmcvMjAwMS9YTUxTY2hlbWEtaW5zdGFuY2UiIHhtbG5zPSJodHRwOi8vd3d3LmJvbGRvbmphbWVzLmNvbS8yMDE2LzAyL0NsYXNzaWZpZXIvaW50ZXJuYWwvbGFiZWxIaXN0b3J5Ij48aXRlbT48c2lzbCBzaXNsVmVyc2lvbj0iMCIgcG9saWN5PSIwZjVmNmZkNi1jMzY3LTQ4OWItODM4YS02NDRlZWFiMjY3YjIiIG9yaWdpbj0iZGVmYXVsdFZhbHVlIj48ZWxlbWVudCB1aWQ9ImlkX2NsYXNzaWZpY2F0aW9uX25vbmJ1c2luZXNzIiB2YWx1ZT0iIiB4bWxucz0iaHR0cDovL3d3dy5ib2xkb25qYW1lcy5jb20vMjAwOC8wMS9zaWUvaW50ZXJuYWwvbGFiZWwiIC8+PC9zaXNsPjxVc2VyTmFtZT5JTlRcdHVsYXkuY2FnbGF5YW48L1VzZXJOYW1lPjxEYXRlVGltZT4xMC8yNC8yMDE5IDg6Mzk6MDggQU08L0RhdGVUaW1lPjxMYWJlbFN0cmluZz5JbnRlcm5hbDwvTGFiZWxTdHJpbmc+PC9pdGVtPjwvbGFiZWxIaXN0b3J5Pg==</Value>
</WrappedLabelHistory>
</file>

<file path=customXml/item2.xml><?xml version="1.0" encoding="utf-8"?>
<sisl xmlns:xsd="http://www.w3.org/2001/XMLSchema" xmlns:xsi="http://www.w3.org/2001/XMLSchema-instance" xmlns="http://www.boldonjames.com/2008/01/sie/internal/label" sislVersion="0" policy="0f5f6fd6-c367-489b-838a-644eeab267b2" origin="defaultValue">
  <element uid="id_classification_nonbusiness" value=""/>
</sisl>
</file>

<file path=customXml/itemProps1.xml><?xml version="1.0" encoding="utf-8"?>
<ds:datastoreItem xmlns:ds="http://schemas.openxmlformats.org/officeDocument/2006/customXml" ds:itemID="{FB015A76-2FAD-4653-AF21-E0D9161A2C77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BFBF32A5-91FB-493D-81A9-A43CB7E20C76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424</TotalTime>
  <Words>421</Words>
  <Application>Microsoft Office PowerPoint</Application>
  <PresentationFormat>On-screen Show (4:3)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Century Gothic</vt:lpstr>
      <vt:lpstr>Times New Roman</vt:lpstr>
      <vt:lpstr>Verdana</vt:lpstr>
      <vt:lpstr>Wingdings 2</vt:lpstr>
      <vt:lpstr>Verve</vt:lpstr>
      <vt:lpstr>Opening of Turkish Restaurant in Bucharest</vt:lpstr>
      <vt:lpstr>Business Problem</vt:lpstr>
      <vt:lpstr>Data Sources</vt:lpstr>
      <vt:lpstr>Methodology</vt:lpstr>
      <vt:lpstr>Methodology</vt:lpstr>
      <vt:lpstr>Methodology</vt:lpstr>
      <vt:lpstr>Methodology - Clustering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Turkish Restaurant in Bucharest</dc:title>
  <dc:creator>Tulay Caglayan</dc:creator>
  <cp:lastModifiedBy>Diva V</cp:lastModifiedBy>
  <cp:revision>72</cp:revision>
  <dcterms:created xsi:type="dcterms:W3CDTF">2019-10-24T08:32:47Z</dcterms:created>
  <dcterms:modified xsi:type="dcterms:W3CDTF">2020-06-21T20:51:51Z</dcterms:modified>
  <cp:category>[BJ_CEBRO_INTERNAL]  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1fb7a7c4-d990-463d-80b1-323a83e95782</vt:lpwstr>
  </property>
  <property fmtid="{D5CDD505-2E9C-101B-9397-08002B2CF9AE}" pid="3" name="bjDocumentLabelXML">
    <vt:lpwstr>&lt;?xml version="1.0" encoding="us-ascii"?&gt;&lt;sisl xmlns:xsd="http://www.w3.org/2001/XMLSchema" xmlns:xsi="http://www.w3.org/2001/XMLSchema-instance" sislVersion="0" policy="0f5f6fd6-c367-489b-838a-644eeab267b2" origin="defaultValue" xmlns="http://www.boldonj</vt:lpwstr>
  </property>
  <property fmtid="{D5CDD505-2E9C-101B-9397-08002B2CF9AE}" pid="4" name="bjDocumentLabelXML-0">
    <vt:lpwstr>ames.com/2008/01/sie/internal/label"&gt;&lt;element uid="id_classification_nonbusiness" value="" /&gt;&lt;/sisl&gt;</vt:lpwstr>
  </property>
  <property fmtid="{D5CDD505-2E9C-101B-9397-08002B2CF9AE}" pid="5" name="bjDocumentSecurityLabel">
    <vt:lpwstr>Internal</vt:lpwstr>
  </property>
  <property fmtid="{D5CDD505-2E9C-101B-9397-08002B2CF9AE}" pid="6" name="bjSaver">
    <vt:lpwstr>+G3tC6QqTDK79645Qm2CLXtZFQe5hGdr</vt:lpwstr>
  </property>
  <property fmtid="{D5CDD505-2E9C-101B-9397-08002B2CF9AE}" pid="7" name="bjLabelHistoryID">
    <vt:lpwstr>{FB015A76-2FAD-4653-AF21-E0D9161A2C77}</vt:lpwstr>
  </property>
</Properties>
</file>