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6" r:id="rId3"/>
    <p:sldId id="262" r:id="rId4"/>
    <p:sldId id="270" r:id="rId5"/>
    <p:sldId id="271" r:id="rId6"/>
    <p:sldId id="273" r:id="rId7"/>
    <p:sldId id="272" r:id="rId8"/>
    <p:sldId id="259" r:id="rId9"/>
    <p:sldId id="263" r:id="rId10"/>
    <p:sldId id="264" r:id="rId11"/>
    <p:sldId id="274" r:id="rId12"/>
    <p:sldId id="275" r:id="rId13"/>
    <p:sldId id="276" r:id="rId14"/>
    <p:sldId id="277"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Hemanth sai" userId="97725c0b31c6a9fe" providerId="LiveId" clId="{7D9DBADA-1665-425B-AFE8-6B06C3C3165E}"/>
    <pc:docChg chg="undo custSel addSld delSld modSld addSection delSection">
      <pc:chgData name="G Hemanth sai" userId="97725c0b31c6a9fe" providerId="LiveId" clId="{7D9DBADA-1665-425B-AFE8-6B06C3C3165E}" dt="2021-11-19T14:35:32.848" v="523" actId="1076"/>
      <pc:docMkLst>
        <pc:docMk/>
      </pc:docMkLst>
      <pc:sldChg chg="addSp delSp modSp mod modTransition modAnim">
        <pc:chgData name="G Hemanth sai" userId="97725c0b31c6a9fe" providerId="LiveId" clId="{7D9DBADA-1665-425B-AFE8-6B06C3C3165E}" dt="2021-11-19T14:35:32.848" v="523" actId="1076"/>
        <pc:sldMkLst>
          <pc:docMk/>
          <pc:sldMk cId="2420399687" sldId="256"/>
        </pc:sldMkLst>
        <pc:spChg chg="mod">
          <ac:chgData name="G Hemanth sai" userId="97725c0b31c6a9fe" providerId="LiveId" clId="{7D9DBADA-1665-425B-AFE8-6B06C3C3165E}" dt="2021-11-18T16:27:09.428" v="64" actId="207"/>
          <ac:spMkLst>
            <pc:docMk/>
            <pc:sldMk cId="2420399687" sldId="256"/>
            <ac:spMk id="2" creationId="{F17C1291-2938-4253-B681-D732C4F67D46}"/>
          </ac:spMkLst>
        </pc:spChg>
        <pc:spChg chg="mod">
          <ac:chgData name="G Hemanth sai" userId="97725c0b31c6a9fe" providerId="LiveId" clId="{7D9DBADA-1665-425B-AFE8-6B06C3C3165E}" dt="2021-11-19T14:35:32.848" v="523" actId="1076"/>
          <ac:spMkLst>
            <pc:docMk/>
            <pc:sldMk cId="2420399687" sldId="256"/>
            <ac:spMk id="3" creationId="{AF07C07B-9141-42B5-9801-B46ACF5D0094}"/>
          </ac:spMkLst>
        </pc:spChg>
        <pc:picChg chg="add del mod">
          <ac:chgData name="G Hemanth sai" userId="97725c0b31c6a9fe" providerId="LiveId" clId="{7D9DBADA-1665-425B-AFE8-6B06C3C3165E}" dt="2021-11-18T17:20:08.998" v="278"/>
          <ac:picMkLst>
            <pc:docMk/>
            <pc:sldMk cId="2420399687" sldId="256"/>
            <ac:picMk id="4" creationId="{53FF26AA-B2A8-4272-B9C2-21205F7EE2EE}"/>
          </ac:picMkLst>
        </pc:picChg>
        <pc:picChg chg="add mod">
          <ac:chgData name="G Hemanth sai" userId="97725c0b31c6a9fe" providerId="LiveId" clId="{7D9DBADA-1665-425B-AFE8-6B06C3C3165E}" dt="2021-11-18T16:17:21.117" v="35" actId="14100"/>
          <ac:picMkLst>
            <pc:docMk/>
            <pc:sldMk cId="2420399687" sldId="256"/>
            <ac:picMk id="1026" creationId="{46E77819-FDCE-46BD-8551-DDF9DE21E5BC}"/>
          </ac:picMkLst>
        </pc:picChg>
        <pc:picChg chg="add del mod">
          <ac:chgData name="G Hemanth sai" userId="97725c0b31c6a9fe" providerId="LiveId" clId="{7D9DBADA-1665-425B-AFE8-6B06C3C3165E}" dt="2021-11-18T16:19:31.108" v="49" actId="1076"/>
          <ac:picMkLst>
            <pc:docMk/>
            <pc:sldMk cId="2420399687" sldId="256"/>
            <ac:picMk id="1028" creationId="{AE005C9C-99F9-4421-8CEC-93E55B15564F}"/>
          </ac:picMkLst>
        </pc:picChg>
      </pc:sldChg>
      <pc:sldChg chg="modSp del mod">
        <pc:chgData name="G Hemanth sai" userId="97725c0b31c6a9fe" providerId="LiveId" clId="{7D9DBADA-1665-425B-AFE8-6B06C3C3165E}" dt="2021-11-18T16:29:53.718" v="68" actId="2696"/>
        <pc:sldMkLst>
          <pc:docMk/>
          <pc:sldMk cId="936293040" sldId="257"/>
        </pc:sldMkLst>
        <pc:spChg chg="mod">
          <ac:chgData name="G Hemanth sai" userId="97725c0b31c6a9fe" providerId="LiveId" clId="{7D9DBADA-1665-425B-AFE8-6B06C3C3165E}" dt="2021-11-18T16:25:38.168" v="59"/>
          <ac:spMkLst>
            <pc:docMk/>
            <pc:sldMk cId="936293040" sldId="257"/>
            <ac:spMk id="2" creationId="{3ECC82D8-3AEF-477C-A43A-6497AD065F09}"/>
          </ac:spMkLst>
        </pc:spChg>
        <pc:spChg chg="mod">
          <ac:chgData name="G Hemanth sai" userId="97725c0b31c6a9fe" providerId="LiveId" clId="{7D9DBADA-1665-425B-AFE8-6B06C3C3165E}" dt="2021-11-18T16:25:38.168" v="59"/>
          <ac:spMkLst>
            <pc:docMk/>
            <pc:sldMk cId="936293040" sldId="257"/>
            <ac:spMk id="3" creationId="{7B2B7ED3-9F53-46E3-BEF3-141AB5845873}"/>
          </ac:spMkLst>
        </pc:spChg>
      </pc:sldChg>
      <pc:sldChg chg="modSp del">
        <pc:chgData name="G Hemanth sai" userId="97725c0b31c6a9fe" providerId="LiveId" clId="{7D9DBADA-1665-425B-AFE8-6B06C3C3165E}" dt="2021-11-18T16:29:55.992" v="69" actId="2696"/>
        <pc:sldMkLst>
          <pc:docMk/>
          <pc:sldMk cId="4008110413" sldId="258"/>
        </pc:sldMkLst>
        <pc:spChg chg="mod">
          <ac:chgData name="G Hemanth sai" userId="97725c0b31c6a9fe" providerId="LiveId" clId="{7D9DBADA-1665-425B-AFE8-6B06C3C3165E}" dt="2021-11-18T16:25:38.168" v="59"/>
          <ac:spMkLst>
            <pc:docMk/>
            <pc:sldMk cId="4008110413" sldId="258"/>
            <ac:spMk id="2" creationId="{1103E353-5D66-4EE5-87EF-92E9AA4FC5CF}"/>
          </ac:spMkLst>
        </pc:spChg>
        <pc:spChg chg="mod">
          <ac:chgData name="G Hemanth sai" userId="97725c0b31c6a9fe" providerId="LiveId" clId="{7D9DBADA-1665-425B-AFE8-6B06C3C3165E}" dt="2021-11-18T16:25:38.168" v="59"/>
          <ac:spMkLst>
            <pc:docMk/>
            <pc:sldMk cId="4008110413" sldId="258"/>
            <ac:spMk id="3" creationId="{9843F54A-0782-4741-9E50-ECDF9691E33E}"/>
          </ac:spMkLst>
        </pc:spChg>
      </pc:sldChg>
      <pc:sldChg chg="addSp delSp modSp mod modTransition">
        <pc:chgData name="G Hemanth sai" userId="97725c0b31c6a9fe" providerId="LiveId" clId="{7D9DBADA-1665-425B-AFE8-6B06C3C3165E}" dt="2021-11-19T14:34:48.899" v="519" actId="113"/>
        <pc:sldMkLst>
          <pc:docMk/>
          <pc:sldMk cId="2834146761" sldId="259"/>
        </pc:sldMkLst>
        <pc:spChg chg="mod">
          <ac:chgData name="G Hemanth sai" userId="97725c0b31c6a9fe" providerId="LiveId" clId="{7D9DBADA-1665-425B-AFE8-6B06C3C3165E}" dt="2021-11-19T14:34:48.899" v="519" actId="113"/>
          <ac:spMkLst>
            <pc:docMk/>
            <pc:sldMk cId="2834146761" sldId="259"/>
            <ac:spMk id="2" creationId="{B1726955-B482-4323-A442-EC2016F10919}"/>
          </ac:spMkLst>
        </pc:spChg>
        <pc:spChg chg="mod">
          <ac:chgData name="G Hemanth sai" userId="97725c0b31c6a9fe" providerId="LiveId" clId="{7D9DBADA-1665-425B-AFE8-6B06C3C3165E}" dt="2021-11-19T14:30:41.260" v="485" actId="20577"/>
          <ac:spMkLst>
            <pc:docMk/>
            <pc:sldMk cId="2834146761" sldId="259"/>
            <ac:spMk id="3" creationId="{8D668DD2-5121-4E46-93DF-B328FDC1F939}"/>
          </ac:spMkLst>
        </pc:spChg>
        <pc:spChg chg="add del">
          <ac:chgData name="G Hemanth sai" userId="97725c0b31c6a9fe" providerId="LiveId" clId="{7D9DBADA-1665-425B-AFE8-6B06C3C3165E}" dt="2021-11-18T16:46:34.683" v="196"/>
          <ac:spMkLst>
            <pc:docMk/>
            <pc:sldMk cId="2834146761" sldId="259"/>
            <ac:spMk id="4" creationId="{6C3CDA67-83D6-4374-A4FE-ED569CDA6FF2}"/>
          </ac:spMkLst>
        </pc:spChg>
        <pc:spChg chg="add del">
          <ac:chgData name="G Hemanth sai" userId="97725c0b31c6a9fe" providerId="LiveId" clId="{7D9DBADA-1665-425B-AFE8-6B06C3C3165E}" dt="2021-11-18T16:46:49.569" v="198"/>
          <ac:spMkLst>
            <pc:docMk/>
            <pc:sldMk cId="2834146761" sldId="259"/>
            <ac:spMk id="5" creationId="{4D97D3F1-1E9D-490C-A5D1-130DDB08FD7F}"/>
          </ac:spMkLst>
        </pc:spChg>
        <pc:picChg chg="add del mod modCrop">
          <ac:chgData name="G Hemanth sai" userId="97725c0b31c6a9fe" providerId="LiveId" clId="{7D9DBADA-1665-425B-AFE8-6B06C3C3165E}" dt="2021-11-19T14:33:28.524" v="505"/>
          <ac:picMkLst>
            <pc:docMk/>
            <pc:sldMk cId="2834146761" sldId="259"/>
            <ac:picMk id="4" creationId="{A6CB0D2F-18A7-4606-9580-4465AA70E0D6}"/>
          </ac:picMkLst>
        </pc:picChg>
        <pc:picChg chg="add mod modCrop">
          <ac:chgData name="G Hemanth sai" userId="97725c0b31c6a9fe" providerId="LiveId" clId="{7D9DBADA-1665-425B-AFE8-6B06C3C3165E}" dt="2021-11-19T14:33:55.713" v="512" actId="1076"/>
          <ac:picMkLst>
            <pc:docMk/>
            <pc:sldMk cId="2834146761" sldId="259"/>
            <ac:picMk id="5" creationId="{971BFF41-B9B0-4EAB-B70D-4A7AC39A5917}"/>
          </ac:picMkLst>
        </pc:picChg>
        <pc:picChg chg="add mod modCrop">
          <ac:chgData name="G Hemanth sai" userId="97725c0b31c6a9fe" providerId="LiveId" clId="{7D9DBADA-1665-425B-AFE8-6B06C3C3165E}" dt="2021-11-18T16:48:02.934" v="211" actId="14100"/>
          <ac:picMkLst>
            <pc:docMk/>
            <pc:sldMk cId="2834146761" sldId="259"/>
            <ac:picMk id="6" creationId="{9FCB0991-6AD1-47A9-AB65-A55C2E026ABD}"/>
          </ac:picMkLst>
        </pc:picChg>
        <pc:picChg chg="add del mod">
          <ac:chgData name="G Hemanth sai" userId="97725c0b31c6a9fe" providerId="LiveId" clId="{7D9DBADA-1665-425B-AFE8-6B06C3C3165E}" dt="2021-11-18T16:33:42.547" v="116"/>
          <ac:picMkLst>
            <pc:docMk/>
            <pc:sldMk cId="2834146761" sldId="259"/>
            <ac:picMk id="2050" creationId="{41C80A4A-7531-4CBC-B3BC-1E20EFE13A9A}"/>
          </ac:picMkLst>
        </pc:picChg>
        <pc:picChg chg="add mod">
          <ac:chgData name="G Hemanth sai" userId="97725c0b31c6a9fe" providerId="LiveId" clId="{7D9DBADA-1665-425B-AFE8-6B06C3C3165E}" dt="2021-11-19T14:34:08.340" v="515" actId="1076"/>
          <ac:picMkLst>
            <pc:docMk/>
            <pc:sldMk cId="2834146761" sldId="259"/>
            <ac:picMk id="2052" creationId="{1076AC8C-DBD2-4661-ACB6-5440AAC9894B}"/>
          </ac:picMkLst>
        </pc:picChg>
        <pc:picChg chg="add mod">
          <ac:chgData name="G Hemanth sai" userId="97725c0b31c6a9fe" providerId="LiveId" clId="{7D9DBADA-1665-425B-AFE8-6B06C3C3165E}" dt="2021-11-19T14:34:14.841" v="517" actId="14100"/>
          <ac:picMkLst>
            <pc:docMk/>
            <pc:sldMk cId="2834146761" sldId="259"/>
            <ac:picMk id="2054" creationId="{E02F3F2E-82F4-4A75-8021-28A54AB8BD88}"/>
          </ac:picMkLst>
        </pc:picChg>
        <pc:picChg chg="add mod">
          <ac:chgData name="G Hemanth sai" userId="97725c0b31c6a9fe" providerId="LiveId" clId="{7D9DBADA-1665-425B-AFE8-6B06C3C3165E}" dt="2021-11-19T14:34:18.071" v="518" actId="14100"/>
          <ac:picMkLst>
            <pc:docMk/>
            <pc:sldMk cId="2834146761" sldId="259"/>
            <ac:picMk id="2056" creationId="{734A4B9A-4276-4C35-825C-F370BB444994}"/>
          </ac:picMkLst>
        </pc:picChg>
        <pc:picChg chg="add mod">
          <ac:chgData name="G Hemanth sai" userId="97725c0b31c6a9fe" providerId="LiveId" clId="{7D9DBADA-1665-425B-AFE8-6B06C3C3165E}" dt="2021-11-19T14:31:51.241" v="495" actId="1076"/>
          <ac:picMkLst>
            <pc:docMk/>
            <pc:sldMk cId="2834146761" sldId="259"/>
            <ac:picMk id="2058" creationId="{7394E4D6-96BC-4590-BD96-1122F5F2DA22}"/>
          </ac:picMkLst>
        </pc:picChg>
        <pc:picChg chg="add del mod">
          <ac:chgData name="G Hemanth sai" userId="97725c0b31c6a9fe" providerId="LiveId" clId="{7D9DBADA-1665-425B-AFE8-6B06C3C3165E}" dt="2021-11-18T16:41:37.827" v="189" actId="14100"/>
          <ac:picMkLst>
            <pc:docMk/>
            <pc:sldMk cId="2834146761" sldId="259"/>
            <ac:picMk id="2060" creationId="{9A18B33F-5882-4F68-AA33-97C27EE6F7AE}"/>
          </ac:picMkLst>
        </pc:picChg>
        <pc:picChg chg="add mod">
          <ac:chgData name="G Hemanth sai" userId="97725c0b31c6a9fe" providerId="LiveId" clId="{7D9DBADA-1665-425B-AFE8-6B06C3C3165E}" dt="2021-11-18T16:42:05.603" v="194" actId="1076"/>
          <ac:picMkLst>
            <pc:docMk/>
            <pc:sldMk cId="2834146761" sldId="259"/>
            <ac:picMk id="2062" creationId="{C0C2E959-4B7E-4F8D-A504-FFD5B8A63CA2}"/>
          </ac:picMkLst>
        </pc:picChg>
        <pc:picChg chg="add mod">
          <ac:chgData name="G Hemanth sai" userId="97725c0b31c6a9fe" providerId="LiveId" clId="{7D9DBADA-1665-425B-AFE8-6B06C3C3165E}" dt="2021-11-18T16:41:54.900" v="193" actId="1076"/>
          <ac:picMkLst>
            <pc:docMk/>
            <pc:sldMk cId="2834146761" sldId="259"/>
            <ac:picMk id="2064" creationId="{3C67A348-C9D9-4F9E-8F84-4F3E9527947E}"/>
          </ac:picMkLst>
        </pc:picChg>
      </pc:sldChg>
      <pc:sldChg chg="modSp new del">
        <pc:chgData name="G Hemanth sai" userId="97725c0b31c6a9fe" providerId="LiveId" clId="{7D9DBADA-1665-425B-AFE8-6B06C3C3165E}" dt="2021-11-18T16:29:51.221" v="67" actId="2696"/>
        <pc:sldMkLst>
          <pc:docMk/>
          <pc:sldMk cId="1683114433" sldId="260"/>
        </pc:sldMkLst>
        <pc:spChg chg="mod">
          <ac:chgData name="G Hemanth sai" userId="97725c0b31c6a9fe" providerId="LiveId" clId="{7D9DBADA-1665-425B-AFE8-6B06C3C3165E}" dt="2021-11-18T16:25:38.168" v="59"/>
          <ac:spMkLst>
            <pc:docMk/>
            <pc:sldMk cId="1683114433" sldId="260"/>
            <ac:spMk id="2" creationId="{4067F242-A6A0-40B0-A0A8-CB6E6F595B31}"/>
          </ac:spMkLst>
        </pc:spChg>
        <pc:spChg chg="mod">
          <ac:chgData name="G Hemanth sai" userId="97725c0b31c6a9fe" providerId="LiveId" clId="{7D9DBADA-1665-425B-AFE8-6B06C3C3165E}" dt="2021-11-18T16:25:38.168" v="59"/>
          <ac:spMkLst>
            <pc:docMk/>
            <pc:sldMk cId="1683114433" sldId="260"/>
            <ac:spMk id="3" creationId="{6E6B73B4-536B-4444-A52D-C8E26506E3ED}"/>
          </ac:spMkLst>
        </pc:spChg>
        <pc:spChg chg="mod">
          <ac:chgData name="G Hemanth sai" userId="97725c0b31c6a9fe" providerId="LiveId" clId="{7D9DBADA-1665-425B-AFE8-6B06C3C3165E}" dt="2021-11-18T16:25:38.168" v="59"/>
          <ac:spMkLst>
            <pc:docMk/>
            <pc:sldMk cId="1683114433" sldId="260"/>
            <ac:spMk id="4" creationId="{09B7CB31-5DFE-4657-8470-3359B0AF3984}"/>
          </ac:spMkLst>
        </pc:spChg>
      </pc:sldChg>
      <pc:sldChg chg="new del">
        <pc:chgData name="G Hemanth sai" userId="97725c0b31c6a9fe" providerId="LiveId" clId="{7D9DBADA-1665-425B-AFE8-6B06C3C3165E}" dt="2021-11-18T16:49:23.714" v="214" actId="2696"/>
        <pc:sldMkLst>
          <pc:docMk/>
          <pc:sldMk cId="4277779152" sldId="260"/>
        </pc:sldMkLst>
      </pc:sldChg>
      <pc:sldChg chg="addSp delSp modSp new mod modTransition">
        <pc:chgData name="G Hemanth sai" userId="97725c0b31c6a9fe" providerId="LiveId" clId="{7D9DBADA-1665-425B-AFE8-6B06C3C3165E}" dt="2021-11-18T18:20:15.684" v="280" actId="1076"/>
        <pc:sldMkLst>
          <pc:docMk/>
          <pc:sldMk cId="575577973" sldId="261"/>
        </pc:sldMkLst>
        <pc:spChg chg="add del mod">
          <ac:chgData name="G Hemanth sai" userId="97725c0b31c6a9fe" providerId="LiveId" clId="{7D9DBADA-1665-425B-AFE8-6B06C3C3165E}" dt="2021-11-18T16:52:23.805" v="266"/>
          <ac:spMkLst>
            <pc:docMk/>
            <pc:sldMk cId="575577973" sldId="261"/>
            <ac:spMk id="3" creationId="{1C1440F5-3A48-44EB-A9F3-4ADC5721C26E}"/>
          </ac:spMkLst>
        </pc:spChg>
        <pc:spChg chg="add del">
          <ac:chgData name="G Hemanth sai" userId="97725c0b31c6a9fe" providerId="LiveId" clId="{7D9DBADA-1665-425B-AFE8-6B06C3C3165E}" dt="2021-11-18T16:52:19.077" v="263" actId="11529"/>
          <ac:spMkLst>
            <pc:docMk/>
            <pc:sldMk cId="575577973" sldId="261"/>
            <ac:spMk id="4" creationId="{7BF0842A-47FF-4842-86A2-43890FB62403}"/>
          </ac:spMkLst>
        </pc:spChg>
        <pc:spChg chg="add mod">
          <ac:chgData name="G Hemanth sai" userId="97725c0b31c6a9fe" providerId="LiveId" clId="{7D9DBADA-1665-425B-AFE8-6B06C3C3165E}" dt="2021-11-18T16:53:07.369" v="270" actId="1076"/>
          <ac:spMkLst>
            <pc:docMk/>
            <pc:sldMk cId="575577973" sldId="261"/>
            <ac:spMk id="5" creationId="{E529F86E-A1F6-4CF8-B358-C573B0377FBE}"/>
          </ac:spMkLst>
        </pc:spChg>
        <pc:spChg chg="add mod">
          <ac:chgData name="G Hemanth sai" userId="97725c0b31c6a9fe" providerId="LiveId" clId="{7D9DBADA-1665-425B-AFE8-6B06C3C3165E}" dt="2021-11-18T18:20:15.684" v="280" actId="1076"/>
          <ac:spMkLst>
            <pc:docMk/>
            <pc:sldMk cId="575577973" sldId="261"/>
            <ac:spMk id="7" creationId="{F2B2A94F-572D-48B7-AE17-43B957B6674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8F5987-8F51-4D1D-8537-A90C85AF7F4F}" type="datetimeFigureOut">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24656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F5987-8F51-4D1D-8537-A90C85AF7F4F}" type="datetimeFigureOut">
              <a:rPr lang="en-IN" smtClean="0"/>
              <a:t>17-12-2021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109252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F5987-8F51-4D1D-8537-A90C85AF7F4F}" type="datetimeFigureOut">
              <a:rPr lang="en-IN" smtClean="0"/>
              <a:t>17-12-2021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239348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8F5987-8F51-4D1D-8537-A90C85AF7F4F}" type="datetimeFigureOut">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250008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8F5987-8F51-4D1D-8537-A90C85AF7F4F}" type="datetimeFigureOut">
              <a:rPr lang="en-IN" smtClean="0"/>
              <a:t>17-12-2021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3302876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F8F5987-8F51-4D1D-8537-A90C85AF7F4F}" type="datetimeFigureOut">
              <a:rPr lang="en-IN" smtClean="0"/>
              <a:t>17-12-2021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124707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F8F5987-8F51-4D1D-8537-A90C85AF7F4F}" type="datetimeFigureOut">
              <a:rPr lang="en-IN" smtClean="0"/>
              <a:t>17-12-2021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118379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F8F5987-8F51-4D1D-8537-A90C85AF7F4F}" type="datetimeFigureOut">
              <a:rPr lang="en-IN" smtClean="0"/>
              <a:t>17-12-2021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224824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F8F5987-8F51-4D1D-8537-A90C85AF7F4F}" type="datetimeFigureOut">
              <a:rPr lang="en-IN" smtClean="0"/>
              <a:t>17-12-2021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237739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F8F5987-8F51-4D1D-8537-A90C85AF7F4F}" type="datetimeFigureOut">
              <a:rPr lang="en-IN" smtClean="0"/>
              <a:t>17-12-2021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21988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F8F5987-8F51-4D1D-8537-A90C85AF7F4F}" type="datetimeFigureOut">
              <a:rPr lang="en-IN" smtClean="0"/>
              <a:t>17-12-2021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1203383-5D63-4441-8CF6-E12925F613FA}" type="slidenum">
              <a:rPr lang="en-IN" smtClean="0"/>
              <a:t>‹#›</a:t>
            </a:fld>
            <a:endParaRPr lang="en-IN"/>
          </a:p>
        </p:txBody>
      </p:sp>
    </p:spTree>
    <p:extLst>
      <p:ext uri="{BB962C8B-B14F-4D97-AF65-F5344CB8AC3E}">
        <p14:creationId xmlns:p14="http://schemas.microsoft.com/office/powerpoint/2010/main" val="147437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F8F5987-8F51-4D1D-8537-A90C85AF7F4F}" type="datetimeFigureOut">
              <a:rPr lang="en-IN" smtClean="0"/>
              <a:t>17-12-2021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1203383-5D63-4441-8CF6-E12925F613FA}" type="slidenum">
              <a:rPr lang="en-IN" smtClean="0"/>
              <a:t>‹#›</a:t>
            </a:fld>
            <a:endParaRPr lang="en-IN"/>
          </a:p>
        </p:txBody>
      </p:sp>
    </p:spTree>
    <p:extLst>
      <p:ext uri="{BB962C8B-B14F-4D97-AF65-F5344CB8AC3E}">
        <p14:creationId xmlns:p14="http://schemas.microsoft.com/office/powerpoint/2010/main" val="1668697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microsoft.com/office/2007/relationships/hdphoto" Target="../media/hdphoto5.wdp"/><Relationship Id="rId10" Type="http://schemas.openxmlformats.org/officeDocument/2006/relationships/image" Target="../media/image11.png"/><Relationship Id="rId4" Type="http://schemas.openxmlformats.org/officeDocument/2006/relationships/image" Target="../media/image17.png"/><Relationship Id="rId9" Type="http://schemas.microsoft.com/office/2007/relationships/hdphoto" Target="../media/hdphoto7.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latform.ifttt.com/docs" TargetMode="External"/><Relationship Id="rId2" Type="http://schemas.openxmlformats.org/officeDocument/2006/relationships/hyperlink" Target="https://docs.arduino.cc/cloud/iot-cloud" TargetMode="External"/><Relationship Id="rId1" Type="http://schemas.openxmlformats.org/officeDocument/2006/relationships/slideLayout" Target="../slideLayouts/slideLayout2.xml"/><Relationship Id="rId4" Type="http://schemas.openxmlformats.org/officeDocument/2006/relationships/hyperlink" Target="https://www.alliedmarketresearch.com/smart-inhalers-marke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72AD989-4AC7-4CB7-9678-8CB3E1D4F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0"/>
            <a:ext cx="38576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FB08949-56FD-49C3-9FC1-FDCB88450B97}"/>
              </a:ext>
            </a:extLst>
          </p:cNvPr>
          <p:cNvSpPr/>
          <p:nvPr/>
        </p:nvSpPr>
        <p:spPr>
          <a:xfrm>
            <a:off x="0" y="336176"/>
            <a:ext cx="3590365" cy="6131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763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A88961E-F06F-4219-8D21-C2A65367EC62}"/>
              </a:ext>
            </a:extLst>
          </p:cNvPr>
          <p:cNvGraphicFramePr>
            <a:graphicFrameLocks noGrp="1"/>
          </p:cNvGraphicFramePr>
          <p:nvPr>
            <p:extLst>
              <p:ext uri="{D42A27DB-BD31-4B8C-83A1-F6EECF244321}">
                <p14:modId xmlns:p14="http://schemas.microsoft.com/office/powerpoint/2010/main" val="4151049175"/>
              </p:ext>
            </p:extLst>
          </p:nvPr>
        </p:nvGraphicFramePr>
        <p:xfrm>
          <a:off x="241300" y="215900"/>
          <a:ext cx="11772900" cy="6413499"/>
        </p:xfrm>
        <a:graphic>
          <a:graphicData uri="http://schemas.openxmlformats.org/drawingml/2006/table">
            <a:tbl>
              <a:tblPr firstRow="1" bandRow="1">
                <a:tableStyleId>{5C22544A-7EE6-4342-B048-85BDC9FD1C3A}</a:tableStyleId>
              </a:tblPr>
              <a:tblGrid>
                <a:gridCol w="2908300">
                  <a:extLst>
                    <a:ext uri="{9D8B030D-6E8A-4147-A177-3AD203B41FA5}">
                      <a16:colId xmlns:a16="http://schemas.microsoft.com/office/drawing/2014/main" val="229380160"/>
                    </a:ext>
                  </a:extLst>
                </a:gridCol>
                <a:gridCol w="8864600">
                  <a:extLst>
                    <a:ext uri="{9D8B030D-6E8A-4147-A177-3AD203B41FA5}">
                      <a16:colId xmlns:a16="http://schemas.microsoft.com/office/drawing/2014/main" val="1319696126"/>
                    </a:ext>
                  </a:extLst>
                </a:gridCol>
              </a:tblGrid>
              <a:tr h="2137833">
                <a:tc>
                  <a:txBody>
                    <a:bodyPr/>
                    <a:lstStyle/>
                    <a:p>
                      <a:endParaRPr lang="en-IN" dirty="0"/>
                    </a:p>
                  </a:txBody>
                  <a:tcPr/>
                </a:tc>
                <a:tc>
                  <a:txBody>
                    <a:bodyPr/>
                    <a:lstStyle/>
                    <a:p>
                      <a:pPr>
                        <a:lnSpc>
                          <a:spcPct val="150000"/>
                        </a:lnSpc>
                      </a:pPr>
                      <a:r>
                        <a:rPr lang="en-IN" sz="2000" dirty="0"/>
                        <a:t>PUSH BUTTON and TOUCH SENSOR:</a:t>
                      </a:r>
                    </a:p>
                    <a:p>
                      <a:pPr marL="285750" indent="-285750">
                        <a:buFont typeface="Arial" panose="020B0604020202020204" pitchFamily="34" charset="0"/>
                        <a:buChar char="•"/>
                      </a:pPr>
                      <a:r>
                        <a:rPr lang="en-IN" dirty="0">
                          <a:latin typeface="Californian FB" panose="0207040306080B030204" pitchFamily="18" charset="0"/>
                        </a:rPr>
                        <a:t>Push button is used as counter. i.e. to count number of puffs taken.</a:t>
                      </a:r>
                    </a:p>
                    <a:p>
                      <a:pPr marL="285750" indent="-285750">
                        <a:buFont typeface="Arial" panose="020B0604020202020204" pitchFamily="34" charset="0"/>
                        <a:buChar char="•"/>
                      </a:pPr>
                      <a:r>
                        <a:rPr lang="en-IN" dirty="0">
                          <a:latin typeface="Californian FB" panose="0207040306080B030204" pitchFamily="18" charset="0"/>
                        </a:rPr>
                        <a:t>Touch sensor is used to stop vibration which will be generated to notify the user.</a:t>
                      </a:r>
                    </a:p>
                  </a:txBody>
                  <a:tcPr/>
                </a:tc>
                <a:extLst>
                  <a:ext uri="{0D108BD9-81ED-4DB2-BD59-A6C34878D82A}">
                    <a16:rowId xmlns:a16="http://schemas.microsoft.com/office/drawing/2014/main" val="3282525657"/>
                  </a:ext>
                </a:extLst>
              </a:tr>
              <a:tr h="2137833">
                <a:tc>
                  <a:txBody>
                    <a:bodyPr/>
                    <a:lstStyle/>
                    <a:p>
                      <a:endParaRPr lang="en-IN" dirty="0"/>
                    </a:p>
                  </a:txBody>
                  <a:tcPr/>
                </a:tc>
                <a:tc>
                  <a:txBody>
                    <a:bodyPr/>
                    <a:lstStyle/>
                    <a:p>
                      <a:pPr>
                        <a:lnSpc>
                          <a:spcPct val="150000"/>
                        </a:lnSpc>
                      </a:pPr>
                      <a:r>
                        <a:rPr lang="en-IN" sz="2000" b="1" dirty="0">
                          <a:solidFill>
                            <a:schemeClr val="tx1">
                              <a:lumMod val="75000"/>
                              <a:lumOff val="25000"/>
                            </a:schemeClr>
                          </a:solidFill>
                        </a:rPr>
                        <a:t>RGB and VIBRATION MOTOR:</a:t>
                      </a:r>
                    </a:p>
                    <a:p>
                      <a:pPr marL="342900" indent="-342900">
                        <a:buFont typeface="Arial" panose="020B0604020202020204" pitchFamily="34" charset="0"/>
                        <a:buChar char="•"/>
                      </a:pPr>
                      <a:r>
                        <a:rPr lang="en-IN" sz="1800" b="1" dirty="0">
                          <a:solidFill>
                            <a:schemeClr val="tx1">
                              <a:lumMod val="75000"/>
                              <a:lumOff val="25000"/>
                            </a:schemeClr>
                          </a:solidFill>
                        </a:rPr>
                        <a:t>RGB LED acts as an indicator to tilt sensor. i.e. It indicates weather the user has shaken the inhaler properly or not.</a:t>
                      </a:r>
                    </a:p>
                    <a:p>
                      <a:pPr marL="342900" indent="-342900">
                        <a:buFont typeface="Arial" panose="020B0604020202020204" pitchFamily="34" charset="0"/>
                        <a:buChar char="•"/>
                      </a:pPr>
                      <a:r>
                        <a:rPr lang="en-IN" sz="1800" b="1" dirty="0">
                          <a:solidFill>
                            <a:schemeClr val="tx1">
                              <a:lumMod val="75000"/>
                              <a:lumOff val="25000"/>
                            </a:schemeClr>
                          </a:solidFill>
                        </a:rPr>
                        <a:t>Vibration motor acts as a remainder to the user. It vibrates at specific time which will be set by the user.</a:t>
                      </a:r>
                    </a:p>
                  </a:txBody>
                  <a:tcPr/>
                </a:tc>
                <a:extLst>
                  <a:ext uri="{0D108BD9-81ED-4DB2-BD59-A6C34878D82A}">
                    <a16:rowId xmlns:a16="http://schemas.microsoft.com/office/drawing/2014/main" val="432584121"/>
                  </a:ext>
                </a:extLst>
              </a:tr>
              <a:tr h="2137833">
                <a:tc>
                  <a:txBody>
                    <a:bodyPr/>
                    <a:lstStyle/>
                    <a:p>
                      <a:endParaRPr lang="en-IN" dirty="0"/>
                    </a:p>
                  </a:txBody>
                  <a:tcPr/>
                </a:tc>
                <a:tc>
                  <a:txBody>
                    <a:bodyPr/>
                    <a:lstStyle/>
                    <a:p>
                      <a:r>
                        <a:rPr lang="en-IN" sz="2000" b="1" dirty="0">
                          <a:solidFill>
                            <a:schemeClr val="tx1">
                              <a:lumMod val="75000"/>
                              <a:lumOff val="25000"/>
                            </a:schemeClr>
                          </a:solidFill>
                        </a:rPr>
                        <a:t>IFTTT and IOT CLOUD:</a:t>
                      </a:r>
                    </a:p>
                    <a:p>
                      <a:endParaRPr lang="en-IN" sz="2000" b="1" dirty="0">
                        <a:solidFill>
                          <a:schemeClr val="tx1">
                            <a:lumMod val="75000"/>
                            <a:lumOff val="25000"/>
                          </a:schemeClr>
                        </a:solidFill>
                      </a:endParaRPr>
                    </a:p>
                    <a:p>
                      <a:pPr marL="285750" indent="-285750">
                        <a:buFont typeface="Arial" panose="020B0604020202020204" pitchFamily="34" charset="0"/>
                        <a:buChar char="•"/>
                      </a:pPr>
                      <a:r>
                        <a:rPr lang="en-IN" sz="1800" b="1" dirty="0">
                          <a:solidFill>
                            <a:schemeClr val="tx1">
                              <a:lumMod val="75000"/>
                              <a:lumOff val="25000"/>
                            </a:schemeClr>
                          </a:solidFill>
                        </a:rPr>
                        <a:t>These software are used as an intermediate between sensors and end-users.</a:t>
                      </a:r>
                    </a:p>
                  </a:txBody>
                  <a:tcPr/>
                </a:tc>
                <a:extLst>
                  <a:ext uri="{0D108BD9-81ED-4DB2-BD59-A6C34878D82A}">
                    <a16:rowId xmlns:a16="http://schemas.microsoft.com/office/drawing/2014/main" val="1411329718"/>
                  </a:ext>
                </a:extLst>
              </a:tr>
            </a:tbl>
          </a:graphicData>
        </a:graphic>
      </p:graphicFrame>
      <p:pic>
        <p:nvPicPr>
          <p:cNvPr id="3" name="Picture 14" descr="Image result for 6pin button">
            <a:extLst>
              <a:ext uri="{FF2B5EF4-FFF2-40B4-BE49-F238E27FC236}">
                <a16:creationId xmlns:a16="http://schemas.microsoft.com/office/drawing/2014/main" id="{9FA76811-CC3B-43BE-BE54-07C4806DE41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241300" y="228601"/>
            <a:ext cx="1395663" cy="13956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Image result for vibration motor used in phones">
            <a:extLst>
              <a:ext uri="{FF2B5EF4-FFF2-40B4-BE49-F238E27FC236}">
                <a16:creationId xmlns:a16="http://schemas.microsoft.com/office/drawing/2014/main" id="{5ED8204D-DE4D-44B9-8098-F1EAD8B04A7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6279" b="83721" l="21927" r="92359"/>
                    </a14:imgEffect>
                  </a14:imgLayer>
                </a14:imgProps>
              </a:ext>
              <a:ext uri="{28A0092B-C50C-407E-A947-70E740481C1C}">
                <a14:useLocalDpi xmlns:a14="http://schemas.microsoft.com/office/drawing/2010/main" val="0"/>
              </a:ext>
            </a:extLst>
          </a:blip>
          <a:srcRect l="22359" t="17686" r="9489" b="15169"/>
          <a:stretch/>
        </p:blipFill>
        <p:spPr bwMode="auto">
          <a:xfrm>
            <a:off x="1912221" y="3288171"/>
            <a:ext cx="1120405" cy="11038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See the source image">
            <a:extLst>
              <a:ext uri="{FF2B5EF4-FFF2-40B4-BE49-F238E27FC236}">
                <a16:creationId xmlns:a16="http://schemas.microsoft.com/office/drawing/2014/main" id="{50C23974-CA44-419A-A053-D8D6E927F5E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9400" b="93600" l="6600" r="91400">
                        <a14:foregroundMark x1="60400" y1="25600" x2="71800" y2="16200"/>
                        <a14:foregroundMark x1="64600" y1="29200" x2="76400" y2="20000"/>
                        <a14:foregroundMark x1="69400" y1="33000" x2="81200" y2="24200"/>
                        <a14:backgroundMark x1="16400" y1="49800" x2="15000" y2="49800"/>
                        <a14:backgroundMark x1="49800" y1="21200" x2="48800" y2="21600"/>
                        <a14:backgroundMark x1="50800" y1="79200" x2="48800" y2="79600"/>
                        <a14:backgroundMark x1="84200" y1="49400" x2="81200" y2="50000"/>
                      </a14:backgroundRemoval>
                    </a14:imgEffect>
                  </a14:imgLayer>
                </a14:imgProps>
              </a:ext>
              <a:ext uri="{28A0092B-C50C-407E-A947-70E740481C1C}">
                <a14:useLocalDpi xmlns:a14="http://schemas.microsoft.com/office/drawing/2010/main" val="0"/>
              </a:ext>
            </a:extLst>
          </a:blip>
          <a:srcRect l="8036" t="10938" r="8719" b="5804"/>
          <a:stretch/>
        </p:blipFill>
        <p:spPr bwMode="auto">
          <a:xfrm>
            <a:off x="1636963" y="926432"/>
            <a:ext cx="1395663" cy="13958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Image result for rgb led">
            <a:extLst>
              <a:ext uri="{FF2B5EF4-FFF2-40B4-BE49-F238E27FC236}">
                <a16:creationId xmlns:a16="http://schemas.microsoft.com/office/drawing/2014/main" id="{EFF7002B-EC0E-4FAC-8498-97F820FC038E}"/>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8567" b="84691" l="2934" r="93888">
                        <a14:foregroundMark x1="63814" y1="38762" x2="11980" y2="69055"/>
                        <a14:foregroundMark x1="65281" y1="41694" x2="7579" y2="74919"/>
                        <a14:foregroundMark x1="66015" y1="44951" x2="11736" y2="76547"/>
                        <a14:foregroundMark x1="67971" y1="47557" x2="15403" y2="76873"/>
                        <a14:backgroundMark x1="61858" y1="41694" x2="58435" y2="43648"/>
                        <a14:backgroundMark x1="26161" y1="69381" x2="16626" y2="75244"/>
                      </a14:backgroundRemoval>
                    </a14:imgEffect>
                  </a14:imgLayer>
                </a14:imgProps>
              </a:ext>
              <a:ext uri="{28A0092B-C50C-407E-A947-70E740481C1C}">
                <a14:useLocalDpi xmlns:a14="http://schemas.microsoft.com/office/drawing/2010/main" val="0"/>
              </a:ext>
            </a:extLst>
          </a:blip>
          <a:srcRect l="2233" t="18318" r="7338" b="15521"/>
          <a:stretch/>
        </p:blipFill>
        <p:spPr bwMode="auto">
          <a:xfrm>
            <a:off x="241300" y="2468235"/>
            <a:ext cx="2009994" cy="11038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24BAA7F-533E-402B-93B6-F2E1F5FA9BF5}"/>
              </a:ext>
            </a:extLst>
          </p:cNvPr>
          <p:cNvPicPr>
            <a:picLocks noChangeAspect="1"/>
          </p:cNvPicPr>
          <p:nvPr/>
        </p:nvPicPr>
        <p:blipFill rotWithShape="1">
          <a:blip r:embed="rId10"/>
          <a:srcRect l="39356" t="36103" r="20019" b="26663"/>
          <a:stretch/>
        </p:blipFill>
        <p:spPr>
          <a:xfrm>
            <a:off x="468257" y="4861918"/>
            <a:ext cx="2337411" cy="1297581"/>
          </a:xfrm>
          <a:prstGeom prst="rect">
            <a:avLst/>
          </a:prstGeom>
        </p:spPr>
      </p:pic>
    </p:spTree>
    <p:extLst>
      <p:ext uri="{BB962C8B-B14F-4D97-AF65-F5344CB8AC3E}">
        <p14:creationId xmlns:p14="http://schemas.microsoft.com/office/powerpoint/2010/main" val="15900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248C-F679-4F55-89AC-CE57F30EAFE6}"/>
              </a:ext>
            </a:extLst>
          </p:cNvPr>
          <p:cNvSpPr>
            <a:spLocks noGrp="1"/>
          </p:cNvSpPr>
          <p:nvPr>
            <p:ph type="title"/>
          </p:nvPr>
        </p:nvSpPr>
        <p:spPr/>
        <p:txBody>
          <a:bodyPr/>
          <a:lstStyle/>
          <a:p>
            <a:pPr algn="ctr"/>
            <a:r>
              <a:rPr lang="en-IN" dirty="0"/>
              <a:t>Business </a:t>
            </a:r>
            <a:r>
              <a:rPr lang="en-IN" dirty="0">
                <a:solidFill>
                  <a:schemeClr val="tx1"/>
                </a:solidFill>
              </a:rPr>
              <a:t>Aspects:</a:t>
            </a:r>
          </a:p>
        </p:txBody>
      </p:sp>
      <p:sp>
        <p:nvSpPr>
          <p:cNvPr id="3" name="Content Placeholder 2">
            <a:extLst>
              <a:ext uri="{FF2B5EF4-FFF2-40B4-BE49-F238E27FC236}">
                <a16:creationId xmlns:a16="http://schemas.microsoft.com/office/drawing/2014/main" id="{9D9A2B4F-9FFB-424F-A8F2-2F3593AFAE53}"/>
              </a:ext>
            </a:extLst>
          </p:cNvPr>
          <p:cNvSpPr>
            <a:spLocks noGrp="1"/>
          </p:cNvSpPr>
          <p:nvPr>
            <p:ph idx="1"/>
          </p:nvPr>
        </p:nvSpPr>
        <p:spPr>
          <a:xfrm>
            <a:off x="3563471" y="864108"/>
            <a:ext cx="7620997" cy="5120640"/>
          </a:xfrm>
        </p:spPr>
        <p:txBody>
          <a:bodyPr>
            <a:normAutofit lnSpcReduction="10000"/>
          </a:bodyPr>
          <a:lstStyle/>
          <a:p>
            <a:pPr>
              <a:buFont typeface="Wingdings" panose="05000000000000000000" pitchFamily="2" charset="2"/>
              <a:buChar char="Ø"/>
            </a:pPr>
            <a:r>
              <a:rPr lang="en-US" sz="1400" b="1" dirty="0"/>
              <a:t> Whom do you need to work with to produce and deliver solution..</a:t>
            </a:r>
          </a:p>
          <a:p>
            <a:pPr marL="0" indent="0">
              <a:buNone/>
            </a:pPr>
            <a:r>
              <a:rPr lang="en-US" sz="1400" dirty="0"/>
              <a:t>Ans :Partnerships between healthcare companies and medtech vendors</a:t>
            </a:r>
          </a:p>
          <a:p>
            <a:r>
              <a:rPr lang="en-US" sz="1400" dirty="0"/>
              <a:t>Both healthcare companies and medtech vendors can benefit from partnerships around IoT-powered devices and solutions. Together they can develop specific treatment solutions that can have a good traction among patients. Healthcare companies can provide valuable feedback to manufacturers while the latter would implement solutions that are easily integrated into their partner’s hospital ecosystems. In this way, new devices and services can be introduced much faster and function as expected.</a:t>
            </a:r>
          </a:p>
          <a:p>
            <a:r>
              <a:rPr lang="en-US" sz="1400" dirty="0"/>
              <a:t>Ex: Johnson and Johnson, Wipro GE Healthcare, Medtronics PLC, Novartis etc...</a:t>
            </a:r>
          </a:p>
          <a:p>
            <a:pPr marL="342900" indent="-342900">
              <a:buFont typeface="+mj-lt"/>
              <a:buAutoNum type="arabicPeriod"/>
            </a:pPr>
            <a:endParaRPr lang="en-US" sz="1400" dirty="0"/>
          </a:p>
          <a:p>
            <a:pPr>
              <a:buFont typeface="Wingdings" panose="05000000000000000000" pitchFamily="2" charset="2"/>
              <a:buChar char="Ø"/>
            </a:pPr>
            <a:r>
              <a:rPr lang="en-US" sz="1400" b="1" dirty="0"/>
              <a:t>What do u need to have to produce, market and deliver your solution?</a:t>
            </a:r>
          </a:p>
          <a:p>
            <a:pPr marL="0" indent="0">
              <a:buNone/>
            </a:pPr>
            <a:r>
              <a:rPr lang="en-US" sz="1400" dirty="0"/>
              <a:t>Ans : </a:t>
            </a:r>
          </a:p>
          <a:p>
            <a:pPr marL="0" indent="0">
              <a:buNone/>
            </a:pPr>
            <a:r>
              <a:rPr lang="en-US" sz="1400" dirty="0"/>
              <a:t>1. Physical resources, such as raw material, buildings, vehicles, transportation, storage facility, machines and factory.</a:t>
            </a:r>
          </a:p>
          <a:p>
            <a:pPr marL="0" indent="0">
              <a:buNone/>
            </a:pPr>
            <a:r>
              <a:rPr lang="en-US" sz="1400" dirty="0"/>
              <a:t>2. Human resources, or staff, such as a talented engineer or marketing experts. These resources are more important in companies in the knowledge-intensive and creative sectors.</a:t>
            </a:r>
          </a:p>
          <a:p>
            <a:pPr marL="0" indent="0">
              <a:buNone/>
            </a:pPr>
            <a:r>
              <a:rPr lang="en-US" sz="1400" dirty="0"/>
              <a:t>3. Intellectual resources, such as your brand, patents, copyrights, partnerships, and customer databases. This can include recipes for those who deals with food. Or it can include a particular way of doing things (that maybe only you know).</a:t>
            </a:r>
          </a:p>
          <a:p>
            <a:pPr marL="0" indent="0">
              <a:buNone/>
            </a:pPr>
            <a:r>
              <a:rPr lang="en-US" sz="1400" dirty="0"/>
              <a:t>4. Financial resources, such as cash, credit etc.</a:t>
            </a:r>
          </a:p>
        </p:txBody>
      </p:sp>
    </p:spTree>
    <p:extLst>
      <p:ext uri="{BB962C8B-B14F-4D97-AF65-F5344CB8AC3E}">
        <p14:creationId xmlns:p14="http://schemas.microsoft.com/office/powerpoint/2010/main" val="3262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021B-75A6-42D8-A5B1-3F7E98BC783D}"/>
              </a:ext>
            </a:extLst>
          </p:cNvPr>
          <p:cNvSpPr>
            <a:spLocks noGrp="1"/>
          </p:cNvSpPr>
          <p:nvPr>
            <p:ph type="title"/>
          </p:nvPr>
        </p:nvSpPr>
        <p:spPr/>
        <p:txBody>
          <a:bodyPr/>
          <a:lstStyle/>
          <a:p>
            <a:pPr algn="ctr"/>
            <a:r>
              <a:rPr lang="en-US" dirty="0">
                <a:solidFill>
                  <a:schemeClr val="tx1"/>
                </a:solidFill>
              </a:rPr>
              <a:t>Customer</a:t>
            </a:r>
            <a:r>
              <a:rPr lang="en-US" dirty="0"/>
              <a:t> Relationships:</a:t>
            </a:r>
            <a:br>
              <a:rPr lang="en-US" dirty="0"/>
            </a:br>
            <a:endParaRPr lang="en-IN" dirty="0"/>
          </a:p>
        </p:txBody>
      </p:sp>
      <p:sp>
        <p:nvSpPr>
          <p:cNvPr id="3" name="Content Placeholder 2">
            <a:extLst>
              <a:ext uri="{FF2B5EF4-FFF2-40B4-BE49-F238E27FC236}">
                <a16:creationId xmlns:a16="http://schemas.microsoft.com/office/drawing/2014/main" id="{8E05FC36-67E4-4818-97EC-D70250879A4E}"/>
              </a:ext>
            </a:extLst>
          </p:cNvPr>
          <p:cNvSpPr>
            <a:spLocks noGrp="1"/>
          </p:cNvSpPr>
          <p:nvPr>
            <p:ph idx="1"/>
          </p:nvPr>
        </p:nvSpPr>
        <p:spPr/>
        <p:txBody>
          <a:bodyPr>
            <a:normAutofit/>
          </a:bodyPr>
          <a:lstStyle/>
          <a:p>
            <a:pPr>
              <a:buFont typeface="Wingdings" panose="05000000000000000000" pitchFamily="2" charset="2"/>
              <a:buChar char="Ø"/>
            </a:pPr>
            <a:r>
              <a:rPr lang="en-US" b="1" dirty="0"/>
              <a:t>How do u deliver your solution to customers?</a:t>
            </a:r>
          </a:p>
          <a:p>
            <a:r>
              <a:rPr lang="en-US" dirty="0"/>
              <a:t> Hospitals, Retail pharmacies, e-commerce websites and general pharmacies.</a:t>
            </a:r>
          </a:p>
          <a:p>
            <a:endParaRPr lang="en-US" dirty="0"/>
          </a:p>
          <a:p>
            <a:pPr>
              <a:buFont typeface="Wingdings" panose="05000000000000000000" pitchFamily="2" charset="2"/>
              <a:buChar char="Ø"/>
            </a:pPr>
            <a:r>
              <a:rPr lang="en-US" b="1" dirty="0"/>
              <a:t>Who needs your solution?</a:t>
            </a:r>
          </a:p>
          <a:p>
            <a:r>
              <a:rPr lang="en-US" dirty="0"/>
              <a:t> People suffering with asthma and having smartphones can use our solution.</a:t>
            </a:r>
          </a:p>
          <a:p>
            <a:endParaRPr lang="en-US" dirty="0"/>
          </a:p>
          <a:p>
            <a:pPr>
              <a:buFont typeface="Wingdings" panose="05000000000000000000" pitchFamily="2" charset="2"/>
              <a:buChar char="Ø"/>
            </a:pPr>
            <a:r>
              <a:rPr lang="en-US" b="1" dirty="0"/>
              <a:t>How many people needs your solution right now?</a:t>
            </a:r>
          </a:p>
          <a:p>
            <a:r>
              <a:rPr lang="en-US" dirty="0"/>
              <a:t>Around 292 million people are being effected with asthma every year. And nearly 63.7% (186 million) people are having smartphones with good connectivity. Hence, they can use our solution </a:t>
            </a:r>
          </a:p>
          <a:p>
            <a:endParaRPr lang="en-IN" dirty="0"/>
          </a:p>
        </p:txBody>
      </p:sp>
    </p:spTree>
    <p:extLst>
      <p:ext uri="{BB962C8B-B14F-4D97-AF65-F5344CB8AC3E}">
        <p14:creationId xmlns:p14="http://schemas.microsoft.com/office/powerpoint/2010/main" val="133373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95E1-0083-4A7F-95D5-207F0D3E9671}"/>
              </a:ext>
            </a:extLst>
          </p:cNvPr>
          <p:cNvSpPr>
            <a:spLocks noGrp="1"/>
          </p:cNvSpPr>
          <p:nvPr>
            <p:ph type="title"/>
          </p:nvPr>
        </p:nvSpPr>
        <p:spPr/>
        <p:txBody>
          <a:bodyPr/>
          <a:lstStyle/>
          <a:p>
            <a:r>
              <a:rPr lang="en-US" dirty="0">
                <a:solidFill>
                  <a:schemeClr val="tx1"/>
                </a:solidFill>
              </a:rPr>
              <a:t>Customer</a:t>
            </a:r>
            <a:r>
              <a:rPr lang="en-US" dirty="0"/>
              <a:t> Segment:</a:t>
            </a:r>
            <a:br>
              <a:rPr lang="en-US" dirty="0"/>
            </a:br>
            <a:endParaRPr lang="en-IN" dirty="0"/>
          </a:p>
        </p:txBody>
      </p:sp>
      <p:sp>
        <p:nvSpPr>
          <p:cNvPr id="3" name="Content Placeholder 2">
            <a:extLst>
              <a:ext uri="{FF2B5EF4-FFF2-40B4-BE49-F238E27FC236}">
                <a16:creationId xmlns:a16="http://schemas.microsoft.com/office/drawing/2014/main" id="{EF76FAFB-93A8-444E-8D9D-5E1C29739927}"/>
              </a:ext>
            </a:extLst>
          </p:cNvPr>
          <p:cNvSpPr>
            <a:spLocks noGrp="1"/>
          </p:cNvSpPr>
          <p:nvPr>
            <p:ph idx="1"/>
          </p:nvPr>
        </p:nvSpPr>
        <p:spPr/>
        <p:txBody>
          <a:bodyPr/>
          <a:lstStyle/>
          <a:p>
            <a:pPr marL="0" indent="0">
              <a:buNone/>
            </a:pPr>
            <a:r>
              <a:rPr lang="en-US" b="1" dirty="0"/>
              <a:t>1. Who needs your solution?</a:t>
            </a:r>
          </a:p>
          <a:p>
            <a:r>
              <a:rPr lang="en-US" dirty="0"/>
              <a:t>Around 292 million people are being effected with asthma every year.</a:t>
            </a:r>
          </a:p>
          <a:p>
            <a:r>
              <a:rPr lang="en-US" dirty="0"/>
              <a:t>Even if we consider 10% of them buying it, we can easily get our investment within a year. </a:t>
            </a:r>
            <a:endParaRPr lang="en-IN" dirty="0"/>
          </a:p>
        </p:txBody>
      </p:sp>
    </p:spTree>
    <p:extLst>
      <p:ext uri="{BB962C8B-B14F-4D97-AF65-F5344CB8AC3E}">
        <p14:creationId xmlns:p14="http://schemas.microsoft.com/office/powerpoint/2010/main" val="2631081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3E9A-C919-42D1-92A0-5D9BB1A52CAB}"/>
              </a:ext>
            </a:extLst>
          </p:cNvPr>
          <p:cNvSpPr>
            <a:spLocks noGrp="1"/>
          </p:cNvSpPr>
          <p:nvPr>
            <p:ph type="title"/>
          </p:nvPr>
        </p:nvSpPr>
        <p:spPr/>
        <p:txBody>
          <a:bodyPr/>
          <a:lstStyle/>
          <a:p>
            <a:pPr algn="ctr"/>
            <a:r>
              <a:rPr lang="en-US" dirty="0"/>
              <a:t>Revenue </a:t>
            </a:r>
            <a:r>
              <a:rPr lang="en-US" dirty="0">
                <a:solidFill>
                  <a:schemeClr val="tx1"/>
                </a:solidFill>
              </a:rPr>
              <a:t>Structure:</a:t>
            </a:r>
            <a:br>
              <a:rPr lang="en-US" dirty="0"/>
            </a:br>
            <a:endParaRPr lang="en-IN" dirty="0"/>
          </a:p>
        </p:txBody>
      </p:sp>
      <p:sp>
        <p:nvSpPr>
          <p:cNvPr id="3" name="Content Placeholder 2">
            <a:extLst>
              <a:ext uri="{FF2B5EF4-FFF2-40B4-BE49-F238E27FC236}">
                <a16:creationId xmlns:a16="http://schemas.microsoft.com/office/drawing/2014/main" id="{8BC44DFA-4728-4ACE-90DB-1A7941B8EE97}"/>
              </a:ext>
            </a:extLst>
          </p:cNvPr>
          <p:cNvSpPr>
            <a:spLocks noGrp="1"/>
          </p:cNvSpPr>
          <p:nvPr>
            <p:ph idx="1"/>
          </p:nvPr>
        </p:nvSpPr>
        <p:spPr/>
        <p:txBody>
          <a:bodyPr/>
          <a:lstStyle/>
          <a:p>
            <a:endParaRPr lang="en-US" dirty="0"/>
          </a:p>
          <a:p>
            <a:r>
              <a:rPr lang="en-US" dirty="0"/>
              <a:t>The global smart inhalers market size was valued at $34 million in 2019 and is estimated to reach $1,406 million by 2026, growing at a CAGR of 58.4% from 2019 to 2026.</a:t>
            </a:r>
            <a:endParaRPr lang="en-IN" dirty="0"/>
          </a:p>
        </p:txBody>
      </p:sp>
    </p:spTree>
    <p:extLst>
      <p:ext uri="{BB962C8B-B14F-4D97-AF65-F5344CB8AC3E}">
        <p14:creationId xmlns:p14="http://schemas.microsoft.com/office/powerpoint/2010/main" val="199115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756C-994B-42D6-835A-6D54F5B955A4}"/>
              </a:ext>
            </a:extLst>
          </p:cNvPr>
          <p:cNvSpPr>
            <a:spLocks noGrp="1"/>
          </p:cNvSpPr>
          <p:nvPr>
            <p:ph type="title"/>
          </p:nvPr>
        </p:nvSpPr>
        <p:spPr/>
        <p:txBody>
          <a:bodyPr/>
          <a:lstStyle/>
          <a:p>
            <a:r>
              <a:rPr lang="en-IN" b="1" i="1" u="sng" dirty="0"/>
              <a:t>REFERENCES:</a:t>
            </a:r>
          </a:p>
        </p:txBody>
      </p:sp>
      <p:sp>
        <p:nvSpPr>
          <p:cNvPr id="3" name="Content Placeholder 2">
            <a:extLst>
              <a:ext uri="{FF2B5EF4-FFF2-40B4-BE49-F238E27FC236}">
                <a16:creationId xmlns:a16="http://schemas.microsoft.com/office/drawing/2014/main" id="{6D44F5F0-F71C-40F0-B30A-B0C014535097}"/>
              </a:ext>
            </a:extLst>
          </p:cNvPr>
          <p:cNvSpPr>
            <a:spLocks noGrp="1"/>
          </p:cNvSpPr>
          <p:nvPr>
            <p:ph idx="1"/>
          </p:nvPr>
        </p:nvSpPr>
        <p:spPr/>
        <p:txBody>
          <a:bodyPr/>
          <a:lstStyle/>
          <a:p>
            <a:r>
              <a:rPr lang="en-IN" dirty="0">
                <a:hlinkClick r:id="rId2"/>
              </a:rPr>
              <a:t>https://docs.arduino.cc/cloud/iot-cloud</a:t>
            </a:r>
            <a:endParaRPr lang="en-IN" dirty="0"/>
          </a:p>
          <a:p>
            <a:r>
              <a:rPr lang="en-IN" dirty="0">
                <a:hlinkClick r:id="rId3"/>
              </a:rPr>
              <a:t>https://platform.ifttt.com/docs</a:t>
            </a:r>
            <a:endParaRPr lang="en-IN" dirty="0"/>
          </a:p>
          <a:p>
            <a:r>
              <a:rPr lang="en-IN" dirty="0">
                <a:hlinkClick r:id="rId4"/>
              </a:rPr>
              <a:t>https://www.alliedmarketresearch.com/smart-inhalers-market</a:t>
            </a:r>
            <a:endParaRPr lang="en-IN" dirty="0"/>
          </a:p>
          <a:p>
            <a:endParaRPr lang="en-IN" dirty="0"/>
          </a:p>
        </p:txBody>
      </p:sp>
    </p:spTree>
    <p:extLst>
      <p:ext uri="{BB962C8B-B14F-4D97-AF65-F5344CB8AC3E}">
        <p14:creationId xmlns:p14="http://schemas.microsoft.com/office/powerpoint/2010/main" val="115203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8 Thank You Images for ppt Stock Photos Thank you slide - 2021">
            <a:extLst>
              <a:ext uri="{FF2B5EF4-FFF2-40B4-BE49-F238E27FC236}">
                <a16:creationId xmlns:a16="http://schemas.microsoft.com/office/drawing/2014/main" id="{AD919DDD-4C34-496E-9705-F604C2978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1431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2C15780-B629-4BA3-BF46-098132B90B2E}"/>
              </a:ext>
            </a:extLst>
          </p:cNvPr>
          <p:cNvSpPr/>
          <p:nvPr/>
        </p:nvSpPr>
        <p:spPr>
          <a:xfrm>
            <a:off x="7170057" y="5080000"/>
            <a:ext cx="5021943"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lumMod val="95000"/>
                    <a:lumOff val="5000"/>
                  </a:schemeClr>
                </a:solidFill>
                <a:latin typeface="Times New Roman" panose="02020603050405020304" pitchFamily="18" charset="0"/>
                <a:cs typeface="Times New Roman" panose="02020603050405020304" pitchFamily="18" charset="0"/>
              </a:rPr>
              <a:t>BY:</a:t>
            </a:r>
          </a:p>
          <a:p>
            <a:pPr marL="285750" indent="-285750">
              <a:buFont typeface="Wingdings" panose="05000000000000000000" pitchFamily="2" charset="2"/>
              <a:buChar char="Ø"/>
            </a:pPr>
            <a:r>
              <a:rPr lang="en-IN" b="1" dirty="0">
                <a:solidFill>
                  <a:schemeClr val="tx1">
                    <a:lumMod val="95000"/>
                    <a:lumOff val="5000"/>
                  </a:schemeClr>
                </a:solidFill>
                <a:latin typeface="Californian FB" panose="0207040306080B030204" pitchFamily="18" charset="0"/>
              </a:rPr>
              <a:t>Team Variants</a:t>
            </a:r>
          </a:p>
          <a:p>
            <a:endParaRPr lang="en-IN" b="1" i="1" dirty="0">
              <a:latin typeface="Algerian" panose="04020705040A02060702" pitchFamily="82" charset="0"/>
            </a:endParaRPr>
          </a:p>
        </p:txBody>
      </p:sp>
    </p:spTree>
    <p:extLst>
      <p:ext uri="{BB962C8B-B14F-4D97-AF65-F5344CB8AC3E}">
        <p14:creationId xmlns:p14="http://schemas.microsoft.com/office/powerpoint/2010/main" val="393387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1291-2938-4253-B681-D732C4F67D46}"/>
              </a:ext>
            </a:extLst>
          </p:cNvPr>
          <p:cNvSpPr>
            <a:spLocks noGrp="1"/>
          </p:cNvSpPr>
          <p:nvPr>
            <p:ph type="ctrTitle"/>
          </p:nvPr>
        </p:nvSpPr>
        <p:spPr>
          <a:xfrm>
            <a:off x="-388134" y="2545995"/>
            <a:ext cx="6483250" cy="883005"/>
          </a:xfrm>
        </p:spPr>
        <p:txBody>
          <a:bodyPr>
            <a:noAutofit/>
          </a:bodyPr>
          <a:lstStyle/>
          <a:p>
            <a:pPr algn="ctr"/>
            <a:r>
              <a:rPr lang="en-IN" sz="4800" b="1" dirty="0">
                <a:solidFill>
                  <a:schemeClr val="tx1">
                    <a:lumMod val="95000"/>
                    <a:lumOff val="5000"/>
                  </a:schemeClr>
                </a:solidFill>
              </a:rPr>
              <a:t>ASTHMA </a:t>
            </a:r>
            <a:r>
              <a:rPr lang="en-IN" sz="4800" b="1" dirty="0">
                <a:solidFill>
                  <a:schemeClr val="bg1"/>
                </a:solidFill>
              </a:rPr>
              <a:t>MANAGING</a:t>
            </a:r>
            <a:r>
              <a:rPr lang="en-IN" sz="4800" b="1" dirty="0">
                <a:solidFill>
                  <a:schemeClr val="tx1">
                    <a:lumMod val="95000"/>
                    <a:lumOff val="5000"/>
                  </a:schemeClr>
                </a:solidFill>
              </a:rPr>
              <a:t> DEVICE</a:t>
            </a:r>
            <a:endParaRPr lang="en-IN" sz="4800" b="1" dirty="0">
              <a:solidFill>
                <a:schemeClr val="bg1"/>
              </a:solidFill>
            </a:endParaRPr>
          </a:p>
        </p:txBody>
      </p:sp>
      <p:sp>
        <p:nvSpPr>
          <p:cNvPr id="3" name="Subtitle 2">
            <a:extLst>
              <a:ext uri="{FF2B5EF4-FFF2-40B4-BE49-F238E27FC236}">
                <a16:creationId xmlns:a16="http://schemas.microsoft.com/office/drawing/2014/main" id="{AF07C07B-9141-42B5-9801-B46ACF5D0094}"/>
              </a:ext>
            </a:extLst>
          </p:cNvPr>
          <p:cNvSpPr>
            <a:spLocks noGrp="1"/>
          </p:cNvSpPr>
          <p:nvPr>
            <p:ph type="subTitle" idx="1"/>
          </p:nvPr>
        </p:nvSpPr>
        <p:spPr>
          <a:xfrm>
            <a:off x="89033" y="4108544"/>
            <a:ext cx="6483250" cy="2067025"/>
          </a:xfrm>
        </p:spPr>
        <p:txBody>
          <a:bodyPr>
            <a:noAutofit/>
          </a:bodyPr>
          <a:lstStyle/>
          <a:p>
            <a:r>
              <a:rPr lang="en-IN" sz="1600" b="1" dirty="0">
                <a:solidFill>
                  <a:schemeClr val="tx1"/>
                </a:solidFill>
              </a:rPr>
              <a:t>Team: </a:t>
            </a:r>
            <a:r>
              <a:rPr lang="en-IN" sz="1600" b="1" dirty="0">
                <a:solidFill>
                  <a:schemeClr val="bg1"/>
                </a:solidFill>
              </a:rPr>
              <a:t>The Variants</a:t>
            </a:r>
          </a:p>
          <a:p>
            <a:r>
              <a:rPr lang="en-IN" sz="1600" b="1" dirty="0">
                <a:solidFill>
                  <a:schemeClr val="tx1"/>
                </a:solidFill>
              </a:rPr>
              <a:t>Team Members:</a:t>
            </a:r>
          </a:p>
          <a:p>
            <a:r>
              <a:rPr lang="en-IN" sz="1600" b="1" dirty="0">
                <a:solidFill>
                  <a:schemeClr val="bg1"/>
                </a:solidFill>
              </a:rPr>
              <a:t>Ch Sai Charan                       T Sai Gopi</a:t>
            </a:r>
          </a:p>
          <a:p>
            <a:r>
              <a:rPr lang="en-IN" sz="1600" b="1" dirty="0">
                <a:solidFill>
                  <a:schemeClr val="bg1"/>
                </a:solidFill>
              </a:rPr>
              <a:t>G Sri Krishna Kireeti          G Hemanth Sai</a:t>
            </a:r>
          </a:p>
          <a:p>
            <a:endParaRPr lang="en-IN" sz="1800" b="1" dirty="0">
              <a:solidFill>
                <a:schemeClr val="bg1"/>
              </a:solidFill>
            </a:endParaRPr>
          </a:p>
        </p:txBody>
      </p:sp>
      <p:pic>
        <p:nvPicPr>
          <p:cNvPr id="1026" name="Picture 2" descr="See the source image">
            <a:extLst>
              <a:ext uri="{FF2B5EF4-FFF2-40B4-BE49-F238E27FC236}">
                <a16:creationId xmlns:a16="http://schemas.microsoft.com/office/drawing/2014/main" id="{46E77819-FDCE-46BD-8551-DDF9DE21E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62802"/>
            <a:ext cx="6006967" cy="53323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AE005C9C-99F9-4421-8CEC-93E55B1556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18" t="6842" r="59893" b="16021"/>
          <a:stretch/>
        </p:blipFill>
        <p:spPr bwMode="auto">
          <a:xfrm>
            <a:off x="6096885" y="346509"/>
            <a:ext cx="2541070" cy="4869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39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AB3E-ADB8-4074-82D6-CA66B29E2187}"/>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88FD163-B2A2-4734-B49A-CF3D2F1C7EE4}"/>
              </a:ext>
            </a:extLst>
          </p:cNvPr>
          <p:cNvSpPr>
            <a:spLocks noGrp="1"/>
          </p:cNvSpPr>
          <p:nvPr>
            <p:ph idx="1"/>
          </p:nvPr>
        </p:nvSpPr>
        <p:spPr/>
        <p:txBody>
          <a:bodyPr>
            <a:normAutofit/>
          </a:bodyPr>
          <a:lstStyle/>
          <a:p>
            <a:r>
              <a:rPr lang="en-US" sz="2000" dirty="0"/>
              <a:t>Asthma is increasing around the world – and no one really knows why.</a:t>
            </a:r>
          </a:p>
          <a:p>
            <a:r>
              <a:rPr lang="en-US" sz="2000" dirty="0"/>
              <a:t>For many patients, managing their asthma can be difficult – for some symptoms may be hard to control, and attacks may appear unpredictable. </a:t>
            </a:r>
          </a:p>
          <a:p>
            <a:r>
              <a:rPr lang="en-US" sz="2000" dirty="0"/>
              <a:t>Doctors also struggle to unpick what might be triggering attacks and have little idea if their patients are taking their medication properly, if at all.</a:t>
            </a:r>
          </a:p>
          <a:p>
            <a:r>
              <a:rPr lang="en-US" dirty="0"/>
              <a:t>Also, patients are struggling to detect asthma before it’s attack.  </a:t>
            </a:r>
            <a:endParaRPr lang="en-US" sz="2000" dirty="0"/>
          </a:p>
          <a:p>
            <a:r>
              <a:rPr lang="en-US" sz="2000" dirty="0"/>
              <a:t>With almost 235 million people living with asthma in India, new 'smart inhalers' may provide better ways of treating the disease and help scientists understand what is driving this growing global epidemic.</a:t>
            </a:r>
          </a:p>
        </p:txBody>
      </p:sp>
    </p:spTree>
    <p:extLst>
      <p:ext uri="{BB962C8B-B14F-4D97-AF65-F5344CB8AC3E}">
        <p14:creationId xmlns:p14="http://schemas.microsoft.com/office/powerpoint/2010/main" val="289870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0A0A-F2E3-470F-9B9E-2A7FF9618725}"/>
              </a:ext>
            </a:extLst>
          </p:cNvPr>
          <p:cNvSpPr>
            <a:spLocks noGrp="1"/>
          </p:cNvSpPr>
          <p:nvPr>
            <p:ph type="title"/>
          </p:nvPr>
        </p:nvSpPr>
        <p:spPr/>
        <p:txBody>
          <a:bodyPr/>
          <a:lstStyle/>
          <a:p>
            <a:r>
              <a:rPr lang="en-IN" dirty="0">
                <a:solidFill>
                  <a:schemeClr val="tx1"/>
                </a:solidFill>
              </a:rPr>
              <a:t>SOLUTION</a:t>
            </a:r>
          </a:p>
        </p:txBody>
      </p:sp>
      <p:sp>
        <p:nvSpPr>
          <p:cNvPr id="3" name="Content Placeholder 2">
            <a:extLst>
              <a:ext uri="{FF2B5EF4-FFF2-40B4-BE49-F238E27FC236}">
                <a16:creationId xmlns:a16="http://schemas.microsoft.com/office/drawing/2014/main" id="{CF592ADD-FB20-46D9-B5AF-A57CAEAA6F93}"/>
              </a:ext>
            </a:extLst>
          </p:cNvPr>
          <p:cNvSpPr>
            <a:spLocks noGrp="1"/>
          </p:cNvSpPr>
          <p:nvPr>
            <p:ph idx="1"/>
          </p:nvPr>
        </p:nvSpPr>
        <p:spPr/>
        <p:txBody>
          <a:bodyPr/>
          <a:lstStyle/>
          <a:p>
            <a:r>
              <a:rPr lang="en-US" sz="2000" dirty="0"/>
              <a:t>This project that has combined an asthma inhaler with a range of sensors and mobile technology promises to change this.</a:t>
            </a:r>
          </a:p>
          <a:p>
            <a:r>
              <a:rPr lang="en-US" sz="2000" dirty="0"/>
              <a:t>This inhaler gathers information about the environment, such as the temperature and humidity. It even collects information about how the patient is using the device, such as shaking the inhaler before pressing the button to receive a dose of their medicine.</a:t>
            </a:r>
          </a:p>
          <a:p>
            <a:r>
              <a:rPr lang="en-US" sz="2000" dirty="0"/>
              <a:t>This data is connected to the patient on their mobile phone to help them understand and better manage their own symptoms.</a:t>
            </a:r>
          </a:p>
          <a:p>
            <a:endParaRPr lang="en-IN" dirty="0"/>
          </a:p>
        </p:txBody>
      </p:sp>
    </p:spTree>
    <p:extLst>
      <p:ext uri="{BB962C8B-B14F-4D97-AF65-F5344CB8AC3E}">
        <p14:creationId xmlns:p14="http://schemas.microsoft.com/office/powerpoint/2010/main" val="52196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7415-B8C2-4159-8C89-DBB25056D6FA}"/>
              </a:ext>
            </a:extLst>
          </p:cNvPr>
          <p:cNvSpPr>
            <a:spLocks noGrp="1"/>
          </p:cNvSpPr>
          <p:nvPr>
            <p:ph type="title"/>
          </p:nvPr>
        </p:nvSpPr>
        <p:spPr/>
        <p:txBody>
          <a:bodyPr/>
          <a:lstStyle/>
          <a:p>
            <a:r>
              <a:rPr lang="en-IN" dirty="0">
                <a:solidFill>
                  <a:schemeClr val="tx1"/>
                </a:solidFill>
              </a:rPr>
              <a:t>PROBLEM</a:t>
            </a:r>
          </a:p>
        </p:txBody>
      </p:sp>
      <p:sp>
        <p:nvSpPr>
          <p:cNvPr id="3" name="Content Placeholder 2">
            <a:extLst>
              <a:ext uri="{FF2B5EF4-FFF2-40B4-BE49-F238E27FC236}">
                <a16:creationId xmlns:a16="http://schemas.microsoft.com/office/drawing/2014/main" id="{04DB5E7F-4DF5-4345-9389-AA3692A7932E}"/>
              </a:ext>
            </a:extLst>
          </p:cNvPr>
          <p:cNvSpPr>
            <a:spLocks noGrp="1"/>
          </p:cNvSpPr>
          <p:nvPr>
            <p:ph idx="1"/>
          </p:nvPr>
        </p:nvSpPr>
        <p:spPr/>
        <p:txBody>
          <a:bodyPr/>
          <a:lstStyle/>
          <a:p>
            <a:r>
              <a:rPr lang="en-US" dirty="0"/>
              <a:t>People forget to carry inhaler with them.</a:t>
            </a:r>
          </a:p>
          <a:p>
            <a:r>
              <a:rPr lang="en-US" dirty="0"/>
              <a:t>People tend to forget to take medication on time.</a:t>
            </a:r>
          </a:p>
          <a:p>
            <a:r>
              <a:rPr lang="en-US" dirty="0"/>
              <a:t>Proper shaking is not done which is a main factor for efficient usage.</a:t>
            </a:r>
          </a:p>
          <a:p>
            <a:r>
              <a:rPr lang="en-US" dirty="0"/>
              <a:t>People tend to forget to restock when the medicine inside the inhaler is about to complete.</a:t>
            </a:r>
          </a:p>
        </p:txBody>
      </p:sp>
    </p:spTree>
    <p:extLst>
      <p:ext uri="{BB962C8B-B14F-4D97-AF65-F5344CB8AC3E}">
        <p14:creationId xmlns:p14="http://schemas.microsoft.com/office/powerpoint/2010/main" val="107301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606C-9A55-4345-A597-0E35827A518D}"/>
              </a:ext>
            </a:extLst>
          </p:cNvPr>
          <p:cNvSpPr>
            <a:spLocks noGrp="1"/>
          </p:cNvSpPr>
          <p:nvPr>
            <p:ph type="title"/>
          </p:nvPr>
        </p:nvSpPr>
        <p:spPr>
          <a:xfrm>
            <a:off x="3509682" y="841449"/>
            <a:ext cx="8202706" cy="4601183"/>
          </a:xfrm>
        </p:spPr>
        <p:txBody>
          <a:bodyPr>
            <a:normAutofit/>
          </a:bodyPr>
          <a:lstStyle/>
          <a:p>
            <a:pPr algn="ctr"/>
            <a:r>
              <a:rPr lang="en-IN" sz="4400" b="1" dirty="0">
                <a:solidFill>
                  <a:schemeClr val="tx1"/>
                </a:solidFill>
              </a:rPr>
              <a:t>WORKFLOW </a:t>
            </a:r>
            <a:r>
              <a:rPr lang="en-IN" b="1" dirty="0">
                <a:solidFill>
                  <a:schemeClr val="tx1"/>
                </a:solidFill>
              </a:rPr>
              <a:t>REPRESENTATION</a:t>
            </a:r>
            <a:r>
              <a:rPr lang="en-IN" sz="4400" b="1" dirty="0">
                <a:solidFill>
                  <a:schemeClr val="tx1"/>
                </a:solidFill>
              </a:rPr>
              <a:t>:</a:t>
            </a:r>
          </a:p>
        </p:txBody>
      </p:sp>
    </p:spTree>
    <p:extLst>
      <p:ext uri="{BB962C8B-B14F-4D97-AF65-F5344CB8AC3E}">
        <p14:creationId xmlns:p14="http://schemas.microsoft.com/office/powerpoint/2010/main" val="201347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B3BB34-FAC3-4C1C-86C7-41FE62216D10}"/>
              </a:ext>
            </a:extLst>
          </p:cNvPr>
          <p:cNvPicPr>
            <a:picLocks noChangeAspect="1"/>
          </p:cNvPicPr>
          <p:nvPr/>
        </p:nvPicPr>
        <p:blipFill>
          <a:blip r:embed="rId2"/>
          <a:stretch>
            <a:fillRect/>
          </a:stretch>
        </p:blipFill>
        <p:spPr>
          <a:xfrm>
            <a:off x="0" y="0"/>
            <a:ext cx="12192000" cy="6852476"/>
          </a:xfrm>
          <a:prstGeom prst="rect">
            <a:avLst/>
          </a:prstGeom>
        </p:spPr>
      </p:pic>
    </p:spTree>
    <p:extLst>
      <p:ext uri="{BB962C8B-B14F-4D97-AF65-F5344CB8AC3E}">
        <p14:creationId xmlns:p14="http://schemas.microsoft.com/office/powerpoint/2010/main" val="314448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6955-B482-4323-A442-EC2016F10919}"/>
              </a:ext>
            </a:extLst>
          </p:cNvPr>
          <p:cNvSpPr>
            <a:spLocks noGrp="1"/>
          </p:cNvSpPr>
          <p:nvPr>
            <p:ph type="title"/>
          </p:nvPr>
        </p:nvSpPr>
        <p:spPr>
          <a:xfrm>
            <a:off x="252919" y="1123837"/>
            <a:ext cx="3058172" cy="4603195"/>
          </a:xfrm>
        </p:spPr>
        <p:txBody>
          <a:bodyPr>
            <a:normAutofit/>
          </a:bodyPr>
          <a:lstStyle/>
          <a:p>
            <a:r>
              <a:rPr lang="en-IN" sz="3200" b="1" dirty="0"/>
              <a:t>COMPONENTS AND SOFTWARES USED:</a:t>
            </a:r>
          </a:p>
        </p:txBody>
      </p:sp>
      <p:sp>
        <p:nvSpPr>
          <p:cNvPr id="3" name="Content Placeholder 2">
            <a:extLst>
              <a:ext uri="{FF2B5EF4-FFF2-40B4-BE49-F238E27FC236}">
                <a16:creationId xmlns:a16="http://schemas.microsoft.com/office/drawing/2014/main" id="{8D668DD2-5121-4E46-93DF-B328FDC1F939}"/>
              </a:ext>
            </a:extLst>
          </p:cNvPr>
          <p:cNvSpPr>
            <a:spLocks noGrp="1"/>
          </p:cNvSpPr>
          <p:nvPr>
            <p:ph idx="1"/>
          </p:nvPr>
        </p:nvSpPr>
        <p:spPr>
          <a:xfrm>
            <a:off x="3811604" y="847023"/>
            <a:ext cx="7372864" cy="5137725"/>
          </a:xfrm>
        </p:spPr>
        <p:txBody>
          <a:bodyPr>
            <a:normAutofit fontScale="92500" lnSpcReduction="20000"/>
          </a:bodyPr>
          <a:lstStyle/>
          <a:p>
            <a:pPr marL="0" indent="0">
              <a:buNone/>
            </a:pPr>
            <a:r>
              <a:rPr lang="en-IN" b="1" dirty="0"/>
              <a:t>Components :</a:t>
            </a:r>
          </a:p>
          <a:p>
            <a:r>
              <a:rPr lang="en-IN" dirty="0"/>
              <a:t>Inhaler</a:t>
            </a:r>
          </a:p>
          <a:p>
            <a:r>
              <a:rPr lang="en-IN" dirty="0"/>
              <a:t>Esp32</a:t>
            </a:r>
          </a:p>
          <a:p>
            <a:r>
              <a:rPr lang="en-IN" dirty="0"/>
              <a:t>Touch sensor</a:t>
            </a:r>
          </a:p>
          <a:p>
            <a:r>
              <a:rPr lang="en-IN" dirty="0"/>
              <a:t>DHT sensor</a:t>
            </a:r>
          </a:p>
          <a:p>
            <a:r>
              <a:rPr lang="en-IN" dirty="0"/>
              <a:t>Tilt sensor</a:t>
            </a:r>
          </a:p>
          <a:p>
            <a:r>
              <a:rPr lang="en-IN" dirty="0"/>
              <a:t>Vibration motor</a:t>
            </a:r>
          </a:p>
          <a:p>
            <a:r>
              <a:rPr lang="en-IN" dirty="0"/>
              <a:t>push button</a:t>
            </a:r>
          </a:p>
          <a:p>
            <a:r>
              <a:rPr lang="en-IN" dirty="0"/>
              <a:t>RGB led</a:t>
            </a:r>
          </a:p>
          <a:p>
            <a:endParaRPr lang="en-IN" dirty="0"/>
          </a:p>
          <a:p>
            <a:pPr marL="0" indent="0">
              <a:buNone/>
            </a:pPr>
            <a:r>
              <a:rPr lang="en-IN" b="1" dirty="0"/>
              <a:t>Softwares:</a:t>
            </a:r>
          </a:p>
          <a:p>
            <a:r>
              <a:rPr lang="en-IN" dirty="0"/>
              <a:t>Arduino Iot Cloud</a:t>
            </a:r>
          </a:p>
          <a:p>
            <a:r>
              <a:rPr lang="en-IN" dirty="0"/>
              <a:t>IFTTT trigger</a:t>
            </a:r>
          </a:p>
          <a:p>
            <a:r>
              <a:rPr lang="en-IN" dirty="0"/>
              <a:t>Serial bluetooth terminal</a:t>
            </a:r>
          </a:p>
        </p:txBody>
      </p:sp>
      <p:pic>
        <p:nvPicPr>
          <p:cNvPr id="2052" name="Picture 4" descr="Image result for esp32">
            <a:extLst>
              <a:ext uri="{FF2B5EF4-FFF2-40B4-BE49-F238E27FC236}">
                <a16:creationId xmlns:a16="http://schemas.microsoft.com/office/drawing/2014/main" id="{1076AC8C-DBD2-4661-ACB6-5440AAC98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207" y="644388"/>
            <a:ext cx="1700580" cy="17005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e the source image">
            <a:extLst>
              <a:ext uri="{FF2B5EF4-FFF2-40B4-BE49-F238E27FC236}">
                <a16:creationId xmlns:a16="http://schemas.microsoft.com/office/drawing/2014/main" id="{E02F3F2E-82F4-4A75-8021-28A54AB8BD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36" t="10938" r="8719" b="5804"/>
          <a:stretch/>
        </p:blipFill>
        <p:spPr bwMode="auto">
          <a:xfrm>
            <a:off x="8944429" y="831550"/>
            <a:ext cx="1395663" cy="139589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34A4B9A-4276-4C35-825C-F370BB4449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1314" y="894729"/>
            <a:ext cx="1516575" cy="142736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tilt sensor">
            <a:extLst>
              <a:ext uri="{FF2B5EF4-FFF2-40B4-BE49-F238E27FC236}">
                <a16:creationId xmlns:a16="http://schemas.microsoft.com/office/drawing/2014/main" id="{7394E4D6-96BC-4590-BD96-1122F5F2D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4702" y="2690724"/>
            <a:ext cx="1471266" cy="14919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vibration motor used in phones">
            <a:extLst>
              <a:ext uri="{FF2B5EF4-FFF2-40B4-BE49-F238E27FC236}">
                <a16:creationId xmlns:a16="http://schemas.microsoft.com/office/drawing/2014/main" id="{9A18B33F-5882-4F68-AA33-97C27EE6F7A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359" t="17686" r="9489" b="15169"/>
          <a:stretch/>
        </p:blipFill>
        <p:spPr bwMode="auto">
          <a:xfrm>
            <a:off x="7626191" y="2242686"/>
            <a:ext cx="1120405" cy="110384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6pin button">
            <a:extLst>
              <a:ext uri="{FF2B5EF4-FFF2-40B4-BE49-F238E27FC236}">
                <a16:creationId xmlns:a16="http://schemas.microsoft.com/office/drawing/2014/main" id="{C0C2E959-4B7E-4F8D-A504-FFD5B8A63C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2896" y="2969734"/>
            <a:ext cx="1395663" cy="13956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rgb led">
            <a:extLst>
              <a:ext uri="{FF2B5EF4-FFF2-40B4-BE49-F238E27FC236}">
                <a16:creationId xmlns:a16="http://schemas.microsoft.com/office/drawing/2014/main" id="{3C67A348-C9D9-4F9E-8F84-4F3E9527947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33" t="18318" r="7338" b="15521"/>
          <a:stretch/>
        </p:blipFill>
        <p:spPr bwMode="auto">
          <a:xfrm>
            <a:off x="9011716" y="2344968"/>
            <a:ext cx="2767607" cy="15199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FCB0991-6AD1-47A9-AB65-A55C2E026ABD}"/>
              </a:ext>
            </a:extLst>
          </p:cNvPr>
          <p:cNvPicPr>
            <a:picLocks noChangeAspect="1"/>
          </p:cNvPicPr>
          <p:nvPr/>
        </p:nvPicPr>
        <p:blipFill rotWithShape="1">
          <a:blip r:embed="rId9"/>
          <a:srcRect l="20390" t="36103" r="20019"/>
          <a:stretch/>
        </p:blipFill>
        <p:spPr>
          <a:xfrm>
            <a:off x="7428635" y="4562760"/>
            <a:ext cx="3428662" cy="2226733"/>
          </a:xfrm>
          <a:prstGeom prst="rect">
            <a:avLst/>
          </a:prstGeom>
        </p:spPr>
      </p:pic>
      <p:pic>
        <p:nvPicPr>
          <p:cNvPr id="5" name="Picture 4">
            <a:extLst>
              <a:ext uri="{FF2B5EF4-FFF2-40B4-BE49-F238E27FC236}">
                <a16:creationId xmlns:a16="http://schemas.microsoft.com/office/drawing/2014/main" id="{971BFF41-B9B0-4EAB-B70D-4A7AC39A5917}"/>
              </a:ext>
            </a:extLst>
          </p:cNvPr>
          <p:cNvPicPr>
            <a:picLocks noChangeAspect="1"/>
          </p:cNvPicPr>
          <p:nvPr/>
        </p:nvPicPr>
        <p:blipFill rotWithShape="1">
          <a:blip r:embed="rId10"/>
          <a:srcRect l="13272" t="8029" r="13138" b="10703"/>
          <a:stretch/>
        </p:blipFill>
        <p:spPr>
          <a:xfrm>
            <a:off x="5602219" y="894729"/>
            <a:ext cx="1304792" cy="1819176"/>
          </a:xfrm>
          <a:prstGeom prst="rect">
            <a:avLst/>
          </a:prstGeom>
        </p:spPr>
      </p:pic>
    </p:spTree>
    <p:extLst>
      <p:ext uri="{BB962C8B-B14F-4D97-AF65-F5344CB8AC3E}">
        <p14:creationId xmlns:p14="http://schemas.microsoft.com/office/powerpoint/2010/main" val="283414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5C5CC889-5320-44D8-AAD8-749FDD83EE4C}"/>
              </a:ext>
            </a:extLst>
          </p:cNvPr>
          <p:cNvGraphicFramePr>
            <a:graphicFrameLocks noGrp="1"/>
          </p:cNvGraphicFramePr>
          <p:nvPr>
            <p:extLst>
              <p:ext uri="{D42A27DB-BD31-4B8C-83A1-F6EECF244321}">
                <p14:modId xmlns:p14="http://schemas.microsoft.com/office/powerpoint/2010/main" val="4277435242"/>
              </p:ext>
            </p:extLst>
          </p:nvPr>
        </p:nvGraphicFramePr>
        <p:xfrm>
          <a:off x="344557" y="175077"/>
          <a:ext cx="11582400" cy="2186609"/>
        </p:xfrm>
        <a:graphic>
          <a:graphicData uri="http://schemas.openxmlformats.org/drawingml/2006/table">
            <a:tbl>
              <a:tblPr firstRow="1" bandRow="1">
                <a:tableStyleId>{5C22544A-7EE6-4342-B048-85BDC9FD1C3A}</a:tableStyleId>
              </a:tblPr>
              <a:tblGrid>
                <a:gridCol w="7328452">
                  <a:extLst>
                    <a:ext uri="{9D8B030D-6E8A-4147-A177-3AD203B41FA5}">
                      <a16:colId xmlns:a16="http://schemas.microsoft.com/office/drawing/2014/main" val="4136952148"/>
                    </a:ext>
                  </a:extLst>
                </a:gridCol>
                <a:gridCol w="4253948">
                  <a:extLst>
                    <a:ext uri="{9D8B030D-6E8A-4147-A177-3AD203B41FA5}">
                      <a16:colId xmlns:a16="http://schemas.microsoft.com/office/drawing/2014/main" val="3229928552"/>
                    </a:ext>
                  </a:extLst>
                </a:gridCol>
              </a:tblGrid>
              <a:tr h="2186609">
                <a:tc>
                  <a:txBody>
                    <a:bodyPr/>
                    <a:lstStyle/>
                    <a:p>
                      <a:pPr>
                        <a:lnSpc>
                          <a:spcPct val="150000"/>
                        </a:lnSpc>
                      </a:pPr>
                      <a:r>
                        <a:rPr lang="en-IN" sz="2000" dirty="0">
                          <a:latin typeface="Times New Roman" panose="02020603050405020304" pitchFamily="18" charset="0"/>
                          <a:cs typeface="Times New Roman" panose="02020603050405020304" pitchFamily="18" charset="0"/>
                        </a:rPr>
                        <a:t>ESP 32 :</a:t>
                      </a:r>
                    </a:p>
                    <a:p>
                      <a:pPr marL="285750" indent="-285750">
                        <a:buFont typeface="Arial" panose="020B0604020202020204" pitchFamily="34" charset="0"/>
                        <a:buChar char="•"/>
                      </a:pPr>
                      <a:r>
                        <a:rPr lang="en-US" sz="1900" b="0" i="0" kern="1200" dirty="0">
                          <a:solidFill>
                            <a:schemeClr val="lt1"/>
                          </a:solidFill>
                          <a:effectLst/>
                          <a:latin typeface="Californian FB" panose="0207040306080B030204" pitchFamily="18" charset="0"/>
                          <a:ea typeface="+mn-ea"/>
                          <a:cs typeface="+mn-cs"/>
                        </a:rPr>
                        <a:t>ESP32 is a series of low-cost, low-power system on a chip microcontrollers with integrated Wi-Fi and dual-mode Bluetooth.</a:t>
                      </a:r>
                    </a:p>
                    <a:p>
                      <a:pPr marL="285750" indent="-285750">
                        <a:buFont typeface="Arial" panose="020B0604020202020204" pitchFamily="34" charset="0"/>
                        <a:buChar char="•"/>
                      </a:pPr>
                      <a:r>
                        <a:rPr lang="en-US" sz="1900" b="0" i="0" kern="1200" dirty="0">
                          <a:solidFill>
                            <a:schemeClr val="lt1"/>
                          </a:solidFill>
                          <a:effectLst/>
                          <a:latin typeface="Californian FB" panose="0207040306080B030204" pitchFamily="18" charset="0"/>
                          <a:ea typeface="+mn-ea"/>
                          <a:cs typeface="+mn-cs"/>
                        </a:rPr>
                        <a:t>ESP 32 acts as an intermediate between the sensors used and the user.</a:t>
                      </a:r>
                    </a:p>
                    <a:p>
                      <a:pPr marL="285750" indent="-285750">
                        <a:buFont typeface="Arial" panose="020B0604020202020204" pitchFamily="34" charset="0"/>
                        <a:buChar char="•"/>
                      </a:pPr>
                      <a:r>
                        <a:rPr lang="en-US" sz="1900" b="0" i="0" kern="1200" dirty="0">
                          <a:solidFill>
                            <a:schemeClr val="lt1"/>
                          </a:solidFill>
                          <a:effectLst/>
                          <a:latin typeface="Californian FB" panose="0207040306080B030204" pitchFamily="18" charset="0"/>
                          <a:ea typeface="+mn-ea"/>
                          <a:cs typeface="+mn-cs"/>
                        </a:rPr>
                        <a:t>We connect ESP 32 to IOT cloud to share data between sensors and the user interface (application).</a:t>
                      </a:r>
                      <a:endParaRPr lang="en-IN" sz="1900" dirty="0">
                        <a:latin typeface="Californian FB" panose="0207040306080B030204" pitchFamily="18" charset="0"/>
                        <a:cs typeface="Times New Roman" panose="02020603050405020304" pitchFamily="18" charset="0"/>
                      </a:endParaRPr>
                    </a:p>
                  </a:txBody>
                  <a:tcPr>
                    <a:solidFill>
                      <a:schemeClr val="accent1">
                        <a:lumMod val="75000"/>
                      </a:schemeClr>
                    </a:solidFill>
                  </a:tcPr>
                </a:tc>
                <a:tc>
                  <a:txBody>
                    <a:bodyPr/>
                    <a:lstStyle/>
                    <a:p>
                      <a:endParaRPr lang="en-IN" dirty="0"/>
                    </a:p>
                  </a:txBody>
                  <a:tcPr>
                    <a:solidFill>
                      <a:schemeClr val="accent1">
                        <a:lumMod val="75000"/>
                      </a:schemeClr>
                    </a:solidFill>
                  </a:tcPr>
                </a:tc>
                <a:extLst>
                  <a:ext uri="{0D108BD9-81ED-4DB2-BD59-A6C34878D82A}">
                    <a16:rowId xmlns:a16="http://schemas.microsoft.com/office/drawing/2014/main" val="2466078206"/>
                  </a:ext>
                </a:extLst>
              </a:tr>
            </a:tbl>
          </a:graphicData>
        </a:graphic>
      </p:graphicFrame>
      <p:graphicFrame>
        <p:nvGraphicFramePr>
          <p:cNvPr id="4" name="Table 4">
            <a:extLst>
              <a:ext uri="{FF2B5EF4-FFF2-40B4-BE49-F238E27FC236}">
                <a16:creationId xmlns:a16="http://schemas.microsoft.com/office/drawing/2014/main" id="{2E78612F-9E10-4C38-9EEA-FCD7A03F4EE6}"/>
              </a:ext>
            </a:extLst>
          </p:cNvPr>
          <p:cNvGraphicFramePr>
            <a:graphicFrameLocks noGrp="1"/>
          </p:cNvGraphicFramePr>
          <p:nvPr>
            <p:extLst>
              <p:ext uri="{D42A27DB-BD31-4B8C-83A1-F6EECF244321}">
                <p14:modId xmlns:p14="http://schemas.microsoft.com/office/powerpoint/2010/main" val="3870913986"/>
              </p:ext>
            </p:extLst>
          </p:nvPr>
        </p:nvGraphicFramePr>
        <p:xfrm>
          <a:off x="344557" y="4548296"/>
          <a:ext cx="11582400" cy="2186609"/>
        </p:xfrm>
        <a:graphic>
          <a:graphicData uri="http://schemas.openxmlformats.org/drawingml/2006/table">
            <a:tbl>
              <a:tblPr firstRow="1" bandRow="1">
                <a:tableStyleId>{5C22544A-7EE6-4342-B048-85BDC9FD1C3A}</a:tableStyleId>
              </a:tblPr>
              <a:tblGrid>
                <a:gridCol w="7275443">
                  <a:extLst>
                    <a:ext uri="{9D8B030D-6E8A-4147-A177-3AD203B41FA5}">
                      <a16:colId xmlns:a16="http://schemas.microsoft.com/office/drawing/2014/main" val="2599018755"/>
                    </a:ext>
                  </a:extLst>
                </a:gridCol>
                <a:gridCol w="4306957">
                  <a:extLst>
                    <a:ext uri="{9D8B030D-6E8A-4147-A177-3AD203B41FA5}">
                      <a16:colId xmlns:a16="http://schemas.microsoft.com/office/drawing/2014/main" val="3230044335"/>
                    </a:ext>
                  </a:extLst>
                </a:gridCol>
              </a:tblGrid>
              <a:tr h="2186609">
                <a:tc>
                  <a:txBody>
                    <a:bodyPr/>
                    <a:lstStyle/>
                    <a:p>
                      <a:pPr>
                        <a:lnSpc>
                          <a:spcPct val="150000"/>
                        </a:lnSpc>
                      </a:pPr>
                      <a:r>
                        <a:rPr lang="en-IN" sz="2000" dirty="0">
                          <a:solidFill>
                            <a:schemeClr val="tx1">
                              <a:lumMod val="85000"/>
                              <a:lumOff val="15000"/>
                            </a:schemeClr>
                          </a:solidFill>
                        </a:rPr>
                        <a:t>TILT SENSOR:</a:t>
                      </a:r>
                    </a:p>
                    <a:p>
                      <a:pPr marL="285750" indent="-285750">
                        <a:buFont typeface="Arial" panose="020B0604020202020204" pitchFamily="34" charset="0"/>
                        <a:buChar char="•"/>
                      </a:pPr>
                      <a:r>
                        <a:rPr lang="en-US" sz="1700" dirty="0">
                          <a:solidFill>
                            <a:schemeClr val="tx1">
                              <a:lumMod val="85000"/>
                              <a:lumOff val="15000"/>
                            </a:schemeClr>
                          </a:solidFill>
                          <a:latin typeface="Californian FB" panose="0207040306080B030204" pitchFamily="18" charset="0"/>
                        </a:rPr>
                        <a:t>A tilt sensor, or tilt switch, is a device used for measuring the tilt of an object in multiple axes with reference to an absolute level plane.</a:t>
                      </a:r>
                    </a:p>
                    <a:p>
                      <a:pPr marL="285750" indent="-285750">
                        <a:buFont typeface="Arial" panose="020B0604020202020204" pitchFamily="34" charset="0"/>
                        <a:buChar char="•"/>
                      </a:pPr>
                      <a:r>
                        <a:rPr lang="en-US" sz="1700" dirty="0">
                          <a:solidFill>
                            <a:schemeClr val="tx1">
                              <a:lumMod val="85000"/>
                              <a:lumOff val="15000"/>
                            </a:schemeClr>
                          </a:solidFill>
                          <a:latin typeface="Californian FB" panose="0207040306080B030204" pitchFamily="18" charset="0"/>
                        </a:rPr>
                        <a:t>Tilt sensors work by detecting changes in angle from a pre-set “zero” state.</a:t>
                      </a:r>
                    </a:p>
                    <a:p>
                      <a:pPr marL="285750" indent="-285750">
                        <a:buFont typeface="Arial" panose="020B0604020202020204" pitchFamily="34" charset="0"/>
                        <a:buChar char="•"/>
                      </a:pPr>
                      <a:r>
                        <a:rPr lang="en-US" sz="1700" dirty="0">
                          <a:solidFill>
                            <a:schemeClr val="tx1">
                              <a:lumMod val="85000"/>
                              <a:lumOff val="15000"/>
                            </a:schemeClr>
                          </a:solidFill>
                          <a:latin typeface="Californian FB" panose="0207040306080B030204" pitchFamily="18" charset="0"/>
                        </a:rPr>
                        <a:t>We use this sensor to count number of shakes since correct shaking an inhaler is a mandatory thing.</a:t>
                      </a:r>
                      <a:r>
                        <a:rPr lang="en-US" sz="1700" dirty="0">
                          <a:solidFill>
                            <a:schemeClr val="tx1">
                              <a:lumMod val="95000"/>
                              <a:lumOff val="5000"/>
                            </a:schemeClr>
                          </a:solidFill>
                          <a:latin typeface="Californian FB" panose="0207040306080B030204" pitchFamily="18" charset="0"/>
                        </a:rPr>
                        <a:t> </a:t>
                      </a:r>
                      <a:endParaRPr lang="en-IN" sz="1700" dirty="0">
                        <a:solidFill>
                          <a:schemeClr val="tx1">
                            <a:lumMod val="95000"/>
                            <a:lumOff val="5000"/>
                          </a:schemeClr>
                        </a:solidFill>
                        <a:latin typeface="Californian FB" panose="0207040306080B030204" pitchFamily="18" charset="0"/>
                      </a:endParaRPr>
                    </a:p>
                  </a:txBody>
                  <a:tcPr>
                    <a:solidFill>
                      <a:schemeClr val="accent5">
                        <a:lumMod val="20000"/>
                        <a:lumOff val="80000"/>
                      </a:schemeClr>
                    </a:solidFill>
                  </a:tcPr>
                </a:tc>
                <a:tc>
                  <a:txBody>
                    <a:bodyPr/>
                    <a:lstStyle/>
                    <a:p>
                      <a:endParaRPr lang="en-IN" dirty="0"/>
                    </a:p>
                  </a:txBody>
                  <a:tcPr>
                    <a:solidFill>
                      <a:schemeClr val="accent5">
                        <a:lumMod val="20000"/>
                        <a:lumOff val="80000"/>
                      </a:schemeClr>
                    </a:solidFill>
                  </a:tcPr>
                </a:tc>
                <a:extLst>
                  <a:ext uri="{0D108BD9-81ED-4DB2-BD59-A6C34878D82A}">
                    <a16:rowId xmlns:a16="http://schemas.microsoft.com/office/drawing/2014/main" val="1438928285"/>
                  </a:ext>
                </a:extLst>
              </a:tr>
            </a:tbl>
          </a:graphicData>
        </a:graphic>
      </p:graphicFrame>
      <p:graphicFrame>
        <p:nvGraphicFramePr>
          <p:cNvPr id="5" name="Table 5">
            <a:extLst>
              <a:ext uri="{FF2B5EF4-FFF2-40B4-BE49-F238E27FC236}">
                <a16:creationId xmlns:a16="http://schemas.microsoft.com/office/drawing/2014/main" id="{51669C1B-AB1D-459F-BA0B-F478E8B1CA44}"/>
              </a:ext>
            </a:extLst>
          </p:cNvPr>
          <p:cNvGraphicFramePr>
            <a:graphicFrameLocks noGrp="1"/>
          </p:cNvGraphicFramePr>
          <p:nvPr>
            <p:extLst>
              <p:ext uri="{D42A27DB-BD31-4B8C-83A1-F6EECF244321}">
                <p14:modId xmlns:p14="http://schemas.microsoft.com/office/powerpoint/2010/main" val="1487179848"/>
              </p:ext>
            </p:extLst>
          </p:nvPr>
        </p:nvGraphicFramePr>
        <p:xfrm>
          <a:off x="344557" y="2361687"/>
          <a:ext cx="11582400" cy="2186610"/>
        </p:xfrm>
        <a:graphic>
          <a:graphicData uri="http://schemas.openxmlformats.org/drawingml/2006/table">
            <a:tbl>
              <a:tblPr firstRow="1" bandRow="1">
                <a:tableStyleId>{5C22544A-7EE6-4342-B048-85BDC9FD1C3A}</a:tableStyleId>
              </a:tblPr>
              <a:tblGrid>
                <a:gridCol w="3445565">
                  <a:extLst>
                    <a:ext uri="{9D8B030D-6E8A-4147-A177-3AD203B41FA5}">
                      <a16:colId xmlns:a16="http://schemas.microsoft.com/office/drawing/2014/main" val="4247851251"/>
                    </a:ext>
                  </a:extLst>
                </a:gridCol>
                <a:gridCol w="8136835">
                  <a:extLst>
                    <a:ext uri="{9D8B030D-6E8A-4147-A177-3AD203B41FA5}">
                      <a16:colId xmlns:a16="http://schemas.microsoft.com/office/drawing/2014/main" val="1627858710"/>
                    </a:ext>
                  </a:extLst>
                </a:gridCol>
              </a:tblGrid>
              <a:tr h="2186610">
                <a:tc>
                  <a:txBody>
                    <a:bodyPr/>
                    <a:lstStyle/>
                    <a:p>
                      <a:endParaRPr lang="en-IN" dirty="0"/>
                    </a:p>
                  </a:txBody>
                  <a:tcPr>
                    <a:solidFill>
                      <a:schemeClr val="accent1">
                        <a:lumMod val="60000"/>
                        <a:lumOff val="40000"/>
                      </a:schemeClr>
                    </a:solidFill>
                  </a:tcPr>
                </a:tc>
                <a:tc>
                  <a:txBody>
                    <a:bodyPr/>
                    <a:lstStyle/>
                    <a:p>
                      <a:pPr>
                        <a:lnSpc>
                          <a:spcPct val="150000"/>
                        </a:lnSpc>
                      </a:pPr>
                      <a:r>
                        <a:rPr lang="en-IN" sz="2000" dirty="0">
                          <a:solidFill>
                            <a:schemeClr val="tx1">
                              <a:lumMod val="75000"/>
                              <a:lumOff val="25000"/>
                            </a:schemeClr>
                          </a:solidFill>
                        </a:rPr>
                        <a:t>DHT SENSOR:</a:t>
                      </a:r>
                    </a:p>
                    <a:p>
                      <a:pPr marL="285750" indent="-285750">
                        <a:buFont typeface="Arial" panose="020B0604020202020204" pitchFamily="34" charset="0"/>
                        <a:buChar char="•"/>
                      </a:pPr>
                      <a:r>
                        <a:rPr lang="en-US" dirty="0">
                          <a:solidFill>
                            <a:schemeClr val="tx1">
                              <a:lumMod val="75000"/>
                              <a:lumOff val="25000"/>
                            </a:schemeClr>
                          </a:solidFill>
                          <a:latin typeface="Californian FB" panose="0207040306080B030204" pitchFamily="18" charset="0"/>
                        </a:rPr>
                        <a:t>DHT11 is a commonly used Temperature and humidity sensor for prototypes monitoring the ambient temperature and humidity of a given area.</a:t>
                      </a:r>
                    </a:p>
                    <a:p>
                      <a:pPr marL="285750" indent="-285750">
                        <a:buFont typeface="Arial" panose="020B0604020202020204" pitchFamily="34" charset="0"/>
                        <a:buChar char="•"/>
                      </a:pPr>
                      <a:r>
                        <a:rPr lang="en-US" dirty="0">
                          <a:solidFill>
                            <a:schemeClr val="tx1">
                              <a:lumMod val="75000"/>
                              <a:lumOff val="25000"/>
                            </a:schemeClr>
                          </a:solidFill>
                          <a:latin typeface="Californian FB" panose="0207040306080B030204" pitchFamily="18" charset="0"/>
                        </a:rPr>
                        <a:t>DHT sensor is used to calculate surrounding conditions and send alert if these conditions are not suitable to store the inhaler.</a:t>
                      </a:r>
                      <a:endParaRPr lang="en-IN" dirty="0">
                        <a:solidFill>
                          <a:schemeClr val="tx1">
                            <a:lumMod val="75000"/>
                            <a:lumOff val="25000"/>
                          </a:schemeClr>
                        </a:solidFill>
                        <a:latin typeface="Californian FB" panose="0207040306080B030204" pitchFamily="18" charset="0"/>
                      </a:endParaRPr>
                    </a:p>
                  </a:txBody>
                  <a:tcPr>
                    <a:solidFill>
                      <a:schemeClr val="accent1">
                        <a:lumMod val="60000"/>
                        <a:lumOff val="40000"/>
                      </a:schemeClr>
                    </a:solidFill>
                  </a:tcPr>
                </a:tc>
                <a:extLst>
                  <a:ext uri="{0D108BD9-81ED-4DB2-BD59-A6C34878D82A}">
                    <a16:rowId xmlns:a16="http://schemas.microsoft.com/office/drawing/2014/main" val="900242382"/>
                  </a:ext>
                </a:extLst>
              </a:tr>
            </a:tbl>
          </a:graphicData>
        </a:graphic>
      </p:graphicFrame>
      <p:pic>
        <p:nvPicPr>
          <p:cNvPr id="9" name="Picture 8">
            <a:extLst>
              <a:ext uri="{FF2B5EF4-FFF2-40B4-BE49-F238E27FC236}">
                <a16:creationId xmlns:a16="http://schemas.microsoft.com/office/drawing/2014/main" id="{FDD00DD1-1704-4AFB-9D83-C635C091408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12222" y1="65181" x2="17778" y2="74095"/>
                        <a14:foregroundMark x1="23111" y1="45125" x2="20222" y2="47075"/>
                        <a14:foregroundMark x1="27778" y1="54039" x2="28667" y2="55432"/>
                        <a14:foregroundMark x1="28000" y1="76323" x2="28889" y2="80223"/>
                        <a14:foregroundMark x1="9556" y1="66852" x2="14667" y2="75209"/>
                        <a14:foregroundMark x1="28889" y1="92201" x2="37111" y2="84680"/>
                        <a14:foregroundMark x1="83778" y1="49025" x2="83556" y2="49861"/>
                        <a14:backgroundMark x1="66444" y1="4735" x2="64444" y2="5850"/>
                        <a14:backgroundMark x1="29333" y1="87187" x2="27111" y2="89415"/>
                      </a14:backgroundRemoval>
                    </a14:imgEffect>
                  </a14:imgLayer>
                </a14:imgProps>
              </a:ext>
              <a:ext uri="{28A0092B-C50C-407E-A947-70E740481C1C}">
                <a14:useLocalDpi xmlns:a14="http://schemas.microsoft.com/office/drawing/2010/main" val="0"/>
              </a:ext>
            </a:extLst>
          </a:blip>
          <a:stretch>
            <a:fillRect/>
          </a:stretch>
        </p:blipFill>
        <p:spPr>
          <a:xfrm>
            <a:off x="8462479" y="183651"/>
            <a:ext cx="2751621" cy="2195182"/>
          </a:xfrm>
          <a:prstGeom prst="rect">
            <a:avLst/>
          </a:prstGeom>
        </p:spPr>
      </p:pic>
      <p:pic>
        <p:nvPicPr>
          <p:cNvPr id="11" name="Picture 10">
            <a:extLst>
              <a:ext uri="{FF2B5EF4-FFF2-40B4-BE49-F238E27FC236}">
                <a16:creationId xmlns:a16="http://schemas.microsoft.com/office/drawing/2014/main" id="{96BC1C04-26BD-40DB-958E-BF949F9E6FD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2167" r="98667">
                        <a14:foregroundMark x1="47833" y1="57667" x2="58667" y2="42833"/>
                        <a14:foregroundMark x1="53000" y1="60000" x2="62667" y2="47667"/>
                        <a14:foregroundMark x1="72000" y1="65000" x2="82333" y2="71000"/>
                        <a14:foregroundMark x1="75000" y1="60500" x2="85500" y2="67000"/>
                        <a14:foregroundMark x1="78000" y1="57000" x2="89000" y2="63000"/>
                        <a14:backgroundMark x1="74333" y1="64833" x2="82167" y2="69333"/>
                        <a14:backgroundMark x1="77833" y1="60667" x2="86000" y2="65333"/>
                      </a14:backgroundRemoval>
                    </a14:imgEffect>
                  </a14:imgLayer>
                </a14:imgProps>
              </a:ext>
              <a:ext uri="{28A0092B-C50C-407E-A947-70E740481C1C}">
                <a14:useLocalDpi xmlns:a14="http://schemas.microsoft.com/office/drawing/2010/main" val="0"/>
              </a:ext>
            </a:extLst>
          </a:blip>
          <a:stretch>
            <a:fillRect/>
          </a:stretch>
        </p:blipFill>
        <p:spPr>
          <a:xfrm>
            <a:off x="226273" y="1677375"/>
            <a:ext cx="3503249" cy="3503249"/>
          </a:xfrm>
          <a:prstGeom prst="rect">
            <a:avLst/>
          </a:prstGeom>
        </p:spPr>
      </p:pic>
      <p:pic>
        <p:nvPicPr>
          <p:cNvPr id="13" name="Picture 12">
            <a:extLst>
              <a:ext uri="{FF2B5EF4-FFF2-40B4-BE49-F238E27FC236}">
                <a16:creationId xmlns:a16="http://schemas.microsoft.com/office/drawing/2014/main" id="{D51B5E51-2CD9-46EA-8CBB-E633C685266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4400" r="90000"/>
                    </a14:imgEffect>
                  </a14:imgLayer>
                </a14:imgProps>
              </a:ext>
              <a:ext uri="{28A0092B-C50C-407E-A947-70E740481C1C}">
                <a14:useLocalDpi xmlns:a14="http://schemas.microsoft.com/office/drawing/2010/main" val="0"/>
              </a:ext>
            </a:extLst>
          </a:blip>
          <a:stretch>
            <a:fillRect/>
          </a:stretch>
        </p:blipFill>
        <p:spPr>
          <a:xfrm>
            <a:off x="8423710" y="4054100"/>
            <a:ext cx="3175000" cy="3175000"/>
          </a:xfrm>
          <a:prstGeom prst="rect">
            <a:avLst/>
          </a:prstGeom>
        </p:spPr>
      </p:pic>
    </p:spTree>
    <p:extLst>
      <p:ext uri="{BB962C8B-B14F-4D97-AF65-F5344CB8AC3E}">
        <p14:creationId xmlns:p14="http://schemas.microsoft.com/office/powerpoint/2010/main" val="427169993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Retrospect</Template>
  <TotalTime>1352</TotalTime>
  <Words>1048</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Californian FB</vt:lpstr>
      <vt:lpstr>Corbel</vt:lpstr>
      <vt:lpstr>Times New Roman</vt:lpstr>
      <vt:lpstr>Wingdings</vt:lpstr>
      <vt:lpstr>Wingdings 2</vt:lpstr>
      <vt:lpstr>Frame</vt:lpstr>
      <vt:lpstr>PowerPoint Presentation</vt:lpstr>
      <vt:lpstr>ASTHMA MANAGING DEVICE</vt:lpstr>
      <vt:lpstr>ABSTRACT</vt:lpstr>
      <vt:lpstr>SOLUTION</vt:lpstr>
      <vt:lpstr>PROBLEM</vt:lpstr>
      <vt:lpstr>WORKFLOW REPRESENTATION:</vt:lpstr>
      <vt:lpstr>PowerPoint Presentation</vt:lpstr>
      <vt:lpstr>COMPONENTS AND SOFTWARES USED:</vt:lpstr>
      <vt:lpstr>PowerPoint Presentation</vt:lpstr>
      <vt:lpstr>PowerPoint Presentation</vt:lpstr>
      <vt:lpstr>Business Aspects:</vt:lpstr>
      <vt:lpstr>Customer Relationships: </vt:lpstr>
      <vt:lpstr>Customer Segment: </vt:lpstr>
      <vt:lpstr>Revenue Structure: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INHALER</dc:title>
  <dc:creator>G Hemanth sai</dc:creator>
  <cp:lastModifiedBy>Sri Krishna Kireeti Ganeshna</cp:lastModifiedBy>
  <cp:revision>13</cp:revision>
  <dcterms:created xsi:type="dcterms:W3CDTF">2021-11-17T15:18:36Z</dcterms:created>
  <dcterms:modified xsi:type="dcterms:W3CDTF">2021-12-18T08:31:47Z</dcterms:modified>
</cp:coreProperties>
</file>