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63" r:id="rId4"/>
    <p:sldId id="282" r:id="rId5"/>
    <p:sldId id="283" r:id="rId6"/>
    <p:sldId id="290" r:id="rId7"/>
    <p:sldId id="291" r:id="rId8"/>
    <p:sldId id="292" r:id="rId9"/>
    <p:sldId id="293" r:id="rId10"/>
    <p:sldId id="264" r:id="rId11"/>
    <p:sldId id="258" r:id="rId12"/>
    <p:sldId id="259" r:id="rId13"/>
    <p:sldId id="260" r:id="rId14"/>
    <p:sldId id="261" r:id="rId15"/>
    <p:sldId id="262" r:id="rId16"/>
    <p:sldId id="265" r:id="rId17"/>
    <p:sldId id="288" r:id="rId18"/>
    <p:sldId id="289" r:id="rId19"/>
    <p:sldId id="278" r:id="rId20"/>
    <p:sldId id="266" r:id="rId21"/>
    <p:sldId id="279" r:id="rId22"/>
    <p:sldId id="280" r:id="rId23"/>
    <p:sldId id="267" r:id="rId24"/>
    <p:sldId id="268" r:id="rId25"/>
    <p:sldId id="269" r:id="rId26"/>
    <p:sldId id="281" r:id="rId27"/>
    <p:sldId id="270" r:id="rId28"/>
    <p:sldId id="271" r:id="rId29"/>
    <p:sldId id="272" r:id="rId30"/>
    <p:sldId id="273" r:id="rId31"/>
    <p:sldId id="274" r:id="rId32"/>
    <p:sldId id="276" r:id="rId33"/>
    <p:sldId id="277" r:id="rId34"/>
    <p:sldId id="275"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809" autoAdjust="0"/>
    <p:restoredTop sz="94624" autoAdjust="0"/>
  </p:normalViewPr>
  <p:slideViewPr>
    <p:cSldViewPr>
      <p:cViewPr varScale="1">
        <p:scale>
          <a:sx n="86" d="100"/>
          <a:sy n="86" d="100"/>
        </p:scale>
        <p:origin x="-154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35DFB25-48DB-4BFD-94EE-329FBB1F2B3F}" type="datetimeFigureOut">
              <a:rPr lang="en-US"/>
              <a:pPr>
                <a:defRPr/>
              </a:pPr>
              <a:t>7/15/2017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8B5DBB-540A-4F3A-A5B2-CD5CD3A925D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bwMode="auto">
          <a:noFill/>
          <a:ln>
            <a:miter lim="800000"/>
            <a:headEnd/>
            <a:tailEnd/>
          </a:ln>
        </p:spPr>
        <p:txBody>
          <a:bodyPr/>
          <a:lstStyle/>
          <a:p>
            <a:fld id="{AB53E076-9164-4EB1-AD75-AE6BEAD2F1C5}" type="slidenum">
              <a:rPr lang="en-US" altLang="en-US">
                <a:cs typeface="Arial" charset="0"/>
              </a:rPr>
              <a:pPr/>
              <a:t>4</a:t>
            </a:fld>
            <a:endParaRPr lang="en-US" altLang="en-US">
              <a:cs typeface="Arial" charset="0"/>
            </a:endParaRPr>
          </a:p>
        </p:txBody>
      </p:sp>
      <p:sp>
        <p:nvSpPr>
          <p:cNvPr id="7171" name="Rectangle 2"/>
          <p:cNvSpPr>
            <a:spLocks noRot="1" noChangeArrowheads="1" noTextEdit="1"/>
          </p:cNvSpPr>
          <p:nvPr>
            <p:ph type="sldImg"/>
          </p:nvPr>
        </p:nvSpPr>
        <p:spPr bwMode="auto">
          <a:xfrm>
            <a:off x="1152525" y="682625"/>
            <a:ext cx="4554538" cy="3416300"/>
          </a:xfrm>
          <a:noFill/>
          <a:ln>
            <a:solidFill>
              <a:srgbClr val="000000"/>
            </a:solidFill>
            <a:miter lim="800000"/>
            <a:headEnd/>
            <a:tailEnd/>
          </a:ln>
        </p:spPr>
      </p:sp>
      <p:sp>
        <p:nvSpPr>
          <p:cNvPr id="7172" name="Rectangle 3"/>
          <p:cNvSpPr>
            <a:spLocks noGrp="1" noChangeArrowheads="1"/>
          </p:cNvSpPr>
          <p:nvPr>
            <p:ph type="body" idx="1"/>
          </p:nvPr>
        </p:nvSpPr>
        <p:spPr bwMode="auto">
          <a:xfrm>
            <a:off x="914400" y="4325938"/>
            <a:ext cx="5029200" cy="4098925"/>
          </a:xfrm>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a:lstStyle/>
          <a:p>
            <a:fld id="{92446002-1A20-4719-B6D0-A16F1FE35A06}" type="slidenum">
              <a:rPr lang="en-US" altLang="en-US">
                <a:cs typeface="Arial" charset="0"/>
              </a:rPr>
              <a:pPr/>
              <a:t>5</a:t>
            </a:fld>
            <a:endParaRPr lang="en-US" altLang="en-US">
              <a:cs typeface="Arial" charset="0"/>
            </a:endParaRPr>
          </a:p>
        </p:txBody>
      </p:sp>
      <p:sp>
        <p:nvSpPr>
          <p:cNvPr id="9219" name="Rectangle 2"/>
          <p:cNvSpPr>
            <a:spLocks noRo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ln>
            <a:miter lim="800000"/>
            <a:headEnd/>
            <a:tailEnd/>
          </a:ln>
        </p:spPr>
        <p:txBody>
          <a:bodyPr/>
          <a:lstStyle/>
          <a:p>
            <a:fld id="{BB285B6C-54FD-4996-BFD5-8D18963BF8CF}" type="slidenum">
              <a:rPr lang="en-US" altLang="en-US">
                <a:cs typeface="Arial" charset="0"/>
              </a:rPr>
              <a:pPr/>
              <a:t>6</a:t>
            </a:fld>
            <a:endParaRPr lang="en-US" altLang="en-US">
              <a:cs typeface="Arial" charset="0"/>
            </a:endParaRPr>
          </a:p>
        </p:txBody>
      </p:sp>
      <p:sp>
        <p:nvSpPr>
          <p:cNvPr id="11267" name="Rectangle 2"/>
          <p:cNvSpPr>
            <a:spLocks noRot="1" noChangeArrowheads="1" noTextEdit="1"/>
          </p:cNvSpPr>
          <p:nvPr>
            <p:ph type="sldImg"/>
          </p:nvPr>
        </p:nvSpPr>
        <p:spPr bwMode="auto">
          <a:noFill/>
          <a:ln>
            <a:solidFill>
              <a:srgbClr val="000000"/>
            </a:solidFill>
            <a:miter lim="800000"/>
            <a:headEnd/>
            <a:tailEnd/>
          </a:ln>
        </p:spPr>
      </p:sp>
      <p:sp>
        <p:nvSpPr>
          <p:cNvPr id="11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ln>
            <a:miter lim="800000"/>
            <a:headEnd/>
            <a:tailEnd/>
          </a:ln>
        </p:spPr>
        <p:txBody>
          <a:bodyPr/>
          <a:lstStyle/>
          <a:p>
            <a:fld id="{142888CF-0CD8-4631-9633-1E2E1ED912EC}" type="slidenum">
              <a:rPr lang="en-US" altLang="en-US">
                <a:cs typeface="Arial" charset="0"/>
              </a:rPr>
              <a:pPr/>
              <a:t>7</a:t>
            </a:fld>
            <a:endParaRPr lang="en-US" altLang="en-US">
              <a:cs typeface="Arial" charset="0"/>
            </a:endParaRPr>
          </a:p>
        </p:txBody>
      </p:sp>
      <p:sp>
        <p:nvSpPr>
          <p:cNvPr id="13315" name="Rectangle 2"/>
          <p:cNvSpPr>
            <a:spLocks noRot="1" noChangeArrowheads="1" noTextEdit="1"/>
          </p:cNvSpPr>
          <p:nvPr>
            <p:ph type="sldImg"/>
          </p:nvPr>
        </p:nvSpPr>
        <p:spPr bwMode="auto">
          <a:noFill/>
          <a:ln>
            <a:solidFill>
              <a:srgbClr val="000000"/>
            </a:solidFill>
            <a:miter lim="800000"/>
            <a:headEnd/>
            <a:tailEnd/>
          </a:ln>
        </p:spPr>
      </p:sp>
      <p:sp>
        <p:nvSpPr>
          <p:cNvPr id="13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ln>
            <a:miter lim="800000"/>
            <a:headEnd/>
            <a:tailEnd/>
          </a:ln>
        </p:spPr>
        <p:txBody>
          <a:bodyPr/>
          <a:lstStyle/>
          <a:p>
            <a:fld id="{C6447121-8E16-4238-B10C-8C27075FBB82}" type="slidenum">
              <a:rPr lang="en-US" altLang="en-US">
                <a:cs typeface="Arial" charset="0"/>
              </a:rPr>
              <a:pPr/>
              <a:t>8</a:t>
            </a:fld>
            <a:endParaRPr lang="en-US" altLang="en-US">
              <a:cs typeface="Arial" charset="0"/>
            </a:endParaRPr>
          </a:p>
        </p:txBody>
      </p:sp>
      <p:sp>
        <p:nvSpPr>
          <p:cNvPr id="15363" name="Rectangle 2"/>
          <p:cNvSpPr>
            <a:spLocks noRo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a:lstStyle/>
          <a:p>
            <a:fld id="{E34396A6-D285-477D-8399-EADDB9146F13}" type="slidenum">
              <a:rPr lang="en-US" altLang="en-US">
                <a:cs typeface="Arial" charset="0"/>
              </a:rPr>
              <a:pPr/>
              <a:t>9</a:t>
            </a:fld>
            <a:endParaRPr lang="en-US" altLang="en-US">
              <a:cs typeface="Arial" charset="0"/>
            </a:endParaRPr>
          </a:p>
        </p:txBody>
      </p:sp>
      <p:sp>
        <p:nvSpPr>
          <p:cNvPr id="17411" name="Rectangle 2"/>
          <p:cNvSpPr>
            <a:spLocks noRot="1" noChangeArrowheads="1" noTextEdit="1"/>
          </p:cNvSpPr>
          <p:nvPr>
            <p:ph type="sldImg"/>
          </p:nvPr>
        </p:nvSpPr>
        <p:spPr bwMode="auto">
          <a:xfrm>
            <a:off x="1152525" y="682625"/>
            <a:ext cx="4554538" cy="3416300"/>
          </a:xfrm>
          <a:noFill/>
          <a:ln>
            <a:solidFill>
              <a:srgbClr val="000000"/>
            </a:solidFill>
            <a:miter lim="800000"/>
            <a:headEnd/>
            <a:tailEnd/>
          </a:ln>
        </p:spPr>
      </p:sp>
      <p:sp>
        <p:nvSpPr>
          <p:cNvPr id="17412" name="Rectangle 3"/>
          <p:cNvSpPr>
            <a:spLocks noGrp="1" noChangeArrowheads="1"/>
          </p:cNvSpPr>
          <p:nvPr>
            <p:ph type="body" idx="1"/>
          </p:nvPr>
        </p:nvSpPr>
        <p:spPr bwMode="auto">
          <a:xfrm>
            <a:off x="914400" y="4325938"/>
            <a:ext cx="5029200" cy="4098925"/>
          </a:xfrm>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D95E185A-4BC2-4DFA-B3F0-8B1DF2DEA697}" type="slidenum">
              <a:rPr lang="en-US" altLang="en-US">
                <a:cs typeface="Arial" charset="0"/>
              </a:rPr>
              <a:pPr/>
              <a:t>17</a:t>
            </a:fld>
            <a:endParaRPr lang="en-US" altLang="en-US">
              <a:cs typeface="Arial" charset="0"/>
            </a:endParaRPr>
          </a:p>
        </p:txBody>
      </p:sp>
      <p:sp>
        <p:nvSpPr>
          <p:cNvPr id="26627" name="Rectangle 2"/>
          <p:cNvSpPr>
            <a:spLocks noRo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362A4CE7-8ECB-4F78-BB05-CE921D20BE1A}" type="slidenum">
              <a:rPr lang="en-US" altLang="en-US">
                <a:cs typeface="Arial" charset="0"/>
              </a:rPr>
              <a:pPr/>
              <a:t>18</a:t>
            </a:fld>
            <a:endParaRPr lang="en-US" altLang="en-US">
              <a:cs typeface="Arial" charset="0"/>
            </a:endParaRPr>
          </a:p>
        </p:txBody>
      </p:sp>
      <p:sp>
        <p:nvSpPr>
          <p:cNvPr id="28675" name="Rectangle 2"/>
          <p:cNvSpPr>
            <a:spLocks noRot="1" noChangeArrowheads="1" noTextEdit="1"/>
          </p:cNvSpPr>
          <p:nvPr>
            <p:ph type="sldImg"/>
          </p:nvPr>
        </p:nvSpPr>
        <p:spPr bwMode="auto">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ln>
            <a:miter lim="800000"/>
            <a:headEnd/>
            <a:tailEnd/>
          </a:ln>
        </p:spPr>
        <p:txBody>
          <a:bodyPr/>
          <a:lstStyle/>
          <a:p>
            <a:fld id="{74EACF8A-5007-4C10-AF26-C69892C82DCC}" type="slidenum">
              <a:rPr lang="en-US" altLang="en-US">
                <a:cs typeface="Arial" charset="0"/>
              </a:rPr>
              <a:pPr/>
              <a:t>26</a:t>
            </a:fld>
            <a:endParaRPr lang="en-US" altLang="en-US">
              <a:cs typeface="Arial" charset="0"/>
            </a:endParaRPr>
          </a:p>
        </p:txBody>
      </p:sp>
      <p:sp>
        <p:nvSpPr>
          <p:cNvPr id="37891" name="Rectangle 2"/>
          <p:cNvSpPr>
            <a:spLocks noRot="1" noChangeArrowheads="1" noTextEdit="1"/>
          </p:cNvSpPr>
          <p:nvPr>
            <p:ph type="sldImg"/>
          </p:nvPr>
        </p:nvSpPr>
        <p:spPr bwMode="auto">
          <a:xfrm>
            <a:off x="1152525" y="682625"/>
            <a:ext cx="4554538" cy="3416300"/>
          </a:xfrm>
          <a:noFill/>
          <a:ln>
            <a:solidFill>
              <a:srgbClr val="000000"/>
            </a:solidFill>
            <a:miter lim="800000"/>
            <a:headEnd/>
            <a:tailEnd/>
          </a:ln>
        </p:spPr>
      </p:sp>
      <p:sp>
        <p:nvSpPr>
          <p:cNvPr id="37892" name="Rectangle 3"/>
          <p:cNvSpPr>
            <a:spLocks noGrp="1" noChangeArrowheads="1"/>
          </p:cNvSpPr>
          <p:nvPr>
            <p:ph type="body" idx="1"/>
          </p:nvPr>
        </p:nvSpPr>
        <p:spPr bwMode="auto">
          <a:xfrm>
            <a:off x="914400" y="4325938"/>
            <a:ext cx="5029200" cy="4098925"/>
          </a:xfrm>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86C9DF6-236D-486B-A81A-3DAF7584824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20D8E3C-4313-4AC8-BC48-E292A0685CCD}"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7043E48-2C40-4E3A-8368-47F68EEDE144}"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A965F29-FF7B-46DC-8E6C-3124D6299796}"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77813"/>
            <a:ext cx="9144000" cy="6365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C0DCC22-6992-4F12-B5FF-362D6648F79C}"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2ABB566-133C-4F9C-A4BA-0414DF3F565C}"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384BF96-2C1A-4729-8460-FF46885075DA}"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85D0FA-324B-4ABF-A12A-02D0C5B597BA}"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9037F2-C54F-4CD4-82AB-C701EA8D5709}"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D7152A4-A83D-4B50-976A-972B3B04E7C0}"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3412F82-AE2E-4FEB-911C-62FBC12BE742}"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EBDEB1B-AB9F-45CA-9DA6-3F88E2DACE0E}"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6424109-9A0F-4019-9846-5FF1884BF732}"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758E8F6E-3E6B-4AB1-9CBA-F569AB1C0AF0}"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mtClean="0"/>
              <a:t>Introduction to Graphs</a:t>
            </a:r>
          </a:p>
        </p:txBody>
      </p:sp>
      <p:pic>
        <p:nvPicPr>
          <p:cNvPr id="3075" name="Picture 4" descr="mouse"/>
          <p:cNvPicPr>
            <a:picLocks noChangeAspect="1" noChangeArrowheads="1"/>
          </p:cNvPicPr>
          <p:nvPr/>
        </p:nvPicPr>
        <p:blipFill>
          <a:blip r:embed="rId2" cstate="print"/>
          <a:srcRect/>
          <a:stretch>
            <a:fillRect/>
          </a:stretch>
        </p:blipFill>
        <p:spPr bwMode="auto">
          <a:xfrm>
            <a:off x="2438400" y="3657600"/>
            <a:ext cx="428625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Introduction: Formal Definition</a:t>
            </a:r>
          </a:p>
        </p:txBody>
      </p:sp>
      <p:sp>
        <p:nvSpPr>
          <p:cNvPr id="18435" name="Rectangle 3"/>
          <p:cNvSpPr>
            <a:spLocks noGrp="1" noChangeArrowheads="1"/>
          </p:cNvSpPr>
          <p:nvPr>
            <p:ph type="body" idx="1"/>
          </p:nvPr>
        </p:nvSpPr>
        <p:spPr/>
        <p:txBody>
          <a:bodyPr/>
          <a:lstStyle/>
          <a:p>
            <a:pPr eaLnBrk="1" hangingPunct="1"/>
            <a:r>
              <a:rPr lang="en-US" altLang="en-US" smtClean="0"/>
              <a:t>A </a:t>
            </a:r>
            <a:r>
              <a:rPr lang="en-US" altLang="en-US" b="1" smtClean="0"/>
              <a:t>directed</a:t>
            </a:r>
            <a:r>
              <a:rPr lang="en-US" altLang="en-US" smtClean="0"/>
              <a:t> graph, or </a:t>
            </a:r>
            <a:r>
              <a:rPr lang="en-US" altLang="en-US" b="1" smtClean="0"/>
              <a:t>digraph</a:t>
            </a:r>
            <a:r>
              <a:rPr lang="en-US" altLang="en-US" smtClean="0"/>
              <a:t>, is a graph in which the edges are ordered pairs</a:t>
            </a:r>
          </a:p>
          <a:p>
            <a:pPr lvl="1" eaLnBrk="1" hangingPunct="1"/>
            <a:r>
              <a:rPr lang="en-US" altLang="en-US" smtClean="0"/>
              <a:t> (v, w) </a:t>
            </a:r>
            <a:r>
              <a:rPr lang="en-US" altLang="en-US" smtClean="0">
                <a:cs typeface="Arial" charset="0"/>
              </a:rPr>
              <a:t>≠ (w, v)</a:t>
            </a:r>
          </a:p>
          <a:p>
            <a:pPr eaLnBrk="1" hangingPunct="1"/>
            <a:r>
              <a:rPr lang="en-US" altLang="en-US" smtClean="0">
                <a:cs typeface="Arial" charset="0"/>
              </a:rPr>
              <a:t>An </a:t>
            </a:r>
            <a:r>
              <a:rPr lang="en-US" altLang="en-US" b="1" smtClean="0">
                <a:cs typeface="Arial" charset="0"/>
              </a:rPr>
              <a:t>undirected</a:t>
            </a:r>
            <a:r>
              <a:rPr lang="en-US" altLang="en-US" smtClean="0">
                <a:cs typeface="Arial" charset="0"/>
              </a:rPr>
              <a:t> graph is a graph in which the edges are unordered pairs</a:t>
            </a:r>
          </a:p>
          <a:p>
            <a:pPr lvl="1" eaLnBrk="1" hangingPunct="1"/>
            <a:r>
              <a:rPr lang="en-US" altLang="en-US" smtClean="0">
                <a:cs typeface="Arial" charset="0"/>
              </a:rPr>
              <a:t> (v, w) == (w, v)</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Introduction: Directed Graphs</a:t>
            </a:r>
          </a:p>
        </p:txBody>
      </p:sp>
      <p:sp>
        <p:nvSpPr>
          <p:cNvPr id="19459" name="Rectangle 3"/>
          <p:cNvSpPr>
            <a:spLocks noGrp="1" noChangeArrowheads="1"/>
          </p:cNvSpPr>
          <p:nvPr>
            <p:ph type="body" idx="1"/>
          </p:nvPr>
        </p:nvSpPr>
        <p:spPr/>
        <p:txBody>
          <a:bodyPr/>
          <a:lstStyle/>
          <a:p>
            <a:pPr eaLnBrk="1" hangingPunct="1"/>
            <a:r>
              <a:rPr lang="en-US" altLang="en-US" smtClean="0"/>
              <a:t>In a directed graph, the edges are arrows.</a:t>
            </a:r>
          </a:p>
          <a:p>
            <a:pPr eaLnBrk="1" hangingPunct="1"/>
            <a:r>
              <a:rPr lang="en-US" altLang="en-US" smtClean="0"/>
              <a:t>Directed graphs show the flow from one node to another and not vise versa.</a:t>
            </a:r>
          </a:p>
          <a:p>
            <a:pPr eaLnBrk="1" hangingPunct="1"/>
            <a:endParaRPr lang="en-US" altLang="en-US" smtClean="0"/>
          </a:p>
        </p:txBody>
      </p:sp>
      <p:sp>
        <p:nvSpPr>
          <p:cNvPr id="19460" name="Oval 4"/>
          <p:cNvSpPr>
            <a:spLocks noChangeArrowheads="1"/>
          </p:cNvSpPr>
          <p:nvPr/>
        </p:nvSpPr>
        <p:spPr bwMode="auto">
          <a:xfrm>
            <a:off x="990600" y="3505200"/>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19461" name="Oval 5"/>
          <p:cNvSpPr>
            <a:spLocks noChangeArrowheads="1"/>
          </p:cNvSpPr>
          <p:nvPr/>
        </p:nvSpPr>
        <p:spPr bwMode="auto">
          <a:xfrm>
            <a:off x="2743200" y="3505200"/>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19462" name="Oval 6"/>
          <p:cNvSpPr>
            <a:spLocks noChangeArrowheads="1"/>
          </p:cNvSpPr>
          <p:nvPr/>
        </p:nvSpPr>
        <p:spPr bwMode="auto">
          <a:xfrm>
            <a:off x="990600" y="5105400"/>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19463" name="Oval 7"/>
          <p:cNvSpPr>
            <a:spLocks noChangeArrowheads="1"/>
          </p:cNvSpPr>
          <p:nvPr/>
        </p:nvSpPr>
        <p:spPr bwMode="auto">
          <a:xfrm>
            <a:off x="4495800" y="3505200"/>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19464" name="AutoShape 8"/>
          <p:cNvSpPr>
            <a:spLocks noChangeArrowheads="1"/>
          </p:cNvSpPr>
          <p:nvPr/>
        </p:nvSpPr>
        <p:spPr bwMode="auto">
          <a:xfrm>
            <a:off x="1981200" y="3886200"/>
            <a:ext cx="685800" cy="228600"/>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19465" name="AutoShape 9"/>
          <p:cNvSpPr>
            <a:spLocks noChangeArrowheads="1"/>
          </p:cNvSpPr>
          <p:nvPr/>
        </p:nvSpPr>
        <p:spPr bwMode="auto">
          <a:xfrm flipH="1">
            <a:off x="3733800" y="3886200"/>
            <a:ext cx="685800" cy="228600"/>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19466" name="AutoShape 10"/>
          <p:cNvSpPr>
            <a:spLocks noChangeArrowheads="1"/>
          </p:cNvSpPr>
          <p:nvPr/>
        </p:nvSpPr>
        <p:spPr bwMode="auto">
          <a:xfrm flipV="1">
            <a:off x="1371600" y="4495800"/>
            <a:ext cx="228600" cy="533400"/>
          </a:xfrm>
          <a:prstGeom prst="downArrow">
            <a:avLst>
              <a:gd name="adj1" fmla="val 50000"/>
              <a:gd name="adj2" fmla="val 58333"/>
            </a:avLst>
          </a:prstGeom>
          <a:solidFill>
            <a:schemeClr val="accent1"/>
          </a:solidFill>
          <a:ln w="9525">
            <a:solidFill>
              <a:schemeClr val="tx1"/>
            </a:solidFill>
            <a:miter lim="800000"/>
            <a:headEnd/>
            <a:tailEnd/>
          </a:ln>
          <a:effectLst/>
        </p:spPr>
        <p:txBody>
          <a:bodyPr vert="eaVert" wrap="none" anchor="ctr"/>
          <a:lstStyle/>
          <a:p>
            <a:pPr eaLnBrk="1" hangingPunct="1"/>
            <a:endParaRPr lang="en-US" altLang="en-US"/>
          </a:p>
        </p:txBody>
      </p:sp>
      <p:sp>
        <p:nvSpPr>
          <p:cNvPr id="19467" name="WordArt 11"/>
          <p:cNvSpPr>
            <a:spLocks noChangeArrowheads="1" noChangeShapeType="1" noTextEdit="1"/>
          </p:cNvSpPr>
          <p:nvPr/>
        </p:nvSpPr>
        <p:spPr bwMode="auto">
          <a:xfrm>
            <a:off x="1271588" y="3708400"/>
            <a:ext cx="352425" cy="4794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19468" name="WordArt 12"/>
          <p:cNvSpPr>
            <a:spLocks noChangeArrowheads="1" noChangeShapeType="1" noTextEdit="1"/>
          </p:cNvSpPr>
          <p:nvPr/>
        </p:nvSpPr>
        <p:spPr bwMode="auto">
          <a:xfrm>
            <a:off x="1276350" y="5322888"/>
            <a:ext cx="352425" cy="4794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19469" name="WordArt 13"/>
          <p:cNvSpPr>
            <a:spLocks noChangeArrowheads="1" noChangeShapeType="1" noTextEdit="1"/>
          </p:cNvSpPr>
          <p:nvPr/>
        </p:nvSpPr>
        <p:spPr bwMode="auto">
          <a:xfrm>
            <a:off x="3024188" y="3708400"/>
            <a:ext cx="352425" cy="4794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sp>
        <p:nvSpPr>
          <p:cNvPr id="19470" name="WordArt 14"/>
          <p:cNvSpPr>
            <a:spLocks noChangeArrowheads="1" noChangeShapeType="1" noTextEdit="1"/>
          </p:cNvSpPr>
          <p:nvPr/>
        </p:nvSpPr>
        <p:spPr bwMode="auto">
          <a:xfrm>
            <a:off x="4776788" y="3708400"/>
            <a:ext cx="352425" cy="4794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Introduction: Undirected Graphs</a:t>
            </a:r>
          </a:p>
        </p:txBody>
      </p:sp>
      <p:sp>
        <p:nvSpPr>
          <p:cNvPr id="20483" name="Rectangle 3"/>
          <p:cNvSpPr>
            <a:spLocks noGrp="1" noChangeArrowheads="1"/>
          </p:cNvSpPr>
          <p:nvPr>
            <p:ph type="body" idx="1"/>
          </p:nvPr>
        </p:nvSpPr>
        <p:spPr/>
        <p:txBody>
          <a:bodyPr/>
          <a:lstStyle/>
          <a:p>
            <a:pPr eaLnBrk="1" hangingPunct="1"/>
            <a:r>
              <a:rPr lang="en-US" altLang="en-US" smtClean="0"/>
              <a:t>In a undirected graph, the edges are lines.</a:t>
            </a:r>
          </a:p>
          <a:p>
            <a:pPr eaLnBrk="1" hangingPunct="1"/>
            <a:r>
              <a:rPr lang="en-US" altLang="en-US" smtClean="0"/>
              <a:t>Undirected graphs show a relationship between two nodes.</a:t>
            </a:r>
          </a:p>
          <a:p>
            <a:pPr eaLnBrk="1" hangingPunct="1"/>
            <a:endParaRPr lang="en-US" altLang="en-US" smtClean="0"/>
          </a:p>
        </p:txBody>
      </p:sp>
      <p:sp>
        <p:nvSpPr>
          <p:cNvPr id="20484" name="Oval 4"/>
          <p:cNvSpPr>
            <a:spLocks noChangeArrowheads="1"/>
          </p:cNvSpPr>
          <p:nvPr/>
        </p:nvSpPr>
        <p:spPr bwMode="auto">
          <a:xfrm>
            <a:off x="990600" y="3505200"/>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0485" name="Oval 5"/>
          <p:cNvSpPr>
            <a:spLocks noChangeArrowheads="1"/>
          </p:cNvSpPr>
          <p:nvPr/>
        </p:nvSpPr>
        <p:spPr bwMode="auto">
          <a:xfrm>
            <a:off x="2743200" y="3505200"/>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0486" name="Oval 6"/>
          <p:cNvSpPr>
            <a:spLocks noChangeArrowheads="1"/>
          </p:cNvSpPr>
          <p:nvPr/>
        </p:nvSpPr>
        <p:spPr bwMode="auto">
          <a:xfrm>
            <a:off x="990600" y="5105400"/>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0487" name="Oval 7"/>
          <p:cNvSpPr>
            <a:spLocks noChangeArrowheads="1"/>
          </p:cNvSpPr>
          <p:nvPr/>
        </p:nvSpPr>
        <p:spPr bwMode="auto">
          <a:xfrm>
            <a:off x="4443413" y="3505200"/>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0488" name="WordArt 11"/>
          <p:cNvSpPr>
            <a:spLocks noChangeArrowheads="1" noChangeShapeType="1" noTextEdit="1"/>
          </p:cNvSpPr>
          <p:nvPr/>
        </p:nvSpPr>
        <p:spPr bwMode="auto">
          <a:xfrm>
            <a:off x="1276350" y="3698875"/>
            <a:ext cx="352425" cy="4794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20489" name="WordArt 12"/>
          <p:cNvSpPr>
            <a:spLocks noChangeArrowheads="1" noChangeShapeType="1" noTextEdit="1"/>
          </p:cNvSpPr>
          <p:nvPr/>
        </p:nvSpPr>
        <p:spPr bwMode="auto">
          <a:xfrm>
            <a:off x="1271588" y="5360988"/>
            <a:ext cx="352425" cy="4032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20490" name="WordArt 13"/>
          <p:cNvSpPr>
            <a:spLocks noChangeArrowheads="1" noChangeShapeType="1" noTextEdit="1"/>
          </p:cNvSpPr>
          <p:nvPr/>
        </p:nvSpPr>
        <p:spPr bwMode="auto">
          <a:xfrm>
            <a:off x="3024188" y="3768725"/>
            <a:ext cx="352425" cy="381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sp>
        <p:nvSpPr>
          <p:cNvPr id="20491" name="WordArt 14"/>
          <p:cNvSpPr>
            <a:spLocks noChangeArrowheads="1" noChangeShapeType="1" noTextEdit="1"/>
          </p:cNvSpPr>
          <p:nvPr/>
        </p:nvSpPr>
        <p:spPr bwMode="auto">
          <a:xfrm>
            <a:off x="4730750" y="3670300"/>
            <a:ext cx="352425" cy="4794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sp>
        <p:nvSpPr>
          <p:cNvPr id="20492" name="Rectangle 15"/>
          <p:cNvSpPr>
            <a:spLocks noChangeArrowheads="1"/>
          </p:cNvSpPr>
          <p:nvPr/>
        </p:nvSpPr>
        <p:spPr bwMode="auto">
          <a:xfrm>
            <a:off x="1981200" y="3886200"/>
            <a:ext cx="685800" cy="152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20493" name="Rectangle 16"/>
          <p:cNvSpPr>
            <a:spLocks noChangeArrowheads="1"/>
          </p:cNvSpPr>
          <p:nvPr/>
        </p:nvSpPr>
        <p:spPr bwMode="auto">
          <a:xfrm>
            <a:off x="3733800" y="3886200"/>
            <a:ext cx="685800" cy="152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20494" name="Rectangle 17"/>
          <p:cNvSpPr>
            <a:spLocks noChangeArrowheads="1"/>
          </p:cNvSpPr>
          <p:nvPr/>
        </p:nvSpPr>
        <p:spPr bwMode="auto">
          <a:xfrm>
            <a:off x="1371600" y="4495800"/>
            <a:ext cx="152400" cy="533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Terminology</a:t>
            </a:r>
          </a:p>
        </p:txBody>
      </p:sp>
      <p:sp>
        <p:nvSpPr>
          <p:cNvPr id="21507" name="Rectangle 3"/>
          <p:cNvSpPr>
            <a:spLocks noGrp="1" noChangeArrowheads="1"/>
          </p:cNvSpPr>
          <p:nvPr>
            <p:ph type="body" idx="1"/>
          </p:nvPr>
        </p:nvSpPr>
        <p:spPr>
          <a:xfrm>
            <a:off x="457200" y="2743200"/>
            <a:ext cx="8229600" cy="3382963"/>
          </a:xfrm>
        </p:spPr>
        <p:txBody>
          <a:bodyPr/>
          <a:lstStyle/>
          <a:p>
            <a:pPr eaLnBrk="1" hangingPunct="1"/>
            <a:r>
              <a:rPr lang="en-US" altLang="en-US" sz="2800" smtClean="0"/>
              <a:t>In the directed graph above, b is </a:t>
            </a:r>
            <a:r>
              <a:rPr lang="en-US" altLang="en-US" sz="2800" b="1" smtClean="0"/>
              <a:t>adjacent</a:t>
            </a:r>
            <a:r>
              <a:rPr lang="en-US" altLang="en-US" sz="2800" smtClean="0"/>
              <a:t> to a because (a, b) </a:t>
            </a:r>
            <a:r>
              <a:rPr lang="en-US" altLang="en-US" sz="2800" smtClean="0">
                <a:sym typeface="Symbol" pitchFamily="18" charset="2"/>
              </a:rPr>
              <a:t></a:t>
            </a:r>
            <a:r>
              <a:rPr lang="en-US" altLang="en-US" sz="2800" smtClean="0"/>
              <a:t> E.  Note that a is </a:t>
            </a:r>
            <a:r>
              <a:rPr lang="en-US" altLang="en-US" sz="2800" i="1" smtClean="0"/>
              <a:t>not</a:t>
            </a:r>
            <a:r>
              <a:rPr lang="en-US" altLang="en-US" sz="2800" smtClean="0"/>
              <a:t> adjacent to b.</a:t>
            </a:r>
          </a:p>
          <a:p>
            <a:pPr eaLnBrk="1" hangingPunct="1"/>
            <a:r>
              <a:rPr lang="en-US" altLang="en-US" sz="2800" smtClean="0"/>
              <a:t>A is a </a:t>
            </a:r>
            <a:r>
              <a:rPr lang="en-US" altLang="en-US" sz="2800" b="1" smtClean="0"/>
              <a:t>predecessor</a:t>
            </a:r>
            <a:r>
              <a:rPr lang="en-US" altLang="en-US" sz="2800" smtClean="0"/>
              <a:t> of node B</a:t>
            </a:r>
          </a:p>
          <a:p>
            <a:pPr eaLnBrk="1" hangingPunct="1"/>
            <a:r>
              <a:rPr lang="en-US" altLang="en-US" sz="2800" smtClean="0"/>
              <a:t>B is a </a:t>
            </a:r>
            <a:r>
              <a:rPr lang="en-US" altLang="en-US" sz="2800" b="1" smtClean="0"/>
              <a:t>successor</a:t>
            </a:r>
            <a:r>
              <a:rPr lang="en-US" altLang="en-US" sz="2800" smtClean="0"/>
              <a:t> of node A</a:t>
            </a:r>
          </a:p>
          <a:p>
            <a:pPr eaLnBrk="1" hangingPunct="1"/>
            <a:r>
              <a:rPr lang="en-US" altLang="en-US" sz="2800" smtClean="0"/>
              <a:t>The </a:t>
            </a:r>
            <a:r>
              <a:rPr lang="en-US" altLang="en-US" sz="2800" b="1" smtClean="0"/>
              <a:t>source</a:t>
            </a:r>
            <a:r>
              <a:rPr lang="en-US" altLang="en-US" sz="2800" smtClean="0"/>
              <a:t> of the edge is node A, the </a:t>
            </a:r>
            <a:r>
              <a:rPr lang="en-US" altLang="en-US" sz="2800" b="1" smtClean="0"/>
              <a:t>target</a:t>
            </a:r>
            <a:r>
              <a:rPr lang="en-US" altLang="en-US" sz="2800" smtClean="0"/>
              <a:t> is node B</a:t>
            </a:r>
          </a:p>
        </p:txBody>
      </p:sp>
      <p:sp>
        <p:nvSpPr>
          <p:cNvPr id="21508" name="Oval 4"/>
          <p:cNvSpPr>
            <a:spLocks noChangeArrowheads="1"/>
          </p:cNvSpPr>
          <p:nvPr/>
        </p:nvSpPr>
        <p:spPr bwMode="auto">
          <a:xfrm>
            <a:off x="533400" y="1470025"/>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1509" name="Oval 5"/>
          <p:cNvSpPr>
            <a:spLocks noChangeArrowheads="1"/>
          </p:cNvSpPr>
          <p:nvPr/>
        </p:nvSpPr>
        <p:spPr bwMode="auto">
          <a:xfrm>
            <a:off x="2286000" y="1470025"/>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1510" name="AutoShape 6"/>
          <p:cNvSpPr>
            <a:spLocks noChangeArrowheads="1"/>
          </p:cNvSpPr>
          <p:nvPr/>
        </p:nvSpPr>
        <p:spPr bwMode="auto">
          <a:xfrm>
            <a:off x="1524000" y="1851025"/>
            <a:ext cx="685800" cy="228600"/>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21511" name="WordArt 7"/>
          <p:cNvSpPr>
            <a:spLocks noChangeArrowheads="1" noChangeShapeType="1" noTextEdit="1"/>
          </p:cNvSpPr>
          <p:nvPr/>
        </p:nvSpPr>
        <p:spPr bwMode="auto">
          <a:xfrm>
            <a:off x="814388" y="1698625"/>
            <a:ext cx="352425" cy="4032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21512" name="WordArt 8"/>
          <p:cNvSpPr>
            <a:spLocks noChangeArrowheads="1" noChangeShapeType="1" noTextEdit="1"/>
          </p:cNvSpPr>
          <p:nvPr/>
        </p:nvSpPr>
        <p:spPr bwMode="auto">
          <a:xfrm>
            <a:off x="2566988" y="1660525"/>
            <a:ext cx="352425" cy="4794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Terminology</a:t>
            </a:r>
          </a:p>
        </p:txBody>
      </p:sp>
      <p:sp>
        <p:nvSpPr>
          <p:cNvPr id="22531" name="Rectangle 3"/>
          <p:cNvSpPr>
            <a:spLocks noGrp="1" noChangeArrowheads="1"/>
          </p:cNvSpPr>
          <p:nvPr>
            <p:ph type="body" idx="1"/>
          </p:nvPr>
        </p:nvSpPr>
        <p:spPr>
          <a:xfrm>
            <a:off x="457200" y="2743200"/>
            <a:ext cx="8229600" cy="3382963"/>
          </a:xfrm>
        </p:spPr>
        <p:txBody>
          <a:bodyPr/>
          <a:lstStyle/>
          <a:p>
            <a:pPr eaLnBrk="1" hangingPunct="1"/>
            <a:r>
              <a:rPr lang="en-US" altLang="en-US" smtClean="0"/>
              <a:t>In the undirected graph above, a and b are </a:t>
            </a:r>
            <a:r>
              <a:rPr lang="en-US" altLang="en-US" b="1" smtClean="0"/>
              <a:t>adjacent</a:t>
            </a:r>
            <a:r>
              <a:rPr lang="en-US" altLang="en-US" smtClean="0"/>
              <a:t> because (a,b) </a:t>
            </a:r>
            <a:r>
              <a:rPr lang="en-US" altLang="en-US" smtClean="0">
                <a:sym typeface="Symbol" pitchFamily="18" charset="2"/>
              </a:rPr>
              <a:t></a:t>
            </a:r>
            <a:r>
              <a:rPr lang="en-US" altLang="en-US" smtClean="0"/>
              <a:t> E.  a and b are called </a:t>
            </a:r>
            <a:r>
              <a:rPr lang="en-US" altLang="en-US" b="1" smtClean="0"/>
              <a:t>neighbors.</a:t>
            </a:r>
            <a:endParaRPr lang="en-US" altLang="en-US" smtClean="0"/>
          </a:p>
        </p:txBody>
      </p:sp>
      <p:sp>
        <p:nvSpPr>
          <p:cNvPr id="22532" name="Oval 4"/>
          <p:cNvSpPr>
            <a:spLocks noChangeArrowheads="1"/>
          </p:cNvSpPr>
          <p:nvPr/>
        </p:nvSpPr>
        <p:spPr bwMode="auto">
          <a:xfrm>
            <a:off x="533400" y="1470025"/>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2533" name="Oval 5"/>
          <p:cNvSpPr>
            <a:spLocks noChangeArrowheads="1"/>
          </p:cNvSpPr>
          <p:nvPr/>
        </p:nvSpPr>
        <p:spPr bwMode="auto">
          <a:xfrm>
            <a:off x="2286000" y="1470025"/>
            <a:ext cx="914400" cy="91440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2534" name="WordArt 7"/>
          <p:cNvSpPr>
            <a:spLocks noChangeArrowheads="1" noChangeShapeType="1" noTextEdit="1"/>
          </p:cNvSpPr>
          <p:nvPr/>
        </p:nvSpPr>
        <p:spPr bwMode="auto">
          <a:xfrm>
            <a:off x="814388" y="1687513"/>
            <a:ext cx="352425" cy="4032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22535" name="WordArt 8"/>
          <p:cNvSpPr>
            <a:spLocks noChangeArrowheads="1" noChangeShapeType="1" noTextEdit="1"/>
          </p:cNvSpPr>
          <p:nvPr/>
        </p:nvSpPr>
        <p:spPr bwMode="auto">
          <a:xfrm>
            <a:off x="2566988" y="1622425"/>
            <a:ext cx="352425" cy="4794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22536" name="Rectangle 9"/>
          <p:cNvSpPr>
            <a:spLocks noChangeArrowheads="1"/>
          </p:cNvSpPr>
          <p:nvPr/>
        </p:nvSpPr>
        <p:spPr bwMode="auto">
          <a:xfrm>
            <a:off x="1524000" y="1828800"/>
            <a:ext cx="685800" cy="152400"/>
          </a:xfrm>
          <a:prstGeom prst="rect">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Terminology</a:t>
            </a:r>
          </a:p>
        </p:txBody>
      </p:sp>
      <p:sp>
        <p:nvSpPr>
          <p:cNvPr id="23555" name="Rectangle 3"/>
          <p:cNvSpPr>
            <a:spLocks noGrp="1" noChangeArrowheads="1"/>
          </p:cNvSpPr>
          <p:nvPr>
            <p:ph type="body" idx="1"/>
          </p:nvPr>
        </p:nvSpPr>
        <p:spPr>
          <a:xfrm>
            <a:off x="457200" y="2667000"/>
            <a:ext cx="8229600" cy="3886200"/>
          </a:xfrm>
        </p:spPr>
        <p:txBody>
          <a:bodyPr/>
          <a:lstStyle/>
          <a:p>
            <a:pPr eaLnBrk="1" hangingPunct="1"/>
            <a:r>
              <a:rPr lang="en-US" altLang="en-US" smtClean="0"/>
              <a:t>A </a:t>
            </a:r>
            <a:r>
              <a:rPr lang="en-US" altLang="en-US" b="1" smtClean="0"/>
              <a:t>path</a:t>
            </a:r>
            <a:r>
              <a:rPr lang="en-US" altLang="en-US" smtClean="0"/>
              <a:t> is a sequence of vertices w</a:t>
            </a:r>
            <a:r>
              <a:rPr lang="en-US" altLang="en-US" baseline="-25000" smtClean="0"/>
              <a:t>1</a:t>
            </a:r>
            <a:r>
              <a:rPr lang="en-US" altLang="en-US" smtClean="0"/>
              <a:t>, w</a:t>
            </a:r>
            <a:r>
              <a:rPr lang="en-US" altLang="en-US" baseline="-25000" smtClean="0"/>
              <a:t>2</a:t>
            </a:r>
            <a:r>
              <a:rPr lang="en-US" altLang="en-US" smtClean="0"/>
              <a:t>,…w</a:t>
            </a:r>
            <a:r>
              <a:rPr lang="en-US" altLang="en-US" baseline="-25000" smtClean="0"/>
              <a:t>n</a:t>
            </a:r>
            <a:r>
              <a:rPr lang="en-US" altLang="en-US" smtClean="0"/>
              <a:t> such that (w</a:t>
            </a:r>
            <a:r>
              <a:rPr lang="en-US" altLang="en-US" baseline="-25000" smtClean="0"/>
              <a:t>i</a:t>
            </a:r>
            <a:r>
              <a:rPr lang="en-US" altLang="en-US" smtClean="0"/>
              <a:t>, w</a:t>
            </a:r>
            <a:r>
              <a:rPr lang="en-US" altLang="en-US" baseline="-25000" smtClean="0"/>
              <a:t>i+1</a:t>
            </a:r>
            <a:r>
              <a:rPr lang="en-US" altLang="en-US" smtClean="0"/>
              <a:t>) </a:t>
            </a:r>
            <a:r>
              <a:rPr lang="en-US" altLang="en-US" smtClean="0">
                <a:sym typeface="Symbol" pitchFamily="18" charset="2"/>
              </a:rPr>
              <a:t> E, 1 &lt;= i &lt; n, and each vertex is unique except that the path may start and end on the same vertex</a:t>
            </a:r>
          </a:p>
          <a:p>
            <a:pPr eaLnBrk="1" hangingPunct="1"/>
            <a:r>
              <a:rPr lang="en-US" altLang="en-US" smtClean="0">
                <a:sym typeface="Symbol" pitchFamily="18" charset="2"/>
              </a:rPr>
              <a:t>The </a:t>
            </a:r>
            <a:r>
              <a:rPr lang="en-US" altLang="en-US" b="1" smtClean="0">
                <a:sym typeface="Symbol" pitchFamily="18" charset="2"/>
              </a:rPr>
              <a:t>length</a:t>
            </a:r>
            <a:r>
              <a:rPr lang="en-US" altLang="en-US" smtClean="0">
                <a:sym typeface="Symbol" pitchFamily="18" charset="2"/>
              </a:rPr>
              <a:t> of the path is the number of edges along the path</a:t>
            </a:r>
          </a:p>
        </p:txBody>
      </p:sp>
      <p:grpSp>
        <p:nvGrpSpPr>
          <p:cNvPr id="23556" name="Group 24"/>
          <p:cNvGrpSpPr>
            <a:grpSpLocks/>
          </p:cNvGrpSpPr>
          <p:nvPr/>
        </p:nvGrpSpPr>
        <p:grpSpPr bwMode="auto">
          <a:xfrm>
            <a:off x="533400" y="1231900"/>
            <a:ext cx="2514600" cy="1350963"/>
            <a:chOff x="336" y="926"/>
            <a:chExt cx="2832" cy="1522"/>
          </a:xfrm>
        </p:grpSpPr>
        <p:sp>
          <p:nvSpPr>
            <p:cNvPr id="23557" name="Oval 4"/>
            <p:cNvSpPr>
              <a:spLocks noChangeArrowheads="1"/>
            </p:cNvSpPr>
            <p:nvPr/>
          </p:nvSpPr>
          <p:spPr bwMode="auto">
            <a:xfrm>
              <a:off x="336"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3558" name="Oval 5"/>
            <p:cNvSpPr>
              <a:spLocks noChangeArrowheads="1"/>
            </p:cNvSpPr>
            <p:nvPr/>
          </p:nvSpPr>
          <p:spPr bwMode="auto">
            <a:xfrm>
              <a:off x="1440"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3559" name="WordArt 6"/>
            <p:cNvSpPr>
              <a:spLocks noChangeArrowheads="1" noChangeShapeType="1" noTextEdit="1"/>
            </p:cNvSpPr>
            <p:nvPr/>
          </p:nvSpPr>
          <p:spPr bwMode="auto">
            <a:xfrm>
              <a:off x="488" y="1042"/>
              <a:ext cx="222" cy="254"/>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23560" name="WordArt 7"/>
            <p:cNvSpPr>
              <a:spLocks noChangeArrowheads="1" noChangeShapeType="1" noTextEdit="1"/>
            </p:cNvSpPr>
            <p:nvPr/>
          </p:nvSpPr>
          <p:spPr bwMode="auto">
            <a:xfrm>
              <a:off x="1599" y="1042"/>
              <a:ext cx="222" cy="30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23561" name="Oval 9"/>
            <p:cNvSpPr>
              <a:spLocks noChangeArrowheads="1"/>
            </p:cNvSpPr>
            <p:nvPr/>
          </p:nvSpPr>
          <p:spPr bwMode="auto">
            <a:xfrm>
              <a:off x="1488" y="1872"/>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3562" name="Oval 10"/>
            <p:cNvSpPr>
              <a:spLocks noChangeArrowheads="1"/>
            </p:cNvSpPr>
            <p:nvPr/>
          </p:nvSpPr>
          <p:spPr bwMode="auto">
            <a:xfrm>
              <a:off x="2592" y="1872"/>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3563" name="WordArt 11"/>
            <p:cNvSpPr>
              <a:spLocks noChangeArrowheads="1" noChangeShapeType="1" noTextEdit="1"/>
            </p:cNvSpPr>
            <p:nvPr/>
          </p:nvSpPr>
          <p:spPr bwMode="auto">
            <a:xfrm>
              <a:off x="1641" y="2016"/>
              <a:ext cx="222" cy="254"/>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sp>
          <p:nvSpPr>
            <p:cNvPr id="23564" name="WordArt 12"/>
            <p:cNvSpPr>
              <a:spLocks noChangeArrowheads="1" noChangeShapeType="1" noTextEdit="1"/>
            </p:cNvSpPr>
            <p:nvPr/>
          </p:nvSpPr>
          <p:spPr bwMode="auto">
            <a:xfrm>
              <a:off x="2793" y="2016"/>
              <a:ext cx="222" cy="24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e</a:t>
              </a:r>
            </a:p>
          </p:txBody>
        </p:sp>
        <p:sp>
          <p:nvSpPr>
            <p:cNvPr id="23565" name="Oval 14"/>
            <p:cNvSpPr>
              <a:spLocks noChangeArrowheads="1"/>
            </p:cNvSpPr>
            <p:nvPr/>
          </p:nvSpPr>
          <p:spPr bwMode="auto">
            <a:xfrm>
              <a:off x="2592"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3566" name="WordArt 15"/>
            <p:cNvSpPr>
              <a:spLocks noChangeArrowheads="1" noChangeShapeType="1" noTextEdit="1"/>
            </p:cNvSpPr>
            <p:nvPr/>
          </p:nvSpPr>
          <p:spPr bwMode="auto">
            <a:xfrm>
              <a:off x="2754" y="1042"/>
              <a:ext cx="222" cy="254"/>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sp>
          <p:nvSpPr>
            <p:cNvPr id="23567" name="AutoShape 19"/>
            <p:cNvSpPr>
              <a:spLocks noChangeArrowheads="1"/>
            </p:cNvSpPr>
            <p:nvPr/>
          </p:nvSpPr>
          <p:spPr bwMode="auto">
            <a:xfrm>
              <a:off x="960" y="1152"/>
              <a:ext cx="432" cy="144"/>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23568" name="AutoShape 20"/>
            <p:cNvSpPr>
              <a:spLocks noChangeArrowheads="1"/>
            </p:cNvSpPr>
            <p:nvPr/>
          </p:nvSpPr>
          <p:spPr bwMode="auto">
            <a:xfrm>
              <a:off x="2064" y="1152"/>
              <a:ext cx="432" cy="144"/>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23569" name="AutoShape 21"/>
            <p:cNvSpPr>
              <a:spLocks noChangeArrowheads="1"/>
            </p:cNvSpPr>
            <p:nvPr/>
          </p:nvSpPr>
          <p:spPr bwMode="auto">
            <a:xfrm flipH="1">
              <a:off x="2112" y="2112"/>
              <a:ext cx="432" cy="144"/>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23570" name="AutoShape 22"/>
            <p:cNvSpPr>
              <a:spLocks noChangeArrowheads="1"/>
            </p:cNvSpPr>
            <p:nvPr/>
          </p:nvSpPr>
          <p:spPr bwMode="auto">
            <a:xfrm>
              <a:off x="2832" y="1536"/>
              <a:ext cx="144" cy="288"/>
            </a:xfrm>
            <a:prstGeom prst="downArrow">
              <a:avLst>
                <a:gd name="adj1" fmla="val 50000"/>
                <a:gd name="adj2" fmla="val 50000"/>
              </a:avLst>
            </a:prstGeom>
            <a:solidFill>
              <a:schemeClr val="accent1"/>
            </a:solidFill>
            <a:ln w="9525">
              <a:solidFill>
                <a:schemeClr val="tx1"/>
              </a:solidFill>
              <a:miter lim="800000"/>
              <a:headEnd/>
              <a:tailEnd/>
            </a:ln>
            <a:effectLst/>
          </p:spPr>
          <p:txBody>
            <a:bodyPr vert="eaVert" wrap="none" anchor="ctr"/>
            <a:lstStyle/>
            <a:p>
              <a:pPr eaLnBrk="1" hangingPunct="1"/>
              <a:endParaRPr lang="en-US" altLang="en-US"/>
            </a:p>
          </p:txBody>
        </p:sp>
        <p:sp>
          <p:nvSpPr>
            <p:cNvPr id="23571" name="AutoShape 23"/>
            <p:cNvSpPr>
              <a:spLocks noChangeArrowheads="1"/>
            </p:cNvSpPr>
            <p:nvPr/>
          </p:nvSpPr>
          <p:spPr bwMode="auto">
            <a:xfrm>
              <a:off x="1680" y="1536"/>
              <a:ext cx="144" cy="288"/>
            </a:xfrm>
            <a:prstGeom prst="upArrow">
              <a:avLst>
                <a:gd name="adj1" fmla="val 50000"/>
                <a:gd name="adj2" fmla="val 50000"/>
              </a:avLst>
            </a:prstGeom>
            <a:solidFill>
              <a:schemeClr val="accent1"/>
            </a:solidFill>
            <a:ln w="9525">
              <a:solidFill>
                <a:schemeClr val="tx1"/>
              </a:solidFill>
              <a:miter lim="800000"/>
              <a:headEnd/>
              <a:tailEnd/>
            </a:ln>
            <a:effectLst/>
          </p:spPr>
          <p:txBody>
            <a:bodyPr vert="eaVert" wrap="none" anchor="ctr"/>
            <a:lstStyle/>
            <a:p>
              <a:pPr eaLnBrk="1" hangingPunct="1"/>
              <a:endParaRPr lang="en-US"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Terminology</a:t>
            </a:r>
          </a:p>
        </p:txBody>
      </p:sp>
      <p:sp>
        <p:nvSpPr>
          <p:cNvPr id="24579" name="Rectangle 3"/>
          <p:cNvSpPr>
            <a:spLocks noGrp="1" noChangeArrowheads="1"/>
          </p:cNvSpPr>
          <p:nvPr>
            <p:ph type="body" idx="1"/>
          </p:nvPr>
        </p:nvSpPr>
        <p:spPr>
          <a:xfrm>
            <a:off x="457200" y="2667000"/>
            <a:ext cx="8229600" cy="3154363"/>
          </a:xfrm>
        </p:spPr>
        <p:txBody>
          <a:bodyPr/>
          <a:lstStyle/>
          <a:p>
            <a:pPr eaLnBrk="1" hangingPunct="1"/>
            <a:r>
              <a:rPr lang="en-US" altLang="en-US" smtClean="0"/>
              <a:t>An </a:t>
            </a:r>
            <a:r>
              <a:rPr lang="en-US" altLang="en-US" b="1" smtClean="0"/>
              <a:t>acyclic</a:t>
            </a:r>
            <a:r>
              <a:rPr lang="en-US" altLang="en-US" smtClean="0"/>
              <a:t> </a:t>
            </a:r>
            <a:r>
              <a:rPr lang="en-US" altLang="en-US" b="1" smtClean="0"/>
              <a:t>path</a:t>
            </a:r>
            <a:r>
              <a:rPr lang="en-US" altLang="en-US" smtClean="0"/>
              <a:t> is a path where each vertex is unique</a:t>
            </a:r>
            <a:endParaRPr lang="en-US" altLang="en-US" smtClean="0">
              <a:sym typeface="Symbol" pitchFamily="18" charset="2"/>
            </a:endParaRPr>
          </a:p>
          <a:p>
            <a:pPr eaLnBrk="1" hangingPunct="1"/>
            <a:r>
              <a:rPr lang="en-US" altLang="en-US" smtClean="0">
                <a:sym typeface="Symbol" pitchFamily="18" charset="2"/>
              </a:rPr>
              <a:t>A </a:t>
            </a:r>
            <a:r>
              <a:rPr lang="en-US" altLang="en-US" b="1" smtClean="0">
                <a:sym typeface="Symbol" pitchFamily="18" charset="2"/>
              </a:rPr>
              <a:t>cyclic</a:t>
            </a:r>
            <a:r>
              <a:rPr lang="en-US" altLang="en-US" smtClean="0">
                <a:sym typeface="Symbol" pitchFamily="18" charset="2"/>
              </a:rPr>
              <a:t> </a:t>
            </a:r>
            <a:r>
              <a:rPr lang="en-US" altLang="en-US" b="1" smtClean="0">
                <a:sym typeface="Symbol" pitchFamily="18" charset="2"/>
              </a:rPr>
              <a:t>path</a:t>
            </a:r>
            <a:r>
              <a:rPr lang="en-US" altLang="en-US" smtClean="0">
                <a:sym typeface="Symbol" pitchFamily="18" charset="2"/>
              </a:rPr>
              <a:t> is a path such that</a:t>
            </a:r>
          </a:p>
          <a:p>
            <a:pPr lvl="1" eaLnBrk="1" hangingPunct="1"/>
            <a:r>
              <a:rPr lang="en-US" altLang="en-US" smtClean="0">
                <a:sym typeface="Symbol" pitchFamily="18" charset="2"/>
              </a:rPr>
              <a:t>There are at least two vertices on the path</a:t>
            </a:r>
          </a:p>
          <a:p>
            <a:pPr lvl="1" eaLnBrk="1" hangingPunct="1"/>
            <a:r>
              <a:rPr lang="en-US" altLang="en-US" smtClean="0">
                <a:sym typeface="Symbol" pitchFamily="18" charset="2"/>
              </a:rPr>
              <a:t> w</a:t>
            </a:r>
            <a:r>
              <a:rPr lang="en-US" altLang="en-US" baseline="-25000" smtClean="0">
                <a:sym typeface="Symbol" pitchFamily="18" charset="2"/>
              </a:rPr>
              <a:t>1</a:t>
            </a:r>
            <a:r>
              <a:rPr lang="en-US" altLang="en-US" smtClean="0">
                <a:sym typeface="Symbol" pitchFamily="18" charset="2"/>
              </a:rPr>
              <a:t> = w</a:t>
            </a:r>
            <a:r>
              <a:rPr lang="en-US" altLang="en-US" baseline="-25000" smtClean="0">
                <a:sym typeface="Symbol" pitchFamily="18" charset="2"/>
              </a:rPr>
              <a:t>n</a:t>
            </a:r>
            <a:r>
              <a:rPr lang="en-US" altLang="en-US" smtClean="0">
                <a:sym typeface="Symbol" pitchFamily="18" charset="2"/>
              </a:rPr>
              <a:t> (path starts and ends at same vertex)</a:t>
            </a:r>
          </a:p>
          <a:p>
            <a:pPr lvl="1" eaLnBrk="1" hangingPunct="1"/>
            <a:endParaRPr lang="en-US" altLang="en-US" smtClean="0">
              <a:sym typeface="Symbol" pitchFamily="18" charset="2"/>
            </a:endParaRPr>
          </a:p>
        </p:txBody>
      </p:sp>
      <p:grpSp>
        <p:nvGrpSpPr>
          <p:cNvPr id="24580" name="Group 20"/>
          <p:cNvGrpSpPr>
            <a:grpSpLocks/>
          </p:cNvGrpSpPr>
          <p:nvPr/>
        </p:nvGrpSpPr>
        <p:grpSpPr bwMode="auto">
          <a:xfrm>
            <a:off x="533400" y="1231900"/>
            <a:ext cx="2514600" cy="1350963"/>
            <a:chOff x="336" y="926"/>
            <a:chExt cx="2832" cy="1522"/>
          </a:xfrm>
        </p:grpSpPr>
        <p:sp>
          <p:nvSpPr>
            <p:cNvPr id="24581" name="Oval 21"/>
            <p:cNvSpPr>
              <a:spLocks noChangeArrowheads="1"/>
            </p:cNvSpPr>
            <p:nvPr/>
          </p:nvSpPr>
          <p:spPr bwMode="auto">
            <a:xfrm>
              <a:off x="336"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4582" name="Oval 22"/>
            <p:cNvSpPr>
              <a:spLocks noChangeArrowheads="1"/>
            </p:cNvSpPr>
            <p:nvPr/>
          </p:nvSpPr>
          <p:spPr bwMode="auto">
            <a:xfrm>
              <a:off x="1440"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4583" name="WordArt 23"/>
            <p:cNvSpPr>
              <a:spLocks noChangeArrowheads="1" noChangeShapeType="1" noTextEdit="1"/>
            </p:cNvSpPr>
            <p:nvPr/>
          </p:nvSpPr>
          <p:spPr bwMode="auto">
            <a:xfrm>
              <a:off x="447" y="1042"/>
              <a:ext cx="222" cy="254"/>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24584" name="WordArt 24"/>
            <p:cNvSpPr>
              <a:spLocks noChangeArrowheads="1" noChangeShapeType="1" noTextEdit="1"/>
            </p:cNvSpPr>
            <p:nvPr/>
          </p:nvSpPr>
          <p:spPr bwMode="auto">
            <a:xfrm>
              <a:off x="1602" y="1039"/>
              <a:ext cx="222" cy="30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24585" name="Oval 25"/>
            <p:cNvSpPr>
              <a:spLocks noChangeArrowheads="1"/>
            </p:cNvSpPr>
            <p:nvPr/>
          </p:nvSpPr>
          <p:spPr bwMode="auto">
            <a:xfrm>
              <a:off x="1488" y="1872"/>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4586" name="Oval 26"/>
            <p:cNvSpPr>
              <a:spLocks noChangeArrowheads="1"/>
            </p:cNvSpPr>
            <p:nvPr/>
          </p:nvSpPr>
          <p:spPr bwMode="auto">
            <a:xfrm>
              <a:off x="2592" y="1872"/>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4587" name="WordArt 27"/>
            <p:cNvSpPr>
              <a:spLocks noChangeArrowheads="1" noChangeShapeType="1" noTextEdit="1"/>
            </p:cNvSpPr>
            <p:nvPr/>
          </p:nvSpPr>
          <p:spPr bwMode="auto">
            <a:xfrm>
              <a:off x="1613" y="2033"/>
              <a:ext cx="222" cy="254"/>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sp>
          <p:nvSpPr>
            <p:cNvPr id="24588" name="WordArt 28"/>
            <p:cNvSpPr>
              <a:spLocks noChangeArrowheads="1" noChangeShapeType="1" noTextEdit="1"/>
            </p:cNvSpPr>
            <p:nvPr/>
          </p:nvSpPr>
          <p:spPr bwMode="auto">
            <a:xfrm>
              <a:off x="2754" y="2015"/>
              <a:ext cx="222" cy="24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e</a:t>
              </a:r>
            </a:p>
          </p:txBody>
        </p:sp>
        <p:sp>
          <p:nvSpPr>
            <p:cNvPr id="24589" name="Oval 29"/>
            <p:cNvSpPr>
              <a:spLocks noChangeArrowheads="1"/>
            </p:cNvSpPr>
            <p:nvPr/>
          </p:nvSpPr>
          <p:spPr bwMode="auto">
            <a:xfrm>
              <a:off x="2592"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4590" name="WordArt 30"/>
            <p:cNvSpPr>
              <a:spLocks noChangeArrowheads="1" noChangeShapeType="1" noTextEdit="1"/>
            </p:cNvSpPr>
            <p:nvPr/>
          </p:nvSpPr>
          <p:spPr bwMode="auto">
            <a:xfrm>
              <a:off x="2741" y="1063"/>
              <a:ext cx="222" cy="254"/>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sp>
          <p:nvSpPr>
            <p:cNvPr id="24591" name="AutoShape 31"/>
            <p:cNvSpPr>
              <a:spLocks noChangeArrowheads="1"/>
            </p:cNvSpPr>
            <p:nvPr/>
          </p:nvSpPr>
          <p:spPr bwMode="auto">
            <a:xfrm>
              <a:off x="960" y="1152"/>
              <a:ext cx="432" cy="144"/>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24592" name="AutoShape 32"/>
            <p:cNvSpPr>
              <a:spLocks noChangeArrowheads="1"/>
            </p:cNvSpPr>
            <p:nvPr/>
          </p:nvSpPr>
          <p:spPr bwMode="auto">
            <a:xfrm>
              <a:off x="2064" y="1152"/>
              <a:ext cx="432" cy="144"/>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24593" name="AutoShape 33"/>
            <p:cNvSpPr>
              <a:spLocks noChangeArrowheads="1"/>
            </p:cNvSpPr>
            <p:nvPr/>
          </p:nvSpPr>
          <p:spPr bwMode="auto">
            <a:xfrm flipH="1">
              <a:off x="2112" y="2112"/>
              <a:ext cx="432" cy="144"/>
            </a:xfrm>
            <a:prstGeom prst="righ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pPr eaLnBrk="1" hangingPunct="1"/>
              <a:endParaRPr lang="en-US" altLang="en-US"/>
            </a:p>
          </p:txBody>
        </p:sp>
        <p:sp>
          <p:nvSpPr>
            <p:cNvPr id="24594" name="AutoShape 34"/>
            <p:cNvSpPr>
              <a:spLocks noChangeArrowheads="1"/>
            </p:cNvSpPr>
            <p:nvPr/>
          </p:nvSpPr>
          <p:spPr bwMode="auto">
            <a:xfrm>
              <a:off x="2832" y="1536"/>
              <a:ext cx="144" cy="288"/>
            </a:xfrm>
            <a:prstGeom prst="downArrow">
              <a:avLst>
                <a:gd name="adj1" fmla="val 50000"/>
                <a:gd name="adj2" fmla="val 50000"/>
              </a:avLst>
            </a:prstGeom>
            <a:solidFill>
              <a:schemeClr val="accent1"/>
            </a:solidFill>
            <a:ln w="9525">
              <a:solidFill>
                <a:schemeClr val="tx1"/>
              </a:solidFill>
              <a:miter lim="800000"/>
              <a:headEnd/>
              <a:tailEnd/>
            </a:ln>
            <a:effectLst/>
          </p:spPr>
          <p:txBody>
            <a:bodyPr vert="eaVert" wrap="none" anchor="ctr"/>
            <a:lstStyle/>
            <a:p>
              <a:pPr eaLnBrk="1" hangingPunct="1"/>
              <a:endParaRPr lang="en-US" altLang="en-US"/>
            </a:p>
          </p:txBody>
        </p:sp>
        <p:sp>
          <p:nvSpPr>
            <p:cNvPr id="24595" name="AutoShape 35"/>
            <p:cNvSpPr>
              <a:spLocks noChangeArrowheads="1"/>
            </p:cNvSpPr>
            <p:nvPr/>
          </p:nvSpPr>
          <p:spPr bwMode="auto">
            <a:xfrm>
              <a:off x="1680" y="1536"/>
              <a:ext cx="144" cy="288"/>
            </a:xfrm>
            <a:prstGeom prst="upArrow">
              <a:avLst>
                <a:gd name="adj1" fmla="val 50000"/>
                <a:gd name="adj2" fmla="val 50000"/>
              </a:avLst>
            </a:prstGeom>
            <a:solidFill>
              <a:schemeClr val="accent1"/>
            </a:solidFill>
            <a:ln w="9525">
              <a:solidFill>
                <a:schemeClr val="tx1"/>
              </a:solidFill>
              <a:miter lim="800000"/>
              <a:headEnd/>
              <a:tailEnd/>
            </a:ln>
            <a:effectLst/>
          </p:spPr>
          <p:txBody>
            <a:bodyPr vert="eaVert" wrap="none" anchor="ctr"/>
            <a:lstStyle/>
            <a:p>
              <a:pPr eaLnBrk="1" hangingPunct="1"/>
              <a:endParaRPr lang="en-US"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3600" smtClean="0"/>
              <a:t>Cycle</a:t>
            </a:r>
          </a:p>
        </p:txBody>
      </p:sp>
      <p:sp>
        <p:nvSpPr>
          <p:cNvPr id="25603" name="Rectangle 3"/>
          <p:cNvSpPr>
            <a:spLocks noGrp="1" noChangeArrowheads="1"/>
          </p:cNvSpPr>
          <p:nvPr>
            <p:ph idx="1"/>
          </p:nvPr>
        </p:nvSpPr>
        <p:spPr/>
        <p:txBody>
          <a:bodyPr/>
          <a:lstStyle/>
          <a:p>
            <a:pPr eaLnBrk="1" hangingPunct="1"/>
            <a:r>
              <a:rPr lang="en-US" altLang="en-US" sz="2800" smtClean="0"/>
              <a:t>A path from a vertex to itself is called a </a:t>
            </a:r>
            <a:r>
              <a:rPr lang="en-US" altLang="en-US" sz="2800" b="1" i="1" smtClean="0"/>
              <a:t>cycle</a:t>
            </a:r>
            <a:r>
              <a:rPr lang="en-US" altLang="en-US" sz="2800" smtClean="0"/>
              <a:t>.  </a:t>
            </a:r>
          </a:p>
          <a:p>
            <a:pPr eaLnBrk="1" hangingPunct="1"/>
            <a:r>
              <a:rPr lang="en-US" altLang="en-US" sz="2800" smtClean="0"/>
              <a:t>A graph is called </a:t>
            </a:r>
            <a:r>
              <a:rPr lang="en-US" altLang="en-US" sz="2800" b="1" i="1" smtClean="0"/>
              <a:t>cyclic</a:t>
            </a:r>
            <a:r>
              <a:rPr lang="en-US" altLang="en-US" sz="2800" smtClean="0"/>
              <a:t> if it contains a cycle; </a:t>
            </a:r>
          </a:p>
          <a:p>
            <a:pPr lvl="1" eaLnBrk="1" hangingPunct="1"/>
            <a:r>
              <a:rPr lang="en-US" altLang="en-US" sz="2400" smtClean="0"/>
              <a:t>otherwise it is called </a:t>
            </a:r>
            <a:r>
              <a:rPr lang="en-US" altLang="en-US" sz="2400" b="1" i="1" smtClean="0"/>
              <a:t>acyclic</a:t>
            </a:r>
            <a:r>
              <a:rPr lang="en-US" altLang="en-US" sz="2400" smtClean="0"/>
              <a:t> </a:t>
            </a:r>
          </a:p>
          <a:p>
            <a:pPr eaLnBrk="1" hangingPunct="1"/>
            <a:endParaRPr lang="en-US" altLang="en-US" sz="2800" smtClean="0"/>
          </a:p>
        </p:txBody>
      </p:sp>
      <p:grpSp>
        <p:nvGrpSpPr>
          <p:cNvPr id="25604" name="Group 4"/>
          <p:cNvGrpSpPr>
            <a:grpSpLocks/>
          </p:cNvGrpSpPr>
          <p:nvPr/>
        </p:nvGrpSpPr>
        <p:grpSpPr bwMode="auto">
          <a:xfrm>
            <a:off x="762000" y="3429000"/>
            <a:ext cx="2743200" cy="2043113"/>
            <a:chOff x="384" y="2016"/>
            <a:chExt cx="1728" cy="1287"/>
          </a:xfrm>
        </p:grpSpPr>
        <p:sp>
          <p:nvSpPr>
            <p:cNvPr id="25626" name="Oval 5"/>
            <p:cNvSpPr>
              <a:spLocks noChangeArrowheads="1"/>
            </p:cNvSpPr>
            <p:nvPr/>
          </p:nvSpPr>
          <p:spPr bwMode="auto">
            <a:xfrm>
              <a:off x="384" y="2016"/>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27" name="Oval 6"/>
            <p:cNvSpPr>
              <a:spLocks noChangeArrowheads="1"/>
            </p:cNvSpPr>
            <p:nvPr/>
          </p:nvSpPr>
          <p:spPr bwMode="auto">
            <a:xfrm>
              <a:off x="384" y="268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28" name="Oval 7"/>
            <p:cNvSpPr>
              <a:spLocks noChangeArrowheads="1"/>
            </p:cNvSpPr>
            <p:nvPr/>
          </p:nvSpPr>
          <p:spPr bwMode="auto">
            <a:xfrm>
              <a:off x="1200" y="2016"/>
              <a:ext cx="288" cy="288"/>
            </a:xfrm>
            <a:prstGeom prst="ellipse">
              <a:avLst/>
            </a:prstGeom>
            <a:noFill/>
            <a:ln w="9525">
              <a:solidFill>
                <a:schemeClr val="tx1"/>
              </a:solidFill>
              <a:round/>
              <a:headEnd/>
              <a:tailEnd/>
            </a:ln>
            <a:effectLst/>
          </p:spPr>
          <p:txBody>
            <a:bodyPr wrap="none" anchor="ctr"/>
            <a:lstStyle/>
            <a:p>
              <a:pPr algn="ctr"/>
              <a:endParaRPr lang="en-US" altLang="en-US">
                <a:latin typeface="Arial Black" pitchFamily="34" charset="0"/>
              </a:endParaRPr>
            </a:p>
          </p:txBody>
        </p:sp>
        <p:sp>
          <p:nvSpPr>
            <p:cNvPr id="25629" name="Oval 8"/>
            <p:cNvSpPr>
              <a:spLocks noChangeArrowheads="1"/>
            </p:cNvSpPr>
            <p:nvPr/>
          </p:nvSpPr>
          <p:spPr bwMode="auto">
            <a:xfrm>
              <a:off x="1200" y="268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30" name="Oval 9"/>
            <p:cNvSpPr>
              <a:spLocks noChangeArrowheads="1"/>
            </p:cNvSpPr>
            <p:nvPr/>
          </p:nvSpPr>
          <p:spPr bwMode="auto">
            <a:xfrm>
              <a:off x="1824" y="2016"/>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31" name="Oval 10"/>
            <p:cNvSpPr>
              <a:spLocks noChangeArrowheads="1"/>
            </p:cNvSpPr>
            <p:nvPr/>
          </p:nvSpPr>
          <p:spPr bwMode="auto">
            <a:xfrm>
              <a:off x="1824" y="268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32" name="Line 11"/>
            <p:cNvSpPr>
              <a:spLocks noChangeShapeType="1"/>
            </p:cNvSpPr>
            <p:nvPr/>
          </p:nvSpPr>
          <p:spPr bwMode="auto">
            <a:xfrm flipV="1">
              <a:off x="528" y="2304"/>
              <a:ext cx="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33" name="Line 12"/>
            <p:cNvSpPr>
              <a:spLocks noChangeShapeType="1"/>
            </p:cNvSpPr>
            <p:nvPr/>
          </p:nvSpPr>
          <p:spPr bwMode="auto">
            <a:xfrm>
              <a:off x="672" y="2160"/>
              <a:ext cx="528"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34" name="Line 13"/>
            <p:cNvSpPr>
              <a:spLocks noChangeShapeType="1"/>
            </p:cNvSpPr>
            <p:nvPr/>
          </p:nvSpPr>
          <p:spPr bwMode="auto">
            <a:xfrm flipH="1">
              <a:off x="672" y="2256"/>
              <a:ext cx="528"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35" name="Freeform 14"/>
            <p:cNvSpPr>
              <a:spLocks/>
            </p:cNvSpPr>
            <p:nvPr/>
          </p:nvSpPr>
          <p:spPr bwMode="auto">
            <a:xfrm>
              <a:off x="672" y="2680"/>
              <a:ext cx="528" cy="152"/>
            </a:xfrm>
            <a:custGeom>
              <a:avLst/>
              <a:gdLst>
                <a:gd name="T0" fmla="*/ 0 w 528"/>
                <a:gd name="T1" fmla="*/ 152 h 152"/>
                <a:gd name="T2" fmla="*/ 336 w 528"/>
                <a:gd name="T3" fmla="*/ 8 h 152"/>
                <a:gd name="T4" fmla="*/ 528 w 528"/>
                <a:gd name="T5" fmla="*/ 104 h 152"/>
                <a:gd name="T6" fmla="*/ 0 60000 65536"/>
                <a:gd name="T7" fmla="*/ 0 60000 65536"/>
                <a:gd name="T8" fmla="*/ 0 60000 65536"/>
              </a:gdLst>
              <a:ahLst/>
              <a:cxnLst>
                <a:cxn ang="T6">
                  <a:pos x="T0" y="T1"/>
                </a:cxn>
                <a:cxn ang="T7">
                  <a:pos x="T2" y="T3"/>
                </a:cxn>
                <a:cxn ang="T8">
                  <a:pos x="T4" y="T5"/>
                </a:cxn>
              </a:cxnLst>
              <a:rect l="0" t="0" r="r" b="b"/>
              <a:pathLst>
                <a:path w="528" h="152">
                  <a:moveTo>
                    <a:pt x="0" y="152"/>
                  </a:moveTo>
                  <a:cubicBezTo>
                    <a:pt x="124" y="84"/>
                    <a:pt x="248" y="16"/>
                    <a:pt x="336" y="8"/>
                  </a:cubicBezTo>
                  <a:cubicBezTo>
                    <a:pt x="424" y="0"/>
                    <a:pt x="496" y="80"/>
                    <a:pt x="528" y="104"/>
                  </a:cubicBezTo>
                </a:path>
              </a:pathLst>
            </a:custGeom>
            <a:noFill/>
            <a:ln w="9525" cap="flat">
              <a:solidFill>
                <a:schemeClr val="tx1"/>
              </a:solidFill>
              <a:prstDash val="sysDot"/>
              <a:round/>
              <a:headEnd type="none" w="med" len="med"/>
              <a:tailEnd type="triangle" w="med" len="med"/>
            </a:ln>
            <a:effectLst/>
          </p:spPr>
          <p:txBody>
            <a:bodyPr wrap="none" anchor="ctr"/>
            <a:lstStyle/>
            <a:p>
              <a:endParaRPr lang="en-US"/>
            </a:p>
          </p:txBody>
        </p:sp>
        <p:sp>
          <p:nvSpPr>
            <p:cNvPr id="25636" name="Freeform 15"/>
            <p:cNvSpPr>
              <a:spLocks/>
            </p:cNvSpPr>
            <p:nvPr/>
          </p:nvSpPr>
          <p:spPr bwMode="auto">
            <a:xfrm>
              <a:off x="672" y="2928"/>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cap="flat">
              <a:solidFill>
                <a:schemeClr val="tx1"/>
              </a:solidFill>
              <a:prstDash val="sysDot"/>
              <a:round/>
              <a:headEnd type="none" w="med" len="med"/>
              <a:tailEnd type="triangle" w="med" len="med"/>
            </a:ln>
            <a:effectLst/>
          </p:spPr>
          <p:txBody>
            <a:bodyPr wrap="none" anchor="ctr"/>
            <a:lstStyle/>
            <a:p>
              <a:endParaRPr lang="en-US"/>
            </a:p>
          </p:txBody>
        </p:sp>
        <p:sp>
          <p:nvSpPr>
            <p:cNvPr id="25637" name="Line 16"/>
            <p:cNvSpPr>
              <a:spLocks noChangeShapeType="1"/>
            </p:cNvSpPr>
            <p:nvPr/>
          </p:nvSpPr>
          <p:spPr bwMode="auto">
            <a:xfrm flipV="1">
              <a:off x="1968" y="2304"/>
              <a:ext cx="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38" name="Text Box 17"/>
            <p:cNvSpPr txBox="1">
              <a:spLocks noChangeArrowheads="1"/>
            </p:cNvSpPr>
            <p:nvPr/>
          </p:nvSpPr>
          <p:spPr bwMode="auto">
            <a:xfrm>
              <a:off x="437" y="2016"/>
              <a:ext cx="187" cy="212"/>
            </a:xfrm>
            <a:prstGeom prst="rect">
              <a:avLst/>
            </a:prstGeom>
            <a:noFill/>
            <a:ln w="9525">
              <a:noFill/>
              <a:miter lim="800000"/>
              <a:headEnd/>
              <a:tailEnd/>
            </a:ln>
            <a:effectLst/>
          </p:spPr>
          <p:txBody>
            <a:bodyPr wrap="none">
              <a:spAutoFit/>
            </a:bodyPr>
            <a:lstStyle/>
            <a:p>
              <a:r>
                <a:rPr lang="en-US" altLang="en-US" sz="1600">
                  <a:cs typeface="Arial" charset="0"/>
                </a:rPr>
                <a:t>1</a:t>
              </a:r>
            </a:p>
          </p:txBody>
        </p:sp>
        <p:sp>
          <p:nvSpPr>
            <p:cNvPr id="25639" name="Text Box 18"/>
            <p:cNvSpPr txBox="1">
              <a:spLocks noChangeArrowheads="1"/>
            </p:cNvSpPr>
            <p:nvPr/>
          </p:nvSpPr>
          <p:spPr bwMode="auto">
            <a:xfrm>
              <a:off x="1260" y="2064"/>
              <a:ext cx="180"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2</a:t>
              </a:r>
            </a:p>
          </p:txBody>
        </p:sp>
        <p:sp>
          <p:nvSpPr>
            <p:cNvPr id="25640" name="Text Box 19"/>
            <p:cNvSpPr txBox="1">
              <a:spLocks noChangeArrowheads="1"/>
            </p:cNvSpPr>
            <p:nvPr/>
          </p:nvSpPr>
          <p:spPr bwMode="auto">
            <a:xfrm>
              <a:off x="1872" y="2044"/>
              <a:ext cx="187" cy="212"/>
            </a:xfrm>
            <a:prstGeom prst="rect">
              <a:avLst/>
            </a:prstGeom>
            <a:noFill/>
            <a:ln w="9525">
              <a:noFill/>
              <a:miter lim="800000"/>
              <a:headEnd/>
              <a:tailEnd/>
            </a:ln>
            <a:effectLst/>
          </p:spPr>
          <p:txBody>
            <a:bodyPr wrap="none">
              <a:spAutoFit/>
            </a:bodyPr>
            <a:lstStyle/>
            <a:p>
              <a:r>
                <a:rPr lang="en-US" altLang="en-US" sz="1600">
                  <a:cs typeface="Arial" charset="0"/>
                </a:rPr>
                <a:t>3</a:t>
              </a:r>
              <a:endParaRPr lang="en-US" altLang="en-US" sz="1600">
                <a:latin typeface="Times New Roman" pitchFamily="18" charset="0"/>
                <a:cs typeface="Arial" charset="0"/>
              </a:endParaRPr>
            </a:p>
          </p:txBody>
        </p:sp>
        <p:sp>
          <p:nvSpPr>
            <p:cNvPr id="25641" name="Text Box 20"/>
            <p:cNvSpPr txBox="1">
              <a:spLocks noChangeArrowheads="1"/>
            </p:cNvSpPr>
            <p:nvPr/>
          </p:nvSpPr>
          <p:spPr bwMode="auto">
            <a:xfrm>
              <a:off x="437" y="2688"/>
              <a:ext cx="187" cy="212"/>
            </a:xfrm>
            <a:prstGeom prst="rect">
              <a:avLst/>
            </a:prstGeom>
            <a:noFill/>
            <a:ln w="9525">
              <a:noFill/>
              <a:miter lim="800000"/>
              <a:headEnd/>
              <a:tailEnd/>
            </a:ln>
            <a:effectLst/>
          </p:spPr>
          <p:txBody>
            <a:bodyPr wrap="none">
              <a:spAutoFit/>
            </a:bodyPr>
            <a:lstStyle/>
            <a:p>
              <a:r>
                <a:rPr lang="en-US" altLang="en-US" sz="1600">
                  <a:cs typeface="Arial" charset="0"/>
                </a:rPr>
                <a:t>4</a:t>
              </a:r>
              <a:endParaRPr lang="en-US" altLang="en-US" sz="1600">
                <a:latin typeface="Times New Roman" pitchFamily="18" charset="0"/>
                <a:cs typeface="Arial" charset="0"/>
              </a:endParaRPr>
            </a:p>
          </p:txBody>
        </p:sp>
        <p:sp>
          <p:nvSpPr>
            <p:cNvPr id="25642" name="Text Box 21"/>
            <p:cNvSpPr txBox="1">
              <a:spLocks noChangeArrowheads="1"/>
            </p:cNvSpPr>
            <p:nvPr/>
          </p:nvSpPr>
          <p:spPr bwMode="auto">
            <a:xfrm>
              <a:off x="1248" y="2736"/>
              <a:ext cx="187" cy="212"/>
            </a:xfrm>
            <a:prstGeom prst="rect">
              <a:avLst/>
            </a:prstGeom>
            <a:noFill/>
            <a:ln w="9525">
              <a:noFill/>
              <a:miter lim="800000"/>
              <a:headEnd/>
              <a:tailEnd/>
            </a:ln>
            <a:effectLst/>
          </p:spPr>
          <p:txBody>
            <a:bodyPr wrap="none">
              <a:spAutoFit/>
            </a:bodyPr>
            <a:lstStyle/>
            <a:p>
              <a:r>
                <a:rPr lang="en-US" altLang="en-US" sz="1600">
                  <a:cs typeface="Arial" charset="0"/>
                </a:rPr>
                <a:t>5</a:t>
              </a:r>
              <a:endParaRPr lang="en-US" altLang="en-US" sz="1600">
                <a:latin typeface="Times New Roman" pitchFamily="18" charset="0"/>
                <a:cs typeface="Arial" charset="0"/>
              </a:endParaRPr>
            </a:p>
          </p:txBody>
        </p:sp>
        <p:sp>
          <p:nvSpPr>
            <p:cNvPr id="25643" name="Text Box 22"/>
            <p:cNvSpPr txBox="1">
              <a:spLocks noChangeArrowheads="1"/>
            </p:cNvSpPr>
            <p:nvPr/>
          </p:nvSpPr>
          <p:spPr bwMode="auto">
            <a:xfrm>
              <a:off x="1872" y="2736"/>
              <a:ext cx="187" cy="212"/>
            </a:xfrm>
            <a:prstGeom prst="rect">
              <a:avLst/>
            </a:prstGeom>
            <a:noFill/>
            <a:ln w="9525">
              <a:noFill/>
              <a:miter lim="800000"/>
              <a:headEnd/>
              <a:tailEnd/>
            </a:ln>
            <a:effectLst/>
          </p:spPr>
          <p:txBody>
            <a:bodyPr wrap="none">
              <a:spAutoFit/>
            </a:bodyPr>
            <a:lstStyle/>
            <a:p>
              <a:r>
                <a:rPr lang="en-US" altLang="en-US" sz="1600">
                  <a:cs typeface="Arial" charset="0"/>
                </a:rPr>
                <a:t>6</a:t>
              </a:r>
              <a:endParaRPr lang="en-US" altLang="en-US" sz="1600">
                <a:latin typeface="Times New Roman" pitchFamily="18" charset="0"/>
                <a:cs typeface="Arial" charset="0"/>
              </a:endParaRPr>
            </a:p>
          </p:txBody>
        </p:sp>
        <p:sp>
          <p:nvSpPr>
            <p:cNvPr id="25644" name="Line 23"/>
            <p:cNvSpPr>
              <a:spLocks noChangeShapeType="1"/>
            </p:cNvSpPr>
            <p:nvPr/>
          </p:nvSpPr>
          <p:spPr bwMode="auto">
            <a:xfrm flipH="1" flipV="1">
              <a:off x="1200" y="3024"/>
              <a:ext cx="240" cy="96"/>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45" name="Text Box 24"/>
            <p:cNvSpPr txBox="1">
              <a:spLocks noChangeArrowheads="1"/>
            </p:cNvSpPr>
            <p:nvPr/>
          </p:nvSpPr>
          <p:spPr bwMode="auto">
            <a:xfrm>
              <a:off x="1440" y="3072"/>
              <a:ext cx="476" cy="231"/>
            </a:xfrm>
            <a:prstGeom prst="rect">
              <a:avLst/>
            </a:prstGeom>
            <a:noFill/>
            <a:ln w="9525">
              <a:noFill/>
              <a:miter lim="800000"/>
              <a:headEnd/>
              <a:tailEnd/>
            </a:ln>
            <a:effectLst/>
          </p:spPr>
          <p:txBody>
            <a:bodyPr wrap="none">
              <a:spAutoFit/>
            </a:bodyPr>
            <a:lstStyle/>
            <a:p>
              <a:r>
                <a:rPr lang="en-US" altLang="en-US">
                  <a:cs typeface="Arial" charset="0"/>
                </a:rPr>
                <a:t>Cycle</a:t>
              </a:r>
            </a:p>
          </p:txBody>
        </p:sp>
      </p:grpSp>
      <p:grpSp>
        <p:nvGrpSpPr>
          <p:cNvPr id="25605" name="Group 25"/>
          <p:cNvGrpSpPr>
            <a:grpSpLocks/>
          </p:cNvGrpSpPr>
          <p:nvPr/>
        </p:nvGrpSpPr>
        <p:grpSpPr bwMode="auto">
          <a:xfrm>
            <a:off x="4572000" y="3276600"/>
            <a:ext cx="3200400" cy="2424113"/>
            <a:chOff x="3168" y="1200"/>
            <a:chExt cx="2016" cy="1527"/>
          </a:xfrm>
        </p:grpSpPr>
        <p:sp>
          <p:nvSpPr>
            <p:cNvPr id="25606" name="Oval 26"/>
            <p:cNvSpPr>
              <a:spLocks noChangeArrowheads="1"/>
            </p:cNvSpPr>
            <p:nvPr/>
          </p:nvSpPr>
          <p:spPr bwMode="auto">
            <a:xfrm>
              <a:off x="3456" y="120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07" name="Oval 27"/>
            <p:cNvSpPr>
              <a:spLocks noChangeArrowheads="1"/>
            </p:cNvSpPr>
            <p:nvPr/>
          </p:nvSpPr>
          <p:spPr bwMode="auto">
            <a:xfrm>
              <a:off x="3456" y="196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08" name="Oval 28"/>
            <p:cNvSpPr>
              <a:spLocks noChangeArrowheads="1"/>
            </p:cNvSpPr>
            <p:nvPr/>
          </p:nvSpPr>
          <p:spPr bwMode="auto">
            <a:xfrm>
              <a:off x="4272" y="120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09" name="Oval 29"/>
            <p:cNvSpPr>
              <a:spLocks noChangeArrowheads="1"/>
            </p:cNvSpPr>
            <p:nvPr/>
          </p:nvSpPr>
          <p:spPr bwMode="auto">
            <a:xfrm>
              <a:off x="4272" y="196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10" name="Oval 30"/>
            <p:cNvSpPr>
              <a:spLocks noChangeArrowheads="1"/>
            </p:cNvSpPr>
            <p:nvPr/>
          </p:nvSpPr>
          <p:spPr bwMode="auto">
            <a:xfrm>
              <a:off x="4896" y="196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11" name="Oval 31"/>
            <p:cNvSpPr>
              <a:spLocks noChangeArrowheads="1"/>
            </p:cNvSpPr>
            <p:nvPr/>
          </p:nvSpPr>
          <p:spPr bwMode="auto">
            <a:xfrm>
              <a:off x="4896" y="120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25612" name="Text Box 32"/>
            <p:cNvSpPr txBox="1">
              <a:spLocks noChangeArrowheads="1"/>
            </p:cNvSpPr>
            <p:nvPr/>
          </p:nvSpPr>
          <p:spPr bwMode="auto">
            <a:xfrm>
              <a:off x="3509" y="1248"/>
              <a:ext cx="201" cy="212"/>
            </a:xfrm>
            <a:prstGeom prst="rect">
              <a:avLst/>
            </a:prstGeom>
            <a:noFill/>
            <a:ln w="9525">
              <a:noFill/>
              <a:miter lim="800000"/>
              <a:headEnd/>
              <a:tailEnd/>
            </a:ln>
            <a:effectLst/>
          </p:spPr>
          <p:txBody>
            <a:bodyPr wrap="none">
              <a:spAutoFit/>
            </a:bodyPr>
            <a:lstStyle/>
            <a:p>
              <a:r>
                <a:rPr lang="en-US" altLang="en-US" sz="1600">
                  <a:cs typeface="Arial" charset="0"/>
                </a:rPr>
                <a:t>A</a:t>
              </a:r>
              <a:endParaRPr lang="en-US" altLang="en-US" sz="1600">
                <a:latin typeface="Times New Roman" pitchFamily="18" charset="0"/>
                <a:cs typeface="Arial" charset="0"/>
              </a:endParaRPr>
            </a:p>
          </p:txBody>
        </p:sp>
        <p:sp>
          <p:nvSpPr>
            <p:cNvPr id="25613" name="Text Box 33"/>
            <p:cNvSpPr txBox="1">
              <a:spLocks noChangeArrowheads="1"/>
            </p:cNvSpPr>
            <p:nvPr/>
          </p:nvSpPr>
          <p:spPr bwMode="auto">
            <a:xfrm>
              <a:off x="3504" y="1996"/>
              <a:ext cx="208" cy="212"/>
            </a:xfrm>
            <a:prstGeom prst="rect">
              <a:avLst/>
            </a:prstGeom>
            <a:noFill/>
            <a:ln w="9525">
              <a:noFill/>
              <a:miter lim="800000"/>
              <a:headEnd/>
              <a:tailEnd/>
            </a:ln>
            <a:effectLst/>
          </p:spPr>
          <p:txBody>
            <a:bodyPr wrap="none">
              <a:spAutoFit/>
            </a:bodyPr>
            <a:lstStyle/>
            <a:p>
              <a:r>
                <a:rPr lang="en-US" altLang="en-US" sz="1600">
                  <a:cs typeface="Arial" charset="0"/>
                </a:rPr>
                <a:t>D</a:t>
              </a:r>
              <a:endParaRPr lang="en-US" altLang="en-US" sz="1600">
                <a:latin typeface="Times New Roman" pitchFamily="18" charset="0"/>
                <a:cs typeface="Arial" charset="0"/>
              </a:endParaRPr>
            </a:p>
          </p:txBody>
        </p:sp>
        <p:sp>
          <p:nvSpPr>
            <p:cNvPr id="25614" name="Text Box 34"/>
            <p:cNvSpPr txBox="1">
              <a:spLocks noChangeArrowheads="1"/>
            </p:cNvSpPr>
            <p:nvPr/>
          </p:nvSpPr>
          <p:spPr bwMode="auto">
            <a:xfrm>
              <a:off x="4320" y="2017"/>
              <a:ext cx="194"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E</a:t>
              </a:r>
            </a:p>
          </p:txBody>
        </p:sp>
        <p:sp>
          <p:nvSpPr>
            <p:cNvPr id="25615" name="Text Box 35"/>
            <p:cNvSpPr txBox="1">
              <a:spLocks noChangeArrowheads="1"/>
            </p:cNvSpPr>
            <p:nvPr/>
          </p:nvSpPr>
          <p:spPr bwMode="auto">
            <a:xfrm>
              <a:off x="4949" y="2016"/>
              <a:ext cx="194" cy="212"/>
            </a:xfrm>
            <a:prstGeom prst="rect">
              <a:avLst/>
            </a:prstGeom>
            <a:noFill/>
            <a:ln w="9525">
              <a:noFill/>
              <a:miter lim="800000"/>
              <a:headEnd/>
              <a:tailEnd/>
            </a:ln>
            <a:effectLst/>
          </p:spPr>
          <p:txBody>
            <a:bodyPr wrap="none">
              <a:spAutoFit/>
            </a:bodyPr>
            <a:lstStyle/>
            <a:p>
              <a:r>
                <a:rPr lang="en-US" altLang="en-US" sz="1600">
                  <a:cs typeface="Arial" charset="0"/>
                </a:rPr>
                <a:t>F</a:t>
              </a:r>
              <a:endParaRPr lang="en-US" altLang="en-US" sz="1600">
                <a:latin typeface="Times New Roman" pitchFamily="18" charset="0"/>
                <a:cs typeface="Arial" charset="0"/>
              </a:endParaRPr>
            </a:p>
          </p:txBody>
        </p:sp>
        <p:sp>
          <p:nvSpPr>
            <p:cNvPr id="25616" name="Text Box 36"/>
            <p:cNvSpPr txBox="1">
              <a:spLocks noChangeArrowheads="1"/>
            </p:cNvSpPr>
            <p:nvPr/>
          </p:nvSpPr>
          <p:spPr bwMode="auto">
            <a:xfrm>
              <a:off x="4332" y="1248"/>
              <a:ext cx="201"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B</a:t>
              </a:r>
            </a:p>
          </p:txBody>
        </p:sp>
        <p:sp>
          <p:nvSpPr>
            <p:cNvPr id="25617" name="Text Box 37"/>
            <p:cNvSpPr txBox="1">
              <a:spLocks noChangeArrowheads="1"/>
            </p:cNvSpPr>
            <p:nvPr/>
          </p:nvSpPr>
          <p:spPr bwMode="auto">
            <a:xfrm>
              <a:off x="4944" y="1249"/>
              <a:ext cx="201"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C</a:t>
              </a:r>
            </a:p>
          </p:txBody>
        </p:sp>
        <p:sp>
          <p:nvSpPr>
            <p:cNvPr id="25618" name="Line 38"/>
            <p:cNvSpPr>
              <a:spLocks noChangeShapeType="1"/>
            </p:cNvSpPr>
            <p:nvPr/>
          </p:nvSpPr>
          <p:spPr bwMode="auto">
            <a:xfrm>
              <a:off x="3696" y="1440"/>
              <a:ext cx="624" cy="576"/>
            </a:xfrm>
            <a:prstGeom prst="line">
              <a:avLst/>
            </a:prstGeom>
            <a:noFill/>
            <a:ln w="9525">
              <a:solidFill>
                <a:schemeClr val="tx1"/>
              </a:solidFill>
              <a:prstDash val="sysDot"/>
              <a:round/>
              <a:headEnd/>
              <a:tailEnd/>
            </a:ln>
            <a:effectLst/>
          </p:spPr>
          <p:txBody>
            <a:bodyPr wrap="none" anchor="ctr"/>
            <a:lstStyle/>
            <a:p>
              <a:endParaRPr lang="en-US"/>
            </a:p>
          </p:txBody>
        </p:sp>
        <p:sp>
          <p:nvSpPr>
            <p:cNvPr id="25619" name="Line 39"/>
            <p:cNvSpPr>
              <a:spLocks noChangeShapeType="1"/>
            </p:cNvSpPr>
            <p:nvPr/>
          </p:nvSpPr>
          <p:spPr bwMode="auto">
            <a:xfrm>
              <a:off x="3744" y="1344"/>
              <a:ext cx="528" cy="0"/>
            </a:xfrm>
            <a:prstGeom prst="line">
              <a:avLst/>
            </a:prstGeom>
            <a:noFill/>
            <a:ln w="9525">
              <a:solidFill>
                <a:schemeClr val="tx1"/>
              </a:solidFill>
              <a:prstDash val="sysDot"/>
              <a:round/>
              <a:headEnd/>
              <a:tailEnd/>
            </a:ln>
            <a:effectLst/>
          </p:spPr>
          <p:txBody>
            <a:bodyPr wrap="none" anchor="ctr"/>
            <a:lstStyle/>
            <a:p>
              <a:endParaRPr lang="en-US"/>
            </a:p>
          </p:txBody>
        </p:sp>
        <p:sp>
          <p:nvSpPr>
            <p:cNvPr id="25620" name="Line 40"/>
            <p:cNvSpPr>
              <a:spLocks noChangeShapeType="1"/>
            </p:cNvSpPr>
            <p:nvPr/>
          </p:nvSpPr>
          <p:spPr bwMode="auto">
            <a:xfrm flipV="1">
              <a:off x="4416" y="1488"/>
              <a:ext cx="0" cy="480"/>
            </a:xfrm>
            <a:prstGeom prst="line">
              <a:avLst/>
            </a:prstGeom>
            <a:noFill/>
            <a:ln w="9525">
              <a:solidFill>
                <a:schemeClr val="tx1"/>
              </a:solidFill>
              <a:prstDash val="sysDot"/>
              <a:round/>
              <a:headEnd/>
              <a:tailEnd/>
            </a:ln>
            <a:effectLst/>
          </p:spPr>
          <p:txBody>
            <a:bodyPr wrap="none" anchor="ctr"/>
            <a:lstStyle/>
            <a:p>
              <a:endParaRPr lang="en-US"/>
            </a:p>
          </p:txBody>
        </p:sp>
        <p:sp>
          <p:nvSpPr>
            <p:cNvPr id="25621" name="Line 41"/>
            <p:cNvSpPr>
              <a:spLocks noChangeShapeType="1"/>
            </p:cNvSpPr>
            <p:nvPr/>
          </p:nvSpPr>
          <p:spPr bwMode="auto">
            <a:xfrm flipH="1" flipV="1">
              <a:off x="5040" y="1488"/>
              <a:ext cx="0" cy="480"/>
            </a:xfrm>
            <a:prstGeom prst="line">
              <a:avLst/>
            </a:prstGeom>
            <a:noFill/>
            <a:ln w="9525">
              <a:solidFill>
                <a:schemeClr val="tx1"/>
              </a:solidFill>
              <a:round/>
              <a:headEnd/>
              <a:tailEnd/>
            </a:ln>
            <a:effectLst/>
          </p:spPr>
          <p:txBody>
            <a:bodyPr wrap="none" anchor="ctr"/>
            <a:lstStyle/>
            <a:p>
              <a:endParaRPr lang="en-US"/>
            </a:p>
          </p:txBody>
        </p:sp>
        <p:sp>
          <p:nvSpPr>
            <p:cNvPr id="25622" name="Line 42"/>
            <p:cNvSpPr>
              <a:spLocks noChangeShapeType="1"/>
            </p:cNvSpPr>
            <p:nvPr/>
          </p:nvSpPr>
          <p:spPr bwMode="auto">
            <a:xfrm flipH="1" flipV="1">
              <a:off x="3696" y="2256"/>
              <a:ext cx="240"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23" name="Text Box 43"/>
            <p:cNvSpPr txBox="1">
              <a:spLocks noChangeArrowheads="1"/>
            </p:cNvSpPr>
            <p:nvPr/>
          </p:nvSpPr>
          <p:spPr bwMode="auto">
            <a:xfrm>
              <a:off x="3888" y="2496"/>
              <a:ext cx="932" cy="231"/>
            </a:xfrm>
            <a:prstGeom prst="rect">
              <a:avLst/>
            </a:prstGeom>
            <a:noFill/>
            <a:ln w="9525">
              <a:noFill/>
              <a:miter lim="800000"/>
              <a:headEnd/>
              <a:tailEnd/>
            </a:ln>
            <a:effectLst/>
          </p:spPr>
          <p:txBody>
            <a:bodyPr wrap="none">
              <a:spAutoFit/>
            </a:bodyPr>
            <a:lstStyle/>
            <a:p>
              <a:r>
                <a:rPr lang="en-US" altLang="en-US">
                  <a:cs typeface="Arial" charset="0"/>
                </a:rPr>
                <a:t>Unreachable</a:t>
              </a:r>
            </a:p>
          </p:txBody>
        </p:sp>
        <p:sp>
          <p:nvSpPr>
            <p:cNvPr id="25624" name="Line 44"/>
            <p:cNvSpPr>
              <a:spLocks noChangeShapeType="1"/>
            </p:cNvSpPr>
            <p:nvPr/>
          </p:nvSpPr>
          <p:spPr bwMode="auto">
            <a:xfrm flipV="1">
              <a:off x="3600" y="1632"/>
              <a:ext cx="288" cy="144"/>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25" name="Text Box 45"/>
            <p:cNvSpPr txBox="1">
              <a:spLocks noChangeArrowheads="1"/>
            </p:cNvSpPr>
            <p:nvPr/>
          </p:nvSpPr>
          <p:spPr bwMode="auto">
            <a:xfrm>
              <a:off x="3168" y="1703"/>
              <a:ext cx="476" cy="231"/>
            </a:xfrm>
            <a:prstGeom prst="rect">
              <a:avLst/>
            </a:prstGeom>
            <a:noFill/>
            <a:ln w="9525">
              <a:noFill/>
              <a:miter lim="800000"/>
              <a:headEnd/>
              <a:tailEnd/>
            </a:ln>
            <a:effectLst/>
          </p:spPr>
          <p:txBody>
            <a:bodyPr wrap="none">
              <a:spAutoFit/>
            </a:bodyPr>
            <a:lstStyle/>
            <a:p>
              <a:r>
                <a:rPr lang="en-US" altLang="en-US">
                  <a:cs typeface="Arial" charset="0"/>
                </a:rPr>
                <a:t>Cycle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z="3600" smtClean="0"/>
              <a:t>Tree</a:t>
            </a:r>
          </a:p>
        </p:txBody>
      </p:sp>
      <p:sp>
        <p:nvSpPr>
          <p:cNvPr id="27651" name="Rectangle 5"/>
          <p:cNvSpPr>
            <a:spLocks noGrp="1" noChangeArrowheads="1"/>
          </p:cNvSpPr>
          <p:nvPr>
            <p:ph type="body" sz="half" idx="1"/>
          </p:nvPr>
        </p:nvSpPr>
        <p:spPr>
          <a:xfrm>
            <a:off x="457200" y="1600200"/>
            <a:ext cx="5105400" cy="4530725"/>
          </a:xfrm>
        </p:spPr>
        <p:txBody>
          <a:bodyPr/>
          <a:lstStyle/>
          <a:p>
            <a:pPr eaLnBrk="1" hangingPunct="1"/>
            <a:r>
              <a:rPr lang="en-US" altLang="en-US" sz="2800" smtClean="0"/>
              <a:t>Connected Acyclic Graph</a:t>
            </a:r>
          </a:p>
          <a:p>
            <a:pPr eaLnBrk="1" hangingPunct="1"/>
            <a:endParaRPr lang="en-US" altLang="en-US" sz="2800" smtClean="0"/>
          </a:p>
          <a:p>
            <a:pPr eaLnBrk="1" hangingPunct="1"/>
            <a:r>
              <a:rPr lang="en-US" altLang="en-US" sz="2800" smtClean="0"/>
              <a:t>Two nodes have </a:t>
            </a:r>
            <a:r>
              <a:rPr lang="en-US" altLang="en-US" sz="2800" i="1" smtClean="0"/>
              <a:t>exactly</a:t>
            </a:r>
            <a:r>
              <a:rPr lang="en-US" altLang="en-US" sz="2800" smtClean="0"/>
              <a:t> one path between them</a:t>
            </a:r>
          </a:p>
          <a:p>
            <a:pPr eaLnBrk="1" hangingPunct="1"/>
            <a:endParaRPr lang="en-US" altLang="en-US" sz="2800" smtClean="0"/>
          </a:p>
        </p:txBody>
      </p:sp>
      <p:pic>
        <p:nvPicPr>
          <p:cNvPr id="27652" name="Picture 7" descr="162px-Tree_graph"/>
          <p:cNvPicPr>
            <a:picLocks noGrp="1" noChangeAspect="1" noChangeArrowheads="1"/>
          </p:cNvPicPr>
          <p:nvPr>
            <p:ph sz="half" idx="2"/>
          </p:nvPr>
        </p:nvPicPr>
        <p:blipFill>
          <a:blip r:embed="rId3" cstate="print"/>
          <a:srcRect/>
          <a:stretch>
            <a:fillRect/>
          </a:stretch>
        </p:blipFill>
        <p:spPr>
          <a:xfrm>
            <a:off x="5895975" y="2965450"/>
            <a:ext cx="1543050" cy="1800225"/>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4000" smtClean="0"/>
              <a:t>Test Your Knowledge</a:t>
            </a:r>
            <a:br>
              <a:rPr lang="en-US" altLang="en-US" sz="4000" smtClean="0"/>
            </a:br>
            <a:r>
              <a:rPr lang="en-US" altLang="en-US" sz="2400" smtClean="0"/>
              <a:t>Cyclic or Acyclic?</a:t>
            </a:r>
          </a:p>
        </p:txBody>
      </p:sp>
      <p:grpSp>
        <p:nvGrpSpPr>
          <p:cNvPr id="29699" name="Group 35"/>
          <p:cNvGrpSpPr>
            <a:grpSpLocks/>
          </p:cNvGrpSpPr>
          <p:nvPr/>
        </p:nvGrpSpPr>
        <p:grpSpPr bwMode="auto">
          <a:xfrm>
            <a:off x="4591050" y="2686050"/>
            <a:ext cx="3505200" cy="3324225"/>
            <a:chOff x="3072" y="912"/>
            <a:chExt cx="2208" cy="2094"/>
          </a:xfrm>
        </p:grpSpPr>
        <p:sp>
          <p:nvSpPr>
            <p:cNvPr id="29730" name="Line 26"/>
            <p:cNvSpPr>
              <a:spLocks noChangeShapeType="1"/>
            </p:cNvSpPr>
            <p:nvPr/>
          </p:nvSpPr>
          <p:spPr bwMode="auto">
            <a:xfrm>
              <a:off x="3312" y="1392"/>
              <a:ext cx="0" cy="336"/>
            </a:xfrm>
            <a:prstGeom prst="line">
              <a:avLst/>
            </a:prstGeom>
            <a:noFill/>
            <a:ln w="28575">
              <a:solidFill>
                <a:schemeClr val="tx1"/>
              </a:solidFill>
              <a:round/>
              <a:headEnd/>
              <a:tailEnd type="triangle" w="med" len="med"/>
            </a:ln>
            <a:effectLst/>
          </p:spPr>
          <p:txBody>
            <a:bodyPr/>
            <a:lstStyle/>
            <a:p>
              <a:endParaRPr lang="en-US"/>
            </a:p>
          </p:txBody>
        </p:sp>
        <p:sp>
          <p:nvSpPr>
            <p:cNvPr id="29731" name="Line 27"/>
            <p:cNvSpPr>
              <a:spLocks noChangeShapeType="1"/>
            </p:cNvSpPr>
            <p:nvPr/>
          </p:nvSpPr>
          <p:spPr bwMode="auto">
            <a:xfrm>
              <a:off x="3504" y="1152"/>
              <a:ext cx="432" cy="0"/>
            </a:xfrm>
            <a:prstGeom prst="line">
              <a:avLst/>
            </a:prstGeom>
            <a:noFill/>
            <a:ln w="28575">
              <a:solidFill>
                <a:schemeClr val="tx1"/>
              </a:solidFill>
              <a:round/>
              <a:headEnd/>
              <a:tailEnd type="triangle" w="med" len="med"/>
            </a:ln>
            <a:effectLst/>
          </p:spPr>
          <p:txBody>
            <a:bodyPr/>
            <a:lstStyle/>
            <a:p>
              <a:endParaRPr lang="en-US"/>
            </a:p>
          </p:txBody>
        </p:sp>
        <p:sp>
          <p:nvSpPr>
            <p:cNvPr id="29732" name="Line 28"/>
            <p:cNvSpPr>
              <a:spLocks noChangeShapeType="1"/>
            </p:cNvSpPr>
            <p:nvPr/>
          </p:nvSpPr>
          <p:spPr bwMode="auto">
            <a:xfrm flipV="1">
              <a:off x="4176" y="1392"/>
              <a:ext cx="0" cy="336"/>
            </a:xfrm>
            <a:prstGeom prst="line">
              <a:avLst/>
            </a:prstGeom>
            <a:noFill/>
            <a:ln w="28575">
              <a:solidFill>
                <a:schemeClr val="tx1"/>
              </a:solidFill>
              <a:round/>
              <a:headEnd/>
              <a:tailEnd type="triangle" w="med" len="med"/>
            </a:ln>
            <a:effectLst/>
          </p:spPr>
          <p:txBody>
            <a:bodyPr/>
            <a:lstStyle/>
            <a:p>
              <a:endParaRPr lang="en-US"/>
            </a:p>
          </p:txBody>
        </p:sp>
        <p:sp>
          <p:nvSpPr>
            <p:cNvPr id="29733" name="Line 29"/>
            <p:cNvSpPr>
              <a:spLocks noChangeShapeType="1"/>
            </p:cNvSpPr>
            <p:nvPr/>
          </p:nvSpPr>
          <p:spPr bwMode="auto">
            <a:xfrm flipH="1">
              <a:off x="4416" y="1968"/>
              <a:ext cx="432" cy="0"/>
            </a:xfrm>
            <a:prstGeom prst="line">
              <a:avLst/>
            </a:prstGeom>
            <a:noFill/>
            <a:ln w="28575">
              <a:solidFill>
                <a:schemeClr val="tx1"/>
              </a:solidFill>
              <a:round/>
              <a:headEnd/>
              <a:tailEnd type="triangle" w="med" len="med"/>
            </a:ln>
            <a:effectLst/>
          </p:spPr>
          <p:txBody>
            <a:bodyPr/>
            <a:lstStyle/>
            <a:p>
              <a:endParaRPr lang="en-US"/>
            </a:p>
          </p:txBody>
        </p:sp>
        <p:sp>
          <p:nvSpPr>
            <p:cNvPr id="29734" name="Line 30"/>
            <p:cNvSpPr>
              <a:spLocks noChangeShapeType="1"/>
            </p:cNvSpPr>
            <p:nvPr/>
          </p:nvSpPr>
          <p:spPr bwMode="auto">
            <a:xfrm>
              <a:off x="4368" y="1296"/>
              <a:ext cx="528" cy="480"/>
            </a:xfrm>
            <a:prstGeom prst="line">
              <a:avLst/>
            </a:prstGeom>
            <a:noFill/>
            <a:ln w="28575">
              <a:solidFill>
                <a:schemeClr val="tx1"/>
              </a:solidFill>
              <a:round/>
              <a:headEnd/>
              <a:tailEnd type="triangle" w="med" len="med"/>
            </a:ln>
            <a:effectLst/>
          </p:spPr>
          <p:txBody>
            <a:bodyPr/>
            <a:lstStyle/>
            <a:p>
              <a:endParaRPr lang="en-US"/>
            </a:p>
          </p:txBody>
        </p:sp>
        <p:sp>
          <p:nvSpPr>
            <p:cNvPr id="29735" name="Line 31"/>
            <p:cNvSpPr>
              <a:spLocks noChangeShapeType="1"/>
            </p:cNvSpPr>
            <p:nvPr/>
          </p:nvSpPr>
          <p:spPr bwMode="auto">
            <a:xfrm>
              <a:off x="4176" y="2208"/>
              <a:ext cx="0" cy="336"/>
            </a:xfrm>
            <a:prstGeom prst="line">
              <a:avLst/>
            </a:prstGeom>
            <a:noFill/>
            <a:ln w="28575">
              <a:solidFill>
                <a:schemeClr val="tx1"/>
              </a:solidFill>
              <a:round/>
              <a:headEnd/>
              <a:tailEnd type="triangle" w="med" len="med"/>
            </a:ln>
            <a:effectLst/>
          </p:spPr>
          <p:txBody>
            <a:bodyPr/>
            <a:lstStyle/>
            <a:p>
              <a:endParaRPr lang="en-US"/>
            </a:p>
          </p:txBody>
        </p:sp>
        <p:sp>
          <p:nvSpPr>
            <p:cNvPr id="29736" name="Line 32"/>
            <p:cNvSpPr>
              <a:spLocks noChangeShapeType="1"/>
            </p:cNvSpPr>
            <p:nvPr/>
          </p:nvSpPr>
          <p:spPr bwMode="auto">
            <a:xfrm>
              <a:off x="3552" y="1968"/>
              <a:ext cx="384" cy="0"/>
            </a:xfrm>
            <a:prstGeom prst="line">
              <a:avLst/>
            </a:prstGeom>
            <a:noFill/>
            <a:ln w="28575">
              <a:solidFill>
                <a:schemeClr val="tx1"/>
              </a:solidFill>
              <a:round/>
              <a:headEnd/>
              <a:tailEnd type="triangle" w="med" len="med"/>
            </a:ln>
            <a:effectLst/>
          </p:spPr>
          <p:txBody>
            <a:bodyPr/>
            <a:lstStyle/>
            <a:p>
              <a:endParaRPr lang="en-US"/>
            </a:p>
          </p:txBody>
        </p:sp>
        <p:sp>
          <p:nvSpPr>
            <p:cNvPr id="29737" name="Line 33"/>
            <p:cNvSpPr>
              <a:spLocks noChangeShapeType="1"/>
            </p:cNvSpPr>
            <p:nvPr/>
          </p:nvSpPr>
          <p:spPr bwMode="auto">
            <a:xfrm flipH="1">
              <a:off x="4368" y="2112"/>
              <a:ext cx="528" cy="528"/>
            </a:xfrm>
            <a:prstGeom prst="line">
              <a:avLst/>
            </a:prstGeom>
            <a:noFill/>
            <a:ln w="28575">
              <a:solidFill>
                <a:schemeClr val="tx1"/>
              </a:solidFill>
              <a:round/>
              <a:headEnd/>
              <a:tailEnd type="triangle" w="med" len="med"/>
            </a:ln>
            <a:effectLst/>
          </p:spPr>
          <p:txBody>
            <a:bodyPr/>
            <a:lstStyle/>
            <a:p>
              <a:endParaRPr lang="en-US"/>
            </a:p>
          </p:txBody>
        </p:sp>
        <p:grpSp>
          <p:nvGrpSpPr>
            <p:cNvPr id="29738" name="Group 19"/>
            <p:cNvGrpSpPr>
              <a:grpSpLocks/>
            </p:cNvGrpSpPr>
            <p:nvPr/>
          </p:nvGrpSpPr>
          <p:grpSpPr bwMode="auto">
            <a:xfrm>
              <a:off x="3072" y="912"/>
              <a:ext cx="2208" cy="2094"/>
              <a:chOff x="336" y="912"/>
              <a:chExt cx="2784" cy="2640"/>
            </a:xfrm>
          </p:grpSpPr>
          <p:sp>
            <p:nvSpPr>
              <p:cNvPr id="29739" name="Oval 20"/>
              <p:cNvSpPr>
                <a:spLocks noChangeArrowheads="1"/>
              </p:cNvSpPr>
              <p:nvPr/>
            </p:nvSpPr>
            <p:spPr bwMode="auto">
              <a:xfrm>
                <a:off x="336"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40" name="Oval 21"/>
              <p:cNvSpPr>
                <a:spLocks noChangeArrowheads="1"/>
              </p:cNvSpPr>
              <p:nvPr/>
            </p:nvSpPr>
            <p:spPr bwMode="auto">
              <a:xfrm>
                <a:off x="1440" y="912"/>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41" name="Oval 22"/>
              <p:cNvSpPr>
                <a:spLocks noChangeArrowheads="1"/>
              </p:cNvSpPr>
              <p:nvPr/>
            </p:nvSpPr>
            <p:spPr bwMode="auto">
              <a:xfrm>
                <a:off x="336"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42" name="Oval 23"/>
              <p:cNvSpPr>
                <a:spLocks noChangeArrowheads="1"/>
              </p:cNvSpPr>
              <p:nvPr/>
            </p:nvSpPr>
            <p:spPr bwMode="auto">
              <a:xfrm>
                <a:off x="1440"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43" name="Oval 24"/>
              <p:cNvSpPr>
                <a:spLocks noChangeArrowheads="1"/>
              </p:cNvSpPr>
              <p:nvPr/>
            </p:nvSpPr>
            <p:spPr bwMode="auto">
              <a:xfrm>
                <a:off x="1440" y="297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44" name="Oval 25"/>
              <p:cNvSpPr>
                <a:spLocks noChangeArrowheads="1"/>
              </p:cNvSpPr>
              <p:nvPr/>
            </p:nvSpPr>
            <p:spPr bwMode="auto">
              <a:xfrm>
                <a:off x="2544"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grpSp>
      </p:grpSp>
      <p:sp>
        <p:nvSpPr>
          <p:cNvPr id="29700" name="WordArt 36"/>
          <p:cNvSpPr>
            <a:spLocks noChangeArrowheads="1" noChangeShapeType="1" noTextEdit="1"/>
          </p:cNvSpPr>
          <p:nvPr/>
        </p:nvSpPr>
        <p:spPr bwMode="auto">
          <a:xfrm>
            <a:off x="228600" y="2009775"/>
            <a:ext cx="45720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chemeClr val="hlink"/>
                </a:solidFill>
                <a:latin typeface="Arial Black"/>
              </a:rPr>
              <a:t>1.</a:t>
            </a:r>
          </a:p>
        </p:txBody>
      </p:sp>
      <p:sp>
        <p:nvSpPr>
          <p:cNvPr id="29701" name="WordArt 37"/>
          <p:cNvSpPr>
            <a:spLocks noChangeArrowheads="1" noChangeShapeType="1" noTextEdit="1"/>
          </p:cNvSpPr>
          <p:nvPr/>
        </p:nvSpPr>
        <p:spPr bwMode="auto">
          <a:xfrm>
            <a:off x="4572000" y="2009775"/>
            <a:ext cx="45720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chemeClr val="hlink"/>
                </a:solidFill>
                <a:latin typeface="Arial Black"/>
              </a:rPr>
              <a:t>2.</a:t>
            </a:r>
          </a:p>
        </p:txBody>
      </p:sp>
      <p:grpSp>
        <p:nvGrpSpPr>
          <p:cNvPr id="29702" name="Group 50"/>
          <p:cNvGrpSpPr>
            <a:grpSpLocks/>
          </p:cNvGrpSpPr>
          <p:nvPr/>
        </p:nvGrpSpPr>
        <p:grpSpPr bwMode="auto">
          <a:xfrm>
            <a:off x="500063" y="2765425"/>
            <a:ext cx="3505200" cy="3324225"/>
            <a:chOff x="336" y="1794"/>
            <a:chExt cx="2208" cy="2094"/>
          </a:xfrm>
        </p:grpSpPr>
        <p:grpSp>
          <p:nvGrpSpPr>
            <p:cNvPr id="29709" name="Group 34"/>
            <p:cNvGrpSpPr>
              <a:grpSpLocks/>
            </p:cNvGrpSpPr>
            <p:nvPr/>
          </p:nvGrpSpPr>
          <p:grpSpPr bwMode="auto">
            <a:xfrm>
              <a:off x="336" y="1794"/>
              <a:ext cx="2208" cy="2094"/>
              <a:chOff x="336" y="912"/>
              <a:chExt cx="2208" cy="2094"/>
            </a:xfrm>
          </p:grpSpPr>
          <p:sp>
            <p:nvSpPr>
              <p:cNvPr id="29716" name="Line 12"/>
              <p:cNvSpPr>
                <a:spLocks noChangeShapeType="1"/>
              </p:cNvSpPr>
              <p:nvPr/>
            </p:nvSpPr>
            <p:spPr bwMode="auto">
              <a:xfrm>
                <a:off x="576" y="1392"/>
                <a:ext cx="0" cy="336"/>
              </a:xfrm>
              <a:prstGeom prst="line">
                <a:avLst/>
              </a:prstGeom>
              <a:noFill/>
              <a:ln w="28575">
                <a:solidFill>
                  <a:schemeClr val="tx1"/>
                </a:solidFill>
                <a:round/>
                <a:headEnd/>
                <a:tailEnd type="triangle" w="med" len="med"/>
              </a:ln>
              <a:effectLst/>
            </p:spPr>
            <p:txBody>
              <a:bodyPr/>
              <a:lstStyle/>
              <a:p>
                <a:endParaRPr lang="en-US"/>
              </a:p>
            </p:txBody>
          </p:sp>
          <p:sp>
            <p:nvSpPr>
              <p:cNvPr id="29717" name="Line 13"/>
              <p:cNvSpPr>
                <a:spLocks noChangeShapeType="1"/>
              </p:cNvSpPr>
              <p:nvPr/>
            </p:nvSpPr>
            <p:spPr bwMode="auto">
              <a:xfrm>
                <a:off x="768" y="1152"/>
                <a:ext cx="432" cy="0"/>
              </a:xfrm>
              <a:prstGeom prst="line">
                <a:avLst/>
              </a:prstGeom>
              <a:noFill/>
              <a:ln w="28575">
                <a:solidFill>
                  <a:schemeClr val="tx1"/>
                </a:solidFill>
                <a:round/>
                <a:headEnd/>
                <a:tailEnd type="triangle" w="med" len="med"/>
              </a:ln>
              <a:effectLst/>
            </p:spPr>
            <p:txBody>
              <a:bodyPr/>
              <a:lstStyle/>
              <a:p>
                <a:endParaRPr lang="en-US"/>
              </a:p>
            </p:txBody>
          </p:sp>
          <p:sp>
            <p:nvSpPr>
              <p:cNvPr id="29718" name="Line 14"/>
              <p:cNvSpPr>
                <a:spLocks noChangeShapeType="1"/>
              </p:cNvSpPr>
              <p:nvPr/>
            </p:nvSpPr>
            <p:spPr bwMode="auto">
              <a:xfrm>
                <a:off x="768" y="1968"/>
                <a:ext cx="432" cy="0"/>
              </a:xfrm>
              <a:prstGeom prst="line">
                <a:avLst/>
              </a:prstGeom>
              <a:noFill/>
              <a:ln w="28575">
                <a:solidFill>
                  <a:schemeClr val="tx1"/>
                </a:solidFill>
                <a:round/>
                <a:headEnd/>
                <a:tailEnd type="triangle" w="med" len="med"/>
              </a:ln>
              <a:effectLst/>
            </p:spPr>
            <p:txBody>
              <a:bodyPr/>
              <a:lstStyle/>
              <a:p>
                <a:endParaRPr lang="en-US"/>
              </a:p>
            </p:txBody>
          </p:sp>
          <p:sp>
            <p:nvSpPr>
              <p:cNvPr id="29719" name="Line 15"/>
              <p:cNvSpPr>
                <a:spLocks noChangeShapeType="1"/>
              </p:cNvSpPr>
              <p:nvPr/>
            </p:nvSpPr>
            <p:spPr bwMode="auto">
              <a:xfrm>
                <a:off x="1632" y="1248"/>
                <a:ext cx="528" cy="528"/>
              </a:xfrm>
              <a:prstGeom prst="line">
                <a:avLst/>
              </a:prstGeom>
              <a:noFill/>
              <a:ln w="28575">
                <a:solidFill>
                  <a:schemeClr val="tx1"/>
                </a:solidFill>
                <a:round/>
                <a:headEnd/>
                <a:tailEnd type="triangle" w="med" len="med"/>
              </a:ln>
              <a:effectLst/>
            </p:spPr>
            <p:txBody>
              <a:bodyPr/>
              <a:lstStyle/>
              <a:p>
                <a:endParaRPr lang="en-US"/>
              </a:p>
            </p:txBody>
          </p:sp>
          <p:sp>
            <p:nvSpPr>
              <p:cNvPr id="29720" name="Line 16"/>
              <p:cNvSpPr>
                <a:spLocks noChangeShapeType="1"/>
              </p:cNvSpPr>
              <p:nvPr/>
            </p:nvSpPr>
            <p:spPr bwMode="auto">
              <a:xfrm flipH="1">
                <a:off x="1680" y="1968"/>
                <a:ext cx="528" cy="0"/>
              </a:xfrm>
              <a:prstGeom prst="line">
                <a:avLst/>
              </a:prstGeom>
              <a:noFill/>
              <a:ln w="28575">
                <a:solidFill>
                  <a:schemeClr val="tx1"/>
                </a:solidFill>
                <a:round/>
                <a:headEnd/>
                <a:tailEnd type="triangle" w="med" len="med"/>
              </a:ln>
              <a:effectLst/>
            </p:spPr>
            <p:txBody>
              <a:bodyPr/>
              <a:lstStyle/>
              <a:p>
                <a:endParaRPr lang="en-US"/>
              </a:p>
            </p:txBody>
          </p:sp>
          <p:sp>
            <p:nvSpPr>
              <p:cNvPr id="29721" name="Line 17"/>
              <p:cNvSpPr>
                <a:spLocks noChangeShapeType="1"/>
              </p:cNvSpPr>
              <p:nvPr/>
            </p:nvSpPr>
            <p:spPr bwMode="auto">
              <a:xfrm flipV="1">
                <a:off x="1440" y="2208"/>
                <a:ext cx="0" cy="336"/>
              </a:xfrm>
              <a:prstGeom prst="line">
                <a:avLst/>
              </a:prstGeom>
              <a:noFill/>
              <a:ln w="28575">
                <a:solidFill>
                  <a:schemeClr val="tx1"/>
                </a:solidFill>
                <a:round/>
                <a:headEnd/>
                <a:tailEnd type="triangle" w="med" len="med"/>
              </a:ln>
              <a:effectLst/>
            </p:spPr>
            <p:txBody>
              <a:bodyPr/>
              <a:lstStyle/>
              <a:p>
                <a:endParaRPr lang="en-US"/>
              </a:p>
            </p:txBody>
          </p:sp>
          <p:sp>
            <p:nvSpPr>
              <p:cNvPr id="29722" name="Line 18"/>
              <p:cNvSpPr>
                <a:spLocks noChangeShapeType="1"/>
              </p:cNvSpPr>
              <p:nvPr/>
            </p:nvSpPr>
            <p:spPr bwMode="auto">
              <a:xfrm>
                <a:off x="1440" y="1344"/>
                <a:ext cx="0" cy="384"/>
              </a:xfrm>
              <a:prstGeom prst="line">
                <a:avLst/>
              </a:prstGeom>
              <a:noFill/>
              <a:ln w="28575">
                <a:solidFill>
                  <a:schemeClr val="tx1"/>
                </a:solidFill>
                <a:round/>
                <a:headEnd/>
                <a:tailEnd type="triangle" w="med" len="med"/>
              </a:ln>
              <a:effectLst/>
            </p:spPr>
            <p:txBody>
              <a:bodyPr/>
              <a:lstStyle/>
              <a:p>
                <a:endParaRPr lang="en-US"/>
              </a:p>
            </p:txBody>
          </p:sp>
          <p:grpSp>
            <p:nvGrpSpPr>
              <p:cNvPr id="29723" name="Group 11"/>
              <p:cNvGrpSpPr>
                <a:grpSpLocks/>
              </p:cNvGrpSpPr>
              <p:nvPr/>
            </p:nvGrpSpPr>
            <p:grpSpPr bwMode="auto">
              <a:xfrm>
                <a:off x="336" y="912"/>
                <a:ext cx="2208" cy="2094"/>
                <a:chOff x="336" y="912"/>
                <a:chExt cx="2784" cy="2640"/>
              </a:xfrm>
            </p:grpSpPr>
            <p:sp>
              <p:nvSpPr>
                <p:cNvPr id="29724" name="Oval 5"/>
                <p:cNvSpPr>
                  <a:spLocks noChangeArrowheads="1"/>
                </p:cNvSpPr>
                <p:nvPr/>
              </p:nvSpPr>
              <p:spPr bwMode="auto">
                <a:xfrm>
                  <a:off x="336"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25" name="Oval 6"/>
                <p:cNvSpPr>
                  <a:spLocks noChangeArrowheads="1"/>
                </p:cNvSpPr>
                <p:nvPr/>
              </p:nvSpPr>
              <p:spPr bwMode="auto">
                <a:xfrm>
                  <a:off x="1440" y="912"/>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26" name="Oval 7"/>
                <p:cNvSpPr>
                  <a:spLocks noChangeArrowheads="1"/>
                </p:cNvSpPr>
                <p:nvPr/>
              </p:nvSpPr>
              <p:spPr bwMode="auto">
                <a:xfrm>
                  <a:off x="336"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27" name="Oval 8"/>
                <p:cNvSpPr>
                  <a:spLocks noChangeArrowheads="1"/>
                </p:cNvSpPr>
                <p:nvPr/>
              </p:nvSpPr>
              <p:spPr bwMode="auto">
                <a:xfrm>
                  <a:off x="1440"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28" name="Oval 9"/>
                <p:cNvSpPr>
                  <a:spLocks noChangeArrowheads="1"/>
                </p:cNvSpPr>
                <p:nvPr/>
              </p:nvSpPr>
              <p:spPr bwMode="auto">
                <a:xfrm>
                  <a:off x="1440" y="297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29729" name="Oval 10"/>
                <p:cNvSpPr>
                  <a:spLocks noChangeArrowheads="1"/>
                </p:cNvSpPr>
                <p:nvPr/>
              </p:nvSpPr>
              <p:spPr bwMode="auto">
                <a:xfrm>
                  <a:off x="2544"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grpSp>
        </p:grpSp>
        <p:sp>
          <p:nvSpPr>
            <p:cNvPr id="29710" name="WordArt 38"/>
            <p:cNvSpPr>
              <a:spLocks noChangeArrowheads="1" noChangeShapeType="1" noTextEdit="1"/>
            </p:cNvSpPr>
            <p:nvPr/>
          </p:nvSpPr>
          <p:spPr bwMode="auto">
            <a:xfrm>
              <a:off x="489" y="1948"/>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a</a:t>
              </a:r>
            </a:p>
          </p:txBody>
        </p:sp>
        <p:sp>
          <p:nvSpPr>
            <p:cNvPr id="29711" name="WordArt 39"/>
            <p:cNvSpPr>
              <a:spLocks noChangeArrowheads="1" noChangeShapeType="1" noTextEdit="1"/>
            </p:cNvSpPr>
            <p:nvPr/>
          </p:nvSpPr>
          <p:spPr bwMode="auto">
            <a:xfrm>
              <a:off x="1344" y="1935"/>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b</a:t>
              </a:r>
            </a:p>
          </p:txBody>
        </p:sp>
        <p:sp>
          <p:nvSpPr>
            <p:cNvPr id="29712" name="WordArt 40"/>
            <p:cNvSpPr>
              <a:spLocks noChangeArrowheads="1" noChangeShapeType="1" noTextEdit="1"/>
            </p:cNvSpPr>
            <p:nvPr/>
          </p:nvSpPr>
          <p:spPr bwMode="auto">
            <a:xfrm>
              <a:off x="489" y="2775"/>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c</a:t>
              </a:r>
            </a:p>
          </p:txBody>
        </p:sp>
        <p:sp>
          <p:nvSpPr>
            <p:cNvPr id="29713" name="WordArt 41"/>
            <p:cNvSpPr>
              <a:spLocks noChangeArrowheads="1" noChangeShapeType="1" noTextEdit="1"/>
            </p:cNvSpPr>
            <p:nvPr/>
          </p:nvSpPr>
          <p:spPr bwMode="auto">
            <a:xfrm>
              <a:off x="1392" y="2750"/>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d</a:t>
              </a:r>
            </a:p>
          </p:txBody>
        </p:sp>
        <p:sp>
          <p:nvSpPr>
            <p:cNvPr id="29714" name="WordArt 42"/>
            <p:cNvSpPr>
              <a:spLocks noChangeArrowheads="1" noChangeShapeType="1" noTextEdit="1"/>
            </p:cNvSpPr>
            <p:nvPr/>
          </p:nvSpPr>
          <p:spPr bwMode="auto">
            <a:xfrm>
              <a:off x="1390" y="3577"/>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f</a:t>
              </a:r>
            </a:p>
          </p:txBody>
        </p:sp>
        <p:sp>
          <p:nvSpPr>
            <p:cNvPr id="29715" name="WordArt 43"/>
            <p:cNvSpPr>
              <a:spLocks noChangeArrowheads="1" noChangeShapeType="1" noTextEdit="1"/>
            </p:cNvSpPr>
            <p:nvPr/>
          </p:nvSpPr>
          <p:spPr bwMode="auto">
            <a:xfrm>
              <a:off x="2268" y="2775"/>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e</a:t>
              </a:r>
            </a:p>
          </p:txBody>
        </p:sp>
      </p:grpSp>
      <p:sp>
        <p:nvSpPr>
          <p:cNvPr id="29703" name="WordArt 44"/>
          <p:cNvSpPr>
            <a:spLocks noChangeArrowheads="1" noChangeShapeType="1" noTextEdit="1"/>
          </p:cNvSpPr>
          <p:nvPr/>
        </p:nvSpPr>
        <p:spPr bwMode="auto">
          <a:xfrm>
            <a:off x="4876800" y="2895600"/>
            <a:ext cx="152400" cy="236538"/>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a</a:t>
            </a:r>
          </a:p>
        </p:txBody>
      </p:sp>
      <p:sp>
        <p:nvSpPr>
          <p:cNvPr id="29704" name="WordArt 45"/>
          <p:cNvSpPr>
            <a:spLocks noChangeArrowheads="1" noChangeShapeType="1" noTextEdit="1"/>
          </p:cNvSpPr>
          <p:nvPr/>
        </p:nvSpPr>
        <p:spPr bwMode="auto">
          <a:xfrm>
            <a:off x="6324600" y="2895600"/>
            <a:ext cx="152400" cy="236538"/>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b</a:t>
            </a:r>
          </a:p>
        </p:txBody>
      </p:sp>
      <p:sp>
        <p:nvSpPr>
          <p:cNvPr id="29705" name="WordArt 46"/>
          <p:cNvSpPr>
            <a:spLocks noChangeArrowheads="1" noChangeShapeType="1" noTextEdit="1"/>
          </p:cNvSpPr>
          <p:nvPr/>
        </p:nvSpPr>
        <p:spPr bwMode="auto">
          <a:xfrm>
            <a:off x="4876800" y="4191000"/>
            <a:ext cx="152400" cy="236538"/>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c</a:t>
            </a:r>
          </a:p>
        </p:txBody>
      </p:sp>
      <p:sp>
        <p:nvSpPr>
          <p:cNvPr id="29706" name="WordArt 47"/>
          <p:cNvSpPr>
            <a:spLocks noChangeArrowheads="1" noChangeShapeType="1" noTextEdit="1"/>
          </p:cNvSpPr>
          <p:nvPr/>
        </p:nvSpPr>
        <p:spPr bwMode="auto">
          <a:xfrm>
            <a:off x="6324600" y="4191000"/>
            <a:ext cx="152400" cy="236538"/>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d</a:t>
            </a:r>
          </a:p>
        </p:txBody>
      </p:sp>
      <p:sp>
        <p:nvSpPr>
          <p:cNvPr id="29707" name="WordArt 48"/>
          <p:cNvSpPr>
            <a:spLocks noChangeArrowheads="1" noChangeShapeType="1" noTextEdit="1"/>
          </p:cNvSpPr>
          <p:nvPr/>
        </p:nvSpPr>
        <p:spPr bwMode="auto">
          <a:xfrm>
            <a:off x="6324600" y="5478463"/>
            <a:ext cx="152400" cy="236537"/>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f</a:t>
            </a:r>
          </a:p>
        </p:txBody>
      </p:sp>
      <p:sp>
        <p:nvSpPr>
          <p:cNvPr id="29708" name="WordArt 49"/>
          <p:cNvSpPr>
            <a:spLocks noChangeArrowheads="1" noChangeShapeType="1" noTextEdit="1"/>
          </p:cNvSpPr>
          <p:nvPr/>
        </p:nvSpPr>
        <p:spPr bwMode="auto">
          <a:xfrm>
            <a:off x="7696200" y="4191000"/>
            <a:ext cx="152400" cy="236538"/>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Introduction</a:t>
            </a:r>
          </a:p>
        </p:txBody>
      </p:sp>
      <p:sp>
        <p:nvSpPr>
          <p:cNvPr id="4099" name="Rectangle 3"/>
          <p:cNvSpPr>
            <a:spLocks noGrp="1" noChangeArrowheads="1"/>
          </p:cNvSpPr>
          <p:nvPr>
            <p:ph type="body" idx="1"/>
          </p:nvPr>
        </p:nvSpPr>
        <p:spPr/>
        <p:txBody>
          <a:bodyPr/>
          <a:lstStyle/>
          <a:p>
            <a:pPr eaLnBrk="1" hangingPunct="1"/>
            <a:r>
              <a:rPr lang="en-US" altLang="en-US" smtClean="0"/>
              <a:t>Graphs are a generalization of trees</a:t>
            </a:r>
          </a:p>
          <a:p>
            <a:pPr lvl="1" eaLnBrk="1" hangingPunct="1"/>
            <a:r>
              <a:rPr lang="en-US" altLang="en-US" smtClean="0"/>
              <a:t>Nodes or verticies</a:t>
            </a:r>
          </a:p>
          <a:p>
            <a:pPr lvl="1" eaLnBrk="1" hangingPunct="1"/>
            <a:r>
              <a:rPr lang="en-US" altLang="en-US" smtClean="0"/>
              <a:t>Edges or arcs</a:t>
            </a:r>
          </a:p>
          <a:p>
            <a:pPr eaLnBrk="1" hangingPunct="1"/>
            <a:r>
              <a:rPr lang="en-US" altLang="en-US" smtClean="0"/>
              <a:t>Two kinds of graphs</a:t>
            </a:r>
          </a:p>
          <a:p>
            <a:pPr lvl="1" eaLnBrk="1" hangingPunct="1"/>
            <a:r>
              <a:rPr lang="en-US" altLang="en-US" smtClean="0"/>
              <a:t>Directed</a:t>
            </a:r>
          </a:p>
          <a:p>
            <a:pPr lvl="1" eaLnBrk="1" hangingPunct="1"/>
            <a:r>
              <a:rPr lang="en-US" altLang="en-US" smtClean="0"/>
              <a:t>Undirected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Terminology</a:t>
            </a:r>
          </a:p>
        </p:txBody>
      </p:sp>
      <p:sp>
        <p:nvSpPr>
          <p:cNvPr id="30723" name="Rectangle 3"/>
          <p:cNvSpPr>
            <a:spLocks noGrp="1" noChangeArrowheads="1"/>
          </p:cNvSpPr>
          <p:nvPr>
            <p:ph type="body" idx="1"/>
          </p:nvPr>
        </p:nvSpPr>
        <p:spPr>
          <a:xfrm>
            <a:off x="381000" y="1371600"/>
            <a:ext cx="8229600" cy="3154363"/>
          </a:xfrm>
        </p:spPr>
        <p:txBody>
          <a:bodyPr/>
          <a:lstStyle/>
          <a:p>
            <a:pPr eaLnBrk="1" hangingPunct="1"/>
            <a:r>
              <a:rPr lang="en-US" altLang="en-US" smtClean="0">
                <a:sym typeface="Symbol" pitchFamily="18" charset="2"/>
              </a:rPr>
              <a:t>A directed graph that has </a:t>
            </a:r>
            <a:r>
              <a:rPr lang="en-US" altLang="en-US" i="1" smtClean="0">
                <a:sym typeface="Symbol" pitchFamily="18" charset="2"/>
              </a:rPr>
              <a:t>no</a:t>
            </a:r>
            <a:r>
              <a:rPr lang="en-US" altLang="en-US" smtClean="0">
                <a:sym typeface="Symbol" pitchFamily="18" charset="2"/>
              </a:rPr>
              <a:t> cyclic paths is called a </a:t>
            </a:r>
            <a:r>
              <a:rPr lang="en-US" altLang="en-US" b="1" smtClean="0">
                <a:sym typeface="Symbol" pitchFamily="18" charset="2"/>
              </a:rPr>
              <a:t>DAG</a:t>
            </a:r>
            <a:r>
              <a:rPr lang="en-US" altLang="en-US" smtClean="0">
                <a:sym typeface="Symbol" pitchFamily="18" charset="2"/>
              </a:rPr>
              <a:t> (a Directed Acyclic Graph).</a:t>
            </a:r>
          </a:p>
          <a:p>
            <a:pPr eaLnBrk="1" hangingPunct="1"/>
            <a:r>
              <a:rPr lang="en-US" altLang="en-US" smtClean="0">
                <a:sym typeface="Symbol" pitchFamily="18" charset="2"/>
              </a:rPr>
              <a:t>An undirected graph that has an edge between every pair of vertices is called a </a:t>
            </a:r>
            <a:r>
              <a:rPr lang="en-US" altLang="en-US" b="1" smtClean="0">
                <a:sym typeface="Symbol" pitchFamily="18" charset="2"/>
              </a:rPr>
              <a:t>complete</a:t>
            </a:r>
            <a:r>
              <a:rPr lang="en-US" altLang="en-US" smtClean="0">
                <a:sym typeface="Symbol" pitchFamily="18" charset="2"/>
              </a:rPr>
              <a:t> graph.</a:t>
            </a:r>
          </a:p>
        </p:txBody>
      </p:sp>
      <p:grpSp>
        <p:nvGrpSpPr>
          <p:cNvPr id="30724" name="Group 35"/>
          <p:cNvGrpSpPr>
            <a:grpSpLocks/>
          </p:cNvGrpSpPr>
          <p:nvPr/>
        </p:nvGrpSpPr>
        <p:grpSpPr bwMode="auto">
          <a:xfrm>
            <a:off x="6172200" y="4343400"/>
            <a:ext cx="1981200" cy="1752600"/>
            <a:chOff x="2640" y="2544"/>
            <a:chExt cx="1248" cy="1104"/>
          </a:xfrm>
        </p:grpSpPr>
        <p:sp>
          <p:nvSpPr>
            <p:cNvPr id="30726" name="Oval 20"/>
            <p:cNvSpPr>
              <a:spLocks noChangeArrowheads="1"/>
            </p:cNvSpPr>
            <p:nvPr/>
          </p:nvSpPr>
          <p:spPr bwMode="auto">
            <a:xfrm>
              <a:off x="2640" y="2544"/>
              <a:ext cx="384" cy="384"/>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0727" name="Oval 21"/>
            <p:cNvSpPr>
              <a:spLocks noChangeArrowheads="1"/>
            </p:cNvSpPr>
            <p:nvPr/>
          </p:nvSpPr>
          <p:spPr bwMode="auto">
            <a:xfrm>
              <a:off x="3504" y="2544"/>
              <a:ext cx="384" cy="384"/>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0728" name="Oval 22"/>
            <p:cNvSpPr>
              <a:spLocks noChangeArrowheads="1"/>
            </p:cNvSpPr>
            <p:nvPr/>
          </p:nvSpPr>
          <p:spPr bwMode="auto">
            <a:xfrm>
              <a:off x="2640" y="3264"/>
              <a:ext cx="384" cy="384"/>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0729" name="Oval 23"/>
            <p:cNvSpPr>
              <a:spLocks noChangeArrowheads="1"/>
            </p:cNvSpPr>
            <p:nvPr/>
          </p:nvSpPr>
          <p:spPr bwMode="auto">
            <a:xfrm>
              <a:off x="3504" y="3264"/>
              <a:ext cx="384" cy="384"/>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0730" name="Line 25"/>
            <p:cNvSpPr>
              <a:spLocks noChangeShapeType="1"/>
            </p:cNvSpPr>
            <p:nvPr/>
          </p:nvSpPr>
          <p:spPr bwMode="auto">
            <a:xfrm>
              <a:off x="2832" y="2928"/>
              <a:ext cx="0" cy="336"/>
            </a:xfrm>
            <a:prstGeom prst="line">
              <a:avLst/>
            </a:prstGeom>
            <a:noFill/>
            <a:ln w="28575">
              <a:solidFill>
                <a:schemeClr val="tx1"/>
              </a:solidFill>
              <a:round/>
              <a:headEnd/>
              <a:tailEnd/>
            </a:ln>
            <a:effectLst/>
          </p:spPr>
          <p:txBody>
            <a:bodyPr/>
            <a:lstStyle/>
            <a:p>
              <a:endParaRPr lang="en-US"/>
            </a:p>
          </p:txBody>
        </p:sp>
        <p:sp>
          <p:nvSpPr>
            <p:cNvPr id="30731" name="Line 26"/>
            <p:cNvSpPr>
              <a:spLocks noChangeShapeType="1"/>
            </p:cNvSpPr>
            <p:nvPr/>
          </p:nvSpPr>
          <p:spPr bwMode="auto">
            <a:xfrm>
              <a:off x="3696" y="2928"/>
              <a:ext cx="0" cy="336"/>
            </a:xfrm>
            <a:prstGeom prst="line">
              <a:avLst/>
            </a:prstGeom>
            <a:noFill/>
            <a:ln w="28575">
              <a:solidFill>
                <a:schemeClr val="tx1"/>
              </a:solidFill>
              <a:round/>
              <a:headEnd/>
              <a:tailEnd/>
            </a:ln>
            <a:effectLst/>
          </p:spPr>
          <p:txBody>
            <a:bodyPr/>
            <a:lstStyle/>
            <a:p>
              <a:endParaRPr lang="en-US"/>
            </a:p>
          </p:txBody>
        </p:sp>
        <p:sp>
          <p:nvSpPr>
            <p:cNvPr id="30732" name="Line 27"/>
            <p:cNvSpPr>
              <a:spLocks noChangeShapeType="1"/>
            </p:cNvSpPr>
            <p:nvPr/>
          </p:nvSpPr>
          <p:spPr bwMode="auto">
            <a:xfrm>
              <a:off x="3024" y="2736"/>
              <a:ext cx="480" cy="0"/>
            </a:xfrm>
            <a:prstGeom prst="line">
              <a:avLst/>
            </a:prstGeom>
            <a:noFill/>
            <a:ln w="28575">
              <a:solidFill>
                <a:schemeClr val="tx1"/>
              </a:solidFill>
              <a:round/>
              <a:headEnd/>
              <a:tailEnd/>
            </a:ln>
            <a:effectLst/>
          </p:spPr>
          <p:txBody>
            <a:bodyPr/>
            <a:lstStyle/>
            <a:p>
              <a:endParaRPr lang="en-US"/>
            </a:p>
          </p:txBody>
        </p:sp>
        <p:sp>
          <p:nvSpPr>
            <p:cNvPr id="30733" name="Line 28"/>
            <p:cNvSpPr>
              <a:spLocks noChangeShapeType="1"/>
            </p:cNvSpPr>
            <p:nvPr/>
          </p:nvSpPr>
          <p:spPr bwMode="auto">
            <a:xfrm>
              <a:off x="3024" y="3456"/>
              <a:ext cx="480" cy="0"/>
            </a:xfrm>
            <a:prstGeom prst="line">
              <a:avLst/>
            </a:prstGeom>
            <a:noFill/>
            <a:ln w="28575">
              <a:solidFill>
                <a:schemeClr val="tx1"/>
              </a:solidFill>
              <a:round/>
              <a:headEnd/>
              <a:tailEnd/>
            </a:ln>
            <a:effectLst/>
          </p:spPr>
          <p:txBody>
            <a:bodyPr/>
            <a:lstStyle/>
            <a:p>
              <a:endParaRPr lang="en-US"/>
            </a:p>
          </p:txBody>
        </p:sp>
        <p:sp>
          <p:nvSpPr>
            <p:cNvPr id="30734" name="Line 29"/>
            <p:cNvSpPr>
              <a:spLocks noChangeShapeType="1"/>
            </p:cNvSpPr>
            <p:nvPr/>
          </p:nvSpPr>
          <p:spPr bwMode="auto">
            <a:xfrm flipV="1">
              <a:off x="2976" y="2880"/>
              <a:ext cx="576" cy="432"/>
            </a:xfrm>
            <a:prstGeom prst="line">
              <a:avLst/>
            </a:prstGeom>
            <a:noFill/>
            <a:ln w="28575">
              <a:solidFill>
                <a:schemeClr val="tx1"/>
              </a:solidFill>
              <a:round/>
              <a:headEnd/>
              <a:tailEnd/>
            </a:ln>
            <a:effectLst/>
          </p:spPr>
          <p:txBody>
            <a:bodyPr/>
            <a:lstStyle/>
            <a:p>
              <a:endParaRPr lang="en-US"/>
            </a:p>
          </p:txBody>
        </p:sp>
        <p:sp>
          <p:nvSpPr>
            <p:cNvPr id="30735" name="Line 30"/>
            <p:cNvSpPr>
              <a:spLocks noChangeShapeType="1"/>
            </p:cNvSpPr>
            <p:nvPr/>
          </p:nvSpPr>
          <p:spPr bwMode="auto">
            <a:xfrm>
              <a:off x="2976" y="2880"/>
              <a:ext cx="576" cy="432"/>
            </a:xfrm>
            <a:prstGeom prst="line">
              <a:avLst/>
            </a:prstGeom>
            <a:noFill/>
            <a:ln w="28575">
              <a:solidFill>
                <a:schemeClr val="tx1"/>
              </a:solidFill>
              <a:round/>
              <a:headEnd/>
              <a:tailEnd/>
            </a:ln>
            <a:effectLst/>
          </p:spPr>
          <p:txBody>
            <a:bodyPr/>
            <a:lstStyle/>
            <a:p>
              <a:endParaRPr lang="en-US"/>
            </a:p>
          </p:txBody>
        </p:sp>
        <p:sp>
          <p:nvSpPr>
            <p:cNvPr id="30736" name="WordArt 31"/>
            <p:cNvSpPr>
              <a:spLocks noChangeArrowheads="1" noChangeShapeType="1" noTextEdit="1"/>
            </p:cNvSpPr>
            <p:nvPr/>
          </p:nvSpPr>
          <p:spPr bwMode="auto">
            <a:xfrm>
              <a:off x="2719" y="2654"/>
              <a:ext cx="144" cy="144"/>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30737" name="WordArt 32"/>
            <p:cNvSpPr>
              <a:spLocks noChangeArrowheads="1" noChangeShapeType="1" noTextEdit="1"/>
            </p:cNvSpPr>
            <p:nvPr/>
          </p:nvSpPr>
          <p:spPr bwMode="auto">
            <a:xfrm>
              <a:off x="3624" y="2592"/>
              <a:ext cx="144" cy="206"/>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30738" name="WordArt 33"/>
            <p:cNvSpPr>
              <a:spLocks noChangeArrowheads="1" noChangeShapeType="1" noTextEdit="1"/>
            </p:cNvSpPr>
            <p:nvPr/>
          </p:nvSpPr>
          <p:spPr bwMode="auto">
            <a:xfrm>
              <a:off x="2760" y="3382"/>
              <a:ext cx="144" cy="144"/>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sp>
          <p:nvSpPr>
            <p:cNvPr id="30739" name="WordArt 34"/>
            <p:cNvSpPr>
              <a:spLocks noChangeArrowheads="1" noChangeShapeType="1" noTextEdit="1"/>
            </p:cNvSpPr>
            <p:nvPr/>
          </p:nvSpPr>
          <p:spPr bwMode="auto">
            <a:xfrm>
              <a:off x="3621" y="3353"/>
              <a:ext cx="144" cy="206"/>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grpSp>
      <p:sp>
        <p:nvSpPr>
          <p:cNvPr id="30725" name="Text Box 36"/>
          <p:cNvSpPr txBox="1">
            <a:spLocks noChangeArrowheads="1"/>
          </p:cNvSpPr>
          <p:nvPr/>
        </p:nvSpPr>
        <p:spPr bwMode="auto">
          <a:xfrm>
            <a:off x="746125" y="4543425"/>
            <a:ext cx="5216525" cy="1552575"/>
          </a:xfrm>
          <a:prstGeom prst="rect">
            <a:avLst/>
          </a:prstGeom>
          <a:noFill/>
          <a:ln w="9525">
            <a:noFill/>
            <a:miter lim="800000"/>
            <a:headEnd/>
            <a:tailEnd/>
          </a:ln>
          <a:effectLst/>
        </p:spPr>
        <p:txBody>
          <a:bodyPr wrap="none">
            <a:spAutoFit/>
          </a:bodyPr>
          <a:lstStyle/>
          <a:p>
            <a:pPr eaLnBrk="1" hangingPunct="1"/>
            <a:r>
              <a:rPr lang="en-US" altLang="en-US" sz="2400" b="1"/>
              <a:t>Note:</a:t>
            </a:r>
            <a:r>
              <a:rPr lang="en-US" altLang="en-US" sz="2400"/>
              <a:t> A directed graph can also be </a:t>
            </a:r>
          </a:p>
          <a:p>
            <a:pPr eaLnBrk="1" hangingPunct="1"/>
            <a:r>
              <a:rPr lang="en-US" altLang="en-US" sz="2400"/>
              <a:t>a complete graph; in that case, there </a:t>
            </a:r>
          </a:p>
          <a:p>
            <a:pPr eaLnBrk="1" hangingPunct="1"/>
            <a:r>
              <a:rPr lang="en-US" altLang="en-US" sz="2400"/>
              <a:t>must be an edge from every vertex </a:t>
            </a:r>
          </a:p>
          <a:p>
            <a:pPr eaLnBrk="1" hangingPunct="1"/>
            <a:r>
              <a:rPr lang="en-US" altLang="en-US" sz="2400"/>
              <a:t>to every other vertex.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z="4000" smtClean="0"/>
              <a:t>Test Your Knowledge</a:t>
            </a:r>
            <a:br>
              <a:rPr lang="en-US" altLang="en-US" sz="4000" smtClean="0"/>
            </a:br>
            <a:r>
              <a:rPr lang="en-US" altLang="en-US" sz="2400" smtClean="0"/>
              <a:t>Complete, or “Acomplete” (Not Complete)</a:t>
            </a:r>
          </a:p>
        </p:txBody>
      </p:sp>
      <p:sp>
        <p:nvSpPr>
          <p:cNvPr id="31747" name="Line 21"/>
          <p:cNvSpPr>
            <a:spLocks noChangeShapeType="1"/>
          </p:cNvSpPr>
          <p:nvPr/>
        </p:nvSpPr>
        <p:spPr bwMode="auto">
          <a:xfrm>
            <a:off x="914400" y="3609975"/>
            <a:ext cx="0" cy="533400"/>
          </a:xfrm>
          <a:prstGeom prst="line">
            <a:avLst/>
          </a:prstGeom>
          <a:noFill/>
          <a:ln w="28575">
            <a:solidFill>
              <a:schemeClr val="tx1"/>
            </a:solidFill>
            <a:round/>
            <a:headEnd/>
            <a:tailEnd type="triangle" w="med" len="med"/>
          </a:ln>
          <a:effectLst/>
        </p:spPr>
        <p:txBody>
          <a:bodyPr/>
          <a:lstStyle/>
          <a:p>
            <a:endParaRPr lang="en-US"/>
          </a:p>
        </p:txBody>
      </p:sp>
      <p:sp>
        <p:nvSpPr>
          <p:cNvPr id="31748" name="Line 22"/>
          <p:cNvSpPr>
            <a:spLocks noChangeShapeType="1"/>
          </p:cNvSpPr>
          <p:nvPr/>
        </p:nvSpPr>
        <p:spPr bwMode="auto">
          <a:xfrm>
            <a:off x="1219200" y="3228975"/>
            <a:ext cx="685800" cy="0"/>
          </a:xfrm>
          <a:prstGeom prst="line">
            <a:avLst/>
          </a:prstGeom>
          <a:noFill/>
          <a:ln w="28575">
            <a:solidFill>
              <a:schemeClr val="tx1"/>
            </a:solidFill>
            <a:round/>
            <a:headEnd/>
            <a:tailEnd type="triangle" w="med" len="med"/>
          </a:ln>
          <a:effectLst/>
        </p:spPr>
        <p:txBody>
          <a:bodyPr/>
          <a:lstStyle/>
          <a:p>
            <a:endParaRPr lang="en-US"/>
          </a:p>
        </p:txBody>
      </p:sp>
      <p:sp>
        <p:nvSpPr>
          <p:cNvPr id="31749" name="Line 23"/>
          <p:cNvSpPr>
            <a:spLocks noChangeShapeType="1"/>
          </p:cNvSpPr>
          <p:nvPr/>
        </p:nvSpPr>
        <p:spPr bwMode="auto">
          <a:xfrm>
            <a:off x="1219200" y="4524375"/>
            <a:ext cx="685800" cy="0"/>
          </a:xfrm>
          <a:prstGeom prst="line">
            <a:avLst/>
          </a:prstGeom>
          <a:noFill/>
          <a:ln w="28575">
            <a:solidFill>
              <a:schemeClr val="tx1"/>
            </a:solidFill>
            <a:round/>
            <a:headEnd/>
            <a:tailEnd type="triangle" w="med" len="med"/>
          </a:ln>
          <a:effectLst/>
        </p:spPr>
        <p:txBody>
          <a:bodyPr/>
          <a:lstStyle/>
          <a:p>
            <a:endParaRPr lang="en-US"/>
          </a:p>
        </p:txBody>
      </p:sp>
      <p:sp>
        <p:nvSpPr>
          <p:cNvPr id="31750" name="Line 24"/>
          <p:cNvSpPr>
            <a:spLocks noChangeShapeType="1"/>
          </p:cNvSpPr>
          <p:nvPr/>
        </p:nvSpPr>
        <p:spPr bwMode="auto">
          <a:xfrm>
            <a:off x="2590800" y="3381375"/>
            <a:ext cx="838200" cy="838200"/>
          </a:xfrm>
          <a:prstGeom prst="line">
            <a:avLst/>
          </a:prstGeom>
          <a:noFill/>
          <a:ln w="28575">
            <a:solidFill>
              <a:schemeClr val="tx1"/>
            </a:solidFill>
            <a:round/>
            <a:headEnd/>
            <a:tailEnd type="triangle" w="med" len="med"/>
          </a:ln>
          <a:effectLst/>
        </p:spPr>
        <p:txBody>
          <a:bodyPr/>
          <a:lstStyle/>
          <a:p>
            <a:endParaRPr lang="en-US"/>
          </a:p>
        </p:txBody>
      </p:sp>
      <p:sp>
        <p:nvSpPr>
          <p:cNvPr id="31751" name="Line 25"/>
          <p:cNvSpPr>
            <a:spLocks noChangeShapeType="1"/>
          </p:cNvSpPr>
          <p:nvPr/>
        </p:nvSpPr>
        <p:spPr bwMode="auto">
          <a:xfrm flipH="1">
            <a:off x="2667000" y="4524375"/>
            <a:ext cx="838200" cy="0"/>
          </a:xfrm>
          <a:prstGeom prst="line">
            <a:avLst/>
          </a:prstGeom>
          <a:noFill/>
          <a:ln w="28575">
            <a:solidFill>
              <a:schemeClr val="tx1"/>
            </a:solidFill>
            <a:round/>
            <a:headEnd/>
            <a:tailEnd type="triangle" w="med" len="med"/>
          </a:ln>
          <a:effectLst/>
        </p:spPr>
        <p:txBody>
          <a:bodyPr/>
          <a:lstStyle/>
          <a:p>
            <a:endParaRPr lang="en-US"/>
          </a:p>
        </p:txBody>
      </p:sp>
      <p:sp>
        <p:nvSpPr>
          <p:cNvPr id="31752" name="Line 26"/>
          <p:cNvSpPr>
            <a:spLocks noChangeShapeType="1"/>
          </p:cNvSpPr>
          <p:nvPr/>
        </p:nvSpPr>
        <p:spPr bwMode="auto">
          <a:xfrm flipV="1">
            <a:off x="2286000" y="4905375"/>
            <a:ext cx="0" cy="533400"/>
          </a:xfrm>
          <a:prstGeom prst="line">
            <a:avLst/>
          </a:prstGeom>
          <a:noFill/>
          <a:ln w="28575">
            <a:solidFill>
              <a:schemeClr val="tx1"/>
            </a:solidFill>
            <a:round/>
            <a:headEnd/>
            <a:tailEnd type="triangle" w="med" len="med"/>
          </a:ln>
          <a:effectLst/>
        </p:spPr>
        <p:txBody>
          <a:bodyPr/>
          <a:lstStyle/>
          <a:p>
            <a:endParaRPr lang="en-US"/>
          </a:p>
        </p:txBody>
      </p:sp>
      <p:sp>
        <p:nvSpPr>
          <p:cNvPr id="31753" name="Line 27"/>
          <p:cNvSpPr>
            <a:spLocks noChangeShapeType="1"/>
          </p:cNvSpPr>
          <p:nvPr/>
        </p:nvSpPr>
        <p:spPr bwMode="auto">
          <a:xfrm>
            <a:off x="2286000" y="3533775"/>
            <a:ext cx="0" cy="609600"/>
          </a:xfrm>
          <a:prstGeom prst="line">
            <a:avLst/>
          </a:prstGeom>
          <a:noFill/>
          <a:ln w="28575">
            <a:solidFill>
              <a:schemeClr val="tx1"/>
            </a:solidFill>
            <a:round/>
            <a:headEnd/>
            <a:tailEnd type="triangle" w="med" len="med"/>
          </a:ln>
          <a:effectLst/>
        </p:spPr>
        <p:txBody>
          <a:bodyPr/>
          <a:lstStyle/>
          <a:p>
            <a:endParaRPr lang="en-US"/>
          </a:p>
        </p:txBody>
      </p:sp>
      <p:sp>
        <p:nvSpPr>
          <p:cNvPr id="31754" name="Line 41"/>
          <p:cNvSpPr>
            <a:spLocks noChangeShapeType="1"/>
          </p:cNvSpPr>
          <p:nvPr/>
        </p:nvSpPr>
        <p:spPr bwMode="auto">
          <a:xfrm flipH="1">
            <a:off x="1143000" y="3429000"/>
            <a:ext cx="914400" cy="838200"/>
          </a:xfrm>
          <a:prstGeom prst="line">
            <a:avLst/>
          </a:prstGeom>
          <a:noFill/>
          <a:ln w="28575">
            <a:solidFill>
              <a:schemeClr val="tx1"/>
            </a:solidFill>
            <a:round/>
            <a:headEnd/>
            <a:tailEnd type="triangle" w="med" len="med"/>
          </a:ln>
          <a:effectLst/>
        </p:spPr>
        <p:txBody>
          <a:bodyPr/>
          <a:lstStyle/>
          <a:p>
            <a:endParaRPr lang="en-US"/>
          </a:p>
        </p:txBody>
      </p:sp>
      <p:sp>
        <p:nvSpPr>
          <p:cNvPr id="31755" name="Line 42"/>
          <p:cNvSpPr>
            <a:spLocks noChangeShapeType="1"/>
          </p:cNvSpPr>
          <p:nvPr/>
        </p:nvSpPr>
        <p:spPr bwMode="auto">
          <a:xfrm>
            <a:off x="1143000" y="4724400"/>
            <a:ext cx="838200" cy="838200"/>
          </a:xfrm>
          <a:prstGeom prst="line">
            <a:avLst/>
          </a:prstGeom>
          <a:noFill/>
          <a:ln w="28575">
            <a:solidFill>
              <a:schemeClr val="tx1"/>
            </a:solidFill>
            <a:round/>
            <a:headEnd/>
            <a:tailEnd type="triangle" w="med" len="med"/>
          </a:ln>
          <a:effectLst/>
        </p:spPr>
        <p:txBody>
          <a:bodyPr/>
          <a:lstStyle/>
          <a:p>
            <a:endParaRPr lang="en-US"/>
          </a:p>
        </p:txBody>
      </p:sp>
      <p:sp>
        <p:nvSpPr>
          <p:cNvPr id="31756" name="Line 43"/>
          <p:cNvSpPr>
            <a:spLocks noChangeShapeType="1"/>
          </p:cNvSpPr>
          <p:nvPr/>
        </p:nvSpPr>
        <p:spPr bwMode="auto">
          <a:xfrm flipV="1">
            <a:off x="2590800" y="4876800"/>
            <a:ext cx="838200" cy="762000"/>
          </a:xfrm>
          <a:prstGeom prst="line">
            <a:avLst/>
          </a:prstGeom>
          <a:noFill/>
          <a:ln w="28575">
            <a:solidFill>
              <a:schemeClr val="tx1"/>
            </a:solidFill>
            <a:round/>
            <a:headEnd/>
            <a:tailEnd type="triangle" w="med" len="med"/>
          </a:ln>
          <a:effectLst/>
        </p:spPr>
        <p:txBody>
          <a:bodyPr/>
          <a:lstStyle/>
          <a:p>
            <a:endParaRPr lang="en-US"/>
          </a:p>
        </p:txBody>
      </p:sp>
      <p:sp>
        <p:nvSpPr>
          <p:cNvPr id="31757" name="Line 44"/>
          <p:cNvSpPr>
            <a:spLocks noChangeShapeType="1"/>
          </p:cNvSpPr>
          <p:nvPr/>
        </p:nvSpPr>
        <p:spPr bwMode="auto">
          <a:xfrm flipH="1">
            <a:off x="1219200" y="3124200"/>
            <a:ext cx="685800" cy="0"/>
          </a:xfrm>
          <a:prstGeom prst="line">
            <a:avLst/>
          </a:prstGeom>
          <a:noFill/>
          <a:ln w="28575">
            <a:solidFill>
              <a:schemeClr val="tx1"/>
            </a:solidFill>
            <a:round/>
            <a:headEnd/>
            <a:tailEnd type="triangle" w="med" len="med"/>
          </a:ln>
          <a:effectLst/>
        </p:spPr>
        <p:txBody>
          <a:bodyPr/>
          <a:lstStyle/>
          <a:p>
            <a:endParaRPr lang="en-US"/>
          </a:p>
        </p:txBody>
      </p:sp>
      <p:sp>
        <p:nvSpPr>
          <p:cNvPr id="31758" name="Line 45"/>
          <p:cNvSpPr>
            <a:spLocks noChangeShapeType="1"/>
          </p:cNvSpPr>
          <p:nvPr/>
        </p:nvSpPr>
        <p:spPr bwMode="auto">
          <a:xfrm flipV="1">
            <a:off x="838200" y="3581400"/>
            <a:ext cx="0" cy="609600"/>
          </a:xfrm>
          <a:prstGeom prst="line">
            <a:avLst/>
          </a:prstGeom>
          <a:noFill/>
          <a:ln w="28575">
            <a:solidFill>
              <a:schemeClr val="tx1"/>
            </a:solidFill>
            <a:round/>
            <a:headEnd/>
            <a:tailEnd type="triangle" w="med" len="med"/>
          </a:ln>
          <a:effectLst/>
        </p:spPr>
        <p:txBody>
          <a:bodyPr/>
          <a:lstStyle/>
          <a:p>
            <a:endParaRPr lang="en-US"/>
          </a:p>
        </p:txBody>
      </p:sp>
      <p:sp>
        <p:nvSpPr>
          <p:cNvPr id="31759" name="Line 46"/>
          <p:cNvSpPr>
            <a:spLocks noChangeShapeType="1"/>
          </p:cNvSpPr>
          <p:nvPr/>
        </p:nvSpPr>
        <p:spPr bwMode="auto">
          <a:xfrm flipV="1">
            <a:off x="1143000" y="3505200"/>
            <a:ext cx="914400" cy="838200"/>
          </a:xfrm>
          <a:prstGeom prst="line">
            <a:avLst/>
          </a:prstGeom>
          <a:noFill/>
          <a:ln w="28575">
            <a:solidFill>
              <a:schemeClr val="tx1"/>
            </a:solidFill>
            <a:round/>
            <a:headEnd/>
            <a:tailEnd type="triangle" w="med" len="med"/>
          </a:ln>
          <a:effectLst/>
        </p:spPr>
        <p:txBody>
          <a:bodyPr/>
          <a:lstStyle/>
          <a:p>
            <a:endParaRPr lang="en-US"/>
          </a:p>
        </p:txBody>
      </p:sp>
      <p:sp>
        <p:nvSpPr>
          <p:cNvPr id="31760" name="Line 48"/>
          <p:cNvSpPr>
            <a:spLocks noChangeShapeType="1"/>
          </p:cNvSpPr>
          <p:nvPr/>
        </p:nvSpPr>
        <p:spPr bwMode="auto">
          <a:xfrm flipH="1" flipV="1">
            <a:off x="1143000" y="4800600"/>
            <a:ext cx="838200" cy="838200"/>
          </a:xfrm>
          <a:prstGeom prst="line">
            <a:avLst/>
          </a:prstGeom>
          <a:noFill/>
          <a:ln w="28575">
            <a:solidFill>
              <a:schemeClr val="tx1"/>
            </a:solidFill>
            <a:round/>
            <a:headEnd/>
            <a:tailEnd type="triangle" w="med" len="med"/>
          </a:ln>
          <a:effectLst/>
        </p:spPr>
        <p:txBody>
          <a:bodyPr/>
          <a:lstStyle/>
          <a:p>
            <a:endParaRPr lang="en-US"/>
          </a:p>
        </p:txBody>
      </p:sp>
      <p:sp>
        <p:nvSpPr>
          <p:cNvPr id="31761" name="Line 49"/>
          <p:cNvSpPr>
            <a:spLocks noChangeShapeType="1"/>
          </p:cNvSpPr>
          <p:nvPr/>
        </p:nvSpPr>
        <p:spPr bwMode="auto">
          <a:xfrm>
            <a:off x="2209800" y="4876800"/>
            <a:ext cx="0" cy="533400"/>
          </a:xfrm>
          <a:prstGeom prst="line">
            <a:avLst/>
          </a:prstGeom>
          <a:noFill/>
          <a:ln w="28575">
            <a:solidFill>
              <a:schemeClr val="tx1"/>
            </a:solidFill>
            <a:round/>
            <a:headEnd/>
            <a:tailEnd type="triangle" w="med" len="med"/>
          </a:ln>
          <a:effectLst/>
        </p:spPr>
        <p:txBody>
          <a:bodyPr/>
          <a:lstStyle/>
          <a:p>
            <a:endParaRPr lang="en-US"/>
          </a:p>
        </p:txBody>
      </p:sp>
      <p:grpSp>
        <p:nvGrpSpPr>
          <p:cNvPr id="31762" name="Group 28"/>
          <p:cNvGrpSpPr>
            <a:grpSpLocks/>
          </p:cNvGrpSpPr>
          <p:nvPr/>
        </p:nvGrpSpPr>
        <p:grpSpPr bwMode="auto">
          <a:xfrm>
            <a:off x="533400" y="2838450"/>
            <a:ext cx="3505200" cy="3324225"/>
            <a:chOff x="336" y="912"/>
            <a:chExt cx="2784" cy="2640"/>
          </a:xfrm>
        </p:grpSpPr>
        <p:sp>
          <p:nvSpPr>
            <p:cNvPr id="31793" name="Oval 29"/>
            <p:cNvSpPr>
              <a:spLocks noChangeArrowheads="1"/>
            </p:cNvSpPr>
            <p:nvPr/>
          </p:nvSpPr>
          <p:spPr bwMode="auto">
            <a:xfrm>
              <a:off x="336"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94" name="Oval 30"/>
            <p:cNvSpPr>
              <a:spLocks noChangeArrowheads="1"/>
            </p:cNvSpPr>
            <p:nvPr/>
          </p:nvSpPr>
          <p:spPr bwMode="auto">
            <a:xfrm>
              <a:off x="1440" y="912"/>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95" name="Oval 31"/>
            <p:cNvSpPr>
              <a:spLocks noChangeArrowheads="1"/>
            </p:cNvSpPr>
            <p:nvPr/>
          </p:nvSpPr>
          <p:spPr bwMode="auto">
            <a:xfrm>
              <a:off x="336"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96" name="Oval 32"/>
            <p:cNvSpPr>
              <a:spLocks noChangeArrowheads="1"/>
            </p:cNvSpPr>
            <p:nvPr/>
          </p:nvSpPr>
          <p:spPr bwMode="auto">
            <a:xfrm>
              <a:off x="1440"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97" name="Oval 33"/>
            <p:cNvSpPr>
              <a:spLocks noChangeArrowheads="1"/>
            </p:cNvSpPr>
            <p:nvPr/>
          </p:nvSpPr>
          <p:spPr bwMode="auto">
            <a:xfrm>
              <a:off x="1440" y="297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98" name="Oval 34"/>
            <p:cNvSpPr>
              <a:spLocks noChangeArrowheads="1"/>
            </p:cNvSpPr>
            <p:nvPr/>
          </p:nvSpPr>
          <p:spPr bwMode="auto">
            <a:xfrm>
              <a:off x="2544"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grpSp>
      <p:grpSp>
        <p:nvGrpSpPr>
          <p:cNvPr id="31763" name="Group 52"/>
          <p:cNvGrpSpPr>
            <a:grpSpLocks/>
          </p:cNvGrpSpPr>
          <p:nvPr/>
        </p:nvGrpSpPr>
        <p:grpSpPr bwMode="auto">
          <a:xfrm>
            <a:off x="762000" y="3035300"/>
            <a:ext cx="2990850" cy="2882900"/>
            <a:chOff x="480" y="1912"/>
            <a:chExt cx="1884" cy="1816"/>
          </a:xfrm>
        </p:grpSpPr>
        <p:sp>
          <p:nvSpPr>
            <p:cNvPr id="31787" name="WordArt 35"/>
            <p:cNvSpPr>
              <a:spLocks noChangeArrowheads="1" noChangeShapeType="1" noTextEdit="1"/>
            </p:cNvSpPr>
            <p:nvPr/>
          </p:nvSpPr>
          <p:spPr bwMode="auto">
            <a:xfrm>
              <a:off x="516" y="1938"/>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a</a:t>
              </a:r>
            </a:p>
          </p:txBody>
        </p:sp>
        <p:sp>
          <p:nvSpPr>
            <p:cNvPr id="31788" name="WordArt 36"/>
            <p:cNvSpPr>
              <a:spLocks noChangeArrowheads="1" noChangeShapeType="1" noTextEdit="1"/>
            </p:cNvSpPr>
            <p:nvPr/>
          </p:nvSpPr>
          <p:spPr bwMode="auto">
            <a:xfrm>
              <a:off x="1344" y="1912"/>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b</a:t>
              </a:r>
            </a:p>
          </p:txBody>
        </p:sp>
        <p:sp>
          <p:nvSpPr>
            <p:cNvPr id="31789" name="WordArt 37"/>
            <p:cNvSpPr>
              <a:spLocks noChangeArrowheads="1" noChangeShapeType="1" noTextEdit="1"/>
            </p:cNvSpPr>
            <p:nvPr/>
          </p:nvSpPr>
          <p:spPr bwMode="auto">
            <a:xfrm>
              <a:off x="480" y="2769"/>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c</a:t>
              </a:r>
            </a:p>
          </p:txBody>
        </p:sp>
        <p:sp>
          <p:nvSpPr>
            <p:cNvPr id="31790" name="WordArt 38"/>
            <p:cNvSpPr>
              <a:spLocks noChangeArrowheads="1" noChangeShapeType="1" noTextEdit="1"/>
            </p:cNvSpPr>
            <p:nvPr/>
          </p:nvSpPr>
          <p:spPr bwMode="auto">
            <a:xfrm>
              <a:off x="1392" y="2738"/>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d</a:t>
              </a:r>
            </a:p>
          </p:txBody>
        </p:sp>
        <p:sp>
          <p:nvSpPr>
            <p:cNvPr id="31791" name="WordArt 39"/>
            <p:cNvSpPr>
              <a:spLocks noChangeArrowheads="1" noChangeShapeType="1" noTextEdit="1"/>
            </p:cNvSpPr>
            <p:nvPr/>
          </p:nvSpPr>
          <p:spPr bwMode="auto">
            <a:xfrm>
              <a:off x="1390" y="3579"/>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f</a:t>
              </a:r>
            </a:p>
          </p:txBody>
        </p:sp>
        <p:sp>
          <p:nvSpPr>
            <p:cNvPr id="31792" name="WordArt 40"/>
            <p:cNvSpPr>
              <a:spLocks noChangeArrowheads="1" noChangeShapeType="1" noTextEdit="1"/>
            </p:cNvSpPr>
            <p:nvPr/>
          </p:nvSpPr>
          <p:spPr bwMode="auto">
            <a:xfrm>
              <a:off x="2268" y="2781"/>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e</a:t>
              </a:r>
            </a:p>
          </p:txBody>
        </p:sp>
      </p:grpSp>
      <p:sp>
        <p:nvSpPr>
          <p:cNvPr id="31764" name="Line 54"/>
          <p:cNvSpPr>
            <a:spLocks noChangeShapeType="1"/>
          </p:cNvSpPr>
          <p:nvPr/>
        </p:nvSpPr>
        <p:spPr bwMode="auto">
          <a:xfrm flipV="1">
            <a:off x="2209800" y="3581400"/>
            <a:ext cx="0" cy="609600"/>
          </a:xfrm>
          <a:prstGeom prst="line">
            <a:avLst/>
          </a:prstGeom>
          <a:noFill/>
          <a:ln w="28575">
            <a:solidFill>
              <a:schemeClr val="tx1"/>
            </a:solidFill>
            <a:round/>
            <a:headEnd/>
            <a:tailEnd type="triangle" w="med" len="med"/>
          </a:ln>
          <a:effectLst/>
        </p:spPr>
        <p:txBody>
          <a:bodyPr/>
          <a:lstStyle/>
          <a:p>
            <a:endParaRPr lang="en-US"/>
          </a:p>
        </p:txBody>
      </p:sp>
      <p:sp>
        <p:nvSpPr>
          <p:cNvPr id="31765" name="Line 87"/>
          <p:cNvSpPr>
            <a:spLocks noChangeShapeType="1"/>
          </p:cNvSpPr>
          <p:nvPr/>
        </p:nvSpPr>
        <p:spPr bwMode="auto">
          <a:xfrm>
            <a:off x="5257800" y="3581400"/>
            <a:ext cx="0" cy="609600"/>
          </a:xfrm>
          <a:prstGeom prst="line">
            <a:avLst/>
          </a:prstGeom>
          <a:noFill/>
          <a:ln w="28575">
            <a:solidFill>
              <a:schemeClr val="tx1"/>
            </a:solidFill>
            <a:round/>
            <a:headEnd/>
            <a:tailEnd/>
          </a:ln>
          <a:effectLst/>
        </p:spPr>
        <p:txBody>
          <a:bodyPr/>
          <a:lstStyle/>
          <a:p>
            <a:endParaRPr lang="en-US"/>
          </a:p>
        </p:txBody>
      </p:sp>
      <p:sp>
        <p:nvSpPr>
          <p:cNvPr id="31766" name="Line 88"/>
          <p:cNvSpPr>
            <a:spLocks noChangeShapeType="1"/>
          </p:cNvSpPr>
          <p:nvPr/>
        </p:nvSpPr>
        <p:spPr bwMode="auto">
          <a:xfrm>
            <a:off x="5562600" y="3200400"/>
            <a:ext cx="685800" cy="0"/>
          </a:xfrm>
          <a:prstGeom prst="line">
            <a:avLst/>
          </a:prstGeom>
          <a:noFill/>
          <a:ln w="28575">
            <a:solidFill>
              <a:schemeClr val="tx1"/>
            </a:solidFill>
            <a:round/>
            <a:headEnd/>
            <a:tailEnd/>
          </a:ln>
          <a:effectLst/>
        </p:spPr>
        <p:txBody>
          <a:bodyPr/>
          <a:lstStyle/>
          <a:p>
            <a:endParaRPr lang="en-US"/>
          </a:p>
        </p:txBody>
      </p:sp>
      <p:sp>
        <p:nvSpPr>
          <p:cNvPr id="31767" name="Line 89"/>
          <p:cNvSpPr>
            <a:spLocks noChangeShapeType="1"/>
          </p:cNvSpPr>
          <p:nvPr/>
        </p:nvSpPr>
        <p:spPr bwMode="auto">
          <a:xfrm>
            <a:off x="5257800" y="4572000"/>
            <a:ext cx="1371600" cy="1295400"/>
          </a:xfrm>
          <a:prstGeom prst="line">
            <a:avLst/>
          </a:prstGeom>
          <a:noFill/>
          <a:ln w="28575">
            <a:solidFill>
              <a:schemeClr val="tx1"/>
            </a:solidFill>
            <a:round/>
            <a:headEnd/>
            <a:tailEnd/>
          </a:ln>
          <a:effectLst/>
        </p:spPr>
        <p:txBody>
          <a:bodyPr/>
          <a:lstStyle/>
          <a:p>
            <a:endParaRPr lang="en-US"/>
          </a:p>
        </p:txBody>
      </p:sp>
      <p:sp>
        <p:nvSpPr>
          <p:cNvPr id="31768" name="Line 90"/>
          <p:cNvSpPr>
            <a:spLocks noChangeShapeType="1"/>
          </p:cNvSpPr>
          <p:nvPr/>
        </p:nvSpPr>
        <p:spPr bwMode="auto">
          <a:xfrm flipV="1">
            <a:off x="6629400" y="4572000"/>
            <a:ext cx="1371600" cy="1295400"/>
          </a:xfrm>
          <a:prstGeom prst="line">
            <a:avLst/>
          </a:prstGeom>
          <a:noFill/>
          <a:ln w="28575">
            <a:solidFill>
              <a:schemeClr val="tx1"/>
            </a:solidFill>
            <a:round/>
            <a:headEnd/>
            <a:tailEnd/>
          </a:ln>
          <a:effectLst/>
        </p:spPr>
        <p:txBody>
          <a:bodyPr/>
          <a:lstStyle/>
          <a:p>
            <a:endParaRPr lang="en-US"/>
          </a:p>
        </p:txBody>
      </p:sp>
      <p:sp>
        <p:nvSpPr>
          <p:cNvPr id="31769" name="Line 91"/>
          <p:cNvSpPr>
            <a:spLocks noChangeShapeType="1"/>
          </p:cNvSpPr>
          <p:nvPr/>
        </p:nvSpPr>
        <p:spPr bwMode="auto">
          <a:xfrm flipH="1">
            <a:off x="5257800" y="4572000"/>
            <a:ext cx="2743200" cy="0"/>
          </a:xfrm>
          <a:prstGeom prst="line">
            <a:avLst/>
          </a:prstGeom>
          <a:noFill/>
          <a:ln w="28575">
            <a:solidFill>
              <a:schemeClr val="tx1"/>
            </a:solidFill>
            <a:round/>
            <a:headEnd/>
            <a:tailEnd/>
          </a:ln>
          <a:effectLst/>
        </p:spPr>
        <p:txBody>
          <a:bodyPr/>
          <a:lstStyle/>
          <a:p>
            <a:endParaRPr lang="en-US"/>
          </a:p>
        </p:txBody>
      </p:sp>
      <p:sp>
        <p:nvSpPr>
          <p:cNvPr id="31770" name="Line 93"/>
          <p:cNvSpPr>
            <a:spLocks noChangeShapeType="1"/>
          </p:cNvSpPr>
          <p:nvPr/>
        </p:nvSpPr>
        <p:spPr bwMode="auto">
          <a:xfrm flipH="1" flipV="1">
            <a:off x="5257800" y="3200400"/>
            <a:ext cx="2743200" cy="1371600"/>
          </a:xfrm>
          <a:prstGeom prst="line">
            <a:avLst/>
          </a:prstGeom>
          <a:noFill/>
          <a:ln w="28575">
            <a:solidFill>
              <a:schemeClr val="tx1"/>
            </a:solidFill>
            <a:round/>
            <a:headEnd/>
            <a:tailEnd/>
          </a:ln>
          <a:effectLst/>
        </p:spPr>
        <p:txBody>
          <a:bodyPr/>
          <a:lstStyle/>
          <a:p>
            <a:endParaRPr lang="en-US"/>
          </a:p>
        </p:txBody>
      </p:sp>
      <p:sp>
        <p:nvSpPr>
          <p:cNvPr id="31771" name="Line 94"/>
          <p:cNvSpPr>
            <a:spLocks noChangeShapeType="1"/>
          </p:cNvSpPr>
          <p:nvPr/>
        </p:nvSpPr>
        <p:spPr bwMode="auto">
          <a:xfrm flipH="1" flipV="1">
            <a:off x="6629400" y="3200400"/>
            <a:ext cx="1371600" cy="1371600"/>
          </a:xfrm>
          <a:prstGeom prst="line">
            <a:avLst/>
          </a:prstGeom>
          <a:noFill/>
          <a:ln w="28575">
            <a:solidFill>
              <a:schemeClr val="tx1"/>
            </a:solidFill>
            <a:round/>
            <a:headEnd/>
            <a:tailEnd/>
          </a:ln>
          <a:effectLst/>
        </p:spPr>
        <p:txBody>
          <a:bodyPr/>
          <a:lstStyle/>
          <a:p>
            <a:endParaRPr lang="en-US"/>
          </a:p>
        </p:txBody>
      </p:sp>
      <p:sp>
        <p:nvSpPr>
          <p:cNvPr id="31772" name="Line 95"/>
          <p:cNvSpPr>
            <a:spLocks noChangeShapeType="1"/>
          </p:cNvSpPr>
          <p:nvPr/>
        </p:nvSpPr>
        <p:spPr bwMode="auto">
          <a:xfrm>
            <a:off x="5257800" y="3200400"/>
            <a:ext cx="1371600" cy="2667000"/>
          </a:xfrm>
          <a:prstGeom prst="line">
            <a:avLst/>
          </a:prstGeom>
          <a:noFill/>
          <a:ln w="28575">
            <a:solidFill>
              <a:schemeClr val="tx1"/>
            </a:solidFill>
            <a:round/>
            <a:headEnd/>
            <a:tailEnd/>
          </a:ln>
          <a:effectLst/>
        </p:spPr>
        <p:txBody>
          <a:bodyPr/>
          <a:lstStyle/>
          <a:p>
            <a:endParaRPr lang="en-US"/>
          </a:p>
        </p:txBody>
      </p:sp>
      <p:sp>
        <p:nvSpPr>
          <p:cNvPr id="31773" name="Line 96"/>
          <p:cNvSpPr>
            <a:spLocks noChangeShapeType="1"/>
          </p:cNvSpPr>
          <p:nvPr/>
        </p:nvSpPr>
        <p:spPr bwMode="auto">
          <a:xfrm>
            <a:off x="6629400" y="3200400"/>
            <a:ext cx="0" cy="2743200"/>
          </a:xfrm>
          <a:prstGeom prst="line">
            <a:avLst/>
          </a:prstGeom>
          <a:noFill/>
          <a:ln w="28575">
            <a:solidFill>
              <a:schemeClr val="tx1"/>
            </a:solidFill>
            <a:round/>
            <a:headEnd/>
            <a:tailEnd/>
          </a:ln>
          <a:effectLst/>
        </p:spPr>
        <p:txBody>
          <a:bodyPr/>
          <a:lstStyle/>
          <a:p>
            <a:endParaRPr lang="en-US"/>
          </a:p>
        </p:txBody>
      </p:sp>
      <p:grpSp>
        <p:nvGrpSpPr>
          <p:cNvPr id="31774" name="Group 86"/>
          <p:cNvGrpSpPr>
            <a:grpSpLocks/>
          </p:cNvGrpSpPr>
          <p:nvPr/>
        </p:nvGrpSpPr>
        <p:grpSpPr bwMode="auto">
          <a:xfrm>
            <a:off x="4876800" y="2847975"/>
            <a:ext cx="3486150" cy="3343275"/>
            <a:chOff x="3072" y="1794"/>
            <a:chExt cx="2196" cy="2106"/>
          </a:xfrm>
        </p:grpSpPr>
        <p:sp>
          <p:nvSpPr>
            <p:cNvPr id="31777" name="Oval 71"/>
            <p:cNvSpPr>
              <a:spLocks noChangeArrowheads="1"/>
            </p:cNvSpPr>
            <p:nvPr/>
          </p:nvSpPr>
          <p:spPr bwMode="auto">
            <a:xfrm>
              <a:off x="3072" y="1805"/>
              <a:ext cx="457" cy="457"/>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78" name="Oval 72"/>
            <p:cNvSpPr>
              <a:spLocks noChangeArrowheads="1"/>
            </p:cNvSpPr>
            <p:nvPr/>
          </p:nvSpPr>
          <p:spPr bwMode="auto">
            <a:xfrm>
              <a:off x="3948" y="1794"/>
              <a:ext cx="456" cy="457"/>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79" name="Oval 73"/>
            <p:cNvSpPr>
              <a:spLocks noChangeArrowheads="1"/>
            </p:cNvSpPr>
            <p:nvPr/>
          </p:nvSpPr>
          <p:spPr bwMode="auto">
            <a:xfrm>
              <a:off x="3072" y="2632"/>
              <a:ext cx="457" cy="45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80" name="Oval 75"/>
            <p:cNvSpPr>
              <a:spLocks noChangeArrowheads="1"/>
            </p:cNvSpPr>
            <p:nvPr/>
          </p:nvSpPr>
          <p:spPr bwMode="auto">
            <a:xfrm>
              <a:off x="3961" y="3443"/>
              <a:ext cx="456" cy="457"/>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81" name="Oval 76"/>
            <p:cNvSpPr>
              <a:spLocks noChangeArrowheads="1"/>
            </p:cNvSpPr>
            <p:nvPr/>
          </p:nvSpPr>
          <p:spPr bwMode="auto">
            <a:xfrm>
              <a:off x="4811" y="2640"/>
              <a:ext cx="457" cy="45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1782" name="WordArt 78"/>
            <p:cNvSpPr>
              <a:spLocks noChangeArrowheads="1" noChangeShapeType="1" noTextEdit="1"/>
            </p:cNvSpPr>
            <p:nvPr/>
          </p:nvSpPr>
          <p:spPr bwMode="auto">
            <a:xfrm>
              <a:off x="3226" y="1941"/>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a</a:t>
              </a:r>
            </a:p>
          </p:txBody>
        </p:sp>
        <p:sp>
          <p:nvSpPr>
            <p:cNvPr id="31783" name="WordArt 79"/>
            <p:cNvSpPr>
              <a:spLocks noChangeArrowheads="1" noChangeShapeType="1" noTextEdit="1"/>
            </p:cNvSpPr>
            <p:nvPr/>
          </p:nvSpPr>
          <p:spPr bwMode="auto">
            <a:xfrm>
              <a:off x="4128" y="1910"/>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b</a:t>
              </a:r>
            </a:p>
          </p:txBody>
        </p:sp>
        <p:sp>
          <p:nvSpPr>
            <p:cNvPr id="31784" name="WordArt 80"/>
            <p:cNvSpPr>
              <a:spLocks noChangeArrowheads="1" noChangeShapeType="1" noTextEdit="1"/>
            </p:cNvSpPr>
            <p:nvPr/>
          </p:nvSpPr>
          <p:spPr bwMode="auto">
            <a:xfrm>
              <a:off x="3253" y="2785"/>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c</a:t>
              </a:r>
            </a:p>
          </p:txBody>
        </p:sp>
        <p:sp>
          <p:nvSpPr>
            <p:cNvPr id="31785" name="WordArt 82"/>
            <p:cNvSpPr>
              <a:spLocks noChangeArrowheads="1" noChangeShapeType="1" noTextEdit="1"/>
            </p:cNvSpPr>
            <p:nvPr/>
          </p:nvSpPr>
          <p:spPr bwMode="auto">
            <a:xfrm>
              <a:off x="4127" y="3552"/>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f</a:t>
              </a:r>
            </a:p>
          </p:txBody>
        </p:sp>
        <p:sp>
          <p:nvSpPr>
            <p:cNvPr id="31786" name="WordArt 83"/>
            <p:cNvSpPr>
              <a:spLocks noChangeArrowheads="1" noChangeShapeType="1" noTextEdit="1"/>
            </p:cNvSpPr>
            <p:nvPr/>
          </p:nvSpPr>
          <p:spPr bwMode="auto">
            <a:xfrm>
              <a:off x="4992" y="2775"/>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e</a:t>
              </a:r>
            </a:p>
          </p:txBody>
        </p:sp>
      </p:grpSp>
      <p:sp>
        <p:nvSpPr>
          <p:cNvPr id="31775" name="WordArt 97"/>
          <p:cNvSpPr>
            <a:spLocks noChangeArrowheads="1" noChangeShapeType="1" noTextEdit="1"/>
          </p:cNvSpPr>
          <p:nvPr/>
        </p:nvSpPr>
        <p:spPr bwMode="auto">
          <a:xfrm>
            <a:off x="228600" y="2009775"/>
            <a:ext cx="45720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chemeClr val="hlink"/>
                </a:solidFill>
                <a:latin typeface="Arial Black"/>
              </a:rPr>
              <a:t>1.</a:t>
            </a:r>
          </a:p>
        </p:txBody>
      </p:sp>
      <p:sp>
        <p:nvSpPr>
          <p:cNvPr id="31776" name="WordArt 98"/>
          <p:cNvSpPr>
            <a:spLocks noChangeArrowheads="1" noChangeShapeType="1" noTextEdit="1"/>
          </p:cNvSpPr>
          <p:nvPr/>
        </p:nvSpPr>
        <p:spPr bwMode="auto">
          <a:xfrm>
            <a:off x="4572000" y="2009775"/>
            <a:ext cx="45720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chemeClr val="hlink"/>
                </a:solidFill>
                <a:latin typeface="Arial Black"/>
              </a:rPr>
              <a:t>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z="4000" smtClean="0"/>
              <a:t>Test Your Knowledge</a:t>
            </a:r>
            <a:br>
              <a:rPr lang="en-US" altLang="en-US" sz="4000" smtClean="0"/>
            </a:br>
            <a:r>
              <a:rPr lang="en-US" altLang="en-US" sz="2400" smtClean="0"/>
              <a:t>Complete, or “Acomplete” (Not Complete)</a:t>
            </a:r>
          </a:p>
        </p:txBody>
      </p:sp>
      <p:sp>
        <p:nvSpPr>
          <p:cNvPr id="32771" name="Line 3"/>
          <p:cNvSpPr>
            <a:spLocks noChangeShapeType="1"/>
          </p:cNvSpPr>
          <p:nvPr/>
        </p:nvSpPr>
        <p:spPr bwMode="auto">
          <a:xfrm>
            <a:off x="914400" y="3609975"/>
            <a:ext cx="0" cy="533400"/>
          </a:xfrm>
          <a:prstGeom prst="line">
            <a:avLst/>
          </a:prstGeom>
          <a:noFill/>
          <a:ln w="28575">
            <a:solidFill>
              <a:schemeClr val="tx1"/>
            </a:solidFill>
            <a:round/>
            <a:headEnd/>
            <a:tailEnd type="triangle" w="med" len="med"/>
          </a:ln>
          <a:effectLst/>
        </p:spPr>
        <p:txBody>
          <a:bodyPr/>
          <a:lstStyle/>
          <a:p>
            <a:endParaRPr lang="en-US"/>
          </a:p>
        </p:txBody>
      </p:sp>
      <p:sp>
        <p:nvSpPr>
          <p:cNvPr id="32772" name="Line 4"/>
          <p:cNvSpPr>
            <a:spLocks noChangeShapeType="1"/>
          </p:cNvSpPr>
          <p:nvPr/>
        </p:nvSpPr>
        <p:spPr bwMode="auto">
          <a:xfrm>
            <a:off x="1219200" y="3228975"/>
            <a:ext cx="685800" cy="0"/>
          </a:xfrm>
          <a:prstGeom prst="line">
            <a:avLst/>
          </a:prstGeom>
          <a:noFill/>
          <a:ln w="28575">
            <a:solidFill>
              <a:schemeClr val="tx1"/>
            </a:solidFill>
            <a:round/>
            <a:headEnd/>
            <a:tailEnd type="triangle" w="med" len="med"/>
          </a:ln>
          <a:effectLst/>
        </p:spPr>
        <p:txBody>
          <a:bodyPr/>
          <a:lstStyle/>
          <a:p>
            <a:endParaRPr lang="en-US"/>
          </a:p>
        </p:txBody>
      </p:sp>
      <p:sp>
        <p:nvSpPr>
          <p:cNvPr id="32773" name="Line 5"/>
          <p:cNvSpPr>
            <a:spLocks noChangeShapeType="1"/>
          </p:cNvSpPr>
          <p:nvPr/>
        </p:nvSpPr>
        <p:spPr bwMode="auto">
          <a:xfrm>
            <a:off x="1219200" y="4524375"/>
            <a:ext cx="685800" cy="0"/>
          </a:xfrm>
          <a:prstGeom prst="line">
            <a:avLst/>
          </a:prstGeom>
          <a:noFill/>
          <a:ln w="28575">
            <a:solidFill>
              <a:schemeClr val="tx1"/>
            </a:solidFill>
            <a:round/>
            <a:headEnd/>
            <a:tailEnd type="triangle" w="med" len="med"/>
          </a:ln>
          <a:effectLst/>
        </p:spPr>
        <p:txBody>
          <a:bodyPr/>
          <a:lstStyle/>
          <a:p>
            <a:endParaRPr lang="en-US"/>
          </a:p>
        </p:txBody>
      </p:sp>
      <p:sp>
        <p:nvSpPr>
          <p:cNvPr id="32774" name="Line 6"/>
          <p:cNvSpPr>
            <a:spLocks noChangeShapeType="1"/>
          </p:cNvSpPr>
          <p:nvPr/>
        </p:nvSpPr>
        <p:spPr bwMode="auto">
          <a:xfrm>
            <a:off x="2590800" y="3381375"/>
            <a:ext cx="838200" cy="838200"/>
          </a:xfrm>
          <a:prstGeom prst="line">
            <a:avLst/>
          </a:prstGeom>
          <a:noFill/>
          <a:ln w="28575">
            <a:solidFill>
              <a:schemeClr val="tx1"/>
            </a:solidFill>
            <a:round/>
            <a:headEnd/>
            <a:tailEnd type="triangle" w="med" len="med"/>
          </a:ln>
          <a:effectLst/>
        </p:spPr>
        <p:txBody>
          <a:bodyPr/>
          <a:lstStyle/>
          <a:p>
            <a:endParaRPr lang="en-US"/>
          </a:p>
        </p:txBody>
      </p:sp>
      <p:sp>
        <p:nvSpPr>
          <p:cNvPr id="32775" name="Line 7"/>
          <p:cNvSpPr>
            <a:spLocks noChangeShapeType="1"/>
          </p:cNvSpPr>
          <p:nvPr/>
        </p:nvSpPr>
        <p:spPr bwMode="auto">
          <a:xfrm flipH="1">
            <a:off x="2667000" y="4524375"/>
            <a:ext cx="838200" cy="0"/>
          </a:xfrm>
          <a:prstGeom prst="line">
            <a:avLst/>
          </a:prstGeom>
          <a:noFill/>
          <a:ln w="28575">
            <a:solidFill>
              <a:schemeClr val="tx1"/>
            </a:solidFill>
            <a:round/>
            <a:headEnd/>
            <a:tailEnd type="triangle" w="med" len="med"/>
          </a:ln>
          <a:effectLst/>
        </p:spPr>
        <p:txBody>
          <a:bodyPr/>
          <a:lstStyle/>
          <a:p>
            <a:endParaRPr lang="en-US"/>
          </a:p>
        </p:txBody>
      </p:sp>
      <p:sp>
        <p:nvSpPr>
          <p:cNvPr id="32776" name="Line 8"/>
          <p:cNvSpPr>
            <a:spLocks noChangeShapeType="1"/>
          </p:cNvSpPr>
          <p:nvPr/>
        </p:nvSpPr>
        <p:spPr bwMode="auto">
          <a:xfrm flipV="1">
            <a:off x="2286000" y="4905375"/>
            <a:ext cx="0" cy="533400"/>
          </a:xfrm>
          <a:prstGeom prst="line">
            <a:avLst/>
          </a:prstGeom>
          <a:noFill/>
          <a:ln w="28575">
            <a:solidFill>
              <a:schemeClr val="tx1"/>
            </a:solidFill>
            <a:round/>
            <a:headEnd/>
            <a:tailEnd type="triangle" w="med" len="med"/>
          </a:ln>
          <a:effectLst/>
        </p:spPr>
        <p:txBody>
          <a:bodyPr/>
          <a:lstStyle/>
          <a:p>
            <a:endParaRPr lang="en-US"/>
          </a:p>
        </p:txBody>
      </p:sp>
      <p:sp>
        <p:nvSpPr>
          <p:cNvPr id="32777" name="Line 9"/>
          <p:cNvSpPr>
            <a:spLocks noChangeShapeType="1"/>
          </p:cNvSpPr>
          <p:nvPr/>
        </p:nvSpPr>
        <p:spPr bwMode="auto">
          <a:xfrm>
            <a:off x="2286000" y="3533775"/>
            <a:ext cx="0" cy="609600"/>
          </a:xfrm>
          <a:prstGeom prst="line">
            <a:avLst/>
          </a:prstGeom>
          <a:noFill/>
          <a:ln w="28575">
            <a:solidFill>
              <a:schemeClr val="tx1"/>
            </a:solidFill>
            <a:round/>
            <a:headEnd/>
            <a:tailEnd type="triangle" w="med" len="med"/>
          </a:ln>
          <a:effectLst/>
        </p:spPr>
        <p:txBody>
          <a:bodyPr/>
          <a:lstStyle/>
          <a:p>
            <a:endParaRPr lang="en-US"/>
          </a:p>
        </p:txBody>
      </p:sp>
      <p:sp>
        <p:nvSpPr>
          <p:cNvPr id="32778" name="Line 10"/>
          <p:cNvSpPr>
            <a:spLocks noChangeShapeType="1"/>
          </p:cNvSpPr>
          <p:nvPr/>
        </p:nvSpPr>
        <p:spPr bwMode="auto">
          <a:xfrm flipH="1">
            <a:off x="1143000" y="3429000"/>
            <a:ext cx="914400" cy="838200"/>
          </a:xfrm>
          <a:prstGeom prst="line">
            <a:avLst/>
          </a:prstGeom>
          <a:noFill/>
          <a:ln w="28575">
            <a:solidFill>
              <a:schemeClr val="tx1"/>
            </a:solidFill>
            <a:round/>
            <a:headEnd/>
            <a:tailEnd type="triangle" w="med" len="med"/>
          </a:ln>
          <a:effectLst/>
        </p:spPr>
        <p:txBody>
          <a:bodyPr/>
          <a:lstStyle/>
          <a:p>
            <a:endParaRPr lang="en-US"/>
          </a:p>
        </p:txBody>
      </p:sp>
      <p:sp>
        <p:nvSpPr>
          <p:cNvPr id="32779" name="Line 11"/>
          <p:cNvSpPr>
            <a:spLocks noChangeShapeType="1"/>
          </p:cNvSpPr>
          <p:nvPr/>
        </p:nvSpPr>
        <p:spPr bwMode="auto">
          <a:xfrm>
            <a:off x="1143000" y="4724400"/>
            <a:ext cx="838200" cy="838200"/>
          </a:xfrm>
          <a:prstGeom prst="line">
            <a:avLst/>
          </a:prstGeom>
          <a:noFill/>
          <a:ln w="28575">
            <a:solidFill>
              <a:schemeClr val="tx1"/>
            </a:solidFill>
            <a:round/>
            <a:headEnd/>
            <a:tailEnd type="triangle" w="med" len="med"/>
          </a:ln>
          <a:effectLst/>
        </p:spPr>
        <p:txBody>
          <a:bodyPr/>
          <a:lstStyle/>
          <a:p>
            <a:endParaRPr lang="en-US"/>
          </a:p>
        </p:txBody>
      </p:sp>
      <p:sp>
        <p:nvSpPr>
          <p:cNvPr id="32780" name="Line 12"/>
          <p:cNvSpPr>
            <a:spLocks noChangeShapeType="1"/>
          </p:cNvSpPr>
          <p:nvPr/>
        </p:nvSpPr>
        <p:spPr bwMode="auto">
          <a:xfrm flipV="1">
            <a:off x="2590800" y="4876800"/>
            <a:ext cx="838200" cy="762000"/>
          </a:xfrm>
          <a:prstGeom prst="line">
            <a:avLst/>
          </a:prstGeom>
          <a:noFill/>
          <a:ln w="28575">
            <a:solidFill>
              <a:schemeClr val="tx1"/>
            </a:solidFill>
            <a:round/>
            <a:headEnd/>
            <a:tailEnd type="triangle" w="med" len="med"/>
          </a:ln>
          <a:effectLst/>
        </p:spPr>
        <p:txBody>
          <a:bodyPr/>
          <a:lstStyle/>
          <a:p>
            <a:endParaRPr lang="en-US"/>
          </a:p>
        </p:txBody>
      </p:sp>
      <p:sp>
        <p:nvSpPr>
          <p:cNvPr id="32781" name="Line 13"/>
          <p:cNvSpPr>
            <a:spLocks noChangeShapeType="1"/>
          </p:cNvSpPr>
          <p:nvPr/>
        </p:nvSpPr>
        <p:spPr bwMode="auto">
          <a:xfrm flipH="1">
            <a:off x="1219200" y="3124200"/>
            <a:ext cx="685800" cy="0"/>
          </a:xfrm>
          <a:prstGeom prst="line">
            <a:avLst/>
          </a:prstGeom>
          <a:noFill/>
          <a:ln w="28575">
            <a:solidFill>
              <a:schemeClr val="tx1"/>
            </a:solidFill>
            <a:round/>
            <a:headEnd/>
            <a:tailEnd type="triangle" w="med" len="med"/>
          </a:ln>
          <a:effectLst/>
        </p:spPr>
        <p:txBody>
          <a:bodyPr/>
          <a:lstStyle/>
          <a:p>
            <a:endParaRPr lang="en-US"/>
          </a:p>
        </p:txBody>
      </p:sp>
      <p:sp>
        <p:nvSpPr>
          <p:cNvPr id="32782" name="Line 14"/>
          <p:cNvSpPr>
            <a:spLocks noChangeShapeType="1"/>
          </p:cNvSpPr>
          <p:nvPr/>
        </p:nvSpPr>
        <p:spPr bwMode="auto">
          <a:xfrm flipV="1">
            <a:off x="838200" y="3581400"/>
            <a:ext cx="0" cy="609600"/>
          </a:xfrm>
          <a:prstGeom prst="line">
            <a:avLst/>
          </a:prstGeom>
          <a:noFill/>
          <a:ln w="28575">
            <a:solidFill>
              <a:schemeClr val="tx1"/>
            </a:solidFill>
            <a:round/>
            <a:headEnd/>
            <a:tailEnd type="triangle" w="med" len="med"/>
          </a:ln>
          <a:effectLst/>
        </p:spPr>
        <p:txBody>
          <a:bodyPr/>
          <a:lstStyle/>
          <a:p>
            <a:endParaRPr lang="en-US"/>
          </a:p>
        </p:txBody>
      </p:sp>
      <p:sp>
        <p:nvSpPr>
          <p:cNvPr id="32783" name="Line 15"/>
          <p:cNvSpPr>
            <a:spLocks noChangeShapeType="1"/>
          </p:cNvSpPr>
          <p:nvPr/>
        </p:nvSpPr>
        <p:spPr bwMode="auto">
          <a:xfrm flipV="1">
            <a:off x="1143000" y="3505200"/>
            <a:ext cx="914400" cy="838200"/>
          </a:xfrm>
          <a:prstGeom prst="line">
            <a:avLst/>
          </a:prstGeom>
          <a:noFill/>
          <a:ln w="28575">
            <a:solidFill>
              <a:schemeClr val="tx1"/>
            </a:solidFill>
            <a:round/>
            <a:headEnd/>
            <a:tailEnd type="triangle" w="med" len="med"/>
          </a:ln>
          <a:effectLst/>
        </p:spPr>
        <p:txBody>
          <a:bodyPr/>
          <a:lstStyle/>
          <a:p>
            <a:endParaRPr lang="en-US"/>
          </a:p>
        </p:txBody>
      </p:sp>
      <p:sp>
        <p:nvSpPr>
          <p:cNvPr id="32784" name="Line 16"/>
          <p:cNvSpPr>
            <a:spLocks noChangeShapeType="1"/>
          </p:cNvSpPr>
          <p:nvPr/>
        </p:nvSpPr>
        <p:spPr bwMode="auto">
          <a:xfrm flipH="1" flipV="1">
            <a:off x="1143000" y="4800600"/>
            <a:ext cx="838200" cy="838200"/>
          </a:xfrm>
          <a:prstGeom prst="line">
            <a:avLst/>
          </a:prstGeom>
          <a:noFill/>
          <a:ln w="28575">
            <a:solidFill>
              <a:schemeClr val="tx1"/>
            </a:solidFill>
            <a:round/>
            <a:headEnd/>
            <a:tailEnd type="triangle" w="med" len="med"/>
          </a:ln>
          <a:effectLst/>
        </p:spPr>
        <p:txBody>
          <a:bodyPr/>
          <a:lstStyle/>
          <a:p>
            <a:endParaRPr lang="en-US"/>
          </a:p>
        </p:txBody>
      </p:sp>
      <p:sp>
        <p:nvSpPr>
          <p:cNvPr id="32785" name="Line 17"/>
          <p:cNvSpPr>
            <a:spLocks noChangeShapeType="1"/>
          </p:cNvSpPr>
          <p:nvPr/>
        </p:nvSpPr>
        <p:spPr bwMode="auto">
          <a:xfrm>
            <a:off x="2209800" y="4876800"/>
            <a:ext cx="0" cy="533400"/>
          </a:xfrm>
          <a:prstGeom prst="line">
            <a:avLst/>
          </a:prstGeom>
          <a:noFill/>
          <a:ln w="28575">
            <a:solidFill>
              <a:schemeClr val="tx1"/>
            </a:solidFill>
            <a:round/>
            <a:headEnd/>
            <a:tailEnd type="triangle" w="med" len="med"/>
          </a:ln>
          <a:effectLst/>
        </p:spPr>
        <p:txBody>
          <a:bodyPr/>
          <a:lstStyle/>
          <a:p>
            <a:endParaRPr lang="en-US"/>
          </a:p>
        </p:txBody>
      </p:sp>
      <p:grpSp>
        <p:nvGrpSpPr>
          <p:cNvPr id="32786" name="Group 18"/>
          <p:cNvGrpSpPr>
            <a:grpSpLocks/>
          </p:cNvGrpSpPr>
          <p:nvPr/>
        </p:nvGrpSpPr>
        <p:grpSpPr bwMode="auto">
          <a:xfrm>
            <a:off x="533400" y="2847975"/>
            <a:ext cx="3505200" cy="3324225"/>
            <a:chOff x="336" y="912"/>
            <a:chExt cx="2784" cy="2640"/>
          </a:xfrm>
        </p:grpSpPr>
        <p:sp>
          <p:nvSpPr>
            <p:cNvPr id="32818" name="Oval 19"/>
            <p:cNvSpPr>
              <a:spLocks noChangeArrowheads="1"/>
            </p:cNvSpPr>
            <p:nvPr/>
          </p:nvSpPr>
          <p:spPr bwMode="auto">
            <a:xfrm>
              <a:off x="336" y="92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19" name="Oval 20"/>
            <p:cNvSpPr>
              <a:spLocks noChangeArrowheads="1"/>
            </p:cNvSpPr>
            <p:nvPr/>
          </p:nvSpPr>
          <p:spPr bwMode="auto">
            <a:xfrm>
              <a:off x="1440" y="912"/>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20" name="Oval 21"/>
            <p:cNvSpPr>
              <a:spLocks noChangeArrowheads="1"/>
            </p:cNvSpPr>
            <p:nvPr/>
          </p:nvSpPr>
          <p:spPr bwMode="auto">
            <a:xfrm>
              <a:off x="336"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21" name="Oval 22"/>
            <p:cNvSpPr>
              <a:spLocks noChangeArrowheads="1"/>
            </p:cNvSpPr>
            <p:nvPr/>
          </p:nvSpPr>
          <p:spPr bwMode="auto">
            <a:xfrm>
              <a:off x="1440"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22" name="Oval 23"/>
            <p:cNvSpPr>
              <a:spLocks noChangeArrowheads="1"/>
            </p:cNvSpPr>
            <p:nvPr/>
          </p:nvSpPr>
          <p:spPr bwMode="auto">
            <a:xfrm>
              <a:off x="1440" y="2976"/>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23" name="Oval 24"/>
            <p:cNvSpPr>
              <a:spLocks noChangeArrowheads="1"/>
            </p:cNvSpPr>
            <p:nvPr/>
          </p:nvSpPr>
          <p:spPr bwMode="auto">
            <a:xfrm>
              <a:off x="2544" y="1968"/>
              <a:ext cx="576" cy="57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grpSp>
      <p:grpSp>
        <p:nvGrpSpPr>
          <p:cNvPr id="32787" name="Group 25"/>
          <p:cNvGrpSpPr>
            <a:grpSpLocks/>
          </p:cNvGrpSpPr>
          <p:nvPr/>
        </p:nvGrpSpPr>
        <p:grpSpPr bwMode="auto">
          <a:xfrm>
            <a:off x="819150" y="3082925"/>
            <a:ext cx="2933700" cy="2773363"/>
            <a:chOff x="420" y="1853"/>
            <a:chExt cx="1848" cy="1747"/>
          </a:xfrm>
        </p:grpSpPr>
        <p:sp>
          <p:nvSpPr>
            <p:cNvPr id="32812" name="WordArt 26"/>
            <p:cNvSpPr>
              <a:spLocks noChangeArrowheads="1" noChangeShapeType="1" noTextEdit="1"/>
            </p:cNvSpPr>
            <p:nvPr/>
          </p:nvSpPr>
          <p:spPr bwMode="auto">
            <a:xfrm>
              <a:off x="420" y="1860"/>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a</a:t>
              </a:r>
            </a:p>
          </p:txBody>
        </p:sp>
        <p:sp>
          <p:nvSpPr>
            <p:cNvPr id="32813" name="WordArt 27"/>
            <p:cNvSpPr>
              <a:spLocks noChangeArrowheads="1" noChangeShapeType="1" noTextEdit="1"/>
            </p:cNvSpPr>
            <p:nvPr/>
          </p:nvSpPr>
          <p:spPr bwMode="auto">
            <a:xfrm>
              <a:off x="1310" y="1853"/>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b</a:t>
              </a:r>
            </a:p>
          </p:txBody>
        </p:sp>
        <p:sp>
          <p:nvSpPr>
            <p:cNvPr id="32814" name="WordArt 28"/>
            <p:cNvSpPr>
              <a:spLocks noChangeArrowheads="1" noChangeShapeType="1" noTextEdit="1"/>
            </p:cNvSpPr>
            <p:nvPr/>
          </p:nvSpPr>
          <p:spPr bwMode="auto">
            <a:xfrm>
              <a:off x="420" y="2722"/>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c</a:t>
              </a:r>
            </a:p>
          </p:txBody>
        </p:sp>
        <p:sp>
          <p:nvSpPr>
            <p:cNvPr id="32815" name="WordArt 29"/>
            <p:cNvSpPr>
              <a:spLocks noChangeArrowheads="1" noChangeShapeType="1" noTextEdit="1"/>
            </p:cNvSpPr>
            <p:nvPr/>
          </p:nvSpPr>
          <p:spPr bwMode="auto">
            <a:xfrm>
              <a:off x="1301" y="2686"/>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d</a:t>
              </a:r>
            </a:p>
          </p:txBody>
        </p:sp>
        <p:sp>
          <p:nvSpPr>
            <p:cNvPr id="32816" name="WordArt 30"/>
            <p:cNvSpPr>
              <a:spLocks noChangeArrowheads="1" noChangeShapeType="1" noTextEdit="1"/>
            </p:cNvSpPr>
            <p:nvPr/>
          </p:nvSpPr>
          <p:spPr bwMode="auto">
            <a:xfrm>
              <a:off x="1248" y="3451"/>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f</a:t>
              </a:r>
            </a:p>
          </p:txBody>
        </p:sp>
        <p:sp>
          <p:nvSpPr>
            <p:cNvPr id="32817" name="WordArt 31"/>
            <p:cNvSpPr>
              <a:spLocks noChangeArrowheads="1" noChangeShapeType="1" noTextEdit="1"/>
            </p:cNvSpPr>
            <p:nvPr/>
          </p:nvSpPr>
          <p:spPr bwMode="auto">
            <a:xfrm>
              <a:off x="2172" y="2687"/>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e</a:t>
              </a:r>
            </a:p>
          </p:txBody>
        </p:sp>
      </p:grpSp>
      <p:sp>
        <p:nvSpPr>
          <p:cNvPr id="32788" name="Line 32"/>
          <p:cNvSpPr>
            <a:spLocks noChangeShapeType="1"/>
          </p:cNvSpPr>
          <p:nvPr/>
        </p:nvSpPr>
        <p:spPr bwMode="auto">
          <a:xfrm flipV="1">
            <a:off x="2209800" y="3581400"/>
            <a:ext cx="0" cy="609600"/>
          </a:xfrm>
          <a:prstGeom prst="line">
            <a:avLst/>
          </a:prstGeom>
          <a:noFill/>
          <a:ln w="28575">
            <a:solidFill>
              <a:schemeClr val="tx1"/>
            </a:solidFill>
            <a:round/>
            <a:headEnd/>
            <a:tailEnd type="triangle" w="med" len="med"/>
          </a:ln>
          <a:effectLst/>
        </p:spPr>
        <p:txBody>
          <a:bodyPr/>
          <a:lstStyle/>
          <a:p>
            <a:endParaRPr lang="en-US"/>
          </a:p>
        </p:txBody>
      </p:sp>
      <p:sp>
        <p:nvSpPr>
          <p:cNvPr id="32789" name="Line 33"/>
          <p:cNvSpPr>
            <a:spLocks noChangeShapeType="1"/>
          </p:cNvSpPr>
          <p:nvPr/>
        </p:nvSpPr>
        <p:spPr bwMode="auto">
          <a:xfrm>
            <a:off x="5257800" y="3581400"/>
            <a:ext cx="0" cy="609600"/>
          </a:xfrm>
          <a:prstGeom prst="line">
            <a:avLst/>
          </a:prstGeom>
          <a:noFill/>
          <a:ln w="28575">
            <a:solidFill>
              <a:schemeClr val="tx1"/>
            </a:solidFill>
            <a:round/>
            <a:headEnd/>
            <a:tailEnd/>
          </a:ln>
          <a:effectLst/>
        </p:spPr>
        <p:txBody>
          <a:bodyPr/>
          <a:lstStyle/>
          <a:p>
            <a:endParaRPr lang="en-US"/>
          </a:p>
        </p:txBody>
      </p:sp>
      <p:sp>
        <p:nvSpPr>
          <p:cNvPr id="32790" name="Line 34"/>
          <p:cNvSpPr>
            <a:spLocks noChangeShapeType="1"/>
          </p:cNvSpPr>
          <p:nvPr/>
        </p:nvSpPr>
        <p:spPr bwMode="auto">
          <a:xfrm>
            <a:off x="5562600" y="3200400"/>
            <a:ext cx="685800" cy="0"/>
          </a:xfrm>
          <a:prstGeom prst="line">
            <a:avLst/>
          </a:prstGeom>
          <a:noFill/>
          <a:ln w="28575">
            <a:solidFill>
              <a:schemeClr val="tx1"/>
            </a:solidFill>
            <a:round/>
            <a:headEnd/>
            <a:tailEnd/>
          </a:ln>
          <a:effectLst/>
        </p:spPr>
        <p:txBody>
          <a:bodyPr/>
          <a:lstStyle/>
          <a:p>
            <a:endParaRPr lang="en-US"/>
          </a:p>
        </p:txBody>
      </p:sp>
      <p:sp>
        <p:nvSpPr>
          <p:cNvPr id="32791" name="Line 35"/>
          <p:cNvSpPr>
            <a:spLocks noChangeShapeType="1"/>
          </p:cNvSpPr>
          <p:nvPr/>
        </p:nvSpPr>
        <p:spPr bwMode="auto">
          <a:xfrm>
            <a:off x="5257800" y="4572000"/>
            <a:ext cx="1371600" cy="1295400"/>
          </a:xfrm>
          <a:prstGeom prst="line">
            <a:avLst/>
          </a:prstGeom>
          <a:noFill/>
          <a:ln w="28575">
            <a:solidFill>
              <a:schemeClr val="tx1"/>
            </a:solidFill>
            <a:round/>
            <a:headEnd/>
            <a:tailEnd/>
          </a:ln>
          <a:effectLst/>
        </p:spPr>
        <p:txBody>
          <a:bodyPr/>
          <a:lstStyle/>
          <a:p>
            <a:endParaRPr lang="en-US"/>
          </a:p>
        </p:txBody>
      </p:sp>
      <p:sp>
        <p:nvSpPr>
          <p:cNvPr id="32792" name="Line 36"/>
          <p:cNvSpPr>
            <a:spLocks noChangeShapeType="1"/>
          </p:cNvSpPr>
          <p:nvPr/>
        </p:nvSpPr>
        <p:spPr bwMode="auto">
          <a:xfrm flipV="1">
            <a:off x="6629400" y="4572000"/>
            <a:ext cx="1371600" cy="1295400"/>
          </a:xfrm>
          <a:prstGeom prst="line">
            <a:avLst/>
          </a:prstGeom>
          <a:noFill/>
          <a:ln w="28575">
            <a:solidFill>
              <a:schemeClr val="tx1"/>
            </a:solidFill>
            <a:round/>
            <a:headEnd/>
            <a:tailEnd/>
          </a:ln>
          <a:effectLst/>
        </p:spPr>
        <p:txBody>
          <a:bodyPr/>
          <a:lstStyle/>
          <a:p>
            <a:endParaRPr lang="en-US"/>
          </a:p>
        </p:txBody>
      </p:sp>
      <p:sp>
        <p:nvSpPr>
          <p:cNvPr id="32793" name="Line 37"/>
          <p:cNvSpPr>
            <a:spLocks noChangeShapeType="1"/>
          </p:cNvSpPr>
          <p:nvPr/>
        </p:nvSpPr>
        <p:spPr bwMode="auto">
          <a:xfrm flipH="1">
            <a:off x="5257800" y="4572000"/>
            <a:ext cx="2743200" cy="0"/>
          </a:xfrm>
          <a:prstGeom prst="line">
            <a:avLst/>
          </a:prstGeom>
          <a:noFill/>
          <a:ln w="28575">
            <a:solidFill>
              <a:schemeClr val="tx1"/>
            </a:solidFill>
            <a:round/>
            <a:headEnd/>
            <a:tailEnd/>
          </a:ln>
          <a:effectLst/>
        </p:spPr>
        <p:txBody>
          <a:bodyPr/>
          <a:lstStyle/>
          <a:p>
            <a:endParaRPr lang="en-US"/>
          </a:p>
        </p:txBody>
      </p:sp>
      <p:sp>
        <p:nvSpPr>
          <p:cNvPr id="32794" name="Line 38"/>
          <p:cNvSpPr>
            <a:spLocks noChangeShapeType="1"/>
          </p:cNvSpPr>
          <p:nvPr/>
        </p:nvSpPr>
        <p:spPr bwMode="auto">
          <a:xfrm flipV="1">
            <a:off x="5257800" y="3200400"/>
            <a:ext cx="1371600" cy="1371600"/>
          </a:xfrm>
          <a:prstGeom prst="line">
            <a:avLst/>
          </a:prstGeom>
          <a:noFill/>
          <a:ln w="28575">
            <a:solidFill>
              <a:schemeClr val="folHlink"/>
            </a:solidFill>
            <a:round/>
            <a:headEnd/>
            <a:tailEnd/>
          </a:ln>
          <a:effectLst/>
        </p:spPr>
        <p:txBody>
          <a:bodyPr/>
          <a:lstStyle/>
          <a:p>
            <a:endParaRPr lang="en-US"/>
          </a:p>
        </p:txBody>
      </p:sp>
      <p:sp>
        <p:nvSpPr>
          <p:cNvPr id="32795" name="Line 39"/>
          <p:cNvSpPr>
            <a:spLocks noChangeShapeType="1"/>
          </p:cNvSpPr>
          <p:nvPr/>
        </p:nvSpPr>
        <p:spPr bwMode="auto">
          <a:xfrm flipH="1" flipV="1">
            <a:off x="5257800" y="3200400"/>
            <a:ext cx="2743200" cy="1371600"/>
          </a:xfrm>
          <a:prstGeom prst="line">
            <a:avLst/>
          </a:prstGeom>
          <a:noFill/>
          <a:ln w="28575">
            <a:solidFill>
              <a:schemeClr val="tx1"/>
            </a:solidFill>
            <a:round/>
            <a:headEnd/>
            <a:tailEnd/>
          </a:ln>
          <a:effectLst/>
        </p:spPr>
        <p:txBody>
          <a:bodyPr/>
          <a:lstStyle/>
          <a:p>
            <a:endParaRPr lang="en-US"/>
          </a:p>
        </p:txBody>
      </p:sp>
      <p:sp>
        <p:nvSpPr>
          <p:cNvPr id="32796" name="Line 40"/>
          <p:cNvSpPr>
            <a:spLocks noChangeShapeType="1"/>
          </p:cNvSpPr>
          <p:nvPr/>
        </p:nvSpPr>
        <p:spPr bwMode="auto">
          <a:xfrm flipH="1" flipV="1">
            <a:off x="6629400" y="3200400"/>
            <a:ext cx="1371600" cy="1371600"/>
          </a:xfrm>
          <a:prstGeom prst="line">
            <a:avLst/>
          </a:prstGeom>
          <a:noFill/>
          <a:ln w="28575">
            <a:solidFill>
              <a:schemeClr val="tx1"/>
            </a:solidFill>
            <a:round/>
            <a:headEnd/>
            <a:tailEnd/>
          </a:ln>
          <a:effectLst/>
        </p:spPr>
        <p:txBody>
          <a:bodyPr/>
          <a:lstStyle/>
          <a:p>
            <a:endParaRPr lang="en-US"/>
          </a:p>
        </p:txBody>
      </p:sp>
      <p:sp>
        <p:nvSpPr>
          <p:cNvPr id="32797" name="Line 41"/>
          <p:cNvSpPr>
            <a:spLocks noChangeShapeType="1"/>
          </p:cNvSpPr>
          <p:nvPr/>
        </p:nvSpPr>
        <p:spPr bwMode="auto">
          <a:xfrm>
            <a:off x="5257800" y="3200400"/>
            <a:ext cx="1371600" cy="2667000"/>
          </a:xfrm>
          <a:prstGeom prst="line">
            <a:avLst/>
          </a:prstGeom>
          <a:noFill/>
          <a:ln w="28575">
            <a:solidFill>
              <a:schemeClr val="tx1"/>
            </a:solidFill>
            <a:round/>
            <a:headEnd/>
            <a:tailEnd/>
          </a:ln>
          <a:effectLst/>
        </p:spPr>
        <p:txBody>
          <a:bodyPr/>
          <a:lstStyle/>
          <a:p>
            <a:endParaRPr lang="en-US"/>
          </a:p>
        </p:txBody>
      </p:sp>
      <p:sp>
        <p:nvSpPr>
          <p:cNvPr id="32798" name="Line 42"/>
          <p:cNvSpPr>
            <a:spLocks noChangeShapeType="1"/>
          </p:cNvSpPr>
          <p:nvPr/>
        </p:nvSpPr>
        <p:spPr bwMode="auto">
          <a:xfrm>
            <a:off x="6629400" y="3200400"/>
            <a:ext cx="0" cy="2743200"/>
          </a:xfrm>
          <a:prstGeom prst="line">
            <a:avLst/>
          </a:prstGeom>
          <a:noFill/>
          <a:ln w="28575">
            <a:solidFill>
              <a:schemeClr val="tx1"/>
            </a:solidFill>
            <a:round/>
            <a:headEnd/>
            <a:tailEnd/>
          </a:ln>
          <a:effectLst/>
        </p:spPr>
        <p:txBody>
          <a:bodyPr/>
          <a:lstStyle/>
          <a:p>
            <a:endParaRPr lang="en-US"/>
          </a:p>
        </p:txBody>
      </p:sp>
      <p:grpSp>
        <p:nvGrpSpPr>
          <p:cNvPr id="32799" name="Group 43"/>
          <p:cNvGrpSpPr>
            <a:grpSpLocks/>
          </p:cNvGrpSpPr>
          <p:nvPr/>
        </p:nvGrpSpPr>
        <p:grpSpPr bwMode="auto">
          <a:xfrm>
            <a:off x="4876800" y="2847975"/>
            <a:ext cx="3505200" cy="3324225"/>
            <a:chOff x="3072" y="1794"/>
            <a:chExt cx="2208" cy="2094"/>
          </a:xfrm>
        </p:grpSpPr>
        <p:sp>
          <p:nvSpPr>
            <p:cNvPr id="32802" name="Oval 44"/>
            <p:cNvSpPr>
              <a:spLocks noChangeArrowheads="1"/>
            </p:cNvSpPr>
            <p:nvPr/>
          </p:nvSpPr>
          <p:spPr bwMode="auto">
            <a:xfrm>
              <a:off x="3072" y="1805"/>
              <a:ext cx="457" cy="457"/>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03" name="Oval 45"/>
            <p:cNvSpPr>
              <a:spLocks noChangeArrowheads="1"/>
            </p:cNvSpPr>
            <p:nvPr/>
          </p:nvSpPr>
          <p:spPr bwMode="auto">
            <a:xfrm>
              <a:off x="3948" y="1794"/>
              <a:ext cx="456" cy="457"/>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04" name="Oval 46"/>
            <p:cNvSpPr>
              <a:spLocks noChangeArrowheads="1"/>
            </p:cNvSpPr>
            <p:nvPr/>
          </p:nvSpPr>
          <p:spPr bwMode="auto">
            <a:xfrm>
              <a:off x="3072" y="2632"/>
              <a:ext cx="457" cy="45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05" name="Oval 47"/>
            <p:cNvSpPr>
              <a:spLocks noChangeArrowheads="1"/>
            </p:cNvSpPr>
            <p:nvPr/>
          </p:nvSpPr>
          <p:spPr bwMode="auto">
            <a:xfrm>
              <a:off x="3948" y="3431"/>
              <a:ext cx="456" cy="457"/>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06" name="Oval 48"/>
            <p:cNvSpPr>
              <a:spLocks noChangeArrowheads="1"/>
            </p:cNvSpPr>
            <p:nvPr/>
          </p:nvSpPr>
          <p:spPr bwMode="auto">
            <a:xfrm>
              <a:off x="4823" y="2632"/>
              <a:ext cx="457" cy="45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2807" name="WordArt 49"/>
            <p:cNvSpPr>
              <a:spLocks noChangeArrowheads="1" noChangeShapeType="1" noTextEdit="1"/>
            </p:cNvSpPr>
            <p:nvPr/>
          </p:nvSpPr>
          <p:spPr bwMode="auto">
            <a:xfrm>
              <a:off x="3250" y="1938"/>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a</a:t>
              </a:r>
            </a:p>
          </p:txBody>
        </p:sp>
        <p:sp>
          <p:nvSpPr>
            <p:cNvPr id="32808" name="WordArt 50"/>
            <p:cNvSpPr>
              <a:spLocks noChangeArrowheads="1" noChangeShapeType="1" noTextEdit="1"/>
            </p:cNvSpPr>
            <p:nvPr/>
          </p:nvSpPr>
          <p:spPr bwMode="auto">
            <a:xfrm>
              <a:off x="4080" y="1899"/>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b</a:t>
              </a:r>
            </a:p>
          </p:txBody>
        </p:sp>
        <p:sp>
          <p:nvSpPr>
            <p:cNvPr id="32809" name="WordArt 51"/>
            <p:cNvSpPr>
              <a:spLocks noChangeArrowheads="1" noChangeShapeType="1" noTextEdit="1"/>
            </p:cNvSpPr>
            <p:nvPr/>
          </p:nvSpPr>
          <p:spPr bwMode="auto">
            <a:xfrm>
              <a:off x="3253" y="2736"/>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c</a:t>
              </a:r>
            </a:p>
          </p:txBody>
        </p:sp>
        <p:sp>
          <p:nvSpPr>
            <p:cNvPr id="32810" name="WordArt 52"/>
            <p:cNvSpPr>
              <a:spLocks noChangeArrowheads="1" noChangeShapeType="1" noTextEdit="1"/>
            </p:cNvSpPr>
            <p:nvPr/>
          </p:nvSpPr>
          <p:spPr bwMode="auto">
            <a:xfrm>
              <a:off x="4107" y="3547"/>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f</a:t>
              </a:r>
            </a:p>
          </p:txBody>
        </p:sp>
        <p:sp>
          <p:nvSpPr>
            <p:cNvPr id="32811" name="WordArt 53"/>
            <p:cNvSpPr>
              <a:spLocks noChangeArrowheads="1" noChangeShapeType="1" noTextEdit="1"/>
            </p:cNvSpPr>
            <p:nvPr/>
          </p:nvSpPr>
          <p:spPr bwMode="auto">
            <a:xfrm>
              <a:off x="5004" y="2775"/>
              <a:ext cx="96" cy="149"/>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e</a:t>
              </a:r>
            </a:p>
          </p:txBody>
        </p:sp>
      </p:grpSp>
      <p:sp>
        <p:nvSpPr>
          <p:cNvPr id="32800" name="WordArt 54"/>
          <p:cNvSpPr>
            <a:spLocks noChangeArrowheads="1" noChangeShapeType="1" noTextEdit="1"/>
          </p:cNvSpPr>
          <p:nvPr/>
        </p:nvSpPr>
        <p:spPr bwMode="auto">
          <a:xfrm>
            <a:off x="4572000" y="2009775"/>
            <a:ext cx="45720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chemeClr val="hlink"/>
                </a:solidFill>
                <a:latin typeface="Arial Black"/>
              </a:rPr>
              <a:t>2.</a:t>
            </a:r>
          </a:p>
        </p:txBody>
      </p:sp>
      <p:sp>
        <p:nvSpPr>
          <p:cNvPr id="32801" name="WordArt 55"/>
          <p:cNvSpPr>
            <a:spLocks noChangeArrowheads="1" noChangeShapeType="1" noTextEdit="1"/>
          </p:cNvSpPr>
          <p:nvPr/>
        </p:nvSpPr>
        <p:spPr bwMode="auto">
          <a:xfrm>
            <a:off x="228600" y="2009775"/>
            <a:ext cx="45720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chemeClr val="hlink"/>
                </a:solidFill>
                <a:latin typeface="Arial Black"/>
              </a:rPr>
              <a:t>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Terminology</a:t>
            </a:r>
          </a:p>
        </p:txBody>
      </p:sp>
      <p:sp>
        <p:nvSpPr>
          <p:cNvPr id="33795" name="Rectangle 3"/>
          <p:cNvSpPr>
            <a:spLocks noGrp="1" noChangeArrowheads="1"/>
          </p:cNvSpPr>
          <p:nvPr>
            <p:ph type="body" idx="1"/>
          </p:nvPr>
        </p:nvSpPr>
        <p:spPr>
          <a:xfrm>
            <a:off x="381000" y="1371600"/>
            <a:ext cx="8229600" cy="5486400"/>
          </a:xfrm>
        </p:spPr>
        <p:txBody>
          <a:bodyPr/>
          <a:lstStyle/>
          <a:p>
            <a:pPr eaLnBrk="1" hangingPunct="1"/>
            <a:r>
              <a:rPr lang="en-US" altLang="en-US" smtClean="0">
                <a:sym typeface="Symbol" pitchFamily="18" charset="2"/>
              </a:rPr>
              <a:t>An undirected graph is </a:t>
            </a:r>
            <a:r>
              <a:rPr lang="en-US" altLang="en-US" b="1" smtClean="0">
                <a:sym typeface="Symbol" pitchFamily="18" charset="2"/>
              </a:rPr>
              <a:t>connected</a:t>
            </a:r>
            <a:r>
              <a:rPr lang="en-US" altLang="en-US" smtClean="0">
                <a:sym typeface="Symbol" pitchFamily="18" charset="2"/>
              </a:rPr>
              <a:t> if a path exists from every vertex to every other vertex</a:t>
            </a:r>
          </a:p>
          <a:p>
            <a:pPr eaLnBrk="1" hangingPunct="1"/>
            <a:r>
              <a:rPr lang="en-US" altLang="en-US" smtClean="0">
                <a:sym typeface="Symbol" pitchFamily="18" charset="2"/>
              </a:rPr>
              <a:t>A directed graph is </a:t>
            </a:r>
            <a:r>
              <a:rPr lang="en-US" altLang="en-US" b="1" smtClean="0">
                <a:sym typeface="Symbol" pitchFamily="18" charset="2"/>
              </a:rPr>
              <a:t>strongly connected</a:t>
            </a:r>
            <a:r>
              <a:rPr lang="en-US" altLang="en-US" smtClean="0">
                <a:sym typeface="Symbol" pitchFamily="18" charset="2"/>
              </a:rPr>
              <a:t> if a path exists from every vertex to every other vertex</a:t>
            </a:r>
          </a:p>
          <a:p>
            <a:pPr eaLnBrk="1" hangingPunct="1"/>
            <a:r>
              <a:rPr lang="en-US" altLang="en-US" smtClean="0">
                <a:sym typeface="Symbol" pitchFamily="18" charset="2"/>
              </a:rPr>
              <a:t>A directed graph is </a:t>
            </a:r>
            <a:r>
              <a:rPr lang="en-US" altLang="en-US" b="1" smtClean="0">
                <a:sym typeface="Symbol" pitchFamily="18" charset="2"/>
              </a:rPr>
              <a:t>weakly connected</a:t>
            </a:r>
            <a:r>
              <a:rPr lang="en-US" altLang="en-US" smtClean="0">
                <a:sym typeface="Symbol" pitchFamily="18" charset="2"/>
              </a:rPr>
              <a:t> if a path exists from every vertex to every other vertex, disregarding the direction of the edge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67"/>
          <p:cNvSpPr>
            <a:spLocks noChangeShapeType="1"/>
          </p:cNvSpPr>
          <p:nvPr/>
        </p:nvSpPr>
        <p:spPr bwMode="auto">
          <a:xfrm>
            <a:off x="7239000" y="4572000"/>
            <a:ext cx="762000" cy="609600"/>
          </a:xfrm>
          <a:prstGeom prst="line">
            <a:avLst/>
          </a:prstGeom>
          <a:noFill/>
          <a:ln w="28575">
            <a:solidFill>
              <a:schemeClr val="tx1"/>
            </a:solidFill>
            <a:round/>
            <a:headEnd/>
            <a:tailEnd/>
          </a:ln>
          <a:effectLst/>
        </p:spPr>
        <p:txBody>
          <a:bodyPr/>
          <a:lstStyle/>
          <a:p>
            <a:endParaRPr lang="en-US"/>
          </a:p>
        </p:txBody>
      </p:sp>
      <p:sp>
        <p:nvSpPr>
          <p:cNvPr id="34819" name="Line 65"/>
          <p:cNvSpPr>
            <a:spLocks noChangeShapeType="1"/>
          </p:cNvSpPr>
          <p:nvPr/>
        </p:nvSpPr>
        <p:spPr bwMode="auto">
          <a:xfrm>
            <a:off x="6096000" y="4343400"/>
            <a:ext cx="685800" cy="0"/>
          </a:xfrm>
          <a:prstGeom prst="line">
            <a:avLst/>
          </a:prstGeom>
          <a:noFill/>
          <a:ln w="28575">
            <a:solidFill>
              <a:schemeClr val="tx1"/>
            </a:solidFill>
            <a:round/>
            <a:headEnd/>
            <a:tailEnd/>
          </a:ln>
          <a:effectLst/>
        </p:spPr>
        <p:txBody>
          <a:bodyPr/>
          <a:lstStyle/>
          <a:p>
            <a:endParaRPr lang="en-US"/>
          </a:p>
        </p:txBody>
      </p:sp>
      <p:sp>
        <p:nvSpPr>
          <p:cNvPr id="34820" name="Line 51"/>
          <p:cNvSpPr>
            <a:spLocks noChangeShapeType="1"/>
          </p:cNvSpPr>
          <p:nvPr/>
        </p:nvSpPr>
        <p:spPr bwMode="auto">
          <a:xfrm>
            <a:off x="3352800" y="4648200"/>
            <a:ext cx="0" cy="457200"/>
          </a:xfrm>
          <a:prstGeom prst="line">
            <a:avLst/>
          </a:prstGeom>
          <a:noFill/>
          <a:ln w="28575">
            <a:solidFill>
              <a:schemeClr val="tx1"/>
            </a:solidFill>
            <a:round/>
            <a:headEnd/>
            <a:tailEnd/>
          </a:ln>
          <a:effectLst/>
        </p:spPr>
        <p:txBody>
          <a:bodyPr/>
          <a:lstStyle/>
          <a:p>
            <a:endParaRPr lang="en-US"/>
          </a:p>
        </p:txBody>
      </p:sp>
      <p:sp>
        <p:nvSpPr>
          <p:cNvPr id="34821" name="Line 53"/>
          <p:cNvSpPr>
            <a:spLocks noChangeShapeType="1"/>
          </p:cNvSpPr>
          <p:nvPr/>
        </p:nvSpPr>
        <p:spPr bwMode="auto">
          <a:xfrm>
            <a:off x="2362200" y="4572000"/>
            <a:ext cx="762000" cy="685800"/>
          </a:xfrm>
          <a:prstGeom prst="line">
            <a:avLst/>
          </a:prstGeom>
          <a:noFill/>
          <a:ln w="28575">
            <a:solidFill>
              <a:schemeClr val="tx1"/>
            </a:solidFill>
            <a:round/>
            <a:headEnd/>
            <a:tailEnd/>
          </a:ln>
          <a:effectLst/>
        </p:spPr>
        <p:txBody>
          <a:bodyPr/>
          <a:lstStyle/>
          <a:p>
            <a:endParaRPr lang="en-US"/>
          </a:p>
        </p:txBody>
      </p:sp>
      <p:sp>
        <p:nvSpPr>
          <p:cNvPr id="34822" name="Line 36"/>
          <p:cNvSpPr>
            <a:spLocks noChangeShapeType="1"/>
          </p:cNvSpPr>
          <p:nvPr/>
        </p:nvSpPr>
        <p:spPr bwMode="auto">
          <a:xfrm flipH="1" flipV="1">
            <a:off x="5789613" y="2089150"/>
            <a:ext cx="1066800" cy="762000"/>
          </a:xfrm>
          <a:prstGeom prst="line">
            <a:avLst/>
          </a:prstGeom>
          <a:noFill/>
          <a:ln w="28575">
            <a:solidFill>
              <a:schemeClr val="tx1"/>
            </a:solidFill>
            <a:round/>
            <a:headEnd/>
            <a:tailEnd type="triangle" w="med" len="med"/>
          </a:ln>
          <a:effectLst/>
        </p:spPr>
        <p:txBody>
          <a:bodyPr/>
          <a:lstStyle/>
          <a:p>
            <a:endParaRPr lang="en-US"/>
          </a:p>
        </p:txBody>
      </p:sp>
      <p:sp>
        <p:nvSpPr>
          <p:cNvPr id="34823" name="Line 38"/>
          <p:cNvSpPr>
            <a:spLocks noChangeShapeType="1"/>
          </p:cNvSpPr>
          <p:nvPr/>
        </p:nvSpPr>
        <p:spPr bwMode="auto">
          <a:xfrm flipV="1">
            <a:off x="6856413" y="2012950"/>
            <a:ext cx="914400" cy="838200"/>
          </a:xfrm>
          <a:prstGeom prst="line">
            <a:avLst/>
          </a:prstGeom>
          <a:noFill/>
          <a:ln w="28575">
            <a:solidFill>
              <a:schemeClr val="tx1"/>
            </a:solidFill>
            <a:round/>
            <a:headEnd/>
            <a:tailEnd type="triangle" w="med" len="med"/>
          </a:ln>
          <a:effectLst/>
        </p:spPr>
        <p:txBody>
          <a:bodyPr/>
          <a:lstStyle/>
          <a:p>
            <a:endParaRPr lang="en-US"/>
          </a:p>
        </p:txBody>
      </p:sp>
      <p:sp>
        <p:nvSpPr>
          <p:cNvPr id="34824" name="Line 37"/>
          <p:cNvSpPr>
            <a:spLocks noChangeShapeType="1"/>
          </p:cNvSpPr>
          <p:nvPr/>
        </p:nvSpPr>
        <p:spPr bwMode="auto">
          <a:xfrm>
            <a:off x="6856413" y="2012950"/>
            <a:ext cx="0" cy="533400"/>
          </a:xfrm>
          <a:prstGeom prst="line">
            <a:avLst/>
          </a:prstGeom>
          <a:noFill/>
          <a:ln w="28575">
            <a:solidFill>
              <a:schemeClr val="tx1"/>
            </a:solidFill>
            <a:round/>
            <a:headEnd/>
            <a:tailEnd type="triangle" w="med" len="med"/>
          </a:ln>
          <a:effectLst/>
        </p:spPr>
        <p:txBody>
          <a:bodyPr/>
          <a:lstStyle/>
          <a:p>
            <a:endParaRPr lang="en-US"/>
          </a:p>
        </p:txBody>
      </p:sp>
      <p:sp>
        <p:nvSpPr>
          <p:cNvPr id="34825" name="Line 66"/>
          <p:cNvSpPr>
            <a:spLocks noChangeShapeType="1"/>
          </p:cNvSpPr>
          <p:nvPr/>
        </p:nvSpPr>
        <p:spPr bwMode="auto">
          <a:xfrm>
            <a:off x="7010400" y="4648200"/>
            <a:ext cx="0" cy="685800"/>
          </a:xfrm>
          <a:prstGeom prst="line">
            <a:avLst/>
          </a:prstGeom>
          <a:noFill/>
          <a:ln w="28575">
            <a:solidFill>
              <a:schemeClr val="tx1"/>
            </a:solidFill>
            <a:round/>
            <a:headEnd/>
            <a:tailEnd/>
          </a:ln>
          <a:effectLst/>
        </p:spPr>
        <p:txBody>
          <a:bodyPr/>
          <a:lstStyle/>
          <a:p>
            <a:endParaRPr lang="en-US"/>
          </a:p>
        </p:txBody>
      </p:sp>
      <p:sp>
        <p:nvSpPr>
          <p:cNvPr id="34826" name="Rectangle 2"/>
          <p:cNvSpPr>
            <a:spLocks noGrp="1" noChangeArrowheads="1"/>
          </p:cNvSpPr>
          <p:nvPr>
            <p:ph type="title"/>
          </p:nvPr>
        </p:nvSpPr>
        <p:spPr/>
        <p:txBody>
          <a:bodyPr/>
          <a:lstStyle/>
          <a:p>
            <a:pPr eaLnBrk="1" hangingPunct="1"/>
            <a:r>
              <a:rPr lang="en-US" altLang="en-US" smtClean="0"/>
              <a:t>Test Your Knowledge</a:t>
            </a:r>
            <a:br>
              <a:rPr lang="en-US" altLang="en-US" smtClean="0"/>
            </a:br>
            <a:r>
              <a:rPr lang="en-US" altLang="en-US" sz="2400" smtClean="0"/>
              <a:t>Connected, Strongly connected, or Weakly connected</a:t>
            </a:r>
          </a:p>
        </p:txBody>
      </p:sp>
      <p:sp>
        <p:nvSpPr>
          <p:cNvPr id="34827" name="Oval 20"/>
          <p:cNvSpPr>
            <a:spLocks noChangeArrowheads="1"/>
          </p:cNvSpPr>
          <p:nvPr/>
        </p:nvSpPr>
        <p:spPr bwMode="auto">
          <a:xfrm>
            <a:off x="5332413" y="1517650"/>
            <a:ext cx="620712" cy="620713"/>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28" name="Oval 21"/>
          <p:cNvSpPr>
            <a:spLocks noChangeArrowheads="1"/>
          </p:cNvSpPr>
          <p:nvPr/>
        </p:nvSpPr>
        <p:spPr bwMode="auto">
          <a:xfrm>
            <a:off x="6519863" y="1517650"/>
            <a:ext cx="620712" cy="620713"/>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29" name="WordArt 22"/>
          <p:cNvSpPr>
            <a:spLocks noChangeArrowheads="1" noChangeShapeType="1" noTextEdit="1"/>
          </p:cNvSpPr>
          <p:nvPr/>
        </p:nvSpPr>
        <p:spPr bwMode="auto">
          <a:xfrm>
            <a:off x="5486400" y="1676400"/>
            <a:ext cx="239713" cy="2730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34830" name="WordArt 23"/>
          <p:cNvSpPr>
            <a:spLocks noChangeArrowheads="1" noChangeShapeType="1" noTextEdit="1"/>
          </p:cNvSpPr>
          <p:nvPr/>
        </p:nvSpPr>
        <p:spPr bwMode="auto">
          <a:xfrm>
            <a:off x="6694488" y="1624013"/>
            <a:ext cx="238125" cy="325437"/>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34831" name="Oval 24"/>
          <p:cNvSpPr>
            <a:spLocks noChangeArrowheads="1"/>
          </p:cNvSpPr>
          <p:nvPr/>
        </p:nvSpPr>
        <p:spPr bwMode="auto">
          <a:xfrm>
            <a:off x="6572250" y="2536825"/>
            <a:ext cx="620713" cy="619125"/>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32" name="Oval 25"/>
          <p:cNvSpPr>
            <a:spLocks noChangeArrowheads="1"/>
          </p:cNvSpPr>
          <p:nvPr/>
        </p:nvSpPr>
        <p:spPr bwMode="auto">
          <a:xfrm>
            <a:off x="7759700" y="2536825"/>
            <a:ext cx="620713" cy="619125"/>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33" name="WordArt 26"/>
          <p:cNvSpPr>
            <a:spLocks noChangeArrowheads="1" noChangeShapeType="1" noTextEdit="1"/>
          </p:cNvSpPr>
          <p:nvPr/>
        </p:nvSpPr>
        <p:spPr bwMode="auto">
          <a:xfrm>
            <a:off x="6726238" y="2693988"/>
            <a:ext cx="239712" cy="2730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sp>
        <p:nvSpPr>
          <p:cNvPr id="34834" name="WordArt 27"/>
          <p:cNvSpPr>
            <a:spLocks noChangeArrowheads="1" noChangeShapeType="1" noTextEdit="1"/>
          </p:cNvSpPr>
          <p:nvPr/>
        </p:nvSpPr>
        <p:spPr bwMode="auto">
          <a:xfrm>
            <a:off x="7934325" y="2708275"/>
            <a:ext cx="238125" cy="25876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e</a:t>
            </a:r>
          </a:p>
        </p:txBody>
      </p:sp>
      <p:sp>
        <p:nvSpPr>
          <p:cNvPr id="34835" name="Oval 28"/>
          <p:cNvSpPr>
            <a:spLocks noChangeArrowheads="1"/>
          </p:cNvSpPr>
          <p:nvPr/>
        </p:nvSpPr>
        <p:spPr bwMode="auto">
          <a:xfrm>
            <a:off x="7759700" y="1517650"/>
            <a:ext cx="620713" cy="620713"/>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36" name="WordArt 29"/>
          <p:cNvSpPr>
            <a:spLocks noChangeArrowheads="1" noChangeShapeType="1" noTextEdit="1"/>
          </p:cNvSpPr>
          <p:nvPr/>
        </p:nvSpPr>
        <p:spPr bwMode="auto">
          <a:xfrm>
            <a:off x="7934325" y="1676400"/>
            <a:ext cx="238125" cy="2730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grpSp>
        <p:nvGrpSpPr>
          <p:cNvPr id="34837" name="Group 69"/>
          <p:cNvGrpSpPr>
            <a:grpSpLocks/>
          </p:cNvGrpSpPr>
          <p:nvPr/>
        </p:nvGrpSpPr>
        <p:grpSpPr bwMode="auto">
          <a:xfrm>
            <a:off x="609600" y="1638300"/>
            <a:ext cx="3048000" cy="1638300"/>
            <a:chOff x="384" y="1032"/>
            <a:chExt cx="1920" cy="1032"/>
          </a:xfrm>
        </p:grpSpPr>
        <p:sp>
          <p:nvSpPr>
            <p:cNvPr id="34868" name="Oval 5"/>
            <p:cNvSpPr>
              <a:spLocks noChangeArrowheads="1"/>
            </p:cNvSpPr>
            <p:nvPr/>
          </p:nvSpPr>
          <p:spPr bwMode="auto">
            <a:xfrm>
              <a:off x="384" y="1032"/>
              <a:ext cx="391" cy="391"/>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69" name="Oval 6"/>
            <p:cNvSpPr>
              <a:spLocks noChangeArrowheads="1"/>
            </p:cNvSpPr>
            <p:nvPr/>
          </p:nvSpPr>
          <p:spPr bwMode="auto">
            <a:xfrm>
              <a:off x="1132" y="1032"/>
              <a:ext cx="391" cy="391"/>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70" name="WordArt 7"/>
            <p:cNvSpPr>
              <a:spLocks noChangeArrowheads="1" noChangeShapeType="1" noTextEdit="1"/>
            </p:cNvSpPr>
            <p:nvPr/>
          </p:nvSpPr>
          <p:spPr bwMode="auto">
            <a:xfrm>
              <a:off x="467" y="1125"/>
              <a:ext cx="151" cy="17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34871" name="WordArt 8"/>
            <p:cNvSpPr>
              <a:spLocks noChangeArrowheads="1" noChangeShapeType="1" noTextEdit="1"/>
            </p:cNvSpPr>
            <p:nvPr/>
          </p:nvSpPr>
          <p:spPr bwMode="auto">
            <a:xfrm>
              <a:off x="1231" y="1097"/>
              <a:ext cx="150" cy="20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34872" name="Oval 9"/>
            <p:cNvSpPr>
              <a:spLocks noChangeArrowheads="1"/>
            </p:cNvSpPr>
            <p:nvPr/>
          </p:nvSpPr>
          <p:spPr bwMode="auto">
            <a:xfrm>
              <a:off x="1165" y="1674"/>
              <a:ext cx="391" cy="39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73" name="Oval 10"/>
            <p:cNvSpPr>
              <a:spLocks noChangeArrowheads="1"/>
            </p:cNvSpPr>
            <p:nvPr/>
          </p:nvSpPr>
          <p:spPr bwMode="auto">
            <a:xfrm>
              <a:off x="1913" y="1674"/>
              <a:ext cx="391" cy="39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74" name="WordArt 11"/>
            <p:cNvSpPr>
              <a:spLocks noChangeArrowheads="1" noChangeShapeType="1" noTextEdit="1"/>
            </p:cNvSpPr>
            <p:nvPr/>
          </p:nvSpPr>
          <p:spPr bwMode="auto">
            <a:xfrm>
              <a:off x="1252" y="1780"/>
              <a:ext cx="151" cy="17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sp>
          <p:nvSpPr>
            <p:cNvPr id="34875" name="WordArt 12"/>
            <p:cNvSpPr>
              <a:spLocks noChangeArrowheads="1" noChangeShapeType="1" noTextEdit="1"/>
            </p:cNvSpPr>
            <p:nvPr/>
          </p:nvSpPr>
          <p:spPr bwMode="auto">
            <a:xfrm>
              <a:off x="2016" y="1783"/>
              <a:ext cx="150" cy="16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e</a:t>
              </a:r>
            </a:p>
          </p:txBody>
        </p:sp>
        <p:sp>
          <p:nvSpPr>
            <p:cNvPr id="34876" name="Oval 13"/>
            <p:cNvSpPr>
              <a:spLocks noChangeArrowheads="1"/>
            </p:cNvSpPr>
            <p:nvPr/>
          </p:nvSpPr>
          <p:spPr bwMode="auto">
            <a:xfrm>
              <a:off x="1913" y="1032"/>
              <a:ext cx="391" cy="391"/>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77" name="WordArt 14"/>
            <p:cNvSpPr>
              <a:spLocks noChangeArrowheads="1" noChangeShapeType="1" noTextEdit="1"/>
            </p:cNvSpPr>
            <p:nvPr/>
          </p:nvSpPr>
          <p:spPr bwMode="auto">
            <a:xfrm>
              <a:off x="2016" y="1125"/>
              <a:ext cx="150" cy="17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sp>
          <p:nvSpPr>
            <p:cNvPr id="34878" name="Line 30"/>
            <p:cNvSpPr>
              <a:spLocks noChangeShapeType="1"/>
            </p:cNvSpPr>
            <p:nvPr/>
          </p:nvSpPr>
          <p:spPr bwMode="auto">
            <a:xfrm flipH="1">
              <a:off x="1584" y="1872"/>
              <a:ext cx="336" cy="0"/>
            </a:xfrm>
            <a:prstGeom prst="line">
              <a:avLst/>
            </a:prstGeom>
            <a:noFill/>
            <a:ln w="28575">
              <a:solidFill>
                <a:schemeClr val="tx1"/>
              </a:solidFill>
              <a:round/>
              <a:headEnd/>
              <a:tailEnd type="triangle" w="med" len="med"/>
            </a:ln>
            <a:effectLst/>
          </p:spPr>
          <p:txBody>
            <a:bodyPr/>
            <a:lstStyle/>
            <a:p>
              <a:endParaRPr lang="en-US"/>
            </a:p>
          </p:txBody>
        </p:sp>
        <p:sp>
          <p:nvSpPr>
            <p:cNvPr id="34879" name="Line 31"/>
            <p:cNvSpPr>
              <a:spLocks noChangeShapeType="1"/>
            </p:cNvSpPr>
            <p:nvPr/>
          </p:nvSpPr>
          <p:spPr bwMode="auto">
            <a:xfrm flipV="1">
              <a:off x="1344" y="1440"/>
              <a:ext cx="0" cy="240"/>
            </a:xfrm>
            <a:prstGeom prst="line">
              <a:avLst/>
            </a:prstGeom>
            <a:noFill/>
            <a:ln w="28575">
              <a:solidFill>
                <a:schemeClr val="tx1"/>
              </a:solidFill>
              <a:round/>
              <a:headEnd/>
              <a:tailEnd type="triangle" w="med" len="med"/>
            </a:ln>
            <a:effectLst/>
          </p:spPr>
          <p:txBody>
            <a:bodyPr/>
            <a:lstStyle/>
            <a:p>
              <a:endParaRPr lang="en-US"/>
            </a:p>
          </p:txBody>
        </p:sp>
        <p:sp>
          <p:nvSpPr>
            <p:cNvPr id="34880" name="Line 32"/>
            <p:cNvSpPr>
              <a:spLocks noChangeShapeType="1"/>
            </p:cNvSpPr>
            <p:nvPr/>
          </p:nvSpPr>
          <p:spPr bwMode="auto">
            <a:xfrm>
              <a:off x="2112" y="1440"/>
              <a:ext cx="0" cy="240"/>
            </a:xfrm>
            <a:prstGeom prst="line">
              <a:avLst/>
            </a:prstGeom>
            <a:noFill/>
            <a:ln w="28575">
              <a:solidFill>
                <a:schemeClr val="tx1"/>
              </a:solidFill>
              <a:round/>
              <a:headEnd/>
              <a:tailEnd type="triangle" w="med" len="med"/>
            </a:ln>
            <a:effectLst/>
          </p:spPr>
          <p:txBody>
            <a:bodyPr/>
            <a:lstStyle/>
            <a:p>
              <a:endParaRPr lang="en-US"/>
            </a:p>
          </p:txBody>
        </p:sp>
        <p:sp>
          <p:nvSpPr>
            <p:cNvPr id="34881" name="Line 33"/>
            <p:cNvSpPr>
              <a:spLocks noChangeShapeType="1"/>
            </p:cNvSpPr>
            <p:nvPr/>
          </p:nvSpPr>
          <p:spPr bwMode="auto">
            <a:xfrm>
              <a:off x="1536" y="1200"/>
              <a:ext cx="336" cy="0"/>
            </a:xfrm>
            <a:prstGeom prst="line">
              <a:avLst/>
            </a:prstGeom>
            <a:noFill/>
            <a:ln w="28575">
              <a:solidFill>
                <a:schemeClr val="tx1"/>
              </a:solidFill>
              <a:round/>
              <a:headEnd/>
              <a:tailEnd type="triangle" w="med" len="med"/>
            </a:ln>
            <a:effectLst/>
          </p:spPr>
          <p:txBody>
            <a:bodyPr/>
            <a:lstStyle/>
            <a:p>
              <a:endParaRPr lang="en-US"/>
            </a:p>
          </p:txBody>
        </p:sp>
        <p:sp>
          <p:nvSpPr>
            <p:cNvPr id="34882" name="Line 34"/>
            <p:cNvSpPr>
              <a:spLocks noChangeShapeType="1"/>
            </p:cNvSpPr>
            <p:nvPr/>
          </p:nvSpPr>
          <p:spPr bwMode="auto">
            <a:xfrm>
              <a:off x="768" y="1200"/>
              <a:ext cx="336" cy="0"/>
            </a:xfrm>
            <a:prstGeom prst="line">
              <a:avLst/>
            </a:prstGeom>
            <a:noFill/>
            <a:ln w="28575">
              <a:solidFill>
                <a:schemeClr val="tx1"/>
              </a:solidFill>
              <a:round/>
              <a:headEnd/>
              <a:tailEnd type="triangle" w="med" len="med"/>
            </a:ln>
            <a:effectLst/>
          </p:spPr>
          <p:txBody>
            <a:bodyPr/>
            <a:lstStyle/>
            <a:p>
              <a:endParaRPr lang="en-US"/>
            </a:p>
          </p:txBody>
        </p:sp>
      </p:grpSp>
      <p:sp>
        <p:nvSpPr>
          <p:cNvPr id="34838" name="Line 35"/>
          <p:cNvSpPr>
            <a:spLocks noChangeShapeType="1"/>
          </p:cNvSpPr>
          <p:nvPr/>
        </p:nvSpPr>
        <p:spPr bwMode="auto">
          <a:xfrm>
            <a:off x="5942013" y="1784350"/>
            <a:ext cx="533400" cy="0"/>
          </a:xfrm>
          <a:prstGeom prst="line">
            <a:avLst/>
          </a:prstGeom>
          <a:noFill/>
          <a:ln w="28575">
            <a:solidFill>
              <a:schemeClr val="tx1"/>
            </a:solidFill>
            <a:round/>
            <a:headEnd/>
            <a:tailEnd type="triangle" w="med" len="med"/>
          </a:ln>
          <a:effectLst/>
        </p:spPr>
        <p:txBody>
          <a:bodyPr/>
          <a:lstStyle/>
          <a:p>
            <a:endParaRPr lang="en-US"/>
          </a:p>
        </p:txBody>
      </p:sp>
      <p:sp>
        <p:nvSpPr>
          <p:cNvPr id="34839" name="Line 39"/>
          <p:cNvSpPr>
            <a:spLocks noChangeShapeType="1"/>
          </p:cNvSpPr>
          <p:nvPr/>
        </p:nvSpPr>
        <p:spPr bwMode="auto">
          <a:xfrm>
            <a:off x="8069263" y="2165350"/>
            <a:ext cx="0" cy="381000"/>
          </a:xfrm>
          <a:prstGeom prst="line">
            <a:avLst/>
          </a:prstGeom>
          <a:noFill/>
          <a:ln w="28575">
            <a:solidFill>
              <a:schemeClr val="tx1"/>
            </a:solidFill>
            <a:round/>
            <a:headEnd/>
            <a:tailEnd type="triangle" w="med" len="med"/>
          </a:ln>
          <a:effectLst/>
        </p:spPr>
        <p:txBody>
          <a:bodyPr/>
          <a:lstStyle/>
          <a:p>
            <a:endParaRPr lang="en-US"/>
          </a:p>
        </p:txBody>
      </p:sp>
      <p:sp>
        <p:nvSpPr>
          <p:cNvPr id="34840" name="Line 40"/>
          <p:cNvSpPr>
            <a:spLocks noChangeShapeType="1"/>
          </p:cNvSpPr>
          <p:nvPr/>
        </p:nvSpPr>
        <p:spPr bwMode="auto">
          <a:xfrm flipH="1">
            <a:off x="7237413" y="2851150"/>
            <a:ext cx="533400" cy="0"/>
          </a:xfrm>
          <a:prstGeom prst="line">
            <a:avLst/>
          </a:prstGeom>
          <a:noFill/>
          <a:ln w="28575">
            <a:solidFill>
              <a:schemeClr val="tx1"/>
            </a:solidFill>
            <a:round/>
            <a:headEnd/>
            <a:tailEnd type="triangle" w="med" len="med"/>
          </a:ln>
          <a:effectLst/>
        </p:spPr>
        <p:txBody>
          <a:bodyPr/>
          <a:lstStyle/>
          <a:p>
            <a:endParaRPr lang="en-US"/>
          </a:p>
        </p:txBody>
      </p:sp>
      <p:sp>
        <p:nvSpPr>
          <p:cNvPr id="34841" name="Oval 41"/>
          <p:cNvSpPr>
            <a:spLocks noChangeArrowheads="1"/>
          </p:cNvSpPr>
          <p:nvPr/>
        </p:nvSpPr>
        <p:spPr bwMode="auto">
          <a:xfrm>
            <a:off x="609600" y="4052888"/>
            <a:ext cx="620713" cy="620712"/>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42" name="Oval 42"/>
          <p:cNvSpPr>
            <a:spLocks noChangeArrowheads="1"/>
          </p:cNvSpPr>
          <p:nvPr/>
        </p:nvSpPr>
        <p:spPr bwMode="auto">
          <a:xfrm>
            <a:off x="1797050" y="4052888"/>
            <a:ext cx="620713" cy="620712"/>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43" name="WordArt 43"/>
          <p:cNvSpPr>
            <a:spLocks noChangeArrowheads="1" noChangeShapeType="1" noTextEdit="1"/>
          </p:cNvSpPr>
          <p:nvPr/>
        </p:nvSpPr>
        <p:spPr bwMode="auto">
          <a:xfrm>
            <a:off x="774700" y="4179888"/>
            <a:ext cx="239713" cy="2730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34844" name="WordArt 44"/>
          <p:cNvSpPr>
            <a:spLocks noChangeArrowheads="1" noChangeShapeType="1" noTextEdit="1"/>
          </p:cNvSpPr>
          <p:nvPr/>
        </p:nvSpPr>
        <p:spPr bwMode="auto">
          <a:xfrm>
            <a:off x="1954213" y="4154488"/>
            <a:ext cx="238125" cy="325437"/>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34845" name="Oval 45"/>
          <p:cNvSpPr>
            <a:spLocks noChangeArrowheads="1"/>
          </p:cNvSpPr>
          <p:nvPr/>
        </p:nvSpPr>
        <p:spPr bwMode="auto">
          <a:xfrm>
            <a:off x="1849438" y="5072063"/>
            <a:ext cx="620712" cy="619125"/>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46" name="Oval 46"/>
          <p:cNvSpPr>
            <a:spLocks noChangeArrowheads="1"/>
          </p:cNvSpPr>
          <p:nvPr/>
        </p:nvSpPr>
        <p:spPr bwMode="auto">
          <a:xfrm>
            <a:off x="3036888" y="5072063"/>
            <a:ext cx="620712" cy="619125"/>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47" name="WordArt 47"/>
          <p:cNvSpPr>
            <a:spLocks noChangeArrowheads="1" noChangeShapeType="1" noTextEdit="1"/>
          </p:cNvSpPr>
          <p:nvPr/>
        </p:nvSpPr>
        <p:spPr bwMode="auto">
          <a:xfrm>
            <a:off x="2014538" y="5216525"/>
            <a:ext cx="238125" cy="2730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sp>
        <p:nvSpPr>
          <p:cNvPr id="34848" name="WordArt 48"/>
          <p:cNvSpPr>
            <a:spLocks noChangeArrowheads="1" noChangeShapeType="1" noTextEdit="1"/>
          </p:cNvSpPr>
          <p:nvPr/>
        </p:nvSpPr>
        <p:spPr bwMode="auto">
          <a:xfrm>
            <a:off x="3176588" y="5245100"/>
            <a:ext cx="238125" cy="25876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e</a:t>
            </a:r>
          </a:p>
        </p:txBody>
      </p:sp>
      <p:sp>
        <p:nvSpPr>
          <p:cNvPr id="34849" name="Oval 49"/>
          <p:cNvSpPr>
            <a:spLocks noChangeArrowheads="1"/>
          </p:cNvSpPr>
          <p:nvPr/>
        </p:nvSpPr>
        <p:spPr bwMode="auto">
          <a:xfrm>
            <a:off x="3036888" y="4052888"/>
            <a:ext cx="620712" cy="620712"/>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50" name="WordArt 50"/>
          <p:cNvSpPr>
            <a:spLocks noChangeArrowheads="1" noChangeShapeType="1" noTextEdit="1"/>
          </p:cNvSpPr>
          <p:nvPr/>
        </p:nvSpPr>
        <p:spPr bwMode="auto">
          <a:xfrm>
            <a:off x="3200400" y="4221163"/>
            <a:ext cx="238125" cy="2730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sp>
        <p:nvSpPr>
          <p:cNvPr id="34851" name="Line 52"/>
          <p:cNvSpPr>
            <a:spLocks noChangeShapeType="1"/>
          </p:cNvSpPr>
          <p:nvPr/>
        </p:nvSpPr>
        <p:spPr bwMode="auto">
          <a:xfrm flipH="1">
            <a:off x="2438400" y="4343400"/>
            <a:ext cx="609600" cy="0"/>
          </a:xfrm>
          <a:prstGeom prst="line">
            <a:avLst/>
          </a:prstGeom>
          <a:noFill/>
          <a:ln w="28575">
            <a:solidFill>
              <a:schemeClr val="tx1"/>
            </a:solidFill>
            <a:round/>
            <a:headEnd/>
            <a:tailEnd/>
          </a:ln>
          <a:effectLst/>
        </p:spPr>
        <p:txBody>
          <a:bodyPr/>
          <a:lstStyle/>
          <a:p>
            <a:endParaRPr lang="en-US"/>
          </a:p>
        </p:txBody>
      </p:sp>
      <p:sp>
        <p:nvSpPr>
          <p:cNvPr id="34852" name="Line 54"/>
          <p:cNvSpPr>
            <a:spLocks noChangeShapeType="1"/>
          </p:cNvSpPr>
          <p:nvPr/>
        </p:nvSpPr>
        <p:spPr bwMode="auto">
          <a:xfrm>
            <a:off x="1143000" y="4572000"/>
            <a:ext cx="762000" cy="609600"/>
          </a:xfrm>
          <a:prstGeom prst="line">
            <a:avLst/>
          </a:prstGeom>
          <a:noFill/>
          <a:ln w="28575">
            <a:solidFill>
              <a:schemeClr val="tx1"/>
            </a:solidFill>
            <a:round/>
            <a:headEnd/>
            <a:tailEnd/>
          </a:ln>
          <a:effectLst/>
        </p:spPr>
        <p:txBody>
          <a:bodyPr/>
          <a:lstStyle/>
          <a:p>
            <a:endParaRPr lang="en-US"/>
          </a:p>
        </p:txBody>
      </p:sp>
      <p:sp>
        <p:nvSpPr>
          <p:cNvPr id="34853" name="Oval 55"/>
          <p:cNvSpPr>
            <a:spLocks noChangeArrowheads="1"/>
          </p:cNvSpPr>
          <p:nvPr/>
        </p:nvSpPr>
        <p:spPr bwMode="auto">
          <a:xfrm>
            <a:off x="5486400" y="4052888"/>
            <a:ext cx="620713" cy="620712"/>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54" name="Oval 56"/>
          <p:cNvSpPr>
            <a:spLocks noChangeArrowheads="1"/>
          </p:cNvSpPr>
          <p:nvPr/>
        </p:nvSpPr>
        <p:spPr bwMode="auto">
          <a:xfrm>
            <a:off x="6673850" y="4052888"/>
            <a:ext cx="620713" cy="620712"/>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55" name="WordArt 57"/>
          <p:cNvSpPr>
            <a:spLocks noChangeArrowheads="1" noChangeShapeType="1" noTextEdit="1"/>
          </p:cNvSpPr>
          <p:nvPr/>
        </p:nvSpPr>
        <p:spPr bwMode="auto">
          <a:xfrm>
            <a:off x="5626100" y="4206875"/>
            <a:ext cx="239713" cy="2730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34856" name="WordArt 58"/>
          <p:cNvSpPr>
            <a:spLocks noChangeArrowheads="1" noChangeShapeType="1" noTextEdit="1"/>
          </p:cNvSpPr>
          <p:nvPr/>
        </p:nvSpPr>
        <p:spPr bwMode="auto">
          <a:xfrm>
            <a:off x="6829425" y="4154488"/>
            <a:ext cx="238125" cy="325437"/>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34857" name="Oval 59"/>
          <p:cNvSpPr>
            <a:spLocks noChangeArrowheads="1"/>
          </p:cNvSpPr>
          <p:nvPr/>
        </p:nvSpPr>
        <p:spPr bwMode="auto">
          <a:xfrm>
            <a:off x="6726238" y="5072063"/>
            <a:ext cx="620712" cy="619125"/>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58" name="Oval 60"/>
          <p:cNvSpPr>
            <a:spLocks noChangeArrowheads="1"/>
          </p:cNvSpPr>
          <p:nvPr/>
        </p:nvSpPr>
        <p:spPr bwMode="auto">
          <a:xfrm>
            <a:off x="7913688" y="5072063"/>
            <a:ext cx="620712" cy="619125"/>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59" name="WordArt 61"/>
          <p:cNvSpPr>
            <a:spLocks noChangeArrowheads="1" noChangeShapeType="1" noTextEdit="1"/>
          </p:cNvSpPr>
          <p:nvPr/>
        </p:nvSpPr>
        <p:spPr bwMode="auto">
          <a:xfrm>
            <a:off x="6891338" y="5237163"/>
            <a:ext cx="238125" cy="2730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sp>
        <p:nvSpPr>
          <p:cNvPr id="34860" name="WordArt 62"/>
          <p:cNvSpPr>
            <a:spLocks noChangeArrowheads="1" noChangeShapeType="1" noTextEdit="1"/>
          </p:cNvSpPr>
          <p:nvPr/>
        </p:nvSpPr>
        <p:spPr bwMode="auto">
          <a:xfrm>
            <a:off x="8104188" y="5257800"/>
            <a:ext cx="238125" cy="25876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e</a:t>
            </a:r>
          </a:p>
        </p:txBody>
      </p:sp>
      <p:sp>
        <p:nvSpPr>
          <p:cNvPr id="34861" name="Oval 63"/>
          <p:cNvSpPr>
            <a:spLocks noChangeArrowheads="1"/>
          </p:cNvSpPr>
          <p:nvPr/>
        </p:nvSpPr>
        <p:spPr bwMode="auto">
          <a:xfrm>
            <a:off x="7913688" y="4052888"/>
            <a:ext cx="620712" cy="620712"/>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4862" name="WordArt 64"/>
          <p:cNvSpPr>
            <a:spLocks noChangeArrowheads="1" noChangeShapeType="1" noTextEdit="1"/>
          </p:cNvSpPr>
          <p:nvPr/>
        </p:nvSpPr>
        <p:spPr bwMode="auto">
          <a:xfrm>
            <a:off x="8067675" y="4206875"/>
            <a:ext cx="238125" cy="2730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sp>
        <p:nvSpPr>
          <p:cNvPr id="34863" name="Line 68"/>
          <p:cNvSpPr>
            <a:spLocks noChangeShapeType="1"/>
          </p:cNvSpPr>
          <p:nvPr/>
        </p:nvSpPr>
        <p:spPr bwMode="auto">
          <a:xfrm>
            <a:off x="7315200" y="4343400"/>
            <a:ext cx="609600" cy="0"/>
          </a:xfrm>
          <a:prstGeom prst="line">
            <a:avLst/>
          </a:prstGeom>
          <a:noFill/>
          <a:ln w="28575">
            <a:solidFill>
              <a:schemeClr val="tx1"/>
            </a:solidFill>
            <a:round/>
            <a:headEnd/>
            <a:tailEnd/>
          </a:ln>
          <a:effectLst/>
        </p:spPr>
        <p:txBody>
          <a:bodyPr/>
          <a:lstStyle/>
          <a:p>
            <a:endParaRPr lang="en-US"/>
          </a:p>
        </p:txBody>
      </p:sp>
      <p:sp>
        <p:nvSpPr>
          <p:cNvPr id="34864" name="WordArt 70"/>
          <p:cNvSpPr>
            <a:spLocks noChangeArrowheads="1" noChangeShapeType="1" noTextEdit="1"/>
          </p:cNvSpPr>
          <p:nvPr/>
        </p:nvSpPr>
        <p:spPr bwMode="auto">
          <a:xfrm>
            <a:off x="152400" y="1371600"/>
            <a:ext cx="381000" cy="428625"/>
          </a:xfrm>
          <a:prstGeom prst="rect">
            <a:avLst/>
          </a:prstGeom>
        </p:spPr>
        <p:txBody>
          <a:bodyPr wrap="none" fromWordArt="1">
            <a:prstTxWarp prst="textPlain">
              <a:avLst>
                <a:gd name="adj" fmla="val 50000"/>
              </a:avLst>
            </a:prstTxWarp>
          </a:bodyPr>
          <a:lstStyle/>
          <a:p>
            <a:pPr algn="ctr"/>
            <a:r>
              <a:rPr lang="en-US" sz="2400" kern="10">
                <a:ln w="9525">
                  <a:solidFill>
                    <a:srgbClr val="000000"/>
                  </a:solidFill>
                  <a:round/>
                  <a:headEnd/>
                  <a:tailEnd/>
                </a:ln>
                <a:solidFill>
                  <a:schemeClr val="hlink"/>
                </a:solidFill>
                <a:latin typeface="Arial Black"/>
              </a:rPr>
              <a:t>1.</a:t>
            </a:r>
          </a:p>
        </p:txBody>
      </p:sp>
      <p:sp>
        <p:nvSpPr>
          <p:cNvPr id="34865" name="WordArt 71"/>
          <p:cNvSpPr>
            <a:spLocks noChangeArrowheads="1" noChangeShapeType="1" noTextEdit="1"/>
          </p:cNvSpPr>
          <p:nvPr/>
        </p:nvSpPr>
        <p:spPr bwMode="auto">
          <a:xfrm>
            <a:off x="5029200" y="1371600"/>
            <a:ext cx="381000" cy="428625"/>
          </a:xfrm>
          <a:prstGeom prst="rect">
            <a:avLst/>
          </a:prstGeom>
        </p:spPr>
        <p:txBody>
          <a:bodyPr wrap="none" fromWordArt="1">
            <a:prstTxWarp prst="textPlain">
              <a:avLst>
                <a:gd name="adj" fmla="val 50000"/>
              </a:avLst>
            </a:prstTxWarp>
          </a:bodyPr>
          <a:lstStyle/>
          <a:p>
            <a:pPr algn="ctr"/>
            <a:r>
              <a:rPr lang="en-US" sz="2400" kern="10">
                <a:ln w="9525">
                  <a:solidFill>
                    <a:srgbClr val="000000"/>
                  </a:solidFill>
                  <a:round/>
                  <a:headEnd/>
                  <a:tailEnd/>
                </a:ln>
                <a:solidFill>
                  <a:schemeClr val="hlink"/>
                </a:solidFill>
                <a:latin typeface="Arial Black"/>
              </a:rPr>
              <a:t>2.</a:t>
            </a:r>
          </a:p>
        </p:txBody>
      </p:sp>
      <p:sp>
        <p:nvSpPr>
          <p:cNvPr id="34866" name="WordArt 72"/>
          <p:cNvSpPr>
            <a:spLocks noChangeArrowheads="1" noChangeShapeType="1" noTextEdit="1"/>
          </p:cNvSpPr>
          <p:nvPr/>
        </p:nvSpPr>
        <p:spPr bwMode="auto">
          <a:xfrm>
            <a:off x="152400" y="3762375"/>
            <a:ext cx="381000" cy="428625"/>
          </a:xfrm>
          <a:prstGeom prst="rect">
            <a:avLst/>
          </a:prstGeom>
        </p:spPr>
        <p:txBody>
          <a:bodyPr wrap="none" fromWordArt="1">
            <a:prstTxWarp prst="textPlain">
              <a:avLst>
                <a:gd name="adj" fmla="val 50000"/>
              </a:avLst>
            </a:prstTxWarp>
          </a:bodyPr>
          <a:lstStyle/>
          <a:p>
            <a:pPr algn="ctr"/>
            <a:r>
              <a:rPr lang="en-US" sz="2400" kern="10">
                <a:ln w="9525">
                  <a:solidFill>
                    <a:srgbClr val="000000"/>
                  </a:solidFill>
                  <a:round/>
                  <a:headEnd/>
                  <a:tailEnd/>
                </a:ln>
                <a:solidFill>
                  <a:schemeClr val="hlink"/>
                </a:solidFill>
                <a:latin typeface="Arial Black"/>
              </a:rPr>
              <a:t>3.</a:t>
            </a:r>
          </a:p>
        </p:txBody>
      </p:sp>
      <p:sp>
        <p:nvSpPr>
          <p:cNvPr id="34867" name="WordArt 73"/>
          <p:cNvSpPr>
            <a:spLocks noChangeArrowheads="1" noChangeShapeType="1" noTextEdit="1"/>
          </p:cNvSpPr>
          <p:nvPr/>
        </p:nvSpPr>
        <p:spPr bwMode="auto">
          <a:xfrm>
            <a:off x="5029200" y="3762375"/>
            <a:ext cx="381000" cy="428625"/>
          </a:xfrm>
          <a:prstGeom prst="rect">
            <a:avLst/>
          </a:prstGeom>
        </p:spPr>
        <p:txBody>
          <a:bodyPr wrap="none" fromWordArt="1">
            <a:prstTxWarp prst="textPlain">
              <a:avLst>
                <a:gd name="adj" fmla="val 50000"/>
              </a:avLst>
            </a:prstTxWarp>
          </a:bodyPr>
          <a:lstStyle/>
          <a:p>
            <a:pPr algn="ctr"/>
            <a:r>
              <a:rPr lang="en-US" sz="2400" kern="10">
                <a:ln w="9525">
                  <a:solidFill>
                    <a:srgbClr val="000000"/>
                  </a:solidFill>
                  <a:round/>
                  <a:headEnd/>
                  <a:tailEnd/>
                </a:ln>
                <a:solidFill>
                  <a:schemeClr val="hlink"/>
                </a:solidFill>
                <a:latin typeface="Arial Black"/>
              </a:rPr>
              <a:t>4.</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Terminology</a:t>
            </a:r>
          </a:p>
        </p:txBody>
      </p:sp>
      <p:sp>
        <p:nvSpPr>
          <p:cNvPr id="35843" name="Rectangle 3"/>
          <p:cNvSpPr>
            <a:spLocks noGrp="1" noChangeArrowheads="1"/>
          </p:cNvSpPr>
          <p:nvPr>
            <p:ph type="body" idx="1"/>
          </p:nvPr>
        </p:nvSpPr>
        <p:spPr>
          <a:xfrm>
            <a:off x="381000" y="1371600"/>
            <a:ext cx="8229600" cy="5486400"/>
          </a:xfrm>
        </p:spPr>
        <p:txBody>
          <a:bodyPr/>
          <a:lstStyle/>
          <a:p>
            <a:pPr eaLnBrk="1" hangingPunct="1"/>
            <a:r>
              <a:rPr lang="en-US" altLang="en-US" smtClean="0">
                <a:sym typeface="Symbol" pitchFamily="18" charset="2"/>
              </a:rPr>
              <a:t>A graph is known as a </a:t>
            </a:r>
            <a:r>
              <a:rPr lang="en-US" altLang="en-US" b="1" smtClean="0">
                <a:sym typeface="Symbol" pitchFamily="18" charset="2"/>
              </a:rPr>
              <a:t>weighted graph</a:t>
            </a:r>
            <a:r>
              <a:rPr lang="en-US" altLang="en-US" smtClean="0">
                <a:sym typeface="Symbol" pitchFamily="18" charset="2"/>
              </a:rPr>
              <a:t> if a weight or metric is associated with each edge.</a:t>
            </a:r>
          </a:p>
        </p:txBody>
      </p:sp>
      <p:grpSp>
        <p:nvGrpSpPr>
          <p:cNvPr id="35844" name="Group 4"/>
          <p:cNvGrpSpPr>
            <a:grpSpLocks/>
          </p:cNvGrpSpPr>
          <p:nvPr/>
        </p:nvGrpSpPr>
        <p:grpSpPr bwMode="auto">
          <a:xfrm>
            <a:off x="2209800" y="3295650"/>
            <a:ext cx="4038600" cy="2170113"/>
            <a:chOff x="384" y="1032"/>
            <a:chExt cx="1920" cy="1032"/>
          </a:xfrm>
        </p:grpSpPr>
        <p:sp>
          <p:nvSpPr>
            <p:cNvPr id="35850" name="Oval 5"/>
            <p:cNvSpPr>
              <a:spLocks noChangeArrowheads="1"/>
            </p:cNvSpPr>
            <p:nvPr/>
          </p:nvSpPr>
          <p:spPr bwMode="auto">
            <a:xfrm>
              <a:off x="384" y="1032"/>
              <a:ext cx="391" cy="391"/>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5851" name="Oval 6"/>
            <p:cNvSpPr>
              <a:spLocks noChangeArrowheads="1"/>
            </p:cNvSpPr>
            <p:nvPr/>
          </p:nvSpPr>
          <p:spPr bwMode="auto">
            <a:xfrm>
              <a:off x="1132" y="1032"/>
              <a:ext cx="391" cy="391"/>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5852" name="WordArt 7"/>
            <p:cNvSpPr>
              <a:spLocks noChangeArrowheads="1" noChangeShapeType="1" noTextEdit="1"/>
            </p:cNvSpPr>
            <p:nvPr/>
          </p:nvSpPr>
          <p:spPr bwMode="auto">
            <a:xfrm>
              <a:off x="504" y="1125"/>
              <a:ext cx="151" cy="17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a:t>
              </a:r>
            </a:p>
          </p:txBody>
        </p:sp>
        <p:sp>
          <p:nvSpPr>
            <p:cNvPr id="35853" name="WordArt 8"/>
            <p:cNvSpPr>
              <a:spLocks noChangeArrowheads="1" noChangeShapeType="1" noTextEdit="1"/>
            </p:cNvSpPr>
            <p:nvPr/>
          </p:nvSpPr>
          <p:spPr bwMode="auto">
            <a:xfrm>
              <a:off x="1250" y="1098"/>
              <a:ext cx="150" cy="20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b</a:t>
              </a:r>
            </a:p>
          </p:txBody>
        </p:sp>
        <p:sp>
          <p:nvSpPr>
            <p:cNvPr id="35854" name="Oval 9"/>
            <p:cNvSpPr>
              <a:spLocks noChangeArrowheads="1"/>
            </p:cNvSpPr>
            <p:nvPr/>
          </p:nvSpPr>
          <p:spPr bwMode="auto">
            <a:xfrm>
              <a:off x="1165" y="1674"/>
              <a:ext cx="391" cy="39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5855" name="Oval 10"/>
            <p:cNvSpPr>
              <a:spLocks noChangeArrowheads="1"/>
            </p:cNvSpPr>
            <p:nvPr/>
          </p:nvSpPr>
          <p:spPr bwMode="auto">
            <a:xfrm>
              <a:off x="1913" y="1674"/>
              <a:ext cx="391" cy="390"/>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5856" name="WordArt 11"/>
            <p:cNvSpPr>
              <a:spLocks noChangeArrowheads="1" noChangeShapeType="1" noTextEdit="1"/>
            </p:cNvSpPr>
            <p:nvPr/>
          </p:nvSpPr>
          <p:spPr bwMode="auto">
            <a:xfrm>
              <a:off x="1253" y="1771"/>
              <a:ext cx="151" cy="17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d</a:t>
              </a:r>
            </a:p>
          </p:txBody>
        </p:sp>
        <p:sp>
          <p:nvSpPr>
            <p:cNvPr id="35857" name="WordArt 12"/>
            <p:cNvSpPr>
              <a:spLocks noChangeArrowheads="1" noChangeShapeType="1" noTextEdit="1"/>
            </p:cNvSpPr>
            <p:nvPr/>
          </p:nvSpPr>
          <p:spPr bwMode="auto">
            <a:xfrm>
              <a:off x="2024" y="1800"/>
              <a:ext cx="150" cy="16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e</a:t>
              </a:r>
            </a:p>
          </p:txBody>
        </p:sp>
        <p:sp>
          <p:nvSpPr>
            <p:cNvPr id="35858" name="Oval 13"/>
            <p:cNvSpPr>
              <a:spLocks noChangeArrowheads="1"/>
            </p:cNvSpPr>
            <p:nvPr/>
          </p:nvSpPr>
          <p:spPr bwMode="auto">
            <a:xfrm>
              <a:off x="1913" y="1032"/>
              <a:ext cx="391" cy="391"/>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35859" name="WordArt 14"/>
            <p:cNvSpPr>
              <a:spLocks noChangeArrowheads="1" noChangeShapeType="1" noTextEdit="1"/>
            </p:cNvSpPr>
            <p:nvPr/>
          </p:nvSpPr>
          <p:spPr bwMode="auto">
            <a:xfrm>
              <a:off x="2024" y="1114"/>
              <a:ext cx="150" cy="17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c</a:t>
              </a:r>
            </a:p>
          </p:txBody>
        </p:sp>
        <p:sp>
          <p:nvSpPr>
            <p:cNvPr id="35860" name="Line 15"/>
            <p:cNvSpPr>
              <a:spLocks noChangeShapeType="1"/>
            </p:cNvSpPr>
            <p:nvPr/>
          </p:nvSpPr>
          <p:spPr bwMode="auto">
            <a:xfrm flipH="1">
              <a:off x="1584" y="1872"/>
              <a:ext cx="336" cy="0"/>
            </a:xfrm>
            <a:prstGeom prst="line">
              <a:avLst/>
            </a:prstGeom>
            <a:noFill/>
            <a:ln w="28575">
              <a:solidFill>
                <a:schemeClr val="tx1"/>
              </a:solidFill>
              <a:round/>
              <a:headEnd/>
              <a:tailEnd type="triangle" w="med" len="med"/>
            </a:ln>
            <a:effectLst/>
          </p:spPr>
          <p:txBody>
            <a:bodyPr/>
            <a:lstStyle/>
            <a:p>
              <a:endParaRPr lang="en-US"/>
            </a:p>
          </p:txBody>
        </p:sp>
        <p:sp>
          <p:nvSpPr>
            <p:cNvPr id="35861" name="Line 16"/>
            <p:cNvSpPr>
              <a:spLocks noChangeShapeType="1"/>
            </p:cNvSpPr>
            <p:nvPr/>
          </p:nvSpPr>
          <p:spPr bwMode="auto">
            <a:xfrm flipV="1">
              <a:off x="1344" y="1440"/>
              <a:ext cx="0" cy="240"/>
            </a:xfrm>
            <a:prstGeom prst="line">
              <a:avLst/>
            </a:prstGeom>
            <a:noFill/>
            <a:ln w="28575">
              <a:solidFill>
                <a:schemeClr val="tx1"/>
              </a:solidFill>
              <a:round/>
              <a:headEnd/>
              <a:tailEnd type="triangle" w="med" len="med"/>
            </a:ln>
            <a:effectLst/>
          </p:spPr>
          <p:txBody>
            <a:bodyPr/>
            <a:lstStyle/>
            <a:p>
              <a:endParaRPr lang="en-US"/>
            </a:p>
          </p:txBody>
        </p:sp>
        <p:sp>
          <p:nvSpPr>
            <p:cNvPr id="35862" name="Line 17"/>
            <p:cNvSpPr>
              <a:spLocks noChangeShapeType="1"/>
            </p:cNvSpPr>
            <p:nvPr/>
          </p:nvSpPr>
          <p:spPr bwMode="auto">
            <a:xfrm>
              <a:off x="2112" y="1440"/>
              <a:ext cx="0" cy="240"/>
            </a:xfrm>
            <a:prstGeom prst="line">
              <a:avLst/>
            </a:prstGeom>
            <a:noFill/>
            <a:ln w="28575">
              <a:solidFill>
                <a:schemeClr val="tx1"/>
              </a:solidFill>
              <a:round/>
              <a:headEnd/>
              <a:tailEnd type="triangle" w="med" len="med"/>
            </a:ln>
            <a:effectLst/>
          </p:spPr>
          <p:txBody>
            <a:bodyPr/>
            <a:lstStyle/>
            <a:p>
              <a:endParaRPr lang="en-US"/>
            </a:p>
          </p:txBody>
        </p:sp>
        <p:sp>
          <p:nvSpPr>
            <p:cNvPr id="35863" name="Line 18"/>
            <p:cNvSpPr>
              <a:spLocks noChangeShapeType="1"/>
            </p:cNvSpPr>
            <p:nvPr/>
          </p:nvSpPr>
          <p:spPr bwMode="auto">
            <a:xfrm>
              <a:off x="1536" y="1200"/>
              <a:ext cx="336" cy="0"/>
            </a:xfrm>
            <a:prstGeom prst="line">
              <a:avLst/>
            </a:prstGeom>
            <a:noFill/>
            <a:ln w="28575">
              <a:solidFill>
                <a:schemeClr val="tx1"/>
              </a:solidFill>
              <a:round/>
              <a:headEnd/>
              <a:tailEnd type="triangle" w="med" len="med"/>
            </a:ln>
            <a:effectLst/>
          </p:spPr>
          <p:txBody>
            <a:bodyPr/>
            <a:lstStyle/>
            <a:p>
              <a:endParaRPr lang="en-US"/>
            </a:p>
          </p:txBody>
        </p:sp>
        <p:sp>
          <p:nvSpPr>
            <p:cNvPr id="35864" name="Line 19"/>
            <p:cNvSpPr>
              <a:spLocks noChangeShapeType="1"/>
            </p:cNvSpPr>
            <p:nvPr/>
          </p:nvSpPr>
          <p:spPr bwMode="auto">
            <a:xfrm>
              <a:off x="768" y="1200"/>
              <a:ext cx="336" cy="0"/>
            </a:xfrm>
            <a:prstGeom prst="line">
              <a:avLst/>
            </a:prstGeom>
            <a:noFill/>
            <a:ln w="28575">
              <a:solidFill>
                <a:schemeClr val="tx1"/>
              </a:solidFill>
              <a:round/>
              <a:headEnd/>
              <a:tailEnd type="triangle" w="med" len="med"/>
            </a:ln>
            <a:effectLst/>
          </p:spPr>
          <p:txBody>
            <a:bodyPr/>
            <a:lstStyle/>
            <a:p>
              <a:endParaRPr lang="en-US"/>
            </a:p>
          </p:txBody>
        </p:sp>
      </p:grpSp>
      <p:sp>
        <p:nvSpPr>
          <p:cNvPr id="35845" name="WordArt 20"/>
          <p:cNvSpPr>
            <a:spLocks noChangeArrowheads="1" noChangeShapeType="1" noTextEdit="1"/>
          </p:cNvSpPr>
          <p:nvPr/>
        </p:nvSpPr>
        <p:spPr bwMode="auto">
          <a:xfrm>
            <a:off x="3276600" y="3275013"/>
            <a:ext cx="152400" cy="314325"/>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latin typeface="Arial Black"/>
              </a:rPr>
              <a:t>2</a:t>
            </a:r>
          </a:p>
        </p:txBody>
      </p:sp>
      <p:sp>
        <p:nvSpPr>
          <p:cNvPr id="35846" name="WordArt 21"/>
          <p:cNvSpPr>
            <a:spLocks noChangeArrowheads="1" noChangeShapeType="1" noTextEdit="1"/>
          </p:cNvSpPr>
          <p:nvPr/>
        </p:nvSpPr>
        <p:spPr bwMode="auto">
          <a:xfrm>
            <a:off x="4953000" y="3276600"/>
            <a:ext cx="152400" cy="314325"/>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latin typeface="Arial Black"/>
              </a:rPr>
              <a:t>5</a:t>
            </a:r>
          </a:p>
        </p:txBody>
      </p:sp>
      <p:sp>
        <p:nvSpPr>
          <p:cNvPr id="35847" name="WordArt 22"/>
          <p:cNvSpPr>
            <a:spLocks noChangeArrowheads="1" noChangeShapeType="1" noTextEdit="1"/>
          </p:cNvSpPr>
          <p:nvPr/>
        </p:nvSpPr>
        <p:spPr bwMode="auto">
          <a:xfrm>
            <a:off x="4953000" y="5095875"/>
            <a:ext cx="152400" cy="314325"/>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latin typeface="Arial Black"/>
              </a:rPr>
              <a:t>1</a:t>
            </a:r>
          </a:p>
        </p:txBody>
      </p:sp>
      <p:sp>
        <p:nvSpPr>
          <p:cNvPr id="35848" name="WordArt 23"/>
          <p:cNvSpPr>
            <a:spLocks noChangeArrowheads="1" noChangeShapeType="1" noTextEdit="1"/>
          </p:cNvSpPr>
          <p:nvPr/>
        </p:nvSpPr>
        <p:spPr bwMode="auto">
          <a:xfrm>
            <a:off x="3962400" y="4257675"/>
            <a:ext cx="152400" cy="314325"/>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latin typeface="Arial Black"/>
              </a:rPr>
              <a:t>7</a:t>
            </a:r>
          </a:p>
        </p:txBody>
      </p:sp>
      <p:sp>
        <p:nvSpPr>
          <p:cNvPr id="35849" name="WordArt 24"/>
          <p:cNvSpPr>
            <a:spLocks noChangeArrowheads="1" noChangeShapeType="1" noTextEdit="1"/>
          </p:cNvSpPr>
          <p:nvPr/>
        </p:nvSpPr>
        <p:spPr bwMode="auto">
          <a:xfrm>
            <a:off x="5943600" y="4267200"/>
            <a:ext cx="152400" cy="314325"/>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latin typeface="Arial Black"/>
              </a:rPr>
              <a:t>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A </a:t>
            </a:r>
            <a:r>
              <a:rPr lang="en-US" altLang="en-US" b="1" i="1" smtClean="0"/>
              <a:t>weighted graph</a:t>
            </a:r>
          </a:p>
        </p:txBody>
      </p:sp>
      <p:sp>
        <p:nvSpPr>
          <p:cNvPr id="36867" name="Rectangle 50"/>
          <p:cNvSpPr>
            <a:spLocks noGrp="1" noChangeArrowheads="1"/>
          </p:cNvSpPr>
          <p:nvPr>
            <p:ph idx="1"/>
          </p:nvPr>
        </p:nvSpPr>
        <p:spPr/>
        <p:txBody>
          <a:bodyPr/>
          <a:lstStyle/>
          <a:p>
            <a:pPr eaLnBrk="1" hangingPunct="1"/>
            <a:r>
              <a:rPr lang="en-US" altLang="en-US" sz="2800" smtClean="0"/>
              <a:t> is a graph for which each edge has an associated </a:t>
            </a:r>
            <a:r>
              <a:rPr lang="en-US" altLang="en-US" sz="2800" b="1" i="1" smtClean="0"/>
              <a:t>weight</a:t>
            </a:r>
            <a:r>
              <a:rPr lang="en-US" altLang="en-US" sz="2800" smtClean="0"/>
              <a:t>, usually given by a </a:t>
            </a:r>
            <a:r>
              <a:rPr lang="en-US" altLang="en-US" sz="2800" b="1" i="1" smtClean="0"/>
              <a:t>weight function</a:t>
            </a:r>
            <a:r>
              <a:rPr lang="en-US" altLang="en-US" sz="2800" smtClean="0"/>
              <a:t> </a:t>
            </a:r>
            <a:r>
              <a:rPr lang="en-US" altLang="en-US" sz="2800" i="1" smtClean="0"/>
              <a:t>w: E</a:t>
            </a:r>
            <a:r>
              <a:rPr lang="en-US" altLang="en-US" sz="2800" smtClean="0"/>
              <a:t> </a:t>
            </a:r>
            <a:r>
              <a:rPr lang="en-US" altLang="en-US" sz="2800" smtClean="0">
                <a:sym typeface="Symbol" pitchFamily="18" charset="2"/>
              </a:rPr>
              <a:t> </a:t>
            </a:r>
            <a:r>
              <a:rPr lang="en-US" altLang="en-US" sz="2800" b="1" smtClean="0">
                <a:sym typeface="Symbol" pitchFamily="18" charset="2"/>
              </a:rPr>
              <a:t>R</a:t>
            </a:r>
            <a:r>
              <a:rPr lang="en-US" altLang="en-US" sz="2800" smtClean="0"/>
              <a:t>.</a:t>
            </a:r>
            <a:endParaRPr lang="en-US" altLang="en-US" smtClean="0"/>
          </a:p>
        </p:txBody>
      </p:sp>
      <p:grpSp>
        <p:nvGrpSpPr>
          <p:cNvPr id="36868" name="Group 3"/>
          <p:cNvGrpSpPr>
            <a:grpSpLocks/>
          </p:cNvGrpSpPr>
          <p:nvPr/>
        </p:nvGrpSpPr>
        <p:grpSpPr bwMode="auto">
          <a:xfrm>
            <a:off x="381000" y="3048000"/>
            <a:ext cx="8229600" cy="3048000"/>
            <a:chOff x="240" y="1200"/>
            <a:chExt cx="5184" cy="1920"/>
          </a:xfrm>
        </p:grpSpPr>
        <p:sp>
          <p:nvSpPr>
            <p:cNvPr id="36869" name="Oval 4"/>
            <p:cNvSpPr>
              <a:spLocks noChangeArrowheads="1"/>
            </p:cNvSpPr>
            <p:nvPr/>
          </p:nvSpPr>
          <p:spPr bwMode="auto">
            <a:xfrm>
              <a:off x="624" y="164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70" name="Oval 5"/>
            <p:cNvSpPr>
              <a:spLocks noChangeArrowheads="1"/>
            </p:cNvSpPr>
            <p:nvPr/>
          </p:nvSpPr>
          <p:spPr bwMode="auto">
            <a:xfrm>
              <a:off x="624" y="232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71" name="Oval 6"/>
            <p:cNvSpPr>
              <a:spLocks noChangeArrowheads="1"/>
            </p:cNvSpPr>
            <p:nvPr/>
          </p:nvSpPr>
          <p:spPr bwMode="auto">
            <a:xfrm>
              <a:off x="1440" y="164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72" name="Oval 7"/>
            <p:cNvSpPr>
              <a:spLocks noChangeArrowheads="1"/>
            </p:cNvSpPr>
            <p:nvPr/>
          </p:nvSpPr>
          <p:spPr bwMode="auto">
            <a:xfrm>
              <a:off x="1440" y="232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73" name="Oval 8"/>
            <p:cNvSpPr>
              <a:spLocks noChangeArrowheads="1"/>
            </p:cNvSpPr>
            <p:nvPr/>
          </p:nvSpPr>
          <p:spPr bwMode="auto">
            <a:xfrm>
              <a:off x="2064" y="164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74" name="Oval 9"/>
            <p:cNvSpPr>
              <a:spLocks noChangeArrowheads="1"/>
            </p:cNvSpPr>
            <p:nvPr/>
          </p:nvSpPr>
          <p:spPr bwMode="auto">
            <a:xfrm>
              <a:off x="2064" y="232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75" name="Line 10"/>
            <p:cNvSpPr>
              <a:spLocks noChangeShapeType="1"/>
            </p:cNvSpPr>
            <p:nvPr/>
          </p:nvSpPr>
          <p:spPr bwMode="auto">
            <a:xfrm flipV="1">
              <a:off x="768" y="1936"/>
              <a:ext cx="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36876" name="Line 11"/>
            <p:cNvSpPr>
              <a:spLocks noChangeShapeType="1"/>
            </p:cNvSpPr>
            <p:nvPr/>
          </p:nvSpPr>
          <p:spPr bwMode="auto">
            <a:xfrm>
              <a:off x="912" y="1792"/>
              <a:ext cx="528"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6877" name="Line 12"/>
            <p:cNvSpPr>
              <a:spLocks noChangeShapeType="1"/>
            </p:cNvSpPr>
            <p:nvPr/>
          </p:nvSpPr>
          <p:spPr bwMode="auto">
            <a:xfrm flipH="1">
              <a:off x="912" y="1888"/>
              <a:ext cx="528"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36878" name="Freeform 13"/>
            <p:cNvSpPr>
              <a:spLocks/>
            </p:cNvSpPr>
            <p:nvPr/>
          </p:nvSpPr>
          <p:spPr bwMode="auto">
            <a:xfrm>
              <a:off x="912" y="2312"/>
              <a:ext cx="528" cy="152"/>
            </a:xfrm>
            <a:custGeom>
              <a:avLst/>
              <a:gdLst>
                <a:gd name="T0" fmla="*/ 0 w 528"/>
                <a:gd name="T1" fmla="*/ 152 h 152"/>
                <a:gd name="T2" fmla="*/ 336 w 528"/>
                <a:gd name="T3" fmla="*/ 8 h 152"/>
                <a:gd name="T4" fmla="*/ 528 w 528"/>
                <a:gd name="T5" fmla="*/ 104 h 152"/>
                <a:gd name="T6" fmla="*/ 0 60000 65536"/>
                <a:gd name="T7" fmla="*/ 0 60000 65536"/>
                <a:gd name="T8" fmla="*/ 0 60000 65536"/>
              </a:gdLst>
              <a:ahLst/>
              <a:cxnLst>
                <a:cxn ang="T6">
                  <a:pos x="T0" y="T1"/>
                </a:cxn>
                <a:cxn ang="T7">
                  <a:pos x="T2" y="T3"/>
                </a:cxn>
                <a:cxn ang="T8">
                  <a:pos x="T4" y="T5"/>
                </a:cxn>
              </a:cxnLst>
              <a:rect l="0" t="0" r="r" b="b"/>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36879" name="Freeform 14"/>
            <p:cNvSpPr>
              <a:spLocks/>
            </p:cNvSpPr>
            <p:nvPr/>
          </p:nvSpPr>
          <p:spPr bwMode="auto">
            <a:xfrm>
              <a:off x="912" y="2560"/>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36880" name="Line 15"/>
            <p:cNvSpPr>
              <a:spLocks noChangeShapeType="1"/>
            </p:cNvSpPr>
            <p:nvPr/>
          </p:nvSpPr>
          <p:spPr bwMode="auto">
            <a:xfrm flipV="1">
              <a:off x="2208" y="1936"/>
              <a:ext cx="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36881" name="Text Box 16"/>
            <p:cNvSpPr txBox="1">
              <a:spLocks noChangeArrowheads="1"/>
            </p:cNvSpPr>
            <p:nvPr/>
          </p:nvSpPr>
          <p:spPr bwMode="auto">
            <a:xfrm>
              <a:off x="677" y="1648"/>
              <a:ext cx="187" cy="212"/>
            </a:xfrm>
            <a:prstGeom prst="rect">
              <a:avLst/>
            </a:prstGeom>
            <a:noFill/>
            <a:ln w="9525">
              <a:noFill/>
              <a:miter lim="800000"/>
              <a:headEnd/>
              <a:tailEnd/>
            </a:ln>
            <a:effectLst/>
          </p:spPr>
          <p:txBody>
            <a:bodyPr wrap="none">
              <a:spAutoFit/>
            </a:bodyPr>
            <a:lstStyle/>
            <a:p>
              <a:r>
                <a:rPr lang="en-US" altLang="en-US" sz="1600">
                  <a:cs typeface="Arial" charset="0"/>
                </a:rPr>
                <a:t>1</a:t>
              </a:r>
            </a:p>
          </p:txBody>
        </p:sp>
        <p:sp>
          <p:nvSpPr>
            <p:cNvPr id="36882" name="Text Box 17"/>
            <p:cNvSpPr txBox="1">
              <a:spLocks noChangeArrowheads="1"/>
            </p:cNvSpPr>
            <p:nvPr/>
          </p:nvSpPr>
          <p:spPr bwMode="auto">
            <a:xfrm>
              <a:off x="1500" y="1696"/>
              <a:ext cx="180"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2</a:t>
              </a:r>
            </a:p>
          </p:txBody>
        </p:sp>
        <p:sp>
          <p:nvSpPr>
            <p:cNvPr id="36883" name="Text Box 18"/>
            <p:cNvSpPr txBox="1">
              <a:spLocks noChangeArrowheads="1"/>
            </p:cNvSpPr>
            <p:nvPr/>
          </p:nvSpPr>
          <p:spPr bwMode="auto">
            <a:xfrm>
              <a:off x="2112" y="1676"/>
              <a:ext cx="187" cy="212"/>
            </a:xfrm>
            <a:prstGeom prst="rect">
              <a:avLst/>
            </a:prstGeom>
            <a:noFill/>
            <a:ln w="9525">
              <a:noFill/>
              <a:miter lim="800000"/>
              <a:headEnd/>
              <a:tailEnd/>
            </a:ln>
            <a:effectLst/>
          </p:spPr>
          <p:txBody>
            <a:bodyPr wrap="none">
              <a:spAutoFit/>
            </a:bodyPr>
            <a:lstStyle/>
            <a:p>
              <a:r>
                <a:rPr lang="en-US" altLang="en-US" sz="1600">
                  <a:cs typeface="Arial" charset="0"/>
                </a:rPr>
                <a:t>3</a:t>
              </a:r>
              <a:endParaRPr lang="en-US" altLang="en-US" sz="1600">
                <a:latin typeface="Times New Roman" pitchFamily="18" charset="0"/>
                <a:cs typeface="Arial" charset="0"/>
              </a:endParaRPr>
            </a:p>
          </p:txBody>
        </p:sp>
        <p:sp>
          <p:nvSpPr>
            <p:cNvPr id="36884" name="Text Box 19"/>
            <p:cNvSpPr txBox="1">
              <a:spLocks noChangeArrowheads="1"/>
            </p:cNvSpPr>
            <p:nvPr/>
          </p:nvSpPr>
          <p:spPr bwMode="auto">
            <a:xfrm>
              <a:off x="677" y="2320"/>
              <a:ext cx="187" cy="212"/>
            </a:xfrm>
            <a:prstGeom prst="rect">
              <a:avLst/>
            </a:prstGeom>
            <a:noFill/>
            <a:ln w="9525">
              <a:noFill/>
              <a:miter lim="800000"/>
              <a:headEnd/>
              <a:tailEnd/>
            </a:ln>
            <a:effectLst/>
          </p:spPr>
          <p:txBody>
            <a:bodyPr wrap="none">
              <a:spAutoFit/>
            </a:bodyPr>
            <a:lstStyle/>
            <a:p>
              <a:r>
                <a:rPr lang="en-US" altLang="en-US" sz="1600">
                  <a:cs typeface="Arial" charset="0"/>
                </a:rPr>
                <a:t>4</a:t>
              </a:r>
              <a:endParaRPr lang="en-US" altLang="en-US" sz="1600">
                <a:latin typeface="Times New Roman" pitchFamily="18" charset="0"/>
                <a:cs typeface="Arial" charset="0"/>
              </a:endParaRPr>
            </a:p>
          </p:txBody>
        </p:sp>
        <p:sp>
          <p:nvSpPr>
            <p:cNvPr id="36885" name="Text Box 20"/>
            <p:cNvSpPr txBox="1">
              <a:spLocks noChangeArrowheads="1"/>
            </p:cNvSpPr>
            <p:nvPr/>
          </p:nvSpPr>
          <p:spPr bwMode="auto">
            <a:xfrm>
              <a:off x="1488" y="2368"/>
              <a:ext cx="187" cy="212"/>
            </a:xfrm>
            <a:prstGeom prst="rect">
              <a:avLst/>
            </a:prstGeom>
            <a:noFill/>
            <a:ln w="9525">
              <a:noFill/>
              <a:miter lim="800000"/>
              <a:headEnd/>
              <a:tailEnd/>
            </a:ln>
            <a:effectLst/>
          </p:spPr>
          <p:txBody>
            <a:bodyPr wrap="none">
              <a:spAutoFit/>
            </a:bodyPr>
            <a:lstStyle/>
            <a:p>
              <a:r>
                <a:rPr lang="en-US" altLang="en-US" sz="1600">
                  <a:cs typeface="Arial" charset="0"/>
                </a:rPr>
                <a:t>5</a:t>
              </a:r>
              <a:endParaRPr lang="en-US" altLang="en-US" sz="1600">
                <a:latin typeface="Times New Roman" pitchFamily="18" charset="0"/>
                <a:cs typeface="Arial" charset="0"/>
              </a:endParaRPr>
            </a:p>
          </p:txBody>
        </p:sp>
        <p:sp>
          <p:nvSpPr>
            <p:cNvPr id="36886" name="Text Box 21"/>
            <p:cNvSpPr txBox="1">
              <a:spLocks noChangeArrowheads="1"/>
            </p:cNvSpPr>
            <p:nvPr/>
          </p:nvSpPr>
          <p:spPr bwMode="auto">
            <a:xfrm>
              <a:off x="2112" y="2368"/>
              <a:ext cx="187" cy="212"/>
            </a:xfrm>
            <a:prstGeom prst="rect">
              <a:avLst/>
            </a:prstGeom>
            <a:noFill/>
            <a:ln w="9525">
              <a:noFill/>
              <a:miter lim="800000"/>
              <a:headEnd/>
              <a:tailEnd/>
            </a:ln>
            <a:effectLst/>
          </p:spPr>
          <p:txBody>
            <a:bodyPr wrap="none">
              <a:spAutoFit/>
            </a:bodyPr>
            <a:lstStyle/>
            <a:p>
              <a:r>
                <a:rPr lang="en-US" altLang="en-US" sz="1600">
                  <a:cs typeface="Arial" charset="0"/>
                </a:rPr>
                <a:t>6</a:t>
              </a:r>
              <a:endParaRPr lang="en-US" altLang="en-US" sz="1600">
                <a:latin typeface="Times New Roman" pitchFamily="18" charset="0"/>
                <a:cs typeface="Arial" charset="0"/>
              </a:endParaRPr>
            </a:p>
          </p:txBody>
        </p:sp>
        <p:sp>
          <p:nvSpPr>
            <p:cNvPr id="36887" name="Text Box 22"/>
            <p:cNvSpPr txBox="1">
              <a:spLocks noChangeArrowheads="1"/>
            </p:cNvSpPr>
            <p:nvPr/>
          </p:nvSpPr>
          <p:spPr bwMode="auto">
            <a:xfrm>
              <a:off x="518" y="2044"/>
              <a:ext cx="260" cy="231"/>
            </a:xfrm>
            <a:prstGeom prst="rect">
              <a:avLst/>
            </a:prstGeom>
            <a:noFill/>
            <a:ln w="9525">
              <a:noFill/>
              <a:miter lim="800000"/>
              <a:headEnd/>
              <a:tailEnd/>
            </a:ln>
            <a:effectLst/>
          </p:spPr>
          <p:txBody>
            <a:bodyPr wrap="none">
              <a:spAutoFit/>
            </a:bodyPr>
            <a:lstStyle/>
            <a:p>
              <a:r>
                <a:rPr lang="en-US" altLang="en-US">
                  <a:latin typeface="Arial Black" pitchFamily="34" charset="0"/>
                  <a:cs typeface="Arial" charset="0"/>
                </a:rPr>
                <a:t>.5</a:t>
              </a:r>
              <a:endParaRPr lang="en-US" altLang="en-US" sz="2400">
                <a:latin typeface="Times New Roman" pitchFamily="18" charset="0"/>
                <a:cs typeface="Arial" charset="0"/>
              </a:endParaRPr>
            </a:p>
          </p:txBody>
        </p:sp>
        <p:sp>
          <p:nvSpPr>
            <p:cNvPr id="36888" name="Text Box 23"/>
            <p:cNvSpPr txBox="1">
              <a:spLocks noChangeArrowheads="1"/>
            </p:cNvSpPr>
            <p:nvPr/>
          </p:nvSpPr>
          <p:spPr bwMode="auto">
            <a:xfrm>
              <a:off x="1036" y="1551"/>
              <a:ext cx="329" cy="212"/>
            </a:xfrm>
            <a:prstGeom prst="rect">
              <a:avLst/>
            </a:prstGeom>
            <a:noFill/>
            <a:ln w="9525">
              <a:noFill/>
              <a:miter lim="800000"/>
              <a:headEnd/>
              <a:tailEnd/>
            </a:ln>
            <a:effectLst/>
          </p:spPr>
          <p:txBody>
            <a:bodyPr wrap="none">
              <a:spAutoFit/>
            </a:bodyPr>
            <a:lstStyle/>
            <a:p>
              <a:r>
                <a:rPr lang="en-US" altLang="en-US" sz="1600">
                  <a:latin typeface="Arial Black" pitchFamily="34" charset="0"/>
                  <a:cs typeface="Arial" charset="0"/>
                </a:rPr>
                <a:t>1.2</a:t>
              </a:r>
              <a:endParaRPr lang="en-US" altLang="en-US" sz="2400">
                <a:latin typeface="Times New Roman" pitchFamily="18" charset="0"/>
                <a:cs typeface="Arial" charset="0"/>
              </a:endParaRPr>
            </a:p>
          </p:txBody>
        </p:sp>
        <p:sp>
          <p:nvSpPr>
            <p:cNvPr id="36889" name="Text Box 24"/>
            <p:cNvSpPr txBox="1">
              <a:spLocks noChangeArrowheads="1"/>
            </p:cNvSpPr>
            <p:nvPr/>
          </p:nvSpPr>
          <p:spPr bwMode="auto">
            <a:xfrm>
              <a:off x="1036" y="1920"/>
              <a:ext cx="260" cy="231"/>
            </a:xfrm>
            <a:prstGeom prst="rect">
              <a:avLst/>
            </a:prstGeom>
            <a:noFill/>
            <a:ln w="9525">
              <a:noFill/>
              <a:miter lim="800000"/>
              <a:headEnd/>
              <a:tailEnd/>
            </a:ln>
            <a:effectLst/>
          </p:spPr>
          <p:txBody>
            <a:bodyPr wrap="none">
              <a:spAutoFit/>
            </a:bodyPr>
            <a:lstStyle/>
            <a:p>
              <a:r>
                <a:rPr lang="en-US" altLang="en-US">
                  <a:latin typeface="Arial Black" pitchFamily="34" charset="0"/>
                  <a:cs typeface="Arial" charset="0"/>
                </a:rPr>
                <a:t>.2</a:t>
              </a:r>
              <a:endParaRPr lang="en-US" altLang="en-US" sz="2400">
                <a:latin typeface="Times New Roman" pitchFamily="18" charset="0"/>
                <a:cs typeface="Arial" charset="0"/>
              </a:endParaRPr>
            </a:p>
          </p:txBody>
        </p:sp>
        <p:sp>
          <p:nvSpPr>
            <p:cNvPr id="36890" name="Text Box 25"/>
            <p:cNvSpPr txBox="1">
              <a:spLocks noChangeArrowheads="1"/>
            </p:cNvSpPr>
            <p:nvPr/>
          </p:nvSpPr>
          <p:spPr bwMode="auto">
            <a:xfrm>
              <a:off x="1056" y="2793"/>
              <a:ext cx="260" cy="231"/>
            </a:xfrm>
            <a:prstGeom prst="rect">
              <a:avLst/>
            </a:prstGeom>
            <a:noFill/>
            <a:ln w="9525">
              <a:noFill/>
              <a:miter lim="800000"/>
              <a:headEnd/>
              <a:tailEnd/>
            </a:ln>
            <a:effectLst/>
          </p:spPr>
          <p:txBody>
            <a:bodyPr wrap="none">
              <a:spAutoFit/>
            </a:bodyPr>
            <a:lstStyle/>
            <a:p>
              <a:r>
                <a:rPr lang="en-US" altLang="en-US">
                  <a:latin typeface="Arial Black" pitchFamily="34" charset="0"/>
                  <a:cs typeface="Arial" charset="0"/>
                </a:rPr>
                <a:t>.5</a:t>
              </a:r>
              <a:endParaRPr lang="en-US" altLang="en-US" sz="2400">
                <a:latin typeface="Times New Roman" pitchFamily="18" charset="0"/>
                <a:cs typeface="Arial" charset="0"/>
              </a:endParaRPr>
            </a:p>
          </p:txBody>
        </p:sp>
        <p:sp>
          <p:nvSpPr>
            <p:cNvPr id="36891" name="Text Box 26"/>
            <p:cNvSpPr txBox="1">
              <a:spLocks noChangeArrowheads="1"/>
            </p:cNvSpPr>
            <p:nvPr/>
          </p:nvSpPr>
          <p:spPr bwMode="auto">
            <a:xfrm>
              <a:off x="2208" y="2016"/>
              <a:ext cx="356" cy="231"/>
            </a:xfrm>
            <a:prstGeom prst="rect">
              <a:avLst/>
            </a:prstGeom>
            <a:noFill/>
            <a:ln w="9525">
              <a:noFill/>
              <a:miter lim="800000"/>
              <a:headEnd/>
              <a:tailEnd/>
            </a:ln>
            <a:effectLst/>
          </p:spPr>
          <p:txBody>
            <a:bodyPr wrap="none">
              <a:spAutoFit/>
            </a:bodyPr>
            <a:lstStyle/>
            <a:p>
              <a:r>
                <a:rPr lang="en-US" altLang="en-US">
                  <a:latin typeface="Arial Black" pitchFamily="34" charset="0"/>
                  <a:cs typeface="Arial" charset="0"/>
                </a:rPr>
                <a:t>1.5</a:t>
              </a:r>
              <a:endParaRPr lang="en-US" altLang="en-US" sz="2400">
                <a:latin typeface="Times New Roman" pitchFamily="18" charset="0"/>
                <a:cs typeface="Arial" charset="0"/>
              </a:endParaRPr>
            </a:p>
          </p:txBody>
        </p:sp>
        <p:sp>
          <p:nvSpPr>
            <p:cNvPr id="36892" name="Text Box 27"/>
            <p:cNvSpPr txBox="1">
              <a:spLocks noChangeArrowheads="1"/>
            </p:cNvSpPr>
            <p:nvPr/>
          </p:nvSpPr>
          <p:spPr bwMode="auto">
            <a:xfrm>
              <a:off x="1084" y="2112"/>
              <a:ext cx="260" cy="231"/>
            </a:xfrm>
            <a:prstGeom prst="rect">
              <a:avLst/>
            </a:prstGeom>
            <a:noFill/>
            <a:ln w="9525">
              <a:noFill/>
              <a:miter lim="800000"/>
              <a:headEnd/>
              <a:tailEnd/>
            </a:ln>
            <a:effectLst/>
          </p:spPr>
          <p:txBody>
            <a:bodyPr wrap="none">
              <a:spAutoFit/>
            </a:bodyPr>
            <a:lstStyle/>
            <a:p>
              <a:r>
                <a:rPr lang="en-US" altLang="en-US">
                  <a:latin typeface="Arial Black" pitchFamily="34" charset="0"/>
                  <a:cs typeface="Arial" charset="0"/>
                </a:rPr>
                <a:t>.3</a:t>
              </a:r>
              <a:endParaRPr lang="en-US" altLang="en-US" sz="2400">
                <a:latin typeface="Times New Roman" pitchFamily="18" charset="0"/>
                <a:cs typeface="Arial" charset="0"/>
              </a:endParaRPr>
            </a:p>
          </p:txBody>
        </p:sp>
        <p:sp>
          <p:nvSpPr>
            <p:cNvPr id="36893" name="Oval 28"/>
            <p:cNvSpPr>
              <a:spLocks noChangeArrowheads="1"/>
            </p:cNvSpPr>
            <p:nvPr/>
          </p:nvSpPr>
          <p:spPr bwMode="auto">
            <a:xfrm>
              <a:off x="3168" y="1632"/>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94" name="Oval 29"/>
            <p:cNvSpPr>
              <a:spLocks noChangeArrowheads="1"/>
            </p:cNvSpPr>
            <p:nvPr/>
          </p:nvSpPr>
          <p:spPr bwMode="auto">
            <a:xfrm>
              <a:off x="3168" y="240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95" name="Oval 30"/>
            <p:cNvSpPr>
              <a:spLocks noChangeArrowheads="1"/>
            </p:cNvSpPr>
            <p:nvPr/>
          </p:nvSpPr>
          <p:spPr bwMode="auto">
            <a:xfrm>
              <a:off x="3984" y="1632"/>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96" name="Oval 31"/>
            <p:cNvSpPr>
              <a:spLocks noChangeArrowheads="1"/>
            </p:cNvSpPr>
            <p:nvPr/>
          </p:nvSpPr>
          <p:spPr bwMode="auto">
            <a:xfrm>
              <a:off x="3984" y="240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97" name="Oval 32"/>
            <p:cNvSpPr>
              <a:spLocks noChangeArrowheads="1"/>
            </p:cNvSpPr>
            <p:nvPr/>
          </p:nvSpPr>
          <p:spPr bwMode="auto">
            <a:xfrm>
              <a:off x="4608" y="240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98" name="Oval 33"/>
            <p:cNvSpPr>
              <a:spLocks noChangeArrowheads="1"/>
            </p:cNvSpPr>
            <p:nvPr/>
          </p:nvSpPr>
          <p:spPr bwMode="auto">
            <a:xfrm>
              <a:off x="4608" y="1632"/>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36899" name="Text Box 34"/>
            <p:cNvSpPr txBox="1">
              <a:spLocks noChangeArrowheads="1"/>
            </p:cNvSpPr>
            <p:nvPr/>
          </p:nvSpPr>
          <p:spPr bwMode="auto">
            <a:xfrm>
              <a:off x="3221" y="1680"/>
              <a:ext cx="187" cy="212"/>
            </a:xfrm>
            <a:prstGeom prst="rect">
              <a:avLst/>
            </a:prstGeom>
            <a:noFill/>
            <a:ln w="9525">
              <a:noFill/>
              <a:miter lim="800000"/>
              <a:headEnd/>
              <a:tailEnd/>
            </a:ln>
            <a:effectLst/>
          </p:spPr>
          <p:txBody>
            <a:bodyPr wrap="none">
              <a:spAutoFit/>
            </a:bodyPr>
            <a:lstStyle/>
            <a:p>
              <a:r>
                <a:rPr lang="en-US" altLang="en-US" sz="1600">
                  <a:cs typeface="Arial" charset="0"/>
                </a:rPr>
                <a:t>1</a:t>
              </a:r>
              <a:endParaRPr lang="en-US" altLang="en-US" sz="1600">
                <a:latin typeface="Times New Roman" pitchFamily="18" charset="0"/>
                <a:cs typeface="Arial" charset="0"/>
              </a:endParaRPr>
            </a:p>
          </p:txBody>
        </p:sp>
        <p:sp>
          <p:nvSpPr>
            <p:cNvPr id="36900" name="Text Box 35"/>
            <p:cNvSpPr txBox="1">
              <a:spLocks noChangeArrowheads="1"/>
            </p:cNvSpPr>
            <p:nvPr/>
          </p:nvSpPr>
          <p:spPr bwMode="auto">
            <a:xfrm>
              <a:off x="3216" y="2428"/>
              <a:ext cx="187" cy="212"/>
            </a:xfrm>
            <a:prstGeom prst="rect">
              <a:avLst/>
            </a:prstGeom>
            <a:noFill/>
            <a:ln w="9525">
              <a:noFill/>
              <a:miter lim="800000"/>
              <a:headEnd/>
              <a:tailEnd/>
            </a:ln>
            <a:effectLst/>
          </p:spPr>
          <p:txBody>
            <a:bodyPr wrap="none">
              <a:spAutoFit/>
            </a:bodyPr>
            <a:lstStyle/>
            <a:p>
              <a:r>
                <a:rPr lang="en-US" altLang="en-US" sz="1600">
                  <a:cs typeface="Arial" charset="0"/>
                </a:rPr>
                <a:t>4</a:t>
              </a:r>
              <a:endParaRPr lang="en-US" altLang="en-US" sz="1600">
                <a:latin typeface="Times New Roman" pitchFamily="18" charset="0"/>
                <a:cs typeface="Arial" charset="0"/>
              </a:endParaRPr>
            </a:p>
          </p:txBody>
        </p:sp>
        <p:sp>
          <p:nvSpPr>
            <p:cNvPr id="36901" name="Text Box 36"/>
            <p:cNvSpPr txBox="1">
              <a:spLocks noChangeArrowheads="1"/>
            </p:cNvSpPr>
            <p:nvPr/>
          </p:nvSpPr>
          <p:spPr bwMode="auto">
            <a:xfrm>
              <a:off x="4032" y="2448"/>
              <a:ext cx="187" cy="212"/>
            </a:xfrm>
            <a:prstGeom prst="rect">
              <a:avLst/>
            </a:prstGeom>
            <a:noFill/>
            <a:ln w="9525">
              <a:noFill/>
              <a:miter lim="800000"/>
              <a:headEnd/>
              <a:tailEnd/>
            </a:ln>
            <a:effectLst/>
          </p:spPr>
          <p:txBody>
            <a:bodyPr wrap="none">
              <a:spAutoFit/>
            </a:bodyPr>
            <a:lstStyle/>
            <a:p>
              <a:r>
                <a:rPr lang="en-US" altLang="en-US" sz="1600">
                  <a:cs typeface="Arial" charset="0"/>
                </a:rPr>
                <a:t>5</a:t>
              </a:r>
              <a:endParaRPr lang="en-US" altLang="en-US" sz="1600">
                <a:latin typeface="Times New Roman" pitchFamily="18" charset="0"/>
                <a:cs typeface="Arial" charset="0"/>
              </a:endParaRPr>
            </a:p>
          </p:txBody>
        </p:sp>
        <p:sp>
          <p:nvSpPr>
            <p:cNvPr id="36902" name="Text Box 37"/>
            <p:cNvSpPr txBox="1">
              <a:spLocks noChangeArrowheads="1"/>
            </p:cNvSpPr>
            <p:nvPr/>
          </p:nvSpPr>
          <p:spPr bwMode="auto">
            <a:xfrm>
              <a:off x="4661" y="2448"/>
              <a:ext cx="187" cy="212"/>
            </a:xfrm>
            <a:prstGeom prst="rect">
              <a:avLst/>
            </a:prstGeom>
            <a:noFill/>
            <a:ln w="9525">
              <a:noFill/>
              <a:miter lim="800000"/>
              <a:headEnd/>
              <a:tailEnd/>
            </a:ln>
            <a:effectLst/>
          </p:spPr>
          <p:txBody>
            <a:bodyPr wrap="none">
              <a:spAutoFit/>
            </a:bodyPr>
            <a:lstStyle/>
            <a:p>
              <a:r>
                <a:rPr lang="en-US" altLang="en-US" sz="1600">
                  <a:cs typeface="Arial" charset="0"/>
                </a:rPr>
                <a:t>6</a:t>
              </a:r>
              <a:endParaRPr lang="en-US" altLang="en-US" sz="1600">
                <a:latin typeface="Times New Roman" pitchFamily="18" charset="0"/>
                <a:cs typeface="Arial" charset="0"/>
              </a:endParaRPr>
            </a:p>
          </p:txBody>
        </p:sp>
        <p:sp>
          <p:nvSpPr>
            <p:cNvPr id="36903" name="Text Box 38"/>
            <p:cNvSpPr txBox="1">
              <a:spLocks noChangeArrowheads="1"/>
            </p:cNvSpPr>
            <p:nvPr/>
          </p:nvSpPr>
          <p:spPr bwMode="auto">
            <a:xfrm>
              <a:off x="4044" y="1680"/>
              <a:ext cx="180"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2</a:t>
              </a:r>
            </a:p>
          </p:txBody>
        </p:sp>
        <p:sp>
          <p:nvSpPr>
            <p:cNvPr id="36904" name="Text Box 39"/>
            <p:cNvSpPr txBox="1">
              <a:spLocks noChangeArrowheads="1"/>
            </p:cNvSpPr>
            <p:nvPr/>
          </p:nvSpPr>
          <p:spPr bwMode="auto">
            <a:xfrm>
              <a:off x="4656" y="1680"/>
              <a:ext cx="187" cy="212"/>
            </a:xfrm>
            <a:prstGeom prst="rect">
              <a:avLst/>
            </a:prstGeom>
            <a:noFill/>
            <a:ln w="9525">
              <a:noFill/>
              <a:miter lim="800000"/>
              <a:headEnd/>
              <a:tailEnd/>
            </a:ln>
            <a:effectLst/>
          </p:spPr>
          <p:txBody>
            <a:bodyPr wrap="none">
              <a:spAutoFit/>
            </a:bodyPr>
            <a:lstStyle/>
            <a:p>
              <a:r>
                <a:rPr lang="en-US" altLang="en-US" sz="1600">
                  <a:cs typeface="Arial" charset="0"/>
                </a:rPr>
                <a:t>3</a:t>
              </a:r>
              <a:endParaRPr lang="en-US" altLang="en-US" sz="1600">
                <a:latin typeface="Times New Roman" pitchFamily="18" charset="0"/>
                <a:cs typeface="Arial" charset="0"/>
              </a:endParaRPr>
            </a:p>
          </p:txBody>
        </p:sp>
        <p:sp>
          <p:nvSpPr>
            <p:cNvPr id="36905" name="Line 40"/>
            <p:cNvSpPr>
              <a:spLocks noChangeShapeType="1"/>
            </p:cNvSpPr>
            <p:nvPr/>
          </p:nvSpPr>
          <p:spPr bwMode="auto">
            <a:xfrm>
              <a:off x="3408" y="1872"/>
              <a:ext cx="624" cy="576"/>
            </a:xfrm>
            <a:prstGeom prst="line">
              <a:avLst/>
            </a:prstGeom>
            <a:noFill/>
            <a:ln w="9525">
              <a:solidFill>
                <a:schemeClr val="tx1"/>
              </a:solidFill>
              <a:round/>
              <a:headEnd/>
              <a:tailEnd/>
            </a:ln>
            <a:effectLst/>
          </p:spPr>
          <p:txBody>
            <a:bodyPr wrap="none" anchor="ctr"/>
            <a:lstStyle/>
            <a:p>
              <a:endParaRPr lang="en-US"/>
            </a:p>
          </p:txBody>
        </p:sp>
        <p:sp>
          <p:nvSpPr>
            <p:cNvPr id="36906" name="Line 41"/>
            <p:cNvSpPr>
              <a:spLocks noChangeShapeType="1"/>
            </p:cNvSpPr>
            <p:nvPr/>
          </p:nvSpPr>
          <p:spPr bwMode="auto">
            <a:xfrm>
              <a:off x="3456" y="1776"/>
              <a:ext cx="528" cy="0"/>
            </a:xfrm>
            <a:prstGeom prst="line">
              <a:avLst/>
            </a:prstGeom>
            <a:noFill/>
            <a:ln w="9525">
              <a:solidFill>
                <a:schemeClr val="tx1"/>
              </a:solidFill>
              <a:round/>
              <a:headEnd/>
              <a:tailEnd/>
            </a:ln>
            <a:effectLst/>
          </p:spPr>
          <p:txBody>
            <a:bodyPr wrap="none" anchor="ctr"/>
            <a:lstStyle/>
            <a:p>
              <a:endParaRPr lang="en-US"/>
            </a:p>
          </p:txBody>
        </p:sp>
        <p:sp>
          <p:nvSpPr>
            <p:cNvPr id="36907" name="Line 42"/>
            <p:cNvSpPr>
              <a:spLocks noChangeShapeType="1"/>
            </p:cNvSpPr>
            <p:nvPr/>
          </p:nvSpPr>
          <p:spPr bwMode="auto">
            <a:xfrm flipV="1">
              <a:off x="4128" y="1920"/>
              <a:ext cx="0" cy="480"/>
            </a:xfrm>
            <a:prstGeom prst="line">
              <a:avLst/>
            </a:prstGeom>
            <a:noFill/>
            <a:ln w="9525">
              <a:solidFill>
                <a:schemeClr val="tx1"/>
              </a:solidFill>
              <a:round/>
              <a:headEnd/>
              <a:tailEnd/>
            </a:ln>
            <a:effectLst/>
          </p:spPr>
          <p:txBody>
            <a:bodyPr wrap="none" anchor="ctr"/>
            <a:lstStyle/>
            <a:p>
              <a:endParaRPr lang="en-US"/>
            </a:p>
          </p:txBody>
        </p:sp>
        <p:sp>
          <p:nvSpPr>
            <p:cNvPr id="36908" name="Line 43"/>
            <p:cNvSpPr>
              <a:spLocks noChangeShapeType="1"/>
            </p:cNvSpPr>
            <p:nvPr/>
          </p:nvSpPr>
          <p:spPr bwMode="auto">
            <a:xfrm flipH="1" flipV="1">
              <a:off x="4752" y="1920"/>
              <a:ext cx="0" cy="480"/>
            </a:xfrm>
            <a:prstGeom prst="line">
              <a:avLst/>
            </a:prstGeom>
            <a:noFill/>
            <a:ln w="9525">
              <a:solidFill>
                <a:schemeClr val="tx1"/>
              </a:solidFill>
              <a:round/>
              <a:headEnd/>
              <a:tailEnd/>
            </a:ln>
            <a:effectLst/>
          </p:spPr>
          <p:txBody>
            <a:bodyPr wrap="none" anchor="ctr"/>
            <a:lstStyle/>
            <a:p>
              <a:endParaRPr lang="en-US"/>
            </a:p>
          </p:txBody>
        </p:sp>
        <p:sp>
          <p:nvSpPr>
            <p:cNvPr id="36909" name="Text Box 44"/>
            <p:cNvSpPr txBox="1">
              <a:spLocks noChangeArrowheads="1"/>
            </p:cNvSpPr>
            <p:nvPr/>
          </p:nvSpPr>
          <p:spPr bwMode="auto">
            <a:xfrm>
              <a:off x="3542" y="1531"/>
              <a:ext cx="201" cy="212"/>
            </a:xfrm>
            <a:prstGeom prst="rect">
              <a:avLst/>
            </a:prstGeom>
            <a:noFill/>
            <a:ln w="9525">
              <a:noFill/>
              <a:miter lim="800000"/>
              <a:headEnd/>
              <a:tailEnd/>
            </a:ln>
            <a:effectLst/>
          </p:spPr>
          <p:txBody>
            <a:bodyPr wrap="none">
              <a:spAutoFit/>
            </a:bodyPr>
            <a:lstStyle/>
            <a:p>
              <a:r>
                <a:rPr lang="en-US" altLang="en-US" sz="1600">
                  <a:latin typeface="Arial Black" pitchFamily="34" charset="0"/>
                  <a:cs typeface="Arial" charset="0"/>
                </a:rPr>
                <a:t>2</a:t>
              </a:r>
              <a:endParaRPr lang="en-US" altLang="en-US">
                <a:latin typeface="Arial Black" pitchFamily="34" charset="0"/>
                <a:cs typeface="Arial" charset="0"/>
              </a:endParaRPr>
            </a:p>
          </p:txBody>
        </p:sp>
        <p:sp>
          <p:nvSpPr>
            <p:cNvPr id="36910" name="Text Box 45"/>
            <p:cNvSpPr txBox="1">
              <a:spLocks noChangeArrowheads="1"/>
            </p:cNvSpPr>
            <p:nvPr/>
          </p:nvSpPr>
          <p:spPr bwMode="auto">
            <a:xfrm>
              <a:off x="3504" y="2140"/>
              <a:ext cx="201" cy="212"/>
            </a:xfrm>
            <a:prstGeom prst="rect">
              <a:avLst/>
            </a:prstGeom>
            <a:noFill/>
            <a:ln w="9525">
              <a:noFill/>
              <a:miter lim="800000"/>
              <a:headEnd/>
              <a:tailEnd/>
            </a:ln>
            <a:effectLst/>
          </p:spPr>
          <p:txBody>
            <a:bodyPr wrap="none">
              <a:spAutoFit/>
            </a:bodyPr>
            <a:lstStyle/>
            <a:p>
              <a:r>
                <a:rPr lang="en-US" altLang="en-US" sz="1600">
                  <a:latin typeface="Arial Black" pitchFamily="34" charset="0"/>
                  <a:cs typeface="Arial" charset="0"/>
                </a:rPr>
                <a:t>1</a:t>
              </a:r>
              <a:endParaRPr lang="en-US" altLang="en-US">
                <a:latin typeface="Arial Black" pitchFamily="34" charset="0"/>
                <a:cs typeface="Arial" charset="0"/>
              </a:endParaRPr>
            </a:p>
          </p:txBody>
        </p:sp>
        <p:sp>
          <p:nvSpPr>
            <p:cNvPr id="36911" name="Text Box 46"/>
            <p:cNvSpPr txBox="1">
              <a:spLocks noChangeArrowheads="1"/>
            </p:cNvSpPr>
            <p:nvPr/>
          </p:nvSpPr>
          <p:spPr bwMode="auto">
            <a:xfrm>
              <a:off x="4791" y="2044"/>
              <a:ext cx="201" cy="212"/>
            </a:xfrm>
            <a:prstGeom prst="rect">
              <a:avLst/>
            </a:prstGeom>
            <a:noFill/>
            <a:ln w="9525">
              <a:noFill/>
              <a:miter lim="800000"/>
              <a:headEnd/>
              <a:tailEnd/>
            </a:ln>
            <a:effectLst/>
          </p:spPr>
          <p:txBody>
            <a:bodyPr wrap="none">
              <a:spAutoFit/>
            </a:bodyPr>
            <a:lstStyle/>
            <a:p>
              <a:r>
                <a:rPr lang="en-US" altLang="en-US" sz="1600">
                  <a:latin typeface="Arial Black" pitchFamily="34" charset="0"/>
                  <a:cs typeface="Arial" charset="0"/>
                </a:rPr>
                <a:t>3</a:t>
              </a:r>
              <a:endParaRPr lang="en-US" altLang="en-US">
                <a:latin typeface="Arial Black" pitchFamily="34" charset="0"/>
                <a:cs typeface="Arial" charset="0"/>
              </a:endParaRPr>
            </a:p>
          </p:txBody>
        </p:sp>
        <p:sp>
          <p:nvSpPr>
            <p:cNvPr id="36912" name="Text Box 47"/>
            <p:cNvSpPr txBox="1">
              <a:spLocks noChangeArrowheads="1"/>
            </p:cNvSpPr>
            <p:nvPr/>
          </p:nvSpPr>
          <p:spPr bwMode="auto">
            <a:xfrm>
              <a:off x="4167" y="2016"/>
              <a:ext cx="201" cy="212"/>
            </a:xfrm>
            <a:prstGeom prst="rect">
              <a:avLst/>
            </a:prstGeom>
            <a:noFill/>
            <a:ln w="9525">
              <a:noFill/>
              <a:miter lim="800000"/>
              <a:headEnd/>
              <a:tailEnd/>
            </a:ln>
            <a:effectLst/>
          </p:spPr>
          <p:txBody>
            <a:bodyPr wrap="none">
              <a:spAutoFit/>
            </a:bodyPr>
            <a:lstStyle/>
            <a:p>
              <a:r>
                <a:rPr lang="en-US" altLang="en-US" sz="1600">
                  <a:latin typeface="Arial Black" pitchFamily="34" charset="0"/>
                  <a:cs typeface="Arial" charset="0"/>
                </a:rPr>
                <a:t>5</a:t>
              </a:r>
              <a:endParaRPr lang="en-US" altLang="en-US">
                <a:latin typeface="Arial Black" pitchFamily="34" charset="0"/>
                <a:cs typeface="Arial" charset="0"/>
              </a:endParaRPr>
            </a:p>
          </p:txBody>
        </p:sp>
        <p:sp>
          <p:nvSpPr>
            <p:cNvPr id="36913" name="Rectangle 48"/>
            <p:cNvSpPr>
              <a:spLocks noChangeArrowheads="1"/>
            </p:cNvSpPr>
            <p:nvPr/>
          </p:nvSpPr>
          <p:spPr bwMode="auto">
            <a:xfrm>
              <a:off x="2832" y="1248"/>
              <a:ext cx="2592" cy="1824"/>
            </a:xfrm>
            <a:prstGeom prst="rect">
              <a:avLst/>
            </a:prstGeom>
            <a:noFill/>
            <a:ln w="9525">
              <a:solidFill>
                <a:schemeClr val="tx1"/>
              </a:solidFill>
              <a:miter lim="800000"/>
              <a:headEnd/>
              <a:tailEnd/>
            </a:ln>
            <a:effectLst/>
          </p:spPr>
          <p:txBody>
            <a:bodyPr wrap="none" anchor="ctr"/>
            <a:lstStyle/>
            <a:p>
              <a:pPr eaLnBrk="1" hangingPunct="1"/>
              <a:endParaRPr lang="en-US" altLang="en-US"/>
            </a:p>
          </p:txBody>
        </p:sp>
        <p:sp>
          <p:nvSpPr>
            <p:cNvPr id="36914" name="Rectangle 49"/>
            <p:cNvSpPr>
              <a:spLocks noChangeArrowheads="1"/>
            </p:cNvSpPr>
            <p:nvPr/>
          </p:nvSpPr>
          <p:spPr bwMode="auto">
            <a:xfrm>
              <a:off x="240" y="1200"/>
              <a:ext cx="2448" cy="1920"/>
            </a:xfrm>
            <a:prstGeom prst="rect">
              <a:avLst/>
            </a:prstGeom>
            <a:noFill/>
            <a:ln w="9525">
              <a:solidFill>
                <a:schemeClr val="tx1"/>
              </a:solidFill>
              <a:miter lim="800000"/>
              <a:headEnd/>
              <a:tailEnd/>
            </a:ln>
            <a:effectLst/>
          </p:spPr>
          <p:txBody>
            <a:bodyPr wrap="none" anchor="ctr"/>
            <a:lstStyle/>
            <a:p>
              <a:pPr eaLnBrk="1" hangingPunct="1"/>
              <a:endParaRPr lang="en-US" alt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Uses for Graphs</a:t>
            </a:r>
          </a:p>
        </p:txBody>
      </p:sp>
      <p:sp>
        <p:nvSpPr>
          <p:cNvPr id="38915" name="Rectangle 3"/>
          <p:cNvSpPr>
            <a:spLocks noGrp="1" noChangeArrowheads="1"/>
          </p:cNvSpPr>
          <p:nvPr>
            <p:ph type="body" idx="1"/>
          </p:nvPr>
        </p:nvSpPr>
        <p:spPr/>
        <p:txBody>
          <a:bodyPr/>
          <a:lstStyle/>
          <a:p>
            <a:pPr eaLnBrk="1" hangingPunct="1"/>
            <a:r>
              <a:rPr lang="en-US" altLang="en-US" b="1" smtClean="0"/>
              <a:t>Computer network: </a:t>
            </a:r>
            <a:r>
              <a:rPr lang="en-US" altLang="en-US" smtClean="0"/>
              <a:t>The set of vertices V represents the set of computers in the network. There is an edge (u, v) if and only if there is a direct communication link between the computers corresponding to u and v.</a:t>
            </a:r>
          </a:p>
          <a:p>
            <a:pPr eaLnBrk="1" hangingPunct="1"/>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Uses for Graphs</a:t>
            </a:r>
          </a:p>
        </p:txBody>
      </p:sp>
      <p:sp>
        <p:nvSpPr>
          <p:cNvPr id="39939" name="Rectangle 3"/>
          <p:cNvSpPr>
            <a:spLocks noGrp="1" noChangeArrowheads="1"/>
          </p:cNvSpPr>
          <p:nvPr>
            <p:ph type="body" idx="1"/>
          </p:nvPr>
        </p:nvSpPr>
        <p:spPr/>
        <p:txBody>
          <a:bodyPr/>
          <a:lstStyle/>
          <a:p>
            <a:pPr eaLnBrk="1" hangingPunct="1"/>
            <a:r>
              <a:rPr lang="en-US" altLang="en-US" b="1" smtClean="0"/>
              <a:t>Precedence Constraints: </a:t>
            </a:r>
            <a:r>
              <a:rPr lang="en-US" altLang="en-US" smtClean="0"/>
              <a:t>Suppose you have a set of jobs to complete, but some must be completed before others are begun. (For example, Atilla advises you always pillage before you burn.) Here the vertices are jobs to be done. Directed edges indicate constraints; there is a directed edge from job u to job v if job u must be done before job v is begun.</a:t>
            </a:r>
          </a:p>
          <a:p>
            <a:pPr eaLnBrk="1" hangingPunct="1"/>
            <a:endParaRPr lang="en-US"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Uses for Graphs</a:t>
            </a:r>
          </a:p>
        </p:txBody>
      </p:sp>
      <p:sp>
        <p:nvSpPr>
          <p:cNvPr id="40963" name="Rectangle 3"/>
          <p:cNvSpPr>
            <a:spLocks noGrp="1" noChangeArrowheads="1"/>
          </p:cNvSpPr>
          <p:nvPr>
            <p:ph type="body" idx="1"/>
          </p:nvPr>
        </p:nvSpPr>
        <p:spPr/>
        <p:txBody>
          <a:bodyPr/>
          <a:lstStyle/>
          <a:p>
            <a:pPr eaLnBrk="1" hangingPunct="1"/>
            <a:r>
              <a:rPr lang="en-US" altLang="en-US" b="1" smtClean="0"/>
              <a:t>Two-Player Game Tree: </a:t>
            </a:r>
            <a:r>
              <a:rPr lang="en-US" altLang="en-US" smtClean="0"/>
              <a:t>All of the possibilities in a board game like chess can be represented in a graph. Each vertex stands for one possible board position. (For chess, this is a very big graph!)</a:t>
            </a:r>
          </a:p>
          <a:p>
            <a:pPr eaLnBrk="1" hangingPunct="1"/>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Introduction: Formal Definition</a:t>
            </a:r>
          </a:p>
        </p:txBody>
      </p:sp>
      <p:sp>
        <p:nvSpPr>
          <p:cNvPr id="5123" name="Rectangle 3"/>
          <p:cNvSpPr>
            <a:spLocks noGrp="1" noChangeArrowheads="1"/>
          </p:cNvSpPr>
          <p:nvPr>
            <p:ph type="body" idx="1"/>
          </p:nvPr>
        </p:nvSpPr>
        <p:spPr/>
        <p:txBody>
          <a:bodyPr/>
          <a:lstStyle/>
          <a:p>
            <a:pPr eaLnBrk="1" hangingPunct="1"/>
            <a:r>
              <a:rPr lang="en-US" altLang="en-US" smtClean="0"/>
              <a:t>A graph G = (V,E) consists of a finite set of vertices, V, and a finite set of edges E.</a:t>
            </a:r>
          </a:p>
          <a:p>
            <a:pPr eaLnBrk="1" hangingPunct="1"/>
            <a:r>
              <a:rPr lang="en-US" altLang="en-US" smtClean="0"/>
              <a:t>Each edge is a pair (v,w) where v, w </a:t>
            </a:r>
            <a:r>
              <a:rPr lang="en-US" altLang="en-US" smtClean="0">
                <a:sym typeface="Symbol" pitchFamily="18" charset="2"/>
              </a:rPr>
              <a:t></a:t>
            </a:r>
            <a:r>
              <a:rPr lang="en-US" altLang="en-US" smtClean="0"/>
              <a:t> V</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Topological Sort</a:t>
            </a:r>
          </a:p>
        </p:txBody>
      </p:sp>
      <p:sp>
        <p:nvSpPr>
          <p:cNvPr id="41987" name="Rectangle 3"/>
          <p:cNvSpPr>
            <a:spLocks noGrp="1" noChangeArrowheads="1"/>
          </p:cNvSpPr>
          <p:nvPr>
            <p:ph type="body" sz="half" idx="1"/>
          </p:nvPr>
        </p:nvSpPr>
        <p:spPr>
          <a:xfrm>
            <a:off x="457200" y="1600200"/>
            <a:ext cx="8077200" cy="4525963"/>
          </a:xfrm>
        </p:spPr>
        <p:txBody>
          <a:bodyPr/>
          <a:lstStyle/>
          <a:p>
            <a:pPr algn="ctr" eaLnBrk="1" hangingPunct="1">
              <a:buFontTx/>
              <a:buNone/>
            </a:pPr>
            <a:r>
              <a:rPr lang="en-US" altLang="en-US" sz="2800" b="1" smtClean="0"/>
              <a:t>Don’t burn before you pillage!</a:t>
            </a:r>
          </a:p>
        </p:txBody>
      </p:sp>
      <p:pic>
        <p:nvPicPr>
          <p:cNvPr id="41988" name="Picture 4" descr="flamingpig2_small"/>
          <p:cNvPicPr>
            <a:picLocks noChangeAspect="1" noChangeArrowheads="1"/>
          </p:cNvPicPr>
          <p:nvPr>
            <p:ph sz="half" idx="2"/>
          </p:nvPr>
        </p:nvPicPr>
        <p:blipFill>
          <a:blip r:embed="rId2" cstate="print"/>
          <a:srcRect/>
          <a:stretch>
            <a:fillRect/>
          </a:stretch>
        </p:blipFill>
        <p:spPr>
          <a:xfrm>
            <a:off x="2971800" y="3276600"/>
            <a:ext cx="3162300" cy="2463800"/>
          </a:xfr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Topological Sort</a:t>
            </a:r>
          </a:p>
        </p:txBody>
      </p:sp>
      <p:sp>
        <p:nvSpPr>
          <p:cNvPr id="43011" name="Rectangle 3"/>
          <p:cNvSpPr>
            <a:spLocks noGrp="1" noChangeArrowheads="1"/>
          </p:cNvSpPr>
          <p:nvPr>
            <p:ph type="body" idx="1"/>
          </p:nvPr>
        </p:nvSpPr>
        <p:spPr/>
        <p:txBody>
          <a:bodyPr/>
          <a:lstStyle/>
          <a:p>
            <a:pPr eaLnBrk="1" hangingPunct="1"/>
            <a:r>
              <a:rPr lang="en-US" altLang="en-US" smtClean="0"/>
              <a:t>Informally, a topological sort is a linear ordering of the vertices of a DAG in which all successors of any given vertex appear in the sequence after that vertex. </a:t>
            </a:r>
          </a:p>
        </p:txBody>
      </p:sp>
      <p:grpSp>
        <p:nvGrpSpPr>
          <p:cNvPr id="43012" name="Group 39"/>
          <p:cNvGrpSpPr>
            <a:grpSpLocks/>
          </p:cNvGrpSpPr>
          <p:nvPr/>
        </p:nvGrpSpPr>
        <p:grpSpPr bwMode="auto">
          <a:xfrm>
            <a:off x="1373188" y="3921125"/>
            <a:ext cx="6423025" cy="2514600"/>
            <a:chOff x="610" y="2400"/>
            <a:chExt cx="4046" cy="1584"/>
          </a:xfrm>
        </p:grpSpPr>
        <p:sp>
          <p:nvSpPr>
            <p:cNvPr id="43013" name="Oval 40"/>
            <p:cNvSpPr>
              <a:spLocks noChangeArrowheads="1"/>
            </p:cNvSpPr>
            <p:nvPr/>
          </p:nvSpPr>
          <p:spPr bwMode="auto">
            <a:xfrm>
              <a:off x="768" y="3024"/>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3014" name="Oval 41"/>
            <p:cNvSpPr>
              <a:spLocks noChangeArrowheads="1"/>
            </p:cNvSpPr>
            <p:nvPr/>
          </p:nvSpPr>
          <p:spPr bwMode="auto">
            <a:xfrm>
              <a:off x="1632" y="2688"/>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3015" name="Oval 42"/>
            <p:cNvSpPr>
              <a:spLocks noChangeArrowheads="1"/>
            </p:cNvSpPr>
            <p:nvPr/>
          </p:nvSpPr>
          <p:spPr bwMode="auto">
            <a:xfrm>
              <a:off x="1632" y="3360"/>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3016" name="Oval 43"/>
            <p:cNvSpPr>
              <a:spLocks noChangeArrowheads="1"/>
            </p:cNvSpPr>
            <p:nvPr/>
          </p:nvSpPr>
          <p:spPr bwMode="auto">
            <a:xfrm>
              <a:off x="2472" y="3024"/>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3017" name="Oval 44"/>
            <p:cNvSpPr>
              <a:spLocks noChangeArrowheads="1"/>
            </p:cNvSpPr>
            <p:nvPr/>
          </p:nvSpPr>
          <p:spPr bwMode="auto">
            <a:xfrm>
              <a:off x="2448" y="2400"/>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3018" name="Oval 45"/>
            <p:cNvSpPr>
              <a:spLocks noChangeArrowheads="1"/>
            </p:cNvSpPr>
            <p:nvPr/>
          </p:nvSpPr>
          <p:spPr bwMode="auto">
            <a:xfrm>
              <a:off x="2448" y="3648"/>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3019" name="Oval 46"/>
            <p:cNvSpPr>
              <a:spLocks noChangeArrowheads="1"/>
            </p:cNvSpPr>
            <p:nvPr/>
          </p:nvSpPr>
          <p:spPr bwMode="auto">
            <a:xfrm>
              <a:off x="3312" y="2688"/>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3020" name="Oval 47"/>
            <p:cNvSpPr>
              <a:spLocks noChangeArrowheads="1"/>
            </p:cNvSpPr>
            <p:nvPr/>
          </p:nvSpPr>
          <p:spPr bwMode="auto">
            <a:xfrm>
              <a:off x="3360" y="3360"/>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3021" name="Oval 48"/>
            <p:cNvSpPr>
              <a:spLocks noChangeArrowheads="1"/>
            </p:cNvSpPr>
            <p:nvPr/>
          </p:nvSpPr>
          <p:spPr bwMode="auto">
            <a:xfrm>
              <a:off x="4272" y="3024"/>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r>
                <a:rPr lang="en-US" altLang="en-US"/>
                <a:t> i</a:t>
              </a:r>
            </a:p>
          </p:txBody>
        </p:sp>
        <p:sp>
          <p:nvSpPr>
            <p:cNvPr id="43022" name="Line 49"/>
            <p:cNvSpPr>
              <a:spLocks noChangeShapeType="1"/>
            </p:cNvSpPr>
            <p:nvPr/>
          </p:nvSpPr>
          <p:spPr bwMode="auto">
            <a:xfrm flipV="1">
              <a:off x="1056" y="2880"/>
              <a:ext cx="576" cy="192"/>
            </a:xfrm>
            <a:prstGeom prst="line">
              <a:avLst/>
            </a:prstGeom>
            <a:noFill/>
            <a:ln w="28575">
              <a:solidFill>
                <a:schemeClr val="tx1"/>
              </a:solidFill>
              <a:round/>
              <a:headEnd/>
              <a:tailEnd type="triangle" w="med" len="med"/>
            </a:ln>
            <a:effectLst/>
          </p:spPr>
          <p:txBody>
            <a:bodyPr/>
            <a:lstStyle/>
            <a:p>
              <a:endParaRPr lang="en-US"/>
            </a:p>
          </p:txBody>
        </p:sp>
        <p:sp>
          <p:nvSpPr>
            <p:cNvPr id="43023" name="Line 50"/>
            <p:cNvSpPr>
              <a:spLocks noChangeShapeType="1"/>
            </p:cNvSpPr>
            <p:nvPr/>
          </p:nvSpPr>
          <p:spPr bwMode="auto">
            <a:xfrm>
              <a:off x="1104" y="3264"/>
              <a:ext cx="528" cy="240"/>
            </a:xfrm>
            <a:prstGeom prst="line">
              <a:avLst/>
            </a:prstGeom>
            <a:noFill/>
            <a:ln w="28575">
              <a:solidFill>
                <a:schemeClr val="tx1"/>
              </a:solidFill>
              <a:round/>
              <a:headEnd/>
              <a:tailEnd type="triangle" w="med" len="med"/>
            </a:ln>
            <a:effectLst/>
          </p:spPr>
          <p:txBody>
            <a:bodyPr/>
            <a:lstStyle/>
            <a:p>
              <a:endParaRPr lang="en-US"/>
            </a:p>
          </p:txBody>
        </p:sp>
        <p:sp>
          <p:nvSpPr>
            <p:cNvPr id="43024" name="Line 51"/>
            <p:cNvSpPr>
              <a:spLocks noChangeShapeType="1"/>
            </p:cNvSpPr>
            <p:nvPr/>
          </p:nvSpPr>
          <p:spPr bwMode="auto">
            <a:xfrm>
              <a:off x="1104" y="3168"/>
              <a:ext cx="1344" cy="0"/>
            </a:xfrm>
            <a:prstGeom prst="line">
              <a:avLst/>
            </a:prstGeom>
            <a:noFill/>
            <a:ln w="28575">
              <a:solidFill>
                <a:schemeClr val="tx1"/>
              </a:solidFill>
              <a:round/>
              <a:headEnd/>
              <a:tailEnd type="triangle" w="med" len="med"/>
            </a:ln>
            <a:effectLst/>
          </p:spPr>
          <p:txBody>
            <a:bodyPr/>
            <a:lstStyle/>
            <a:p>
              <a:endParaRPr lang="en-US"/>
            </a:p>
          </p:txBody>
        </p:sp>
        <p:sp>
          <p:nvSpPr>
            <p:cNvPr id="43025" name="Line 52"/>
            <p:cNvSpPr>
              <a:spLocks noChangeShapeType="1"/>
            </p:cNvSpPr>
            <p:nvPr/>
          </p:nvSpPr>
          <p:spPr bwMode="auto">
            <a:xfrm>
              <a:off x="1968" y="2928"/>
              <a:ext cx="528" cy="144"/>
            </a:xfrm>
            <a:prstGeom prst="line">
              <a:avLst/>
            </a:prstGeom>
            <a:noFill/>
            <a:ln w="28575">
              <a:solidFill>
                <a:schemeClr val="tx1"/>
              </a:solidFill>
              <a:round/>
              <a:headEnd/>
              <a:tailEnd type="triangle" w="med" len="med"/>
            </a:ln>
            <a:effectLst/>
          </p:spPr>
          <p:txBody>
            <a:bodyPr/>
            <a:lstStyle/>
            <a:p>
              <a:endParaRPr lang="en-US"/>
            </a:p>
          </p:txBody>
        </p:sp>
        <p:sp>
          <p:nvSpPr>
            <p:cNvPr id="43026" name="Line 53"/>
            <p:cNvSpPr>
              <a:spLocks noChangeShapeType="1"/>
            </p:cNvSpPr>
            <p:nvPr/>
          </p:nvSpPr>
          <p:spPr bwMode="auto">
            <a:xfrm flipV="1">
              <a:off x="1920" y="2592"/>
              <a:ext cx="528" cy="144"/>
            </a:xfrm>
            <a:prstGeom prst="line">
              <a:avLst/>
            </a:prstGeom>
            <a:noFill/>
            <a:ln w="28575">
              <a:solidFill>
                <a:schemeClr val="tx1"/>
              </a:solidFill>
              <a:round/>
              <a:headEnd/>
              <a:tailEnd type="triangle" w="med" len="med"/>
            </a:ln>
            <a:effectLst/>
          </p:spPr>
          <p:txBody>
            <a:bodyPr/>
            <a:lstStyle/>
            <a:p>
              <a:endParaRPr lang="en-US"/>
            </a:p>
          </p:txBody>
        </p:sp>
        <p:sp>
          <p:nvSpPr>
            <p:cNvPr id="43027" name="Line 54"/>
            <p:cNvSpPr>
              <a:spLocks noChangeShapeType="1"/>
            </p:cNvSpPr>
            <p:nvPr/>
          </p:nvSpPr>
          <p:spPr bwMode="auto">
            <a:xfrm>
              <a:off x="1968" y="3552"/>
              <a:ext cx="1392" cy="0"/>
            </a:xfrm>
            <a:prstGeom prst="line">
              <a:avLst/>
            </a:prstGeom>
            <a:noFill/>
            <a:ln w="28575">
              <a:solidFill>
                <a:schemeClr val="tx1"/>
              </a:solidFill>
              <a:round/>
              <a:headEnd/>
              <a:tailEnd type="triangle" w="med" len="med"/>
            </a:ln>
            <a:effectLst/>
          </p:spPr>
          <p:txBody>
            <a:bodyPr/>
            <a:lstStyle/>
            <a:p>
              <a:endParaRPr lang="en-US"/>
            </a:p>
          </p:txBody>
        </p:sp>
        <p:sp>
          <p:nvSpPr>
            <p:cNvPr id="43028" name="Line 55"/>
            <p:cNvSpPr>
              <a:spLocks noChangeShapeType="1"/>
            </p:cNvSpPr>
            <p:nvPr/>
          </p:nvSpPr>
          <p:spPr bwMode="auto">
            <a:xfrm>
              <a:off x="1968" y="3600"/>
              <a:ext cx="480" cy="192"/>
            </a:xfrm>
            <a:prstGeom prst="line">
              <a:avLst/>
            </a:prstGeom>
            <a:noFill/>
            <a:ln w="28575">
              <a:solidFill>
                <a:schemeClr val="tx1"/>
              </a:solidFill>
              <a:round/>
              <a:headEnd/>
              <a:tailEnd type="triangle" w="med" len="med"/>
            </a:ln>
            <a:effectLst/>
          </p:spPr>
          <p:txBody>
            <a:bodyPr/>
            <a:lstStyle/>
            <a:p>
              <a:endParaRPr lang="en-US"/>
            </a:p>
          </p:txBody>
        </p:sp>
        <p:sp>
          <p:nvSpPr>
            <p:cNvPr id="43029" name="Line 56"/>
            <p:cNvSpPr>
              <a:spLocks noChangeShapeType="1"/>
            </p:cNvSpPr>
            <p:nvPr/>
          </p:nvSpPr>
          <p:spPr bwMode="auto">
            <a:xfrm flipV="1">
              <a:off x="2784" y="3648"/>
              <a:ext cx="624" cy="192"/>
            </a:xfrm>
            <a:prstGeom prst="line">
              <a:avLst/>
            </a:prstGeom>
            <a:noFill/>
            <a:ln w="28575">
              <a:solidFill>
                <a:schemeClr val="tx1"/>
              </a:solidFill>
              <a:round/>
              <a:headEnd/>
              <a:tailEnd type="triangle" w="med" len="med"/>
            </a:ln>
            <a:effectLst/>
          </p:spPr>
          <p:txBody>
            <a:bodyPr/>
            <a:lstStyle/>
            <a:p>
              <a:endParaRPr lang="en-US"/>
            </a:p>
          </p:txBody>
        </p:sp>
        <p:sp>
          <p:nvSpPr>
            <p:cNvPr id="43030" name="Line 57"/>
            <p:cNvSpPr>
              <a:spLocks noChangeShapeType="1"/>
            </p:cNvSpPr>
            <p:nvPr/>
          </p:nvSpPr>
          <p:spPr bwMode="auto">
            <a:xfrm>
              <a:off x="2784" y="3264"/>
              <a:ext cx="576" cy="192"/>
            </a:xfrm>
            <a:prstGeom prst="line">
              <a:avLst/>
            </a:prstGeom>
            <a:noFill/>
            <a:ln w="28575">
              <a:solidFill>
                <a:schemeClr val="tx1"/>
              </a:solidFill>
              <a:round/>
              <a:headEnd/>
              <a:tailEnd type="triangle" w="med" len="med"/>
            </a:ln>
            <a:effectLst/>
          </p:spPr>
          <p:txBody>
            <a:bodyPr/>
            <a:lstStyle/>
            <a:p>
              <a:endParaRPr lang="en-US"/>
            </a:p>
          </p:txBody>
        </p:sp>
        <p:sp>
          <p:nvSpPr>
            <p:cNvPr id="43031" name="Line 58"/>
            <p:cNvSpPr>
              <a:spLocks noChangeShapeType="1"/>
            </p:cNvSpPr>
            <p:nvPr/>
          </p:nvSpPr>
          <p:spPr bwMode="auto">
            <a:xfrm>
              <a:off x="2784" y="3168"/>
              <a:ext cx="1488" cy="0"/>
            </a:xfrm>
            <a:prstGeom prst="line">
              <a:avLst/>
            </a:prstGeom>
            <a:noFill/>
            <a:ln w="28575">
              <a:solidFill>
                <a:schemeClr val="tx1"/>
              </a:solidFill>
              <a:round/>
              <a:headEnd/>
              <a:tailEnd type="triangle" w="med" len="med"/>
            </a:ln>
            <a:effectLst/>
          </p:spPr>
          <p:txBody>
            <a:bodyPr/>
            <a:lstStyle/>
            <a:p>
              <a:endParaRPr lang="en-US"/>
            </a:p>
          </p:txBody>
        </p:sp>
        <p:sp>
          <p:nvSpPr>
            <p:cNvPr id="43032" name="Line 59"/>
            <p:cNvSpPr>
              <a:spLocks noChangeShapeType="1"/>
            </p:cNvSpPr>
            <p:nvPr/>
          </p:nvSpPr>
          <p:spPr bwMode="auto">
            <a:xfrm flipV="1">
              <a:off x="2736" y="2880"/>
              <a:ext cx="576" cy="192"/>
            </a:xfrm>
            <a:prstGeom prst="line">
              <a:avLst/>
            </a:prstGeom>
            <a:noFill/>
            <a:ln w="28575">
              <a:solidFill>
                <a:schemeClr val="tx1"/>
              </a:solidFill>
              <a:round/>
              <a:headEnd/>
              <a:tailEnd type="triangle" w="med" len="med"/>
            </a:ln>
            <a:effectLst/>
          </p:spPr>
          <p:txBody>
            <a:bodyPr/>
            <a:lstStyle/>
            <a:p>
              <a:endParaRPr lang="en-US"/>
            </a:p>
          </p:txBody>
        </p:sp>
        <p:sp>
          <p:nvSpPr>
            <p:cNvPr id="43033" name="Line 60"/>
            <p:cNvSpPr>
              <a:spLocks noChangeShapeType="1"/>
            </p:cNvSpPr>
            <p:nvPr/>
          </p:nvSpPr>
          <p:spPr bwMode="auto">
            <a:xfrm>
              <a:off x="2784" y="2592"/>
              <a:ext cx="528" cy="192"/>
            </a:xfrm>
            <a:prstGeom prst="line">
              <a:avLst/>
            </a:prstGeom>
            <a:noFill/>
            <a:ln w="28575">
              <a:solidFill>
                <a:schemeClr val="tx1"/>
              </a:solidFill>
              <a:round/>
              <a:headEnd/>
              <a:tailEnd type="triangle" w="med" len="med"/>
            </a:ln>
            <a:effectLst/>
          </p:spPr>
          <p:txBody>
            <a:bodyPr/>
            <a:lstStyle/>
            <a:p>
              <a:endParaRPr lang="en-US"/>
            </a:p>
          </p:txBody>
        </p:sp>
        <p:sp>
          <p:nvSpPr>
            <p:cNvPr id="43034" name="Line 61"/>
            <p:cNvSpPr>
              <a:spLocks noChangeShapeType="1"/>
            </p:cNvSpPr>
            <p:nvPr/>
          </p:nvSpPr>
          <p:spPr bwMode="auto">
            <a:xfrm>
              <a:off x="3648" y="2832"/>
              <a:ext cx="672" cy="240"/>
            </a:xfrm>
            <a:prstGeom prst="line">
              <a:avLst/>
            </a:prstGeom>
            <a:noFill/>
            <a:ln w="28575">
              <a:solidFill>
                <a:schemeClr val="tx1"/>
              </a:solidFill>
              <a:round/>
              <a:headEnd/>
              <a:tailEnd type="triangle" w="med" len="med"/>
            </a:ln>
            <a:effectLst/>
          </p:spPr>
          <p:txBody>
            <a:bodyPr/>
            <a:lstStyle/>
            <a:p>
              <a:endParaRPr lang="en-US"/>
            </a:p>
          </p:txBody>
        </p:sp>
        <p:sp>
          <p:nvSpPr>
            <p:cNvPr id="43035" name="Line 62"/>
            <p:cNvSpPr>
              <a:spLocks noChangeShapeType="1"/>
            </p:cNvSpPr>
            <p:nvPr/>
          </p:nvSpPr>
          <p:spPr bwMode="auto">
            <a:xfrm flipV="1">
              <a:off x="3696" y="3264"/>
              <a:ext cx="624" cy="288"/>
            </a:xfrm>
            <a:prstGeom prst="line">
              <a:avLst/>
            </a:prstGeom>
            <a:noFill/>
            <a:ln w="28575">
              <a:solidFill>
                <a:schemeClr val="tx1"/>
              </a:solidFill>
              <a:round/>
              <a:headEnd/>
              <a:tailEnd type="triangle" w="med" len="med"/>
            </a:ln>
            <a:effectLst/>
          </p:spPr>
          <p:txBody>
            <a:bodyPr/>
            <a:lstStyle/>
            <a:p>
              <a:endParaRPr lang="en-US"/>
            </a:p>
          </p:txBody>
        </p:sp>
        <p:sp>
          <p:nvSpPr>
            <p:cNvPr id="43036" name="WordArt 63"/>
            <p:cNvSpPr>
              <a:spLocks noChangeArrowheads="1" noChangeShapeType="1" noTextEdit="1"/>
            </p:cNvSpPr>
            <p:nvPr/>
          </p:nvSpPr>
          <p:spPr bwMode="auto">
            <a:xfrm>
              <a:off x="859" y="3123"/>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a</a:t>
              </a:r>
            </a:p>
          </p:txBody>
        </p:sp>
        <p:sp>
          <p:nvSpPr>
            <p:cNvPr id="43037" name="WordArt 64"/>
            <p:cNvSpPr>
              <a:spLocks noChangeArrowheads="1" noChangeShapeType="1" noTextEdit="1"/>
            </p:cNvSpPr>
            <p:nvPr/>
          </p:nvSpPr>
          <p:spPr bwMode="auto">
            <a:xfrm>
              <a:off x="1728" y="3456"/>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c</a:t>
              </a:r>
            </a:p>
          </p:txBody>
        </p:sp>
        <p:sp>
          <p:nvSpPr>
            <p:cNvPr id="43038" name="WordArt 65"/>
            <p:cNvSpPr>
              <a:spLocks noChangeArrowheads="1" noChangeShapeType="1" noTextEdit="1"/>
            </p:cNvSpPr>
            <p:nvPr/>
          </p:nvSpPr>
          <p:spPr bwMode="auto">
            <a:xfrm>
              <a:off x="1753" y="2784"/>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b</a:t>
              </a:r>
            </a:p>
          </p:txBody>
        </p:sp>
        <p:sp>
          <p:nvSpPr>
            <p:cNvPr id="43039" name="WordArt 66"/>
            <p:cNvSpPr>
              <a:spLocks noChangeArrowheads="1" noChangeShapeType="1" noTextEdit="1"/>
            </p:cNvSpPr>
            <p:nvPr/>
          </p:nvSpPr>
          <p:spPr bwMode="auto">
            <a:xfrm>
              <a:off x="2568" y="3123"/>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e</a:t>
              </a:r>
            </a:p>
          </p:txBody>
        </p:sp>
        <p:sp>
          <p:nvSpPr>
            <p:cNvPr id="43040" name="WordArt 67"/>
            <p:cNvSpPr>
              <a:spLocks noChangeArrowheads="1" noChangeShapeType="1" noTextEdit="1"/>
            </p:cNvSpPr>
            <p:nvPr/>
          </p:nvSpPr>
          <p:spPr bwMode="auto">
            <a:xfrm>
              <a:off x="2544" y="2499"/>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d</a:t>
              </a:r>
            </a:p>
          </p:txBody>
        </p:sp>
        <p:sp>
          <p:nvSpPr>
            <p:cNvPr id="43041" name="WordArt 68"/>
            <p:cNvSpPr>
              <a:spLocks noChangeArrowheads="1" noChangeShapeType="1" noTextEdit="1"/>
            </p:cNvSpPr>
            <p:nvPr/>
          </p:nvSpPr>
          <p:spPr bwMode="auto">
            <a:xfrm>
              <a:off x="3417" y="2805"/>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g</a:t>
              </a:r>
            </a:p>
          </p:txBody>
        </p:sp>
        <p:sp>
          <p:nvSpPr>
            <p:cNvPr id="43042" name="WordArt 69"/>
            <p:cNvSpPr>
              <a:spLocks noChangeArrowheads="1" noChangeShapeType="1" noTextEdit="1"/>
            </p:cNvSpPr>
            <p:nvPr/>
          </p:nvSpPr>
          <p:spPr bwMode="auto">
            <a:xfrm>
              <a:off x="2544" y="3751"/>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f</a:t>
              </a:r>
            </a:p>
          </p:txBody>
        </p:sp>
        <p:sp>
          <p:nvSpPr>
            <p:cNvPr id="43043" name="WordArt 70"/>
            <p:cNvSpPr>
              <a:spLocks noChangeArrowheads="1" noChangeShapeType="1" noTextEdit="1"/>
            </p:cNvSpPr>
            <p:nvPr/>
          </p:nvSpPr>
          <p:spPr bwMode="auto">
            <a:xfrm>
              <a:off x="3454" y="3477"/>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h</a:t>
              </a:r>
            </a:p>
          </p:txBody>
        </p:sp>
        <p:sp>
          <p:nvSpPr>
            <p:cNvPr id="43044" name="WordArt 72"/>
            <p:cNvSpPr>
              <a:spLocks noChangeArrowheads="1" noChangeShapeType="1" noTextEdit="1"/>
            </p:cNvSpPr>
            <p:nvPr/>
          </p:nvSpPr>
          <p:spPr bwMode="auto">
            <a:xfrm>
              <a:off x="610" y="2688"/>
              <a:ext cx="638" cy="288"/>
            </a:xfrm>
            <a:prstGeom prst="rect">
              <a:avLst/>
            </a:prstGeom>
          </p:spPr>
          <p:txBody>
            <a:bodyPr wrap="none" fromWordArt="1">
              <a:prstTxWarp prst="textFadeUp">
                <a:avLst>
                  <a:gd name="adj" fmla="val 9991"/>
                </a:avLst>
              </a:prstTxWarp>
            </a:bodyPr>
            <a:lstStyle/>
            <a:p>
              <a:pPr algn="ctr"/>
              <a:r>
                <a:rPr lang="en-US" sz="20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alpha val="70000"/>
                      </a:srgbClr>
                    </a:outerShdw>
                  </a:effectLst>
                  <a:latin typeface="Arial Black"/>
                </a:rPr>
                <a:t>pillage</a:t>
              </a:r>
            </a:p>
          </p:txBody>
        </p:sp>
        <p:sp>
          <p:nvSpPr>
            <p:cNvPr id="43045" name="WordArt 73"/>
            <p:cNvSpPr>
              <a:spLocks noChangeArrowheads="1" noChangeShapeType="1" noTextEdit="1"/>
            </p:cNvSpPr>
            <p:nvPr/>
          </p:nvSpPr>
          <p:spPr bwMode="auto">
            <a:xfrm>
              <a:off x="4210" y="2688"/>
              <a:ext cx="446" cy="276"/>
            </a:xfrm>
            <a:prstGeom prst="rect">
              <a:avLst/>
            </a:prstGeom>
          </p:spPr>
          <p:txBody>
            <a:bodyPr wrap="none" fromWordArt="1">
              <a:prstTxWarp prst="textFadeUp">
                <a:avLst>
                  <a:gd name="adj" fmla="val 9991"/>
                </a:avLst>
              </a:prstTxWarp>
            </a:bodyPr>
            <a:lstStyle/>
            <a:p>
              <a:pPr algn="ctr"/>
              <a:r>
                <a:rPr lang="en-US" sz="20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alpha val="70000"/>
                      </a:srgbClr>
                    </a:outerShdw>
                  </a:effectLst>
                  <a:latin typeface="Arial Black"/>
                </a:rPr>
                <a:t>burn</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Method to the Madness</a:t>
            </a:r>
          </a:p>
        </p:txBody>
      </p:sp>
      <p:sp>
        <p:nvSpPr>
          <p:cNvPr id="44035" name="Rectangle 3"/>
          <p:cNvSpPr>
            <a:spLocks noGrp="1" noChangeArrowheads="1"/>
          </p:cNvSpPr>
          <p:nvPr>
            <p:ph type="body" idx="1"/>
          </p:nvPr>
        </p:nvSpPr>
        <p:spPr/>
        <p:txBody>
          <a:bodyPr/>
          <a:lstStyle/>
          <a:p>
            <a:pPr marL="609600" indent="-609600" eaLnBrk="1" hangingPunct="1"/>
            <a:r>
              <a:rPr lang="en-US" altLang="en-US" smtClean="0"/>
              <a:t>One way to find a topological sort is to consider the </a:t>
            </a:r>
            <a:r>
              <a:rPr lang="en-US" altLang="en-US" i="1" smtClean="0"/>
              <a:t>in-degrees</a:t>
            </a:r>
            <a:r>
              <a:rPr lang="en-US" altLang="en-US" smtClean="0"/>
              <a:t>  of the vertices. (The number of incoming edges is the </a:t>
            </a:r>
            <a:r>
              <a:rPr lang="en-US" altLang="en-US" b="1" smtClean="0"/>
              <a:t>in-degree</a:t>
            </a:r>
            <a:r>
              <a:rPr lang="en-US" altLang="en-US" smtClean="0"/>
              <a:t>). Clearly the first vertex in a topological sort must have in-degree zero and every DAG must contain at least one vertex with in-degree zero. </a:t>
            </a:r>
          </a:p>
          <a:p>
            <a:pPr marL="609600" indent="-609600"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z="4000" smtClean="0"/>
              <a:t>Simple Topological Sort Algorithm</a:t>
            </a:r>
          </a:p>
        </p:txBody>
      </p:sp>
      <p:sp>
        <p:nvSpPr>
          <p:cNvPr id="45059" name="Rectangle 3"/>
          <p:cNvSpPr>
            <a:spLocks noGrp="1" noChangeArrowheads="1"/>
          </p:cNvSpPr>
          <p:nvPr>
            <p:ph type="body" idx="1"/>
          </p:nvPr>
        </p:nvSpPr>
        <p:spPr/>
        <p:txBody>
          <a:bodyPr/>
          <a:lstStyle/>
          <a:p>
            <a:pPr eaLnBrk="1" hangingPunct="1"/>
            <a:r>
              <a:rPr lang="en-US" altLang="en-US" smtClean="0"/>
              <a:t>Repeat the following steps until the graph is empty: </a:t>
            </a:r>
          </a:p>
          <a:p>
            <a:pPr lvl="1" eaLnBrk="1" hangingPunct="1"/>
            <a:r>
              <a:rPr lang="en-US" altLang="en-US" smtClean="0"/>
              <a:t>Select a vertex that has in-degree zero. </a:t>
            </a:r>
          </a:p>
          <a:p>
            <a:pPr lvl="1" eaLnBrk="1" hangingPunct="1"/>
            <a:r>
              <a:rPr lang="en-US" altLang="en-US" smtClean="0"/>
              <a:t>Add the vertex to the sort. </a:t>
            </a:r>
          </a:p>
          <a:p>
            <a:pPr lvl="1" eaLnBrk="1" hangingPunct="1"/>
            <a:r>
              <a:rPr lang="en-US" altLang="en-US" smtClean="0"/>
              <a:t>Delete the vertex and all the edges emanating from it from the graph.</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Test Your Knowledge</a:t>
            </a:r>
          </a:p>
        </p:txBody>
      </p:sp>
      <p:sp>
        <p:nvSpPr>
          <p:cNvPr id="46083" name="Rectangle 3"/>
          <p:cNvSpPr>
            <a:spLocks noGrp="1" noChangeArrowheads="1"/>
          </p:cNvSpPr>
          <p:nvPr>
            <p:ph type="body" idx="1"/>
          </p:nvPr>
        </p:nvSpPr>
        <p:spPr/>
        <p:txBody>
          <a:bodyPr/>
          <a:lstStyle/>
          <a:p>
            <a:pPr eaLnBrk="1" hangingPunct="1"/>
            <a:r>
              <a:rPr lang="en-US" altLang="en-US" smtClean="0"/>
              <a:t>Give a topological sort for this graph, it should be evident that more than one solution exists for this problem.</a:t>
            </a:r>
          </a:p>
        </p:txBody>
      </p:sp>
      <p:grpSp>
        <p:nvGrpSpPr>
          <p:cNvPr id="46084" name="Group 39"/>
          <p:cNvGrpSpPr>
            <a:grpSpLocks/>
          </p:cNvGrpSpPr>
          <p:nvPr/>
        </p:nvGrpSpPr>
        <p:grpSpPr bwMode="auto">
          <a:xfrm>
            <a:off x="1219200" y="3886200"/>
            <a:ext cx="6423025" cy="2514600"/>
            <a:chOff x="610" y="2400"/>
            <a:chExt cx="4046" cy="1584"/>
          </a:xfrm>
        </p:grpSpPr>
        <p:sp>
          <p:nvSpPr>
            <p:cNvPr id="46085" name="Oval 40"/>
            <p:cNvSpPr>
              <a:spLocks noChangeArrowheads="1"/>
            </p:cNvSpPr>
            <p:nvPr/>
          </p:nvSpPr>
          <p:spPr bwMode="auto">
            <a:xfrm>
              <a:off x="768" y="3024"/>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6086" name="Oval 41"/>
            <p:cNvSpPr>
              <a:spLocks noChangeArrowheads="1"/>
            </p:cNvSpPr>
            <p:nvPr/>
          </p:nvSpPr>
          <p:spPr bwMode="auto">
            <a:xfrm>
              <a:off x="1632" y="2688"/>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6087" name="Oval 42"/>
            <p:cNvSpPr>
              <a:spLocks noChangeArrowheads="1"/>
            </p:cNvSpPr>
            <p:nvPr/>
          </p:nvSpPr>
          <p:spPr bwMode="auto">
            <a:xfrm>
              <a:off x="1632" y="3360"/>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6088" name="Oval 43"/>
            <p:cNvSpPr>
              <a:spLocks noChangeArrowheads="1"/>
            </p:cNvSpPr>
            <p:nvPr/>
          </p:nvSpPr>
          <p:spPr bwMode="auto">
            <a:xfrm>
              <a:off x="2472" y="3024"/>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6089" name="Oval 44"/>
            <p:cNvSpPr>
              <a:spLocks noChangeArrowheads="1"/>
            </p:cNvSpPr>
            <p:nvPr/>
          </p:nvSpPr>
          <p:spPr bwMode="auto">
            <a:xfrm>
              <a:off x="2448" y="2400"/>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6090" name="Oval 45"/>
            <p:cNvSpPr>
              <a:spLocks noChangeArrowheads="1"/>
            </p:cNvSpPr>
            <p:nvPr/>
          </p:nvSpPr>
          <p:spPr bwMode="auto">
            <a:xfrm>
              <a:off x="2448" y="3648"/>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6091" name="Oval 46"/>
            <p:cNvSpPr>
              <a:spLocks noChangeArrowheads="1"/>
            </p:cNvSpPr>
            <p:nvPr/>
          </p:nvSpPr>
          <p:spPr bwMode="auto">
            <a:xfrm>
              <a:off x="3312" y="2688"/>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6092" name="Oval 47"/>
            <p:cNvSpPr>
              <a:spLocks noChangeArrowheads="1"/>
            </p:cNvSpPr>
            <p:nvPr/>
          </p:nvSpPr>
          <p:spPr bwMode="auto">
            <a:xfrm>
              <a:off x="3360" y="3360"/>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endParaRPr lang="en-US" altLang="en-US"/>
            </a:p>
          </p:txBody>
        </p:sp>
        <p:sp>
          <p:nvSpPr>
            <p:cNvPr id="46093" name="Oval 48"/>
            <p:cNvSpPr>
              <a:spLocks noChangeArrowheads="1"/>
            </p:cNvSpPr>
            <p:nvPr/>
          </p:nvSpPr>
          <p:spPr bwMode="auto">
            <a:xfrm>
              <a:off x="4272" y="3024"/>
              <a:ext cx="336" cy="336"/>
            </a:xfrm>
            <a:prstGeom prst="ellipse">
              <a:avLst/>
            </a:prstGeom>
            <a:solidFill>
              <a:schemeClr val="accent1"/>
            </a:solidFill>
            <a:ln w="9525">
              <a:solidFill>
                <a:schemeClr val="tx1"/>
              </a:solidFill>
              <a:round/>
              <a:headEnd/>
              <a:tailEnd/>
            </a:ln>
            <a:effectLst/>
          </p:spPr>
          <p:txBody>
            <a:bodyPr wrap="none" anchor="ctr"/>
            <a:lstStyle/>
            <a:p>
              <a:pPr eaLnBrk="1" hangingPunct="1"/>
              <a:r>
                <a:rPr lang="en-US" altLang="en-US"/>
                <a:t>i</a:t>
              </a:r>
            </a:p>
          </p:txBody>
        </p:sp>
        <p:sp>
          <p:nvSpPr>
            <p:cNvPr id="46094" name="Line 49"/>
            <p:cNvSpPr>
              <a:spLocks noChangeShapeType="1"/>
            </p:cNvSpPr>
            <p:nvPr/>
          </p:nvSpPr>
          <p:spPr bwMode="auto">
            <a:xfrm flipV="1">
              <a:off x="1056" y="2880"/>
              <a:ext cx="576" cy="192"/>
            </a:xfrm>
            <a:prstGeom prst="line">
              <a:avLst/>
            </a:prstGeom>
            <a:noFill/>
            <a:ln w="28575">
              <a:solidFill>
                <a:schemeClr val="tx1"/>
              </a:solidFill>
              <a:round/>
              <a:headEnd/>
              <a:tailEnd type="triangle" w="med" len="med"/>
            </a:ln>
            <a:effectLst/>
          </p:spPr>
          <p:txBody>
            <a:bodyPr/>
            <a:lstStyle/>
            <a:p>
              <a:endParaRPr lang="en-US"/>
            </a:p>
          </p:txBody>
        </p:sp>
        <p:sp>
          <p:nvSpPr>
            <p:cNvPr id="46095" name="Line 50"/>
            <p:cNvSpPr>
              <a:spLocks noChangeShapeType="1"/>
            </p:cNvSpPr>
            <p:nvPr/>
          </p:nvSpPr>
          <p:spPr bwMode="auto">
            <a:xfrm>
              <a:off x="1104" y="3264"/>
              <a:ext cx="528" cy="240"/>
            </a:xfrm>
            <a:prstGeom prst="line">
              <a:avLst/>
            </a:prstGeom>
            <a:noFill/>
            <a:ln w="28575">
              <a:solidFill>
                <a:schemeClr val="tx1"/>
              </a:solidFill>
              <a:round/>
              <a:headEnd/>
              <a:tailEnd type="triangle" w="med" len="med"/>
            </a:ln>
            <a:effectLst/>
          </p:spPr>
          <p:txBody>
            <a:bodyPr/>
            <a:lstStyle/>
            <a:p>
              <a:endParaRPr lang="en-US"/>
            </a:p>
          </p:txBody>
        </p:sp>
        <p:sp>
          <p:nvSpPr>
            <p:cNvPr id="46096" name="Line 51"/>
            <p:cNvSpPr>
              <a:spLocks noChangeShapeType="1"/>
            </p:cNvSpPr>
            <p:nvPr/>
          </p:nvSpPr>
          <p:spPr bwMode="auto">
            <a:xfrm>
              <a:off x="1104" y="3168"/>
              <a:ext cx="1344" cy="0"/>
            </a:xfrm>
            <a:prstGeom prst="line">
              <a:avLst/>
            </a:prstGeom>
            <a:noFill/>
            <a:ln w="28575">
              <a:solidFill>
                <a:schemeClr val="tx1"/>
              </a:solidFill>
              <a:round/>
              <a:headEnd/>
              <a:tailEnd type="triangle" w="med" len="med"/>
            </a:ln>
            <a:effectLst/>
          </p:spPr>
          <p:txBody>
            <a:bodyPr/>
            <a:lstStyle/>
            <a:p>
              <a:endParaRPr lang="en-US"/>
            </a:p>
          </p:txBody>
        </p:sp>
        <p:sp>
          <p:nvSpPr>
            <p:cNvPr id="46097" name="Line 52"/>
            <p:cNvSpPr>
              <a:spLocks noChangeShapeType="1"/>
            </p:cNvSpPr>
            <p:nvPr/>
          </p:nvSpPr>
          <p:spPr bwMode="auto">
            <a:xfrm>
              <a:off x="1968" y="2928"/>
              <a:ext cx="528" cy="144"/>
            </a:xfrm>
            <a:prstGeom prst="line">
              <a:avLst/>
            </a:prstGeom>
            <a:noFill/>
            <a:ln w="28575">
              <a:solidFill>
                <a:schemeClr val="tx1"/>
              </a:solidFill>
              <a:round/>
              <a:headEnd/>
              <a:tailEnd type="triangle" w="med" len="med"/>
            </a:ln>
            <a:effectLst/>
          </p:spPr>
          <p:txBody>
            <a:bodyPr/>
            <a:lstStyle/>
            <a:p>
              <a:endParaRPr lang="en-US"/>
            </a:p>
          </p:txBody>
        </p:sp>
        <p:sp>
          <p:nvSpPr>
            <p:cNvPr id="46098" name="Line 53"/>
            <p:cNvSpPr>
              <a:spLocks noChangeShapeType="1"/>
            </p:cNvSpPr>
            <p:nvPr/>
          </p:nvSpPr>
          <p:spPr bwMode="auto">
            <a:xfrm flipV="1">
              <a:off x="1920" y="2592"/>
              <a:ext cx="528" cy="144"/>
            </a:xfrm>
            <a:prstGeom prst="line">
              <a:avLst/>
            </a:prstGeom>
            <a:noFill/>
            <a:ln w="28575">
              <a:solidFill>
                <a:schemeClr val="tx1"/>
              </a:solidFill>
              <a:round/>
              <a:headEnd/>
              <a:tailEnd type="triangle" w="med" len="med"/>
            </a:ln>
            <a:effectLst/>
          </p:spPr>
          <p:txBody>
            <a:bodyPr/>
            <a:lstStyle/>
            <a:p>
              <a:endParaRPr lang="en-US"/>
            </a:p>
          </p:txBody>
        </p:sp>
        <p:sp>
          <p:nvSpPr>
            <p:cNvPr id="46099" name="Line 54"/>
            <p:cNvSpPr>
              <a:spLocks noChangeShapeType="1"/>
            </p:cNvSpPr>
            <p:nvPr/>
          </p:nvSpPr>
          <p:spPr bwMode="auto">
            <a:xfrm>
              <a:off x="1968" y="3552"/>
              <a:ext cx="1392" cy="0"/>
            </a:xfrm>
            <a:prstGeom prst="line">
              <a:avLst/>
            </a:prstGeom>
            <a:noFill/>
            <a:ln w="28575">
              <a:solidFill>
                <a:schemeClr val="tx1"/>
              </a:solidFill>
              <a:round/>
              <a:headEnd/>
              <a:tailEnd type="triangle" w="med" len="med"/>
            </a:ln>
            <a:effectLst/>
          </p:spPr>
          <p:txBody>
            <a:bodyPr/>
            <a:lstStyle/>
            <a:p>
              <a:endParaRPr lang="en-US"/>
            </a:p>
          </p:txBody>
        </p:sp>
        <p:sp>
          <p:nvSpPr>
            <p:cNvPr id="46100" name="Line 55"/>
            <p:cNvSpPr>
              <a:spLocks noChangeShapeType="1"/>
            </p:cNvSpPr>
            <p:nvPr/>
          </p:nvSpPr>
          <p:spPr bwMode="auto">
            <a:xfrm>
              <a:off x="1968" y="3600"/>
              <a:ext cx="480" cy="192"/>
            </a:xfrm>
            <a:prstGeom prst="line">
              <a:avLst/>
            </a:prstGeom>
            <a:noFill/>
            <a:ln w="28575">
              <a:solidFill>
                <a:schemeClr val="tx1"/>
              </a:solidFill>
              <a:round/>
              <a:headEnd/>
              <a:tailEnd type="triangle" w="med" len="med"/>
            </a:ln>
            <a:effectLst/>
          </p:spPr>
          <p:txBody>
            <a:bodyPr/>
            <a:lstStyle/>
            <a:p>
              <a:endParaRPr lang="en-US"/>
            </a:p>
          </p:txBody>
        </p:sp>
        <p:sp>
          <p:nvSpPr>
            <p:cNvPr id="46101" name="Line 56"/>
            <p:cNvSpPr>
              <a:spLocks noChangeShapeType="1"/>
            </p:cNvSpPr>
            <p:nvPr/>
          </p:nvSpPr>
          <p:spPr bwMode="auto">
            <a:xfrm flipV="1">
              <a:off x="2784" y="3648"/>
              <a:ext cx="624" cy="192"/>
            </a:xfrm>
            <a:prstGeom prst="line">
              <a:avLst/>
            </a:prstGeom>
            <a:noFill/>
            <a:ln w="28575">
              <a:solidFill>
                <a:schemeClr val="tx1"/>
              </a:solidFill>
              <a:round/>
              <a:headEnd/>
              <a:tailEnd type="triangle" w="med" len="med"/>
            </a:ln>
            <a:effectLst/>
          </p:spPr>
          <p:txBody>
            <a:bodyPr/>
            <a:lstStyle/>
            <a:p>
              <a:endParaRPr lang="en-US"/>
            </a:p>
          </p:txBody>
        </p:sp>
        <p:sp>
          <p:nvSpPr>
            <p:cNvPr id="46102" name="Line 57"/>
            <p:cNvSpPr>
              <a:spLocks noChangeShapeType="1"/>
            </p:cNvSpPr>
            <p:nvPr/>
          </p:nvSpPr>
          <p:spPr bwMode="auto">
            <a:xfrm>
              <a:off x="2784" y="3264"/>
              <a:ext cx="576" cy="192"/>
            </a:xfrm>
            <a:prstGeom prst="line">
              <a:avLst/>
            </a:prstGeom>
            <a:noFill/>
            <a:ln w="28575">
              <a:solidFill>
                <a:schemeClr val="tx1"/>
              </a:solidFill>
              <a:round/>
              <a:headEnd/>
              <a:tailEnd type="triangle" w="med" len="med"/>
            </a:ln>
            <a:effectLst/>
          </p:spPr>
          <p:txBody>
            <a:bodyPr/>
            <a:lstStyle/>
            <a:p>
              <a:endParaRPr lang="en-US"/>
            </a:p>
          </p:txBody>
        </p:sp>
        <p:sp>
          <p:nvSpPr>
            <p:cNvPr id="46103" name="Line 58"/>
            <p:cNvSpPr>
              <a:spLocks noChangeShapeType="1"/>
            </p:cNvSpPr>
            <p:nvPr/>
          </p:nvSpPr>
          <p:spPr bwMode="auto">
            <a:xfrm>
              <a:off x="2784" y="3168"/>
              <a:ext cx="1488" cy="0"/>
            </a:xfrm>
            <a:prstGeom prst="line">
              <a:avLst/>
            </a:prstGeom>
            <a:noFill/>
            <a:ln w="28575">
              <a:solidFill>
                <a:schemeClr val="tx1"/>
              </a:solidFill>
              <a:round/>
              <a:headEnd/>
              <a:tailEnd type="triangle" w="med" len="med"/>
            </a:ln>
            <a:effectLst/>
          </p:spPr>
          <p:txBody>
            <a:bodyPr/>
            <a:lstStyle/>
            <a:p>
              <a:endParaRPr lang="en-US"/>
            </a:p>
          </p:txBody>
        </p:sp>
        <p:sp>
          <p:nvSpPr>
            <p:cNvPr id="46104" name="Line 59"/>
            <p:cNvSpPr>
              <a:spLocks noChangeShapeType="1"/>
            </p:cNvSpPr>
            <p:nvPr/>
          </p:nvSpPr>
          <p:spPr bwMode="auto">
            <a:xfrm flipV="1">
              <a:off x="2736" y="2880"/>
              <a:ext cx="576" cy="192"/>
            </a:xfrm>
            <a:prstGeom prst="line">
              <a:avLst/>
            </a:prstGeom>
            <a:noFill/>
            <a:ln w="28575">
              <a:solidFill>
                <a:schemeClr val="tx1"/>
              </a:solidFill>
              <a:round/>
              <a:headEnd/>
              <a:tailEnd type="triangle" w="med" len="med"/>
            </a:ln>
            <a:effectLst/>
          </p:spPr>
          <p:txBody>
            <a:bodyPr/>
            <a:lstStyle/>
            <a:p>
              <a:endParaRPr lang="en-US"/>
            </a:p>
          </p:txBody>
        </p:sp>
        <p:sp>
          <p:nvSpPr>
            <p:cNvPr id="46105" name="Line 60"/>
            <p:cNvSpPr>
              <a:spLocks noChangeShapeType="1"/>
            </p:cNvSpPr>
            <p:nvPr/>
          </p:nvSpPr>
          <p:spPr bwMode="auto">
            <a:xfrm>
              <a:off x="2784" y="2592"/>
              <a:ext cx="528" cy="192"/>
            </a:xfrm>
            <a:prstGeom prst="line">
              <a:avLst/>
            </a:prstGeom>
            <a:noFill/>
            <a:ln w="28575">
              <a:solidFill>
                <a:schemeClr val="tx1"/>
              </a:solidFill>
              <a:round/>
              <a:headEnd/>
              <a:tailEnd type="triangle" w="med" len="med"/>
            </a:ln>
            <a:effectLst/>
          </p:spPr>
          <p:txBody>
            <a:bodyPr/>
            <a:lstStyle/>
            <a:p>
              <a:endParaRPr lang="en-US"/>
            </a:p>
          </p:txBody>
        </p:sp>
        <p:sp>
          <p:nvSpPr>
            <p:cNvPr id="46106" name="Line 61"/>
            <p:cNvSpPr>
              <a:spLocks noChangeShapeType="1"/>
            </p:cNvSpPr>
            <p:nvPr/>
          </p:nvSpPr>
          <p:spPr bwMode="auto">
            <a:xfrm>
              <a:off x="3648" y="2832"/>
              <a:ext cx="672" cy="240"/>
            </a:xfrm>
            <a:prstGeom prst="line">
              <a:avLst/>
            </a:prstGeom>
            <a:noFill/>
            <a:ln w="28575">
              <a:solidFill>
                <a:schemeClr val="tx1"/>
              </a:solidFill>
              <a:round/>
              <a:headEnd/>
              <a:tailEnd type="triangle" w="med" len="med"/>
            </a:ln>
            <a:effectLst/>
          </p:spPr>
          <p:txBody>
            <a:bodyPr/>
            <a:lstStyle/>
            <a:p>
              <a:endParaRPr lang="en-US"/>
            </a:p>
          </p:txBody>
        </p:sp>
        <p:sp>
          <p:nvSpPr>
            <p:cNvPr id="46107" name="Line 62"/>
            <p:cNvSpPr>
              <a:spLocks noChangeShapeType="1"/>
            </p:cNvSpPr>
            <p:nvPr/>
          </p:nvSpPr>
          <p:spPr bwMode="auto">
            <a:xfrm flipV="1">
              <a:off x="3696" y="3264"/>
              <a:ext cx="624" cy="288"/>
            </a:xfrm>
            <a:prstGeom prst="line">
              <a:avLst/>
            </a:prstGeom>
            <a:noFill/>
            <a:ln w="28575">
              <a:solidFill>
                <a:schemeClr val="tx1"/>
              </a:solidFill>
              <a:round/>
              <a:headEnd/>
              <a:tailEnd type="triangle" w="med" len="med"/>
            </a:ln>
            <a:effectLst/>
          </p:spPr>
          <p:txBody>
            <a:bodyPr/>
            <a:lstStyle/>
            <a:p>
              <a:endParaRPr lang="en-US"/>
            </a:p>
          </p:txBody>
        </p:sp>
        <p:sp>
          <p:nvSpPr>
            <p:cNvPr id="46108" name="WordArt 63"/>
            <p:cNvSpPr>
              <a:spLocks noChangeArrowheads="1" noChangeShapeType="1" noTextEdit="1"/>
            </p:cNvSpPr>
            <p:nvPr/>
          </p:nvSpPr>
          <p:spPr bwMode="auto">
            <a:xfrm>
              <a:off x="859" y="3123"/>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a</a:t>
              </a:r>
            </a:p>
          </p:txBody>
        </p:sp>
        <p:sp>
          <p:nvSpPr>
            <p:cNvPr id="46109" name="WordArt 64"/>
            <p:cNvSpPr>
              <a:spLocks noChangeArrowheads="1" noChangeShapeType="1" noTextEdit="1"/>
            </p:cNvSpPr>
            <p:nvPr/>
          </p:nvSpPr>
          <p:spPr bwMode="auto">
            <a:xfrm>
              <a:off x="1728" y="3456"/>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c</a:t>
              </a:r>
            </a:p>
          </p:txBody>
        </p:sp>
        <p:sp>
          <p:nvSpPr>
            <p:cNvPr id="46110" name="WordArt 65"/>
            <p:cNvSpPr>
              <a:spLocks noChangeArrowheads="1" noChangeShapeType="1" noTextEdit="1"/>
            </p:cNvSpPr>
            <p:nvPr/>
          </p:nvSpPr>
          <p:spPr bwMode="auto">
            <a:xfrm>
              <a:off x="1753" y="2784"/>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b</a:t>
              </a:r>
            </a:p>
          </p:txBody>
        </p:sp>
        <p:sp>
          <p:nvSpPr>
            <p:cNvPr id="46111" name="WordArt 66"/>
            <p:cNvSpPr>
              <a:spLocks noChangeArrowheads="1" noChangeShapeType="1" noTextEdit="1"/>
            </p:cNvSpPr>
            <p:nvPr/>
          </p:nvSpPr>
          <p:spPr bwMode="auto">
            <a:xfrm>
              <a:off x="2568" y="3123"/>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e</a:t>
              </a:r>
            </a:p>
          </p:txBody>
        </p:sp>
        <p:sp>
          <p:nvSpPr>
            <p:cNvPr id="46112" name="WordArt 67"/>
            <p:cNvSpPr>
              <a:spLocks noChangeArrowheads="1" noChangeShapeType="1" noTextEdit="1"/>
            </p:cNvSpPr>
            <p:nvPr/>
          </p:nvSpPr>
          <p:spPr bwMode="auto">
            <a:xfrm>
              <a:off x="2544" y="2499"/>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d</a:t>
              </a:r>
            </a:p>
          </p:txBody>
        </p:sp>
        <p:sp>
          <p:nvSpPr>
            <p:cNvPr id="46113" name="WordArt 68"/>
            <p:cNvSpPr>
              <a:spLocks noChangeArrowheads="1" noChangeShapeType="1" noTextEdit="1"/>
            </p:cNvSpPr>
            <p:nvPr/>
          </p:nvSpPr>
          <p:spPr bwMode="auto">
            <a:xfrm>
              <a:off x="3417" y="2805"/>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g</a:t>
              </a:r>
            </a:p>
          </p:txBody>
        </p:sp>
        <p:sp>
          <p:nvSpPr>
            <p:cNvPr id="46114" name="WordArt 69"/>
            <p:cNvSpPr>
              <a:spLocks noChangeArrowheads="1" noChangeShapeType="1" noTextEdit="1"/>
            </p:cNvSpPr>
            <p:nvPr/>
          </p:nvSpPr>
          <p:spPr bwMode="auto">
            <a:xfrm>
              <a:off x="2544" y="3751"/>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f</a:t>
              </a:r>
            </a:p>
          </p:txBody>
        </p:sp>
        <p:sp>
          <p:nvSpPr>
            <p:cNvPr id="46115" name="WordArt 70"/>
            <p:cNvSpPr>
              <a:spLocks noChangeArrowheads="1" noChangeShapeType="1" noTextEdit="1"/>
            </p:cNvSpPr>
            <p:nvPr/>
          </p:nvSpPr>
          <p:spPr bwMode="auto">
            <a:xfrm>
              <a:off x="3454" y="3477"/>
              <a:ext cx="96" cy="101"/>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Black"/>
                </a:rPr>
                <a:t>h</a:t>
              </a:r>
            </a:p>
          </p:txBody>
        </p:sp>
        <p:sp>
          <p:nvSpPr>
            <p:cNvPr id="46116" name="WordArt 72"/>
            <p:cNvSpPr>
              <a:spLocks noChangeArrowheads="1" noChangeShapeType="1" noTextEdit="1"/>
            </p:cNvSpPr>
            <p:nvPr/>
          </p:nvSpPr>
          <p:spPr bwMode="auto">
            <a:xfrm>
              <a:off x="610" y="2688"/>
              <a:ext cx="638" cy="288"/>
            </a:xfrm>
            <a:prstGeom prst="rect">
              <a:avLst/>
            </a:prstGeom>
          </p:spPr>
          <p:txBody>
            <a:bodyPr wrap="none" fromWordArt="1">
              <a:prstTxWarp prst="textFadeUp">
                <a:avLst>
                  <a:gd name="adj" fmla="val 9991"/>
                </a:avLst>
              </a:prstTxWarp>
            </a:bodyPr>
            <a:lstStyle/>
            <a:p>
              <a:pPr algn="ctr"/>
              <a:r>
                <a:rPr lang="en-US" sz="20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alpha val="70000"/>
                      </a:srgbClr>
                    </a:outerShdw>
                  </a:effectLst>
                  <a:latin typeface="Arial Black"/>
                </a:rPr>
                <a:t>pillage</a:t>
              </a:r>
            </a:p>
          </p:txBody>
        </p:sp>
        <p:sp>
          <p:nvSpPr>
            <p:cNvPr id="46117" name="WordArt 73"/>
            <p:cNvSpPr>
              <a:spLocks noChangeArrowheads="1" noChangeShapeType="1" noTextEdit="1"/>
            </p:cNvSpPr>
            <p:nvPr/>
          </p:nvSpPr>
          <p:spPr bwMode="auto">
            <a:xfrm>
              <a:off x="4210" y="2688"/>
              <a:ext cx="446" cy="276"/>
            </a:xfrm>
            <a:prstGeom prst="rect">
              <a:avLst/>
            </a:prstGeom>
          </p:spPr>
          <p:txBody>
            <a:bodyPr wrap="none" fromWordArt="1">
              <a:prstTxWarp prst="textFadeUp">
                <a:avLst>
                  <a:gd name="adj" fmla="val 9991"/>
                </a:avLst>
              </a:prstTxWarp>
            </a:bodyPr>
            <a:lstStyle/>
            <a:p>
              <a:pPr algn="ctr"/>
              <a:r>
                <a:rPr lang="en-US" sz="2000" kern="10">
                  <a:ln w="12700">
                    <a:solidFill>
                      <a:srgbClr val="B2B2B2"/>
                    </a:solidFill>
                    <a:round/>
                    <a:headEnd/>
                    <a:tailEnd/>
                  </a:ln>
                  <a:gradFill rotWithShape="1">
                    <a:gsLst>
                      <a:gs pos="0">
                        <a:srgbClr val="520402"/>
                      </a:gs>
                      <a:gs pos="100000">
                        <a:srgbClr val="FFCC00"/>
                      </a:gs>
                    </a:gsLst>
                    <a:lin ang="5400000" scaled="1"/>
                  </a:gradFill>
                  <a:effectLst>
                    <a:outerShdw dist="35921" dir="2700000" sy="50000" rotWithShape="0">
                      <a:srgbClr val="875B0D">
                        <a:alpha val="70000"/>
                      </a:srgbClr>
                    </a:outerShdw>
                  </a:effectLst>
                  <a:latin typeface="Arial Black"/>
                </a:rPr>
                <a:t>burn</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What is a Graph?</a:t>
            </a:r>
          </a:p>
        </p:txBody>
      </p:sp>
      <p:sp>
        <p:nvSpPr>
          <p:cNvPr id="6147" name="Rectangle 3"/>
          <p:cNvSpPr>
            <a:spLocks noGrp="1" noChangeArrowheads="1"/>
          </p:cNvSpPr>
          <p:nvPr>
            <p:ph idx="1"/>
          </p:nvPr>
        </p:nvSpPr>
        <p:spPr/>
        <p:txBody>
          <a:bodyPr/>
          <a:lstStyle/>
          <a:p>
            <a:pPr eaLnBrk="1" hangingPunct="1"/>
            <a:r>
              <a:rPr lang="en-US" altLang="en-US" smtClean="0"/>
              <a:t>Informally a </a:t>
            </a:r>
            <a:r>
              <a:rPr lang="en-US" altLang="en-US" i="1" smtClean="0"/>
              <a:t>graph</a:t>
            </a:r>
            <a:r>
              <a:rPr lang="en-US" altLang="en-US" smtClean="0"/>
              <a:t> is a set of nodes joined by a set of lines or arrows.</a:t>
            </a:r>
          </a:p>
        </p:txBody>
      </p:sp>
      <p:sp>
        <p:nvSpPr>
          <p:cNvPr id="6148" name="Oval 4"/>
          <p:cNvSpPr>
            <a:spLocks noChangeArrowheads="1"/>
          </p:cNvSpPr>
          <p:nvPr/>
        </p:nvSpPr>
        <p:spPr bwMode="auto">
          <a:xfrm>
            <a:off x="990600" y="32004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49" name="Oval 5"/>
          <p:cNvSpPr>
            <a:spLocks noChangeArrowheads="1"/>
          </p:cNvSpPr>
          <p:nvPr/>
        </p:nvSpPr>
        <p:spPr bwMode="auto">
          <a:xfrm>
            <a:off x="990600" y="42672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0" name="Oval 6"/>
          <p:cNvSpPr>
            <a:spLocks noChangeArrowheads="1"/>
          </p:cNvSpPr>
          <p:nvPr/>
        </p:nvSpPr>
        <p:spPr bwMode="auto">
          <a:xfrm>
            <a:off x="2286000" y="32004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1" name="Oval 7"/>
          <p:cNvSpPr>
            <a:spLocks noChangeArrowheads="1"/>
          </p:cNvSpPr>
          <p:nvPr/>
        </p:nvSpPr>
        <p:spPr bwMode="auto">
          <a:xfrm>
            <a:off x="2286000" y="42672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2" name="Oval 8"/>
          <p:cNvSpPr>
            <a:spLocks noChangeArrowheads="1"/>
          </p:cNvSpPr>
          <p:nvPr/>
        </p:nvSpPr>
        <p:spPr bwMode="auto">
          <a:xfrm>
            <a:off x="3276600" y="32004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3" name="Oval 9"/>
          <p:cNvSpPr>
            <a:spLocks noChangeArrowheads="1"/>
          </p:cNvSpPr>
          <p:nvPr/>
        </p:nvSpPr>
        <p:spPr bwMode="auto">
          <a:xfrm>
            <a:off x="5410200" y="30480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4" name="Oval 10"/>
          <p:cNvSpPr>
            <a:spLocks noChangeArrowheads="1"/>
          </p:cNvSpPr>
          <p:nvPr/>
        </p:nvSpPr>
        <p:spPr bwMode="auto">
          <a:xfrm>
            <a:off x="5410200" y="42672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5" name="Oval 11"/>
          <p:cNvSpPr>
            <a:spLocks noChangeArrowheads="1"/>
          </p:cNvSpPr>
          <p:nvPr/>
        </p:nvSpPr>
        <p:spPr bwMode="auto">
          <a:xfrm>
            <a:off x="6705600" y="30480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6" name="Oval 12"/>
          <p:cNvSpPr>
            <a:spLocks noChangeArrowheads="1"/>
          </p:cNvSpPr>
          <p:nvPr/>
        </p:nvSpPr>
        <p:spPr bwMode="auto">
          <a:xfrm>
            <a:off x="6705600" y="42672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7" name="Oval 13"/>
          <p:cNvSpPr>
            <a:spLocks noChangeArrowheads="1"/>
          </p:cNvSpPr>
          <p:nvPr/>
        </p:nvSpPr>
        <p:spPr bwMode="auto">
          <a:xfrm>
            <a:off x="7696200" y="42672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8" name="Oval 14"/>
          <p:cNvSpPr>
            <a:spLocks noChangeArrowheads="1"/>
          </p:cNvSpPr>
          <p:nvPr/>
        </p:nvSpPr>
        <p:spPr bwMode="auto">
          <a:xfrm>
            <a:off x="7696200" y="30480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59" name="Oval 15"/>
          <p:cNvSpPr>
            <a:spLocks noChangeArrowheads="1"/>
          </p:cNvSpPr>
          <p:nvPr/>
        </p:nvSpPr>
        <p:spPr bwMode="auto">
          <a:xfrm>
            <a:off x="3276600" y="4267200"/>
            <a:ext cx="457200" cy="457200"/>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6160" name="Line 16"/>
          <p:cNvSpPr>
            <a:spLocks noChangeShapeType="1"/>
          </p:cNvSpPr>
          <p:nvPr/>
        </p:nvSpPr>
        <p:spPr bwMode="auto">
          <a:xfrm flipV="1">
            <a:off x="1219200" y="3657600"/>
            <a:ext cx="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61" name="Line 17"/>
          <p:cNvSpPr>
            <a:spLocks noChangeShapeType="1"/>
          </p:cNvSpPr>
          <p:nvPr/>
        </p:nvSpPr>
        <p:spPr bwMode="auto">
          <a:xfrm>
            <a:off x="1447800" y="3429000"/>
            <a:ext cx="838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62" name="Line 18"/>
          <p:cNvSpPr>
            <a:spLocks noChangeShapeType="1"/>
          </p:cNvSpPr>
          <p:nvPr/>
        </p:nvSpPr>
        <p:spPr bwMode="auto">
          <a:xfrm flipH="1">
            <a:off x="1447800" y="3581400"/>
            <a:ext cx="83820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63" name="Freeform 19"/>
          <p:cNvSpPr>
            <a:spLocks/>
          </p:cNvSpPr>
          <p:nvPr/>
        </p:nvSpPr>
        <p:spPr bwMode="auto">
          <a:xfrm>
            <a:off x="2273300" y="2870200"/>
            <a:ext cx="546100" cy="406400"/>
          </a:xfrm>
          <a:custGeom>
            <a:avLst/>
            <a:gdLst>
              <a:gd name="T0" fmla="*/ 2147483646 w 344"/>
              <a:gd name="T1" fmla="*/ 2147483646 h 256"/>
              <a:gd name="T2" fmla="*/ 2147483646 w 344"/>
              <a:gd name="T3" fmla="*/ 2147483646 h 256"/>
              <a:gd name="T4" fmla="*/ 2147483646 w 344"/>
              <a:gd name="T5" fmla="*/ 2147483646 h 256"/>
              <a:gd name="T6" fmla="*/ 2147483646 w 344"/>
              <a:gd name="T7" fmla="*/ 2147483646 h 256"/>
              <a:gd name="T8" fmla="*/ 2147483646 w 344"/>
              <a:gd name="T9" fmla="*/ 2147483646 h 256"/>
              <a:gd name="T10" fmla="*/ 2147483646 w 344"/>
              <a:gd name="T11" fmla="*/ 2147483646 h 256"/>
              <a:gd name="T12" fmla="*/ 2147483646 w 344"/>
              <a:gd name="T13" fmla="*/ 2147483646 h 256"/>
              <a:gd name="T14" fmla="*/ 2147483646 w 344"/>
              <a:gd name="T15" fmla="*/ 2147483646 h 2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type="none" w="med" len="med"/>
          </a:ln>
          <a:effectLst/>
        </p:spPr>
        <p:txBody>
          <a:bodyPr wrap="none" anchor="ctr"/>
          <a:lstStyle/>
          <a:p>
            <a:endParaRPr lang="en-US"/>
          </a:p>
        </p:txBody>
      </p:sp>
      <p:sp>
        <p:nvSpPr>
          <p:cNvPr id="6164" name="Freeform 20"/>
          <p:cNvSpPr>
            <a:spLocks/>
          </p:cNvSpPr>
          <p:nvPr/>
        </p:nvSpPr>
        <p:spPr bwMode="auto">
          <a:xfrm>
            <a:off x="1447800" y="4254500"/>
            <a:ext cx="838200" cy="241300"/>
          </a:xfrm>
          <a:custGeom>
            <a:avLst/>
            <a:gdLst>
              <a:gd name="T0" fmla="*/ 0 w 528"/>
              <a:gd name="T1" fmla="*/ 2147483646 h 152"/>
              <a:gd name="T2" fmla="*/ 2147483646 w 528"/>
              <a:gd name="T3" fmla="*/ 2147483646 h 152"/>
              <a:gd name="T4" fmla="*/ 2147483646 w 528"/>
              <a:gd name="T5" fmla="*/ 2147483646 h 152"/>
              <a:gd name="T6" fmla="*/ 0 60000 65536"/>
              <a:gd name="T7" fmla="*/ 0 60000 65536"/>
              <a:gd name="T8" fmla="*/ 0 60000 65536"/>
            </a:gdLst>
            <a:ahLst/>
            <a:cxnLst>
              <a:cxn ang="T6">
                <a:pos x="T0" y="T1"/>
              </a:cxn>
              <a:cxn ang="T7">
                <a:pos x="T2" y="T3"/>
              </a:cxn>
              <a:cxn ang="T8">
                <a:pos x="T4" y="T5"/>
              </a:cxn>
            </a:cxnLst>
            <a:rect l="0" t="0" r="r" b="b"/>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6165" name="Freeform 21"/>
          <p:cNvSpPr>
            <a:spLocks/>
          </p:cNvSpPr>
          <p:nvPr/>
        </p:nvSpPr>
        <p:spPr bwMode="auto">
          <a:xfrm>
            <a:off x="1447800" y="4648200"/>
            <a:ext cx="914400" cy="266700"/>
          </a:xfrm>
          <a:custGeom>
            <a:avLst/>
            <a:gdLst>
              <a:gd name="T0" fmla="*/ 2147483646 w 576"/>
              <a:gd name="T1" fmla="*/ 0 h 168"/>
              <a:gd name="T2" fmla="*/ 2147483646 w 576"/>
              <a:gd name="T3" fmla="*/ 2147483646 h 168"/>
              <a:gd name="T4" fmla="*/ 2147483646 w 576"/>
              <a:gd name="T5" fmla="*/ 2147483646 h 168"/>
              <a:gd name="T6" fmla="*/ 2147483646 w 576"/>
              <a:gd name="T7" fmla="*/ 2147483646 h 168"/>
              <a:gd name="T8" fmla="*/ 0 w 576"/>
              <a:gd name="T9" fmla="*/ 0 h 1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6166" name="Line 22"/>
          <p:cNvSpPr>
            <a:spLocks noChangeShapeType="1"/>
          </p:cNvSpPr>
          <p:nvPr/>
        </p:nvSpPr>
        <p:spPr bwMode="auto">
          <a:xfrm flipV="1">
            <a:off x="3505200" y="3657600"/>
            <a:ext cx="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67" name="Text Box 23"/>
          <p:cNvSpPr txBox="1">
            <a:spLocks noChangeArrowheads="1"/>
          </p:cNvSpPr>
          <p:nvPr/>
        </p:nvSpPr>
        <p:spPr bwMode="auto">
          <a:xfrm>
            <a:off x="1074738" y="3200400"/>
            <a:ext cx="296862" cy="336550"/>
          </a:xfrm>
          <a:prstGeom prst="rect">
            <a:avLst/>
          </a:prstGeom>
          <a:noFill/>
          <a:ln w="9525">
            <a:noFill/>
            <a:miter lim="800000"/>
            <a:headEnd/>
            <a:tailEnd/>
          </a:ln>
          <a:effectLst/>
        </p:spPr>
        <p:txBody>
          <a:bodyPr wrap="none">
            <a:spAutoFit/>
          </a:bodyPr>
          <a:lstStyle/>
          <a:p>
            <a:r>
              <a:rPr lang="en-US" altLang="en-US" sz="1600">
                <a:cs typeface="Arial" charset="0"/>
              </a:rPr>
              <a:t>1</a:t>
            </a:r>
          </a:p>
        </p:txBody>
      </p:sp>
      <p:sp>
        <p:nvSpPr>
          <p:cNvPr id="6168" name="Text Box 24"/>
          <p:cNvSpPr txBox="1">
            <a:spLocks noChangeArrowheads="1"/>
          </p:cNvSpPr>
          <p:nvPr/>
        </p:nvSpPr>
        <p:spPr bwMode="auto">
          <a:xfrm>
            <a:off x="5494338" y="3124200"/>
            <a:ext cx="296862" cy="336550"/>
          </a:xfrm>
          <a:prstGeom prst="rect">
            <a:avLst/>
          </a:prstGeom>
          <a:noFill/>
          <a:ln w="9525">
            <a:noFill/>
            <a:miter lim="800000"/>
            <a:headEnd/>
            <a:tailEnd/>
          </a:ln>
          <a:effectLst/>
        </p:spPr>
        <p:txBody>
          <a:bodyPr wrap="none">
            <a:spAutoFit/>
          </a:bodyPr>
          <a:lstStyle/>
          <a:p>
            <a:r>
              <a:rPr lang="en-US" altLang="en-US" sz="1600">
                <a:cs typeface="Arial" charset="0"/>
              </a:rPr>
              <a:t>1</a:t>
            </a:r>
            <a:endParaRPr lang="en-US" altLang="en-US" sz="1600">
              <a:latin typeface="Times New Roman" pitchFamily="18" charset="0"/>
              <a:cs typeface="Arial" charset="0"/>
            </a:endParaRPr>
          </a:p>
        </p:txBody>
      </p:sp>
      <p:sp>
        <p:nvSpPr>
          <p:cNvPr id="6169" name="Text Box 25"/>
          <p:cNvSpPr txBox="1">
            <a:spLocks noChangeArrowheads="1"/>
          </p:cNvSpPr>
          <p:nvPr/>
        </p:nvSpPr>
        <p:spPr bwMode="auto">
          <a:xfrm>
            <a:off x="2381250" y="3276600"/>
            <a:ext cx="285750" cy="336550"/>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2</a:t>
            </a:r>
          </a:p>
        </p:txBody>
      </p:sp>
      <p:sp>
        <p:nvSpPr>
          <p:cNvPr id="6170" name="Text Box 26"/>
          <p:cNvSpPr txBox="1">
            <a:spLocks noChangeArrowheads="1"/>
          </p:cNvSpPr>
          <p:nvPr/>
        </p:nvSpPr>
        <p:spPr bwMode="auto">
          <a:xfrm>
            <a:off x="3352800" y="3244850"/>
            <a:ext cx="296863" cy="336550"/>
          </a:xfrm>
          <a:prstGeom prst="rect">
            <a:avLst/>
          </a:prstGeom>
          <a:noFill/>
          <a:ln w="9525">
            <a:noFill/>
            <a:miter lim="800000"/>
            <a:headEnd/>
            <a:tailEnd/>
          </a:ln>
          <a:effectLst/>
        </p:spPr>
        <p:txBody>
          <a:bodyPr wrap="none">
            <a:spAutoFit/>
          </a:bodyPr>
          <a:lstStyle/>
          <a:p>
            <a:r>
              <a:rPr lang="en-US" altLang="en-US" sz="1600">
                <a:cs typeface="Arial" charset="0"/>
              </a:rPr>
              <a:t>3</a:t>
            </a:r>
            <a:endParaRPr lang="en-US" altLang="en-US" sz="1600">
              <a:latin typeface="Times New Roman" pitchFamily="18" charset="0"/>
              <a:cs typeface="Arial" charset="0"/>
            </a:endParaRPr>
          </a:p>
        </p:txBody>
      </p:sp>
      <p:sp>
        <p:nvSpPr>
          <p:cNvPr id="6171" name="Text Box 27"/>
          <p:cNvSpPr txBox="1">
            <a:spLocks noChangeArrowheads="1"/>
          </p:cNvSpPr>
          <p:nvPr/>
        </p:nvSpPr>
        <p:spPr bwMode="auto">
          <a:xfrm>
            <a:off x="1074738" y="4267200"/>
            <a:ext cx="296862" cy="336550"/>
          </a:xfrm>
          <a:prstGeom prst="rect">
            <a:avLst/>
          </a:prstGeom>
          <a:noFill/>
          <a:ln w="9525">
            <a:noFill/>
            <a:miter lim="800000"/>
            <a:headEnd/>
            <a:tailEnd/>
          </a:ln>
          <a:effectLst/>
        </p:spPr>
        <p:txBody>
          <a:bodyPr wrap="none">
            <a:spAutoFit/>
          </a:bodyPr>
          <a:lstStyle/>
          <a:p>
            <a:r>
              <a:rPr lang="en-US" altLang="en-US" sz="1600">
                <a:cs typeface="Arial" charset="0"/>
              </a:rPr>
              <a:t>4</a:t>
            </a:r>
            <a:endParaRPr lang="en-US" altLang="en-US" sz="1600">
              <a:latin typeface="Times New Roman" pitchFamily="18" charset="0"/>
              <a:cs typeface="Arial" charset="0"/>
            </a:endParaRPr>
          </a:p>
        </p:txBody>
      </p:sp>
      <p:sp>
        <p:nvSpPr>
          <p:cNvPr id="6172" name="Text Box 28"/>
          <p:cNvSpPr txBox="1">
            <a:spLocks noChangeArrowheads="1"/>
          </p:cNvSpPr>
          <p:nvPr/>
        </p:nvSpPr>
        <p:spPr bwMode="auto">
          <a:xfrm>
            <a:off x="5486400" y="4311650"/>
            <a:ext cx="296863" cy="336550"/>
          </a:xfrm>
          <a:prstGeom prst="rect">
            <a:avLst/>
          </a:prstGeom>
          <a:noFill/>
          <a:ln w="9525">
            <a:noFill/>
            <a:miter lim="800000"/>
            <a:headEnd/>
            <a:tailEnd/>
          </a:ln>
          <a:effectLst/>
        </p:spPr>
        <p:txBody>
          <a:bodyPr wrap="none">
            <a:spAutoFit/>
          </a:bodyPr>
          <a:lstStyle/>
          <a:p>
            <a:r>
              <a:rPr lang="en-US" altLang="en-US" sz="1600">
                <a:cs typeface="Arial" charset="0"/>
              </a:rPr>
              <a:t>4</a:t>
            </a:r>
            <a:endParaRPr lang="en-US" altLang="en-US" sz="1600">
              <a:latin typeface="Times New Roman" pitchFamily="18" charset="0"/>
              <a:cs typeface="Arial" charset="0"/>
            </a:endParaRPr>
          </a:p>
        </p:txBody>
      </p:sp>
      <p:sp>
        <p:nvSpPr>
          <p:cNvPr id="6173" name="Text Box 29"/>
          <p:cNvSpPr txBox="1">
            <a:spLocks noChangeArrowheads="1"/>
          </p:cNvSpPr>
          <p:nvPr/>
        </p:nvSpPr>
        <p:spPr bwMode="auto">
          <a:xfrm>
            <a:off x="2362200" y="4343400"/>
            <a:ext cx="296863" cy="336550"/>
          </a:xfrm>
          <a:prstGeom prst="rect">
            <a:avLst/>
          </a:prstGeom>
          <a:noFill/>
          <a:ln w="9525">
            <a:noFill/>
            <a:miter lim="800000"/>
            <a:headEnd/>
            <a:tailEnd/>
          </a:ln>
          <a:effectLst/>
        </p:spPr>
        <p:txBody>
          <a:bodyPr wrap="none">
            <a:spAutoFit/>
          </a:bodyPr>
          <a:lstStyle/>
          <a:p>
            <a:r>
              <a:rPr lang="en-US" altLang="en-US" sz="1600">
                <a:cs typeface="Arial" charset="0"/>
              </a:rPr>
              <a:t>5</a:t>
            </a:r>
            <a:endParaRPr lang="en-US" altLang="en-US" sz="1600">
              <a:latin typeface="Times New Roman" pitchFamily="18" charset="0"/>
              <a:cs typeface="Arial" charset="0"/>
            </a:endParaRPr>
          </a:p>
        </p:txBody>
      </p:sp>
      <p:sp>
        <p:nvSpPr>
          <p:cNvPr id="6174" name="Text Box 30"/>
          <p:cNvSpPr txBox="1">
            <a:spLocks noChangeArrowheads="1"/>
          </p:cNvSpPr>
          <p:nvPr/>
        </p:nvSpPr>
        <p:spPr bwMode="auto">
          <a:xfrm>
            <a:off x="6781800" y="4343400"/>
            <a:ext cx="296863" cy="336550"/>
          </a:xfrm>
          <a:prstGeom prst="rect">
            <a:avLst/>
          </a:prstGeom>
          <a:noFill/>
          <a:ln w="9525">
            <a:noFill/>
            <a:miter lim="800000"/>
            <a:headEnd/>
            <a:tailEnd/>
          </a:ln>
          <a:effectLst/>
        </p:spPr>
        <p:txBody>
          <a:bodyPr wrap="none">
            <a:spAutoFit/>
          </a:bodyPr>
          <a:lstStyle/>
          <a:p>
            <a:r>
              <a:rPr lang="en-US" altLang="en-US" sz="1600">
                <a:cs typeface="Arial" charset="0"/>
              </a:rPr>
              <a:t>5</a:t>
            </a:r>
            <a:endParaRPr lang="en-US" altLang="en-US" sz="1600">
              <a:latin typeface="Times New Roman" pitchFamily="18" charset="0"/>
              <a:cs typeface="Arial" charset="0"/>
            </a:endParaRPr>
          </a:p>
        </p:txBody>
      </p:sp>
      <p:sp>
        <p:nvSpPr>
          <p:cNvPr id="6175" name="Text Box 31"/>
          <p:cNvSpPr txBox="1">
            <a:spLocks noChangeArrowheads="1"/>
          </p:cNvSpPr>
          <p:nvPr/>
        </p:nvSpPr>
        <p:spPr bwMode="auto">
          <a:xfrm>
            <a:off x="3352800" y="4343400"/>
            <a:ext cx="296863" cy="336550"/>
          </a:xfrm>
          <a:prstGeom prst="rect">
            <a:avLst/>
          </a:prstGeom>
          <a:noFill/>
          <a:ln w="9525">
            <a:noFill/>
            <a:miter lim="800000"/>
            <a:headEnd/>
            <a:tailEnd/>
          </a:ln>
          <a:effectLst/>
        </p:spPr>
        <p:txBody>
          <a:bodyPr wrap="none">
            <a:spAutoFit/>
          </a:bodyPr>
          <a:lstStyle/>
          <a:p>
            <a:r>
              <a:rPr lang="en-US" altLang="en-US" sz="1600">
                <a:cs typeface="Arial" charset="0"/>
              </a:rPr>
              <a:t>6</a:t>
            </a:r>
            <a:endParaRPr lang="en-US" altLang="en-US" sz="1600">
              <a:latin typeface="Times New Roman" pitchFamily="18" charset="0"/>
              <a:cs typeface="Arial" charset="0"/>
            </a:endParaRPr>
          </a:p>
        </p:txBody>
      </p:sp>
      <p:sp>
        <p:nvSpPr>
          <p:cNvPr id="6176" name="Text Box 32"/>
          <p:cNvSpPr txBox="1">
            <a:spLocks noChangeArrowheads="1"/>
          </p:cNvSpPr>
          <p:nvPr/>
        </p:nvSpPr>
        <p:spPr bwMode="auto">
          <a:xfrm>
            <a:off x="7780338" y="4343400"/>
            <a:ext cx="296862" cy="336550"/>
          </a:xfrm>
          <a:prstGeom prst="rect">
            <a:avLst/>
          </a:prstGeom>
          <a:noFill/>
          <a:ln w="9525">
            <a:noFill/>
            <a:miter lim="800000"/>
            <a:headEnd/>
            <a:tailEnd/>
          </a:ln>
          <a:effectLst/>
        </p:spPr>
        <p:txBody>
          <a:bodyPr wrap="none">
            <a:spAutoFit/>
          </a:bodyPr>
          <a:lstStyle/>
          <a:p>
            <a:r>
              <a:rPr lang="en-US" altLang="en-US" sz="1600">
                <a:cs typeface="Arial" charset="0"/>
              </a:rPr>
              <a:t>6</a:t>
            </a:r>
            <a:endParaRPr lang="en-US" altLang="en-US" sz="1600">
              <a:latin typeface="Times New Roman" pitchFamily="18" charset="0"/>
              <a:cs typeface="Arial" charset="0"/>
            </a:endParaRPr>
          </a:p>
        </p:txBody>
      </p:sp>
      <p:sp>
        <p:nvSpPr>
          <p:cNvPr id="6177" name="Text Box 33"/>
          <p:cNvSpPr txBox="1">
            <a:spLocks noChangeArrowheads="1"/>
          </p:cNvSpPr>
          <p:nvPr/>
        </p:nvSpPr>
        <p:spPr bwMode="auto">
          <a:xfrm>
            <a:off x="6800850" y="3124200"/>
            <a:ext cx="285750" cy="336550"/>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2</a:t>
            </a:r>
          </a:p>
        </p:txBody>
      </p:sp>
      <p:sp>
        <p:nvSpPr>
          <p:cNvPr id="6178" name="Text Box 34"/>
          <p:cNvSpPr txBox="1">
            <a:spLocks noChangeArrowheads="1"/>
          </p:cNvSpPr>
          <p:nvPr/>
        </p:nvSpPr>
        <p:spPr bwMode="auto">
          <a:xfrm>
            <a:off x="7772400" y="3124200"/>
            <a:ext cx="296863" cy="336550"/>
          </a:xfrm>
          <a:prstGeom prst="rect">
            <a:avLst/>
          </a:prstGeom>
          <a:noFill/>
          <a:ln w="9525">
            <a:noFill/>
            <a:miter lim="800000"/>
            <a:headEnd/>
            <a:tailEnd/>
          </a:ln>
          <a:effectLst/>
        </p:spPr>
        <p:txBody>
          <a:bodyPr wrap="none">
            <a:spAutoFit/>
          </a:bodyPr>
          <a:lstStyle/>
          <a:p>
            <a:r>
              <a:rPr lang="en-US" altLang="en-US" sz="1600">
                <a:cs typeface="Arial" charset="0"/>
              </a:rPr>
              <a:t>3</a:t>
            </a:r>
            <a:endParaRPr lang="en-US" altLang="en-US" sz="1600">
              <a:latin typeface="Times New Roman" pitchFamily="18" charset="0"/>
              <a:cs typeface="Arial" charset="0"/>
            </a:endParaRPr>
          </a:p>
        </p:txBody>
      </p:sp>
      <p:sp>
        <p:nvSpPr>
          <p:cNvPr id="6179" name="Line 35"/>
          <p:cNvSpPr>
            <a:spLocks noChangeShapeType="1"/>
          </p:cNvSpPr>
          <p:nvPr/>
        </p:nvSpPr>
        <p:spPr bwMode="auto">
          <a:xfrm>
            <a:off x="5791200" y="3429000"/>
            <a:ext cx="990600" cy="914400"/>
          </a:xfrm>
          <a:prstGeom prst="line">
            <a:avLst/>
          </a:prstGeom>
          <a:noFill/>
          <a:ln w="9525">
            <a:solidFill>
              <a:schemeClr val="tx1"/>
            </a:solidFill>
            <a:round/>
            <a:headEnd/>
            <a:tailEnd/>
          </a:ln>
          <a:effectLst/>
        </p:spPr>
        <p:txBody>
          <a:bodyPr wrap="none" anchor="ctr"/>
          <a:lstStyle/>
          <a:p>
            <a:endParaRPr lang="en-US"/>
          </a:p>
        </p:txBody>
      </p:sp>
      <p:sp>
        <p:nvSpPr>
          <p:cNvPr id="6180" name="Line 36"/>
          <p:cNvSpPr>
            <a:spLocks noChangeShapeType="1"/>
          </p:cNvSpPr>
          <p:nvPr/>
        </p:nvSpPr>
        <p:spPr bwMode="auto">
          <a:xfrm>
            <a:off x="5867400" y="3276600"/>
            <a:ext cx="838200" cy="0"/>
          </a:xfrm>
          <a:prstGeom prst="line">
            <a:avLst/>
          </a:prstGeom>
          <a:noFill/>
          <a:ln w="9525">
            <a:solidFill>
              <a:schemeClr val="tx1"/>
            </a:solidFill>
            <a:round/>
            <a:headEnd/>
            <a:tailEnd/>
          </a:ln>
          <a:effectLst/>
        </p:spPr>
        <p:txBody>
          <a:bodyPr wrap="none" anchor="ctr"/>
          <a:lstStyle/>
          <a:p>
            <a:endParaRPr lang="en-US"/>
          </a:p>
        </p:txBody>
      </p:sp>
      <p:sp>
        <p:nvSpPr>
          <p:cNvPr id="6181" name="Line 37"/>
          <p:cNvSpPr>
            <a:spLocks noChangeShapeType="1"/>
          </p:cNvSpPr>
          <p:nvPr/>
        </p:nvSpPr>
        <p:spPr bwMode="auto">
          <a:xfrm flipV="1">
            <a:off x="6934200" y="3505200"/>
            <a:ext cx="0" cy="762000"/>
          </a:xfrm>
          <a:prstGeom prst="line">
            <a:avLst/>
          </a:prstGeom>
          <a:noFill/>
          <a:ln w="9525">
            <a:solidFill>
              <a:schemeClr val="tx1"/>
            </a:solidFill>
            <a:round/>
            <a:headEnd/>
            <a:tailEnd/>
          </a:ln>
          <a:effectLst/>
        </p:spPr>
        <p:txBody>
          <a:bodyPr wrap="none" anchor="ctr"/>
          <a:lstStyle/>
          <a:p>
            <a:endParaRPr lang="en-US"/>
          </a:p>
        </p:txBody>
      </p:sp>
      <p:sp>
        <p:nvSpPr>
          <p:cNvPr id="6182" name="Line 38"/>
          <p:cNvSpPr>
            <a:spLocks noChangeShapeType="1"/>
          </p:cNvSpPr>
          <p:nvPr/>
        </p:nvSpPr>
        <p:spPr bwMode="auto">
          <a:xfrm flipH="1" flipV="1">
            <a:off x="7924800" y="3505200"/>
            <a:ext cx="0" cy="762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Definition: Graph</a:t>
            </a:r>
          </a:p>
        </p:txBody>
      </p:sp>
      <p:sp>
        <p:nvSpPr>
          <p:cNvPr id="8195" name="Rectangle 3"/>
          <p:cNvSpPr>
            <a:spLocks noGrp="1" noChangeArrowheads="1"/>
          </p:cNvSpPr>
          <p:nvPr>
            <p:ph idx="1"/>
          </p:nvPr>
        </p:nvSpPr>
        <p:spPr/>
        <p:txBody>
          <a:bodyPr/>
          <a:lstStyle/>
          <a:p>
            <a:pPr eaLnBrk="1" hangingPunct="1"/>
            <a:r>
              <a:rPr lang="en-US" altLang="en-US" smtClean="0"/>
              <a:t>G is an ordered triple G:=(V, E, f)</a:t>
            </a:r>
          </a:p>
          <a:p>
            <a:pPr lvl="1" eaLnBrk="1" hangingPunct="1"/>
            <a:r>
              <a:rPr lang="en-US" altLang="en-US" smtClean="0"/>
              <a:t>V is a set of nodes, points, or vertices. </a:t>
            </a:r>
          </a:p>
          <a:p>
            <a:pPr lvl="1" eaLnBrk="1" hangingPunct="1"/>
            <a:r>
              <a:rPr lang="en-US" altLang="en-US" smtClean="0"/>
              <a:t>E is a set, whose elements are known as edges or lines. </a:t>
            </a:r>
          </a:p>
          <a:p>
            <a:pPr lvl="1" eaLnBrk="1" hangingPunct="1"/>
            <a:r>
              <a:rPr lang="en-US" altLang="en-US" smtClean="0"/>
              <a:t>f is a function </a:t>
            </a:r>
          </a:p>
          <a:p>
            <a:pPr lvl="2" eaLnBrk="1" hangingPunct="1"/>
            <a:r>
              <a:rPr lang="en-US" altLang="en-US" smtClean="0"/>
              <a:t>maps each element of E </a:t>
            </a:r>
          </a:p>
          <a:p>
            <a:pPr lvl="2" eaLnBrk="1" hangingPunct="1"/>
            <a:r>
              <a:rPr lang="en-US" altLang="en-US" smtClean="0"/>
              <a:t>to an unordered pair of vertices in V. </a:t>
            </a:r>
          </a:p>
          <a:p>
            <a:pPr eaLnBrk="1" hangingPunct="1">
              <a:buFont typeface="Wingdings" pitchFamily="2" charset="2"/>
              <a:buNone/>
            </a:pPr>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Definitions</a:t>
            </a:r>
          </a:p>
        </p:txBody>
      </p:sp>
      <p:sp>
        <p:nvSpPr>
          <p:cNvPr id="10243" name="Rectangle 3"/>
          <p:cNvSpPr>
            <a:spLocks noGrp="1" noChangeArrowheads="1"/>
          </p:cNvSpPr>
          <p:nvPr>
            <p:ph idx="1"/>
          </p:nvPr>
        </p:nvSpPr>
        <p:spPr/>
        <p:txBody>
          <a:bodyPr/>
          <a:lstStyle/>
          <a:p>
            <a:pPr eaLnBrk="1" hangingPunct="1">
              <a:lnSpc>
                <a:spcPct val="90000"/>
              </a:lnSpc>
            </a:pPr>
            <a:r>
              <a:rPr lang="en-US" altLang="en-US" smtClean="0"/>
              <a:t>Vertex</a:t>
            </a:r>
          </a:p>
          <a:p>
            <a:pPr lvl="1" eaLnBrk="1" hangingPunct="1">
              <a:lnSpc>
                <a:spcPct val="90000"/>
              </a:lnSpc>
            </a:pPr>
            <a:r>
              <a:rPr lang="en-US" altLang="en-US" smtClean="0"/>
              <a:t>Basic Element</a:t>
            </a:r>
          </a:p>
          <a:p>
            <a:pPr lvl="1" eaLnBrk="1" hangingPunct="1">
              <a:lnSpc>
                <a:spcPct val="90000"/>
              </a:lnSpc>
            </a:pPr>
            <a:r>
              <a:rPr lang="en-US" altLang="en-US" smtClean="0"/>
              <a:t>Drawn as a </a:t>
            </a:r>
            <a:r>
              <a:rPr lang="en-US" altLang="en-US" i="1" smtClean="0"/>
              <a:t>node</a:t>
            </a:r>
            <a:r>
              <a:rPr lang="en-US" altLang="en-US" smtClean="0"/>
              <a:t> or a </a:t>
            </a:r>
            <a:r>
              <a:rPr lang="en-US" altLang="en-US" i="1" smtClean="0"/>
              <a:t>dot</a:t>
            </a:r>
            <a:r>
              <a:rPr lang="en-US" altLang="en-US" smtClean="0"/>
              <a:t>.</a:t>
            </a:r>
          </a:p>
          <a:p>
            <a:pPr lvl="1" eaLnBrk="1" hangingPunct="1">
              <a:lnSpc>
                <a:spcPct val="90000"/>
              </a:lnSpc>
            </a:pPr>
            <a:r>
              <a:rPr lang="en-US" altLang="en-US" smtClean="0"/>
              <a:t>V</a:t>
            </a:r>
            <a:r>
              <a:rPr lang="en-US" altLang="en-US" b="1" smtClean="0"/>
              <a:t>ertex set</a:t>
            </a:r>
            <a:r>
              <a:rPr lang="en-US" altLang="en-US" smtClean="0"/>
              <a:t> of </a:t>
            </a:r>
            <a:r>
              <a:rPr lang="en-US" altLang="en-US" i="1" smtClean="0"/>
              <a:t>G</a:t>
            </a:r>
            <a:r>
              <a:rPr lang="en-US" altLang="en-US" smtClean="0"/>
              <a:t> is usually denoted by </a:t>
            </a:r>
            <a:r>
              <a:rPr lang="en-US" altLang="en-US" i="1" smtClean="0"/>
              <a:t>V</a:t>
            </a:r>
            <a:r>
              <a:rPr lang="en-US" altLang="en-US" smtClean="0"/>
              <a:t>(</a:t>
            </a:r>
            <a:r>
              <a:rPr lang="en-US" altLang="en-US" i="1" smtClean="0"/>
              <a:t>G</a:t>
            </a:r>
            <a:r>
              <a:rPr lang="en-US" altLang="en-US" smtClean="0"/>
              <a:t>), or </a:t>
            </a:r>
            <a:r>
              <a:rPr lang="en-US" altLang="en-US" i="1" smtClean="0"/>
              <a:t>V</a:t>
            </a:r>
          </a:p>
          <a:p>
            <a:pPr eaLnBrk="1" hangingPunct="1">
              <a:lnSpc>
                <a:spcPct val="90000"/>
              </a:lnSpc>
            </a:pPr>
            <a:r>
              <a:rPr lang="en-US" altLang="en-US" smtClean="0"/>
              <a:t>Edge</a:t>
            </a:r>
          </a:p>
          <a:p>
            <a:pPr lvl="1" eaLnBrk="1" hangingPunct="1">
              <a:lnSpc>
                <a:spcPct val="90000"/>
              </a:lnSpc>
            </a:pPr>
            <a:r>
              <a:rPr lang="en-US" altLang="en-US" smtClean="0"/>
              <a:t>A set of two elements</a:t>
            </a:r>
          </a:p>
          <a:p>
            <a:pPr lvl="1" eaLnBrk="1" hangingPunct="1">
              <a:lnSpc>
                <a:spcPct val="90000"/>
              </a:lnSpc>
            </a:pPr>
            <a:r>
              <a:rPr lang="en-US" altLang="en-US" smtClean="0"/>
              <a:t>Drawn as a line connecting two vertices, called end vertices, or endpoints. </a:t>
            </a:r>
          </a:p>
          <a:p>
            <a:pPr lvl="1" eaLnBrk="1" hangingPunct="1">
              <a:lnSpc>
                <a:spcPct val="90000"/>
              </a:lnSpc>
            </a:pPr>
            <a:r>
              <a:rPr lang="en-US" altLang="en-US" smtClean="0"/>
              <a:t>The edge set of G is usually denoted by E(G), or 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smtClean="0"/>
              <a:t>Example</a:t>
            </a:r>
          </a:p>
        </p:txBody>
      </p:sp>
      <p:pic>
        <p:nvPicPr>
          <p:cNvPr id="12291" name="Picture 6" descr="6n-graf"/>
          <p:cNvPicPr>
            <a:picLocks noGrp="1" noChangeAspect="1" noChangeArrowheads="1"/>
          </p:cNvPicPr>
          <p:nvPr>
            <p:ph sz="half" idx="1"/>
          </p:nvPr>
        </p:nvPicPr>
        <p:blipFill>
          <a:blip r:embed="rId3" cstate="print"/>
          <a:srcRect/>
          <a:stretch>
            <a:fillRect/>
          </a:stretch>
        </p:blipFill>
        <p:spPr>
          <a:xfrm>
            <a:off x="2927350" y="1600200"/>
            <a:ext cx="3289300" cy="2189163"/>
          </a:xfrm>
          <a:noFill/>
        </p:spPr>
      </p:pic>
      <p:sp>
        <p:nvSpPr>
          <p:cNvPr id="12292" name="Rectangle 4"/>
          <p:cNvSpPr>
            <a:spLocks noGrp="1" noChangeArrowheads="1"/>
          </p:cNvSpPr>
          <p:nvPr>
            <p:ph type="body" sz="half" idx="2"/>
          </p:nvPr>
        </p:nvSpPr>
        <p:spPr>
          <a:xfrm>
            <a:off x="457200" y="5029200"/>
            <a:ext cx="8229600" cy="1101725"/>
          </a:xfrm>
        </p:spPr>
        <p:txBody>
          <a:bodyPr/>
          <a:lstStyle/>
          <a:p>
            <a:pPr eaLnBrk="1" hangingPunct="1"/>
            <a:r>
              <a:rPr lang="en-US" altLang="en-US" sz="2800" smtClean="0"/>
              <a:t>V:={1,2,3,4,5,6} </a:t>
            </a:r>
          </a:p>
          <a:p>
            <a:pPr eaLnBrk="1" hangingPunct="1"/>
            <a:r>
              <a:rPr lang="en-US" altLang="en-US" sz="2800" smtClean="0"/>
              <a:t>E:={{1,2},{1,5},{2,3},{2,5},{3,4},{4,5},{4,6}} </a:t>
            </a:r>
          </a:p>
          <a:p>
            <a:pPr eaLnBrk="1" hangingPunct="1"/>
            <a:endParaRPr lang="en-US" alt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Simple Graphs </a:t>
            </a:r>
          </a:p>
        </p:txBody>
      </p:sp>
      <p:sp>
        <p:nvSpPr>
          <p:cNvPr id="14339" name="Rectangle 3"/>
          <p:cNvSpPr>
            <a:spLocks noGrp="1" noChangeArrowheads="1"/>
          </p:cNvSpPr>
          <p:nvPr>
            <p:ph idx="1"/>
          </p:nvPr>
        </p:nvSpPr>
        <p:spPr>
          <a:xfrm>
            <a:off x="381000" y="1524000"/>
            <a:ext cx="8229600" cy="4572000"/>
          </a:xfrm>
        </p:spPr>
        <p:txBody>
          <a:bodyPr/>
          <a:lstStyle/>
          <a:p>
            <a:pPr eaLnBrk="1" hangingPunct="1">
              <a:buFont typeface="Wingdings" pitchFamily="2" charset="2"/>
              <a:buNone/>
            </a:pPr>
            <a:r>
              <a:rPr lang="en-US" altLang="en-US" i="1" smtClean="0"/>
              <a:t>   Simple graphs</a:t>
            </a:r>
            <a:r>
              <a:rPr lang="en-US" altLang="en-US" smtClean="0"/>
              <a:t> are graphs without multiple edges or self-loops.</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81000"/>
            <a:ext cx="8382000" cy="1219200"/>
          </a:xfrm>
        </p:spPr>
        <p:txBody>
          <a:bodyPr/>
          <a:lstStyle/>
          <a:p>
            <a:pPr eaLnBrk="1" hangingPunct="1"/>
            <a:r>
              <a:rPr lang="en-US" altLang="en-US" smtClean="0"/>
              <a:t>Path</a:t>
            </a:r>
          </a:p>
        </p:txBody>
      </p:sp>
      <p:sp>
        <p:nvSpPr>
          <p:cNvPr id="16387" name="Rectangle 47"/>
          <p:cNvSpPr>
            <a:spLocks noGrp="1" noChangeArrowheads="1"/>
          </p:cNvSpPr>
          <p:nvPr>
            <p:ph idx="1"/>
          </p:nvPr>
        </p:nvSpPr>
        <p:spPr>
          <a:xfrm>
            <a:off x="304800" y="1295400"/>
            <a:ext cx="8229600" cy="2057400"/>
          </a:xfrm>
        </p:spPr>
        <p:txBody>
          <a:bodyPr/>
          <a:lstStyle/>
          <a:p>
            <a:pPr eaLnBrk="1" hangingPunct="1"/>
            <a:r>
              <a:rPr lang="en-US" altLang="en-US" sz="2800" smtClean="0"/>
              <a:t>A </a:t>
            </a:r>
            <a:r>
              <a:rPr lang="en-US" altLang="en-US" sz="2800" i="1" smtClean="0"/>
              <a:t>path</a:t>
            </a:r>
            <a:r>
              <a:rPr lang="en-US" altLang="en-US" sz="2800" smtClean="0"/>
              <a:t> is a sequence of vertices such that there is an edge from each vertex to its successor.  </a:t>
            </a:r>
          </a:p>
          <a:p>
            <a:pPr eaLnBrk="1" hangingPunct="1"/>
            <a:r>
              <a:rPr lang="en-US" altLang="en-US" sz="2800" smtClean="0"/>
              <a:t>A path is </a:t>
            </a:r>
            <a:r>
              <a:rPr lang="en-US" altLang="en-US" sz="2800" b="1" i="1" smtClean="0"/>
              <a:t>simple</a:t>
            </a:r>
            <a:r>
              <a:rPr lang="en-US" altLang="en-US" sz="2800" smtClean="0"/>
              <a:t> if each vertex is distinct.</a:t>
            </a:r>
          </a:p>
        </p:txBody>
      </p:sp>
      <p:grpSp>
        <p:nvGrpSpPr>
          <p:cNvPr id="16388" name="Group 3"/>
          <p:cNvGrpSpPr>
            <a:grpSpLocks/>
          </p:cNvGrpSpPr>
          <p:nvPr/>
        </p:nvGrpSpPr>
        <p:grpSpPr bwMode="auto">
          <a:xfrm>
            <a:off x="762000" y="3429000"/>
            <a:ext cx="2743200" cy="2043113"/>
            <a:chOff x="384" y="2016"/>
            <a:chExt cx="1728" cy="1287"/>
          </a:xfrm>
        </p:grpSpPr>
        <p:sp>
          <p:nvSpPr>
            <p:cNvPr id="16412" name="Oval 4"/>
            <p:cNvSpPr>
              <a:spLocks noChangeArrowheads="1"/>
            </p:cNvSpPr>
            <p:nvPr/>
          </p:nvSpPr>
          <p:spPr bwMode="auto">
            <a:xfrm>
              <a:off x="384" y="2016"/>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413" name="Oval 5"/>
            <p:cNvSpPr>
              <a:spLocks noChangeArrowheads="1"/>
            </p:cNvSpPr>
            <p:nvPr/>
          </p:nvSpPr>
          <p:spPr bwMode="auto">
            <a:xfrm>
              <a:off x="384" y="268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414" name="Oval 6"/>
            <p:cNvSpPr>
              <a:spLocks noChangeArrowheads="1"/>
            </p:cNvSpPr>
            <p:nvPr/>
          </p:nvSpPr>
          <p:spPr bwMode="auto">
            <a:xfrm>
              <a:off x="1200" y="2016"/>
              <a:ext cx="288" cy="288"/>
            </a:xfrm>
            <a:prstGeom prst="ellipse">
              <a:avLst/>
            </a:prstGeom>
            <a:noFill/>
            <a:ln w="9525">
              <a:solidFill>
                <a:schemeClr val="tx1"/>
              </a:solidFill>
              <a:round/>
              <a:headEnd/>
              <a:tailEnd/>
            </a:ln>
            <a:effectLst/>
          </p:spPr>
          <p:txBody>
            <a:bodyPr wrap="none" anchor="ctr"/>
            <a:lstStyle/>
            <a:p>
              <a:pPr algn="ctr"/>
              <a:endParaRPr lang="en-US" altLang="en-US">
                <a:latin typeface="Arial Black" pitchFamily="34" charset="0"/>
              </a:endParaRPr>
            </a:p>
          </p:txBody>
        </p:sp>
        <p:sp>
          <p:nvSpPr>
            <p:cNvPr id="16415" name="Oval 7"/>
            <p:cNvSpPr>
              <a:spLocks noChangeArrowheads="1"/>
            </p:cNvSpPr>
            <p:nvPr/>
          </p:nvSpPr>
          <p:spPr bwMode="auto">
            <a:xfrm>
              <a:off x="1200" y="268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416" name="Oval 8"/>
            <p:cNvSpPr>
              <a:spLocks noChangeArrowheads="1"/>
            </p:cNvSpPr>
            <p:nvPr/>
          </p:nvSpPr>
          <p:spPr bwMode="auto">
            <a:xfrm>
              <a:off x="1824" y="2016"/>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417" name="Oval 9"/>
            <p:cNvSpPr>
              <a:spLocks noChangeArrowheads="1"/>
            </p:cNvSpPr>
            <p:nvPr/>
          </p:nvSpPr>
          <p:spPr bwMode="auto">
            <a:xfrm>
              <a:off x="1824" y="268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418" name="Line 10"/>
            <p:cNvSpPr>
              <a:spLocks noChangeShapeType="1"/>
            </p:cNvSpPr>
            <p:nvPr/>
          </p:nvSpPr>
          <p:spPr bwMode="auto">
            <a:xfrm flipV="1">
              <a:off x="528" y="2304"/>
              <a:ext cx="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19" name="Line 11"/>
            <p:cNvSpPr>
              <a:spLocks noChangeShapeType="1"/>
            </p:cNvSpPr>
            <p:nvPr/>
          </p:nvSpPr>
          <p:spPr bwMode="auto">
            <a:xfrm>
              <a:off x="672" y="2160"/>
              <a:ext cx="528"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20" name="Line 12"/>
            <p:cNvSpPr>
              <a:spLocks noChangeShapeType="1"/>
            </p:cNvSpPr>
            <p:nvPr/>
          </p:nvSpPr>
          <p:spPr bwMode="auto">
            <a:xfrm flipH="1">
              <a:off x="672" y="2256"/>
              <a:ext cx="528"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21" name="Freeform 13"/>
            <p:cNvSpPr>
              <a:spLocks/>
            </p:cNvSpPr>
            <p:nvPr/>
          </p:nvSpPr>
          <p:spPr bwMode="auto">
            <a:xfrm>
              <a:off x="672" y="2680"/>
              <a:ext cx="528" cy="152"/>
            </a:xfrm>
            <a:custGeom>
              <a:avLst/>
              <a:gdLst>
                <a:gd name="T0" fmla="*/ 0 w 528"/>
                <a:gd name="T1" fmla="*/ 152 h 152"/>
                <a:gd name="T2" fmla="*/ 336 w 528"/>
                <a:gd name="T3" fmla="*/ 8 h 152"/>
                <a:gd name="T4" fmla="*/ 528 w 528"/>
                <a:gd name="T5" fmla="*/ 104 h 152"/>
                <a:gd name="T6" fmla="*/ 0 60000 65536"/>
                <a:gd name="T7" fmla="*/ 0 60000 65536"/>
                <a:gd name="T8" fmla="*/ 0 60000 65536"/>
              </a:gdLst>
              <a:ahLst/>
              <a:cxnLst>
                <a:cxn ang="T6">
                  <a:pos x="T0" y="T1"/>
                </a:cxn>
                <a:cxn ang="T7">
                  <a:pos x="T2" y="T3"/>
                </a:cxn>
                <a:cxn ang="T8">
                  <a:pos x="T4" y="T5"/>
                </a:cxn>
              </a:cxnLst>
              <a:rect l="0" t="0" r="r" b="b"/>
              <a:pathLst>
                <a:path w="528" h="152">
                  <a:moveTo>
                    <a:pt x="0" y="152"/>
                  </a:moveTo>
                  <a:cubicBezTo>
                    <a:pt x="124" y="84"/>
                    <a:pt x="248" y="16"/>
                    <a:pt x="336" y="8"/>
                  </a:cubicBezTo>
                  <a:cubicBezTo>
                    <a:pt x="424" y="0"/>
                    <a:pt x="496" y="80"/>
                    <a:pt x="528" y="104"/>
                  </a:cubicBezTo>
                </a:path>
              </a:pathLst>
            </a:custGeom>
            <a:noFill/>
            <a:ln w="9525" cap="flat">
              <a:solidFill>
                <a:schemeClr val="tx1"/>
              </a:solidFill>
              <a:prstDash val="sysDot"/>
              <a:round/>
              <a:headEnd type="none" w="med" len="med"/>
              <a:tailEnd type="triangle" w="med" len="med"/>
            </a:ln>
            <a:effectLst/>
          </p:spPr>
          <p:txBody>
            <a:bodyPr wrap="none" anchor="ctr"/>
            <a:lstStyle/>
            <a:p>
              <a:endParaRPr lang="en-US"/>
            </a:p>
          </p:txBody>
        </p:sp>
        <p:sp>
          <p:nvSpPr>
            <p:cNvPr id="16422" name="Freeform 14"/>
            <p:cNvSpPr>
              <a:spLocks/>
            </p:cNvSpPr>
            <p:nvPr/>
          </p:nvSpPr>
          <p:spPr bwMode="auto">
            <a:xfrm>
              <a:off x="672" y="2928"/>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cap="flat">
              <a:solidFill>
                <a:schemeClr val="tx1"/>
              </a:solidFill>
              <a:prstDash val="sysDot"/>
              <a:round/>
              <a:headEnd type="none" w="med" len="med"/>
              <a:tailEnd type="triangle" w="med" len="med"/>
            </a:ln>
            <a:effectLst/>
          </p:spPr>
          <p:txBody>
            <a:bodyPr wrap="none" anchor="ctr"/>
            <a:lstStyle/>
            <a:p>
              <a:endParaRPr lang="en-US"/>
            </a:p>
          </p:txBody>
        </p:sp>
        <p:sp>
          <p:nvSpPr>
            <p:cNvPr id="16423" name="Line 15"/>
            <p:cNvSpPr>
              <a:spLocks noChangeShapeType="1"/>
            </p:cNvSpPr>
            <p:nvPr/>
          </p:nvSpPr>
          <p:spPr bwMode="auto">
            <a:xfrm flipV="1">
              <a:off x="1968" y="2304"/>
              <a:ext cx="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24" name="Text Box 16"/>
            <p:cNvSpPr txBox="1">
              <a:spLocks noChangeArrowheads="1"/>
            </p:cNvSpPr>
            <p:nvPr/>
          </p:nvSpPr>
          <p:spPr bwMode="auto">
            <a:xfrm>
              <a:off x="437" y="2016"/>
              <a:ext cx="187" cy="212"/>
            </a:xfrm>
            <a:prstGeom prst="rect">
              <a:avLst/>
            </a:prstGeom>
            <a:noFill/>
            <a:ln w="9525">
              <a:noFill/>
              <a:miter lim="800000"/>
              <a:headEnd/>
              <a:tailEnd/>
            </a:ln>
            <a:effectLst/>
          </p:spPr>
          <p:txBody>
            <a:bodyPr wrap="none">
              <a:spAutoFit/>
            </a:bodyPr>
            <a:lstStyle/>
            <a:p>
              <a:r>
                <a:rPr lang="en-US" altLang="en-US" sz="1600">
                  <a:cs typeface="Arial" charset="0"/>
                </a:rPr>
                <a:t>1</a:t>
              </a:r>
            </a:p>
          </p:txBody>
        </p:sp>
        <p:sp>
          <p:nvSpPr>
            <p:cNvPr id="16425" name="Text Box 17"/>
            <p:cNvSpPr txBox="1">
              <a:spLocks noChangeArrowheads="1"/>
            </p:cNvSpPr>
            <p:nvPr/>
          </p:nvSpPr>
          <p:spPr bwMode="auto">
            <a:xfrm>
              <a:off x="1260" y="2064"/>
              <a:ext cx="180"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2</a:t>
              </a:r>
            </a:p>
          </p:txBody>
        </p:sp>
        <p:sp>
          <p:nvSpPr>
            <p:cNvPr id="16426" name="Text Box 18"/>
            <p:cNvSpPr txBox="1">
              <a:spLocks noChangeArrowheads="1"/>
            </p:cNvSpPr>
            <p:nvPr/>
          </p:nvSpPr>
          <p:spPr bwMode="auto">
            <a:xfrm>
              <a:off x="1872" y="2044"/>
              <a:ext cx="187" cy="212"/>
            </a:xfrm>
            <a:prstGeom prst="rect">
              <a:avLst/>
            </a:prstGeom>
            <a:noFill/>
            <a:ln w="9525">
              <a:noFill/>
              <a:miter lim="800000"/>
              <a:headEnd/>
              <a:tailEnd/>
            </a:ln>
            <a:effectLst/>
          </p:spPr>
          <p:txBody>
            <a:bodyPr wrap="none">
              <a:spAutoFit/>
            </a:bodyPr>
            <a:lstStyle/>
            <a:p>
              <a:r>
                <a:rPr lang="en-US" altLang="en-US" sz="1600">
                  <a:cs typeface="Arial" charset="0"/>
                </a:rPr>
                <a:t>3</a:t>
              </a:r>
              <a:endParaRPr lang="en-US" altLang="en-US" sz="1600">
                <a:latin typeface="Times New Roman" pitchFamily="18" charset="0"/>
                <a:cs typeface="Arial" charset="0"/>
              </a:endParaRPr>
            </a:p>
          </p:txBody>
        </p:sp>
        <p:sp>
          <p:nvSpPr>
            <p:cNvPr id="16427" name="Text Box 19"/>
            <p:cNvSpPr txBox="1">
              <a:spLocks noChangeArrowheads="1"/>
            </p:cNvSpPr>
            <p:nvPr/>
          </p:nvSpPr>
          <p:spPr bwMode="auto">
            <a:xfrm>
              <a:off x="437" y="2688"/>
              <a:ext cx="187" cy="212"/>
            </a:xfrm>
            <a:prstGeom prst="rect">
              <a:avLst/>
            </a:prstGeom>
            <a:noFill/>
            <a:ln w="9525">
              <a:noFill/>
              <a:miter lim="800000"/>
              <a:headEnd/>
              <a:tailEnd/>
            </a:ln>
            <a:effectLst/>
          </p:spPr>
          <p:txBody>
            <a:bodyPr wrap="none">
              <a:spAutoFit/>
            </a:bodyPr>
            <a:lstStyle/>
            <a:p>
              <a:r>
                <a:rPr lang="en-US" altLang="en-US" sz="1600">
                  <a:cs typeface="Arial" charset="0"/>
                </a:rPr>
                <a:t>4</a:t>
              </a:r>
              <a:endParaRPr lang="en-US" altLang="en-US" sz="1600">
                <a:latin typeface="Times New Roman" pitchFamily="18" charset="0"/>
                <a:cs typeface="Arial" charset="0"/>
              </a:endParaRPr>
            </a:p>
          </p:txBody>
        </p:sp>
        <p:sp>
          <p:nvSpPr>
            <p:cNvPr id="16428" name="Text Box 20"/>
            <p:cNvSpPr txBox="1">
              <a:spLocks noChangeArrowheads="1"/>
            </p:cNvSpPr>
            <p:nvPr/>
          </p:nvSpPr>
          <p:spPr bwMode="auto">
            <a:xfrm>
              <a:off x="1248" y="2736"/>
              <a:ext cx="187" cy="212"/>
            </a:xfrm>
            <a:prstGeom prst="rect">
              <a:avLst/>
            </a:prstGeom>
            <a:noFill/>
            <a:ln w="9525">
              <a:noFill/>
              <a:miter lim="800000"/>
              <a:headEnd/>
              <a:tailEnd/>
            </a:ln>
            <a:effectLst/>
          </p:spPr>
          <p:txBody>
            <a:bodyPr wrap="none">
              <a:spAutoFit/>
            </a:bodyPr>
            <a:lstStyle/>
            <a:p>
              <a:r>
                <a:rPr lang="en-US" altLang="en-US" sz="1600">
                  <a:cs typeface="Arial" charset="0"/>
                </a:rPr>
                <a:t>5</a:t>
              </a:r>
              <a:endParaRPr lang="en-US" altLang="en-US" sz="1600">
                <a:latin typeface="Times New Roman" pitchFamily="18" charset="0"/>
                <a:cs typeface="Arial" charset="0"/>
              </a:endParaRPr>
            </a:p>
          </p:txBody>
        </p:sp>
        <p:sp>
          <p:nvSpPr>
            <p:cNvPr id="16429" name="Text Box 21"/>
            <p:cNvSpPr txBox="1">
              <a:spLocks noChangeArrowheads="1"/>
            </p:cNvSpPr>
            <p:nvPr/>
          </p:nvSpPr>
          <p:spPr bwMode="auto">
            <a:xfrm>
              <a:off x="1872" y="2736"/>
              <a:ext cx="187" cy="212"/>
            </a:xfrm>
            <a:prstGeom prst="rect">
              <a:avLst/>
            </a:prstGeom>
            <a:noFill/>
            <a:ln w="9525">
              <a:noFill/>
              <a:miter lim="800000"/>
              <a:headEnd/>
              <a:tailEnd/>
            </a:ln>
            <a:effectLst/>
          </p:spPr>
          <p:txBody>
            <a:bodyPr wrap="none">
              <a:spAutoFit/>
            </a:bodyPr>
            <a:lstStyle/>
            <a:p>
              <a:r>
                <a:rPr lang="en-US" altLang="en-US" sz="1600">
                  <a:cs typeface="Arial" charset="0"/>
                </a:rPr>
                <a:t>6</a:t>
              </a:r>
              <a:endParaRPr lang="en-US" altLang="en-US" sz="1600">
                <a:latin typeface="Times New Roman" pitchFamily="18" charset="0"/>
                <a:cs typeface="Arial" charset="0"/>
              </a:endParaRPr>
            </a:p>
          </p:txBody>
        </p:sp>
        <p:sp>
          <p:nvSpPr>
            <p:cNvPr id="16430" name="Line 22"/>
            <p:cNvSpPr>
              <a:spLocks noChangeShapeType="1"/>
            </p:cNvSpPr>
            <p:nvPr/>
          </p:nvSpPr>
          <p:spPr bwMode="auto">
            <a:xfrm flipH="1" flipV="1">
              <a:off x="1200" y="3024"/>
              <a:ext cx="240" cy="96"/>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31" name="Text Box 23"/>
            <p:cNvSpPr txBox="1">
              <a:spLocks noChangeArrowheads="1"/>
            </p:cNvSpPr>
            <p:nvPr/>
          </p:nvSpPr>
          <p:spPr bwMode="auto">
            <a:xfrm>
              <a:off x="1440" y="3072"/>
              <a:ext cx="476" cy="231"/>
            </a:xfrm>
            <a:prstGeom prst="rect">
              <a:avLst/>
            </a:prstGeom>
            <a:noFill/>
            <a:ln w="9525">
              <a:noFill/>
              <a:miter lim="800000"/>
              <a:headEnd/>
              <a:tailEnd/>
            </a:ln>
            <a:effectLst/>
          </p:spPr>
          <p:txBody>
            <a:bodyPr wrap="none">
              <a:spAutoFit/>
            </a:bodyPr>
            <a:lstStyle/>
            <a:p>
              <a:r>
                <a:rPr lang="en-US" altLang="en-US">
                  <a:cs typeface="Arial" charset="0"/>
                </a:rPr>
                <a:t>Cycle</a:t>
              </a:r>
            </a:p>
          </p:txBody>
        </p:sp>
      </p:grpSp>
      <p:sp>
        <p:nvSpPr>
          <p:cNvPr id="16389" name="Text Box 24"/>
          <p:cNvSpPr txBox="1">
            <a:spLocks noChangeArrowheads="1"/>
          </p:cNvSpPr>
          <p:nvPr/>
        </p:nvSpPr>
        <p:spPr bwMode="auto">
          <a:xfrm>
            <a:off x="381000" y="5486400"/>
            <a:ext cx="3460750" cy="1190625"/>
          </a:xfrm>
          <a:prstGeom prst="rect">
            <a:avLst/>
          </a:prstGeom>
          <a:noFill/>
          <a:ln w="9525">
            <a:noFill/>
            <a:miter lim="800000"/>
            <a:headEnd/>
            <a:tailEnd/>
          </a:ln>
          <a:effectLst/>
        </p:spPr>
        <p:txBody>
          <a:bodyPr wrap="none">
            <a:spAutoFit/>
          </a:bodyPr>
          <a:lstStyle/>
          <a:p>
            <a:r>
              <a:rPr lang="en-US" altLang="en-US">
                <a:latin typeface="Arial Black" pitchFamily="34" charset="0"/>
                <a:cs typeface="Arial" charset="0"/>
              </a:rPr>
              <a:t>Simple path from 1 to 5 </a:t>
            </a:r>
            <a:br>
              <a:rPr lang="en-US" altLang="en-US">
                <a:latin typeface="Arial Black" pitchFamily="34" charset="0"/>
                <a:cs typeface="Arial" charset="0"/>
              </a:rPr>
            </a:br>
            <a:r>
              <a:rPr lang="en-US" altLang="en-US">
                <a:latin typeface="Arial Black" pitchFamily="34" charset="0"/>
                <a:cs typeface="Arial" charset="0"/>
              </a:rPr>
              <a:t>   = [ 1, 2, 4, 5 ]</a:t>
            </a:r>
          </a:p>
          <a:p>
            <a:r>
              <a:rPr lang="en-US" altLang="en-US">
                <a:cs typeface="Arial" charset="0"/>
              </a:rPr>
              <a:t>Our text’s alternates the vertices</a:t>
            </a:r>
            <a:br>
              <a:rPr lang="en-US" altLang="en-US">
                <a:cs typeface="Arial" charset="0"/>
              </a:rPr>
            </a:br>
            <a:r>
              <a:rPr lang="en-US" altLang="en-US">
                <a:cs typeface="Arial" charset="0"/>
              </a:rPr>
              <a:t>and edges.</a:t>
            </a:r>
            <a:endParaRPr lang="en-US" altLang="en-US">
              <a:latin typeface="Arial Black" pitchFamily="34" charset="0"/>
              <a:cs typeface="Arial" charset="0"/>
            </a:endParaRPr>
          </a:p>
        </p:txBody>
      </p:sp>
      <p:grpSp>
        <p:nvGrpSpPr>
          <p:cNvPr id="16390" name="Group 25"/>
          <p:cNvGrpSpPr>
            <a:grpSpLocks/>
          </p:cNvGrpSpPr>
          <p:nvPr/>
        </p:nvGrpSpPr>
        <p:grpSpPr bwMode="auto">
          <a:xfrm>
            <a:off x="4572000" y="3276600"/>
            <a:ext cx="3200400" cy="2424113"/>
            <a:chOff x="3168" y="1200"/>
            <a:chExt cx="2016" cy="1527"/>
          </a:xfrm>
        </p:grpSpPr>
        <p:sp>
          <p:nvSpPr>
            <p:cNvPr id="16392" name="Oval 26"/>
            <p:cNvSpPr>
              <a:spLocks noChangeArrowheads="1"/>
            </p:cNvSpPr>
            <p:nvPr/>
          </p:nvSpPr>
          <p:spPr bwMode="auto">
            <a:xfrm>
              <a:off x="3456" y="120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393" name="Oval 27"/>
            <p:cNvSpPr>
              <a:spLocks noChangeArrowheads="1"/>
            </p:cNvSpPr>
            <p:nvPr/>
          </p:nvSpPr>
          <p:spPr bwMode="auto">
            <a:xfrm>
              <a:off x="3456" y="196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394" name="Oval 28"/>
            <p:cNvSpPr>
              <a:spLocks noChangeArrowheads="1"/>
            </p:cNvSpPr>
            <p:nvPr/>
          </p:nvSpPr>
          <p:spPr bwMode="auto">
            <a:xfrm>
              <a:off x="4272" y="120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395" name="Oval 29"/>
            <p:cNvSpPr>
              <a:spLocks noChangeArrowheads="1"/>
            </p:cNvSpPr>
            <p:nvPr/>
          </p:nvSpPr>
          <p:spPr bwMode="auto">
            <a:xfrm>
              <a:off x="4272" y="196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396" name="Oval 30"/>
            <p:cNvSpPr>
              <a:spLocks noChangeArrowheads="1"/>
            </p:cNvSpPr>
            <p:nvPr/>
          </p:nvSpPr>
          <p:spPr bwMode="auto">
            <a:xfrm>
              <a:off x="4896" y="1968"/>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397" name="Oval 31"/>
            <p:cNvSpPr>
              <a:spLocks noChangeArrowheads="1"/>
            </p:cNvSpPr>
            <p:nvPr/>
          </p:nvSpPr>
          <p:spPr bwMode="auto">
            <a:xfrm>
              <a:off x="4896" y="1200"/>
              <a:ext cx="288" cy="288"/>
            </a:xfrm>
            <a:prstGeom prst="ellipse">
              <a:avLst/>
            </a:prstGeom>
            <a:noFill/>
            <a:ln w="9525">
              <a:solidFill>
                <a:schemeClr val="tx1"/>
              </a:solidFill>
              <a:round/>
              <a:headEnd/>
              <a:tailEnd/>
            </a:ln>
            <a:effectLst/>
          </p:spPr>
          <p:txBody>
            <a:bodyPr wrap="none" anchor="ctr"/>
            <a:lstStyle/>
            <a:p>
              <a:pPr eaLnBrk="1" hangingPunct="1"/>
              <a:endParaRPr lang="en-US" altLang="en-US"/>
            </a:p>
          </p:txBody>
        </p:sp>
        <p:sp>
          <p:nvSpPr>
            <p:cNvPr id="16398" name="Text Box 32"/>
            <p:cNvSpPr txBox="1">
              <a:spLocks noChangeArrowheads="1"/>
            </p:cNvSpPr>
            <p:nvPr/>
          </p:nvSpPr>
          <p:spPr bwMode="auto">
            <a:xfrm>
              <a:off x="3509" y="1248"/>
              <a:ext cx="201" cy="212"/>
            </a:xfrm>
            <a:prstGeom prst="rect">
              <a:avLst/>
            </a:prstGeom>
            <a:noFill/>
            <a:ln w="9525">
              <a:noFill/>
              <a:miter lim="800000"/>
              <a:headEnd/>
              <a:tailEnd/>
            </a:ln>
            <a:effectLst/>
          </p:spPr>
          <p:txBody>
            <a:bodyPr wrap="none">
              <a:spAutoFit/>
            </a:bodyPr>
            <a:lstStyle/>
            <a:p>
              <a:r>
                <a:rPr lang="en-US" altLang="en-US" sz="1600">
                  <a:cs typeface="Arial" charset="0"/>
                </a:rPr>
                <a:t>A</a:t>
              </a:r>
              <a:endParaRPr lang="en-US" altLang="en-US" sz="1600">
                <a:latin typeface="Times New Roman" pitchFamily="18" charset="0"/>
                <a:cs typeface="Arial" charset="0"/>
              </a:endParaRPr>
            </a:p>
          </p:txBody>
        </p:sp>
        <p:sp>
          <p:nvSpPr>
            <p:cNvPr id="16399" name="Text Box 33"/>
            <p:cNvSpPr txBox="1">
              <a:spLocks noChangeArrowheads="1"/>
            </p:cNvSpPr>
            <p:nvPr/>
          </p:nvSpPr>
          <p:spPr bwMode="auto">
            <a:xfrm>
              <a:off x="3504" y="1996"/>
              <a:ext cx="208" cy="212"/>
            </a:xfrm>
            <a:prstGeom prst="rect">
              <a:avLst/>
            </a:prstGeom>
            <a:noFill/>
            <a:ln w="9525">
              <a:noFill/>
              <a:miter lim="800000"/>
              <a:headEnd/>
              <a:tailEnd/>
            </a:ln>
            <a:effectLst/>
          </p:spPr>
          <p:txBody>
            <a:bodyPr wrap="none">
              <a:spAutoFit/>
            </a:bodyPr>
            <a:lstStyle/>
            <a:p>
              <a:r>
                <a:rPr lang="en-US" altLang="en-US" sz="1600">
                  <a:cs typeface="Arial" charset="0"/>
                </a:rPr>
                <a:t>D</a:t>
              </a:r>
              <a:endParaRPr lang="en-US" altLang="en-US" sz="1600">
                <a:latin typeface="Times New Roman" pitchFamily="18" charset="0"/>
                <a:cs typeface="Arial" charset="0"/>
              </a:endParaRPr>
            </a:p>
          </p:txBody>
        </p:sp>
        <p:sp>
          <p:nvSpPr>
            <p:cNvPr id="16400" name="Text Box 34"/>
            <p:cNvSpPr txBox="1">
              <a:spLocks noChangeArrowheads="1"/>
            </p:cNvSpPr>
            <p:nvPr/>
          </p:nvSpPr>
          <p:spPr bwMode="auto">
            <a:xfrm>
              <a:off x="4320" y="2017"/>
              <a:ext cx="194"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E</a:t>
              </a:r>
            </a:p>
          </p:txBody>
        </p:sp>
        <p:sp>
          <p:nvSpPr>
            <p:cNvPr id="16401" name="Text Box 35"/>
            <p:cNvSpPr txBox="1">
              <a:spLocks noChangeArrowheads="1"/>
            </p:cNvSpPr>
            <p:nvPr/>
          </p:nvSpPr>
          <p:spPr bwMode="auto">
            <a:xfrm>
              <a:off x="4949" y="2016"/>
              <a:ext cx="194" cy="212"/>
            </a:xfrm>
            <a:prstGeom prst="rect">
              <a:avLst/>
            </a:prstGeom>
            <a:noFill/>
            <a:ln w="9525">
              <a:noFill/>
              <a:miter lim="800000"/>
              <a:headEnd/>
              <a:tailEnd/>
            </a:ln>
            <a:effectLst/>
          </p:spPr>
          <p:txBody>
            <a:bodyPr wrap="none">
              <a:spAutoFit/>
            </a:bodyPr>
            <a:lstStyle/>
            <a:p>
              <a:r>
                <a:rPr lang="en-US" altLang="en-US" sz="1600">
                  <a:cs typeface="Arial" charset="0"/>
                </a:rPr>
                <a:t>F</a:t>
              </a:r>
              <a:endParaRPr lang="en-US" altLang="en-US" sz="1600">
                <a:latin typeface="Times New Roman" pitchFamily="18" charset="0"/>
                <a:cs typeface="Arial" charset="0"/>
              </a:endParaRPr>
            </a:p>
          </p:txBody>
        </p:sp>
        <p:sp>
          <p:nvSpPr>
            <p:cNvPr id="16402" name="Text Box 36"/>
            <p:cNvSpPr txBox="1">
              <a:spLocks noChangeArrowheads="1"/>
            </p:cNvSpPr>
            <p:nvPr/>
          </p:nvSpPr>
          <p:spPr bwMode="auto">
            <a:xfrm>
              <a:off x="4332" y="1248"/>
              <a:ext cx="201"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B</a:t>
              </a:r>
            </a:p>
          </p:txBody>
        </p:sp>
        <p:sp>
          <p:nvSpPr>
            <p:cNvPr id="16403" name="Text Box 37"/>
            <p:cNvSpPr txBox="1">
              <a:spLocks noChangeArrowheads="1"/>
            </p:cNvSpPr>
            <p:nvPr/>
          </p:nvSpPr>
          <p:spPr bwMode="auto">
            <a:xfrm>
              <a:off x="4944" y="1249"/>
              <a:ext cx="201" cy="212"/>
            </a:xfrm>
            <a:prstGeom prst="rect">
              <a:avLst/>
            </a:prstGeom>
            <a:noFill/>
            <a:ln w="9525">
              <a:noFill/>
              <a:miter lim="800000"/>
              <a:headEnd/>
              <a:tailEnd/>
            </a:ln>
            <a:effectLst/>
          </p:spPr>
          <p:txBody>
            <a:bodyPr wrap="none">
              <a:spAutoFit/>
            </a:bodyPr>
            <a:lstStyle/>
            <a:p>
              <a:r>
                <a:rPr lang="en-US" altLang="en-US" sz="1600">
                  <a:latin typeface="Times New Roman" pitchFamily="18" charset="0"/>
                  <a:cs typeface="Arial" charset="0"/>
                </a:rPr>
                <a:t>C</a:t>
              </a:r>
            </a:p>
          </p:txBody>
        </p:sp>
        <p:sp>
          <p:nvSpPr>
            <p:cNvPr id="16404" name="Line 38"/>
            <p:cNvSpPr>
              <a:spLocks noChangeShapeType="1"/>
            </p:cNvSpPr>
            <p:nvPr/>
          </p:nvSpPr>
          <p:spPr bwMode="auto">
            <a:xfrm>
              <a:off x="3696" y="1440"/>
              <a:ext cx="624" cy="576"/>
            </a:xfrm>
            <a:prstGeom prst="line">
              <a:avLst/>
            </a:prstGeom>
            <a:noFill/>
            <a:ln w="9525">
              <a:solidFill>
                <a:schemeClr val="tx1"/>
              </a:solidFill>
              <a:prstDash val="sysDot"/>
              <a:round/>
              <a:headEnd/>
              <a:tailEnd/>
            </a:ln>
            <a:effectLst/>
          </p:spPr>
          <p:txBody>
            <a:bodyPr wrap="none" anchor="ctr"/>
            <a:lstStyle/>
            <a:p>
              <a:endParaRPr lang="en-US"/>
            </a:p>
          </p:txBody>
        </p:sp>
        <p:sp>
          <p:nvSpPr>
            <p:cNvPr id="16405" name="Line 39"/>
            <p:cNvSpPr>
              <a:spLocks noChangeShapeType="1"/>
            </p:cNvSpPr>
            <p:nvPr/>
          </p:nvSpPr>
          <p:spPr bwMode="auto">
            <a:xfrm>
              <a:off x="3744" y="1344"/>
              <a:ext cx="528" cy="0"/>
            </a:xfrm>
            <a:prstGeom prst="line">
              <a:avLst/>
            </a:prstGeom>
            <a:noFill/>
            <a:ln w="9525">
              <a:solidFill>
                <a:schemeClr val="tx1"/>
              </a:solidFill>
              <a:prstDash val="sysDot"/>
              <a:round/>
              <a:headEnd/>
              <a:tailEnd/>
            </a:ln>
            <a:effectLst/>
          </p:spPr>
          <p:txBody>
            <a:bodyPr wrap="none" anchor="ctr"/>
            <a:lstStyle/>
            <a:p>
              <a:endParaRPr lang="en-US"/>
            </a:p>
          </p:txBody>
        </p:sp>
        <p:sp>
          <p:nvSpPr>
            <p:cNvPr id="16406" name="Line 40"/>
            <p:cNvSpPr>
              <a:spLocks noChangeShapeType="1"/>
            </p:cNvSpPr>
            <p:nvPr/>
          </p:nvSpPr>
          <p:spPr bwMode="auto">
            <a:xfrm flipV="1">
              <a:off x="4416" y="1488"/>
              <a:ext cx="0" cy="480"/>
            </a:xfrm>
            <a:prstGeom prst="line">
              <a:avLst/>
            </a:prstGeom>
            <a:noFill/>
            <a:ln w="9525">
              <a:solidFill>
                <a:schemeClr val="tx1"/>
              </a:solidFill>
              <a:prstDash val="sysDot"/>
              <a:round/>
              <a:headEnd/>
              <a:tailEnd/>
            </a:ln>
            <a:effectLst/>
          </p:spPr>
          <p:txBody>
            <a:bodyPr wrap="none" anchor="ctr"/>
            <a:lstStyle/>
            <a:p>
              <a:endParaRPr lang="en-US"/>
            </a:p>
          </p:txBody>
        </p:sp>
        <p:sp>
          <p:nvSpPr>
            <p:cNvPr id="16407" name="Line 41"/>
            <p:cNvSpPr>
              <a:spLocks noChangeShapeType="1"/>
            </p:cNvSpPr>
            <p:nvPr/>
          </p:nvSpPr>
          <p:spPr bwMode="auto">
            <a:xfrm flipH="1" flipV="1">
              <a:off x="5040" y="1488"/>
              <a:ext cx="0" cy="480"/>
            </a:xfrm>
            <a:prstGeom prst="line">
              <a:avLst/>
            </a:prstGeom>
            <a:noFill/>
            <a:ln w="9525">
              <a:solidFill>
                <a:schemeClr val="tx1"/>
              </a:solidFill>
              <a:round/>
              <a:headEnd/>
              <a:tailEnd/>
            </a:ln>
            <a:effectLst/>
          </p:spPr>
          <p:txBody>
            <a:bodyPr wrap="none" anchor="ctr"/>
            <a:lstStyle/>
            <a:p>
              <a:endParaRPr lang="en-US"/>
            </a:p>
          </p:txBody>
        </p:sp>
        <p:sp>
          <p:nvSpPr>
            <p:cNvPr id="16408" name="Line 42"/>
            <p:cNvSpPr>
              <a:spLocks noChangeShapeType="1"/>
            </p:cNvSpPr>
            <p:nvPr/>
          </p:nvSpPr>
          <p:spPr bwMode="auto">
            <a:xfrm flipH="1" flipV="1">
              <a:off x="3696" y="2256"/>
              <a:ext cx="240"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09" name="Text Box 43"/>
            <p:cNvSpPr txBox="1">
              <a:spLocks noChangeArrowheads="1"/>
            </p:cNvSpPr>
            <p:nvPr/>
          </p:nvSpPr>
          <p:spPr bwMode="auto">
            <a:xfrm>
              <a:off x="3888" y="2496"/>
              <a:ext cx="932" cy="231"/>
            </a:xfrm>
            <a:prstGeom prst="rect">
              <a:avLst/>
            </a:prstGeom>
            <a:noFill/>
            <a:ln w="9525">
              <a:noFill/>
              <a:miter lim="800000"/>
              <a:headEnd/>
              <a:tailEnd/>
            </a:ln>
            <a:effectLst/>
          </p:spPr>
          <p:txBody>
            <a:bodyPr wrap="none">
              <a:spAutoFit/>
            </a:bodyPr>
            <a:lstStyle/>
            <a:p>
              <a:r>
                <a:rPr lang="en-US" altLang="en-US">
                  <a:cs typeface="Arial" charset="0"/>
                </a:rPr>
                <a:t>Unreachable</a:t>
              </a:r>
            </a:p>
          </p:txBody>
        </p:sp>
        <p:sp>
          <p:nvSpPr>
            <p:cNvPr id="16410" name="Line 44"/>
            <p:cNvSpPr>
              <a:spLocks noChangeShapeType="1"/>
            </p:cNvSpPr>
            <p:nvPr/>
          </p:nvSpPr>
          <p:spPr bwMode="auto">
            <a:xfrm flipV="1">
              <a:off x="3600" y="1632"/>
              <a:ext cx="288" cy="144"/>
            </a:xfrm>
            <a:prstGeom prst="line">
              <a:avLst/>
            </a:prstGeom>
            <a:noFill/>
            <a:ln w="9525">
              <a:solidFill>
                <a:schemeClr val="tx1"/>
              </a:solidFill>
              <a:round/>
              <a:headEnd/>
              <a:tailEnd type="triangle" w="med" len="med"/>
            </a:ln>
            <a:effectLst/>
          </p:spPr>
          <p:txBody>
            <a:bodyPr wrap="none" anchor="ctr"/>
            <a:lstStyle/>
            <a:p>
              <a:endParaRPr lang="en-US"/>
            </a:p>
          </p:txBody>
        </p:sp>
        <p:sp>
          <p:nvSpPr>
            <p:cNvPr id="16411" name="Text Box 45"/>
            <p:cNvSpPr txBox="1">
              <a:spLocks noChangeArrowheads="1"/>
            </p:cNvSpPr>
            <p:nvPr/>
          </p:nvSpPr>
          <p:spPr bwMode="auto">
            <a:xfrm>
              <a:off x="3168" y="1703"/>
              <a:ext cx="476" cy="231"/>
            </a:xfrm>
            <a:prstGeom prst="rect">
              <a:avLst/>
            </a:prstGeom>
            <a:noFill/>
            <a:ln w="9525">
              <a:noFill/>
              <a:miter lim="800000"/>
              <a:headEnd/>
              <a:tailEnd/>
            </a:ln>
            <a:effectLst/>
          </p:spPr>
          <p:txBody>
            <a:bodyPr wrap="none">
              <a:spAutoFit/>
            </a:bodyPr>
            <a:lstStyle/>
            <a:p>
              <a:r>
                <a:rPr lang="en-US" altLang="en-US">
                  <a:cs typeface="Arial" charset="0"/>
                </a:rPr>
                <a:t>Cycle</a:t>
              </a:r>
            </a:p>
          </p:txBody>
        </p:sp>
      </p:grpSp>
      <p:sp>
        <p:nvSpPr>
          <p:cNvPr id="373806" name="Rectangle 46"/>
          <p:cNvSpPr>
            <a:spLocks noChangeArrowheads="1"/>
          </p:cNvSpPr>
          <p:nvPr/>
        </p:nvSpPr>
        <p:spPr bwMode="auto">
          <a:xfrm>
            <a:off x="4267200" y="6019800"/>
            <a:ext cx="43434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eaLnBrk="1" hangingPunct="1">
              <a:defRPr/>
            </a:pPr>
            <a:r>
              <a:rPr lang="en-US" sz="2000">
                <a:solidFill>
                  <a:schemeClr val="tx2"/>
                </a:solidFill>
                <a:effectLst>
                  <a:outerShdw blurRad="38100" dist="38100" dir="2700000" algn="tl">
                    <a:srgbClr val="000000"/>
                  </a:outerShdw>
                </a:effectLst>
              </a:rPr>
              <a:t>If there is  path </a:t>
            </a:r>
            <a:r>
              <a:rPr lang="en-US" sz="2000" i="1">
                <a:solidFill>
                  <a:schemeClr val="tx2"/>
                </a:solidFill>
                <a:effectLst>
                  <a:outerShdw blurRad="38100" dist="38100" dir="2700000" algn="tl">
                    <a:srgbClr val="000000"/>
                  </a:outerShdw>
                </a:effectLst>
              </a:rPr>
              <a:t>p</a:t>
            </a:r>
            <a:r>
              <a:rPr lang="en-US" sz="2000">
                <a:solidFill>
                  <a:schemeClr val="tx2"/>
                </a:solidFill>
                <a:effectLst>
                  <a:outerShdw blurRad="38100" dist="38100" dir="2700000" algn="tl">
                    <a:srgbClr val="000000"/>
                  </a:outerShdw>
                </a:effectLst>
              </a:rPr>
              <a:t> from </a:t>
            </a:r>
            <a:r>
              <a:rPr lang="en-US" sz="2000" i="1">
                <a:solidFill>
                  <a:schemeClr val="tx2"/>
                </a:solidFill>
                <a:effectLst>
                  <a:outerShdw blurRad="38100" dist="38100" dir="2700000" algn="tl">
                    <a:srgbClr val="000000"/>
                  </a:outerShdw>
                </a:effectLst>
              </a:rPr>
              <a:t>u</a:t>
            </a:r>
            <a:r>
              <a:rPr lang="en-US" sz="2000">
                <a:solidFill>
                  <a:schemeClr val="tx2"/>
                </a:solidFill>
                <a:effectLst>
                  <a:outerShdw blurRad="38100" dist="38100" dir="2700000" algn="tl">
                    <a:srgbClr val="000000"/>
                  </a:outerShdw>
                </a:effectLst>
              </a:rPr>
              <a:t> to </a:t>
            </a:r>
            <a:r>
              <a:rPr lang="en-US" sz="2000" i="1">
                <a:solidFill>
                  <a:schemeClr val="tx2"/>
                </a:solidFill>
                <a:effectLst>
                  <a:outerShdw blurRad="38100" dist="38100" dir="2700000" algn="tl">
                    <a:srgbClr val="000000"/>
                  </a:outerShdw>
                </a:effectLst>
              </a:rPr>
              <a:t>v</a:t>
            </a:r>
            <a:r>
              <a:rPr lang="en-US" sz="2000">
                <a:solidFill>
                  <a:schemeClr val="tx2"/>
                </a:solidFill>
                <a:effectLst>
                  <a:outerShdw blurRad="38100" dist="38100" dir="2700000" algn="tl">
                    <a:srgbClr val="000000"/>
                  </a:outerShdw>
                </a:effectLst>
              </a:rPr>
              <a:t> then we say </a:t>
            </a:r>
            <a:r>
              <a:rPr lang="en-US" sz="2000" i="1">
                <a:solidFill>
                  <a:schemeClr val="tx2"/>
                </a:solidFill>
                <a:effectLst>
                  <a:outerShdw blurRad="38100" dist="38100" dir="2700000" algn="tl">
                    <a:srgbClr val="000000"/>
                  </a:outerShdw>
                </a:effectLst>
              </a:rPr>
              <a:t>v</a:t>
            </a:r>
            <a:r>
              <a:rPr lang="en-US" sz="2000">
                <a:solidFill>
                  <a:schemeClr val="tx2"/>
                </a:solidFill>
                <a:effectLst>
                  <a:outerShdw blurRad="38100" dist="38100" dir="2700000" algn="tl">
                    <a:srgbClr val="000000"/>
                  </a:outerShdw>
                </a:effectLst>
              </a:rPr>
              <a:t> is </a:t>
            </a:r>
            <a:r>
              <a:rPr lang="en-US" sz="2000" b="1">
                <a:solidFill>
                  <a:schemeClr val="tx2"/>
                </a:solidFill>
                <a:effectLst>
                  <a:outerShdw blurRad="38100" dist="38100" dir="2700000" algn="tl">
                    <a:srgbClr val="000000"/>
                  </a:outerShdw>
                </a:effectLst>
              </a:rPr>
              <a:t>reachable</a:t>
            </a:r>
            <a:r>
              <a:rPr lang="en-US" sz="2000">
                <a:solidFill>
                  <a:schemeClr val="tx2"/>
                </a:solidFill>
                <a:effectLst>
                  <a:outerShdw blurRad="38100" dist="38100" dir="2700000" algn="tl">
                    <a:srgbClr val="000000"/>
                  </a:outerShdw>
                </a:effectLst>
              </a:rPr>
              <a:t> from </a:t>
            </a:r>
            <a:r>
              <a:rPr lang="en-US" sz="2000" i="1">
                <a:solidFill>
                  <a:schemeClr val="tx2"/>
                </a:solidFill>
                <a:effectLst>
                  <a:outerShdw blurRad="38100" dist="38100" dir="2700000" algn="tl">
                    <a:srgbClr val="000000"/>
                  </a:outerShdw>
                </a:effectLst>
              </a:rPr>
              <a:t>u</a:t>
            </a:r>
            <a:r>
              <a:rPr lang="en-US" sz="2000">
                <a:solidFill>
                  <a:schemeClr val="tx2"/>
                </a:solidFill>
                <a:effectLst>
                  <a:outerShdw blurRad="38100" dist="38100" dir="2700000" algn="tl">
                    <a:srgbClr val="000000"/>
                  </a:outerShdw>
                </a:effectLst>
              </a:rPr>
              <a:t> via </a:t>
            </a:r>
            <a:r>
              <a:rPr lang="en-US" sz="2000" i="1">
                <a:solidFill>
                  <a:schemeClr val="tx2"/>
                </a:solidFill>
                <a:effectLst>
                  <a:outerShdw blurRad="38100" dist="38100" dir="2700000" algn="tl">
                    <a:srgbClr val="000000"/>
                  </a:outerShdw>
                </a:effectLst>
              </a:rPr>
              <a:t>p</a:t>
            </a:r>
            <a:r>
              <a:rPr lang="en-US" sz="2000">
                <a:solidFill>
                  <a:schemeClr val="tx2"/>
                </a:solidFill>
                <a:effectLst>
                  <a:outerShdw blurRad="38100" dist="38100" dir="2700000" algn="tl">
                    <a:srgbClr val="000000"/>
                  </a:outerShdw>
                </a:effectLst>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861</TotalTime>
  <Words>1320</Words>
  <Application>Microsoft Office PowerPoint</Application>
  <PresentationFormat>On-screen Show (4:3)</PresentationFormat>
  <Paragraphs>307</Paragraphs>
  <Slides>34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Symbol</vt:lpstr>
      <vt:lpstr>Times New Roman</vt:lpstr>
      <vt:lpstr>Wingdings</vt:lpstr>
      <vt:lpstr>Arial Black</vt:lpstr>
      <vt:lpstr>Default Design</vt:lpstr>
      <vt:lpstr>Introduction to Graphs</vt:lpstr>
      <vt:lpstr>Introduction</vt:lpstr>
      <vt:lpstr>Introduction: Formal Definition</vt:lpstr>
      <vt:lpstr>What is a Graph?</vt:lpstr>
      <vt:lpstr>Definition: Graph</vt:lpstr>
      <vt:lpstr>Definitions</vt:lpstr>
      <vt:lpstr>Example</vt:lpstr>
      <vt:lpstr>Simple Graphs </vt:lpstr>
      <vt:lpstr>Path</vt:lpstr>
      <vt:lpstr>Introduction: Formal Definition</vt:lpstr>
      <vt:lpstr>Introduction: Directed Graphs</vt:lpstr>
      <vt:lpstr>Introduction: Undirected Graphs</vt:lpstr>
      <vt:lpstr>Terminology</vt:lpstr>
      <vt:lpstr>Terminology</vt:lpstr>
      <vt:lpstr>Terminology</vt:lpstr>
      <vt:lpstr>Terminology</vt:lpstr>
      <vt:lpstr>Cycle</vt:lpstr>
      <vt:lpstr>Tree</vt:lpstr>
      <vt:lpstr>Test Your Knowledge Cyclic or Acyclic?</vt:lpstr>
      <vt:lpstr>Terminology</vt:lpstr>
      <vt:lpstr>Test Your Knowledge Complete, or “Acomplete” (Not Complete)</vt:lpstr>
      <vt:lpstr>Test Your Knowledge Complete, or “Acomplete” (Not Complete)</vt:lpstr>
      <vt:lpstr>Terminology</vt:lpstr>
      <vt:lpstr>Test Your Knowledge Connected, Strongly connected, or Weakly connected</vt:lpstr>
      <vt:lpstr>Terminology</vt:lpstr>
      <vt:lpstr>A weighted graph</vt:lpstr>
      <vt:lpstr>Uses for Graphs</vt:lpstr>
      <vt:lpstr>Uses for Graphs</vt:lpstr>
      <vt:lpstr>Uses for Graphs</vt:lpstr>
      <vt:lpstr>Topological Sort</vt:lpstr>
      <vt:lpstr>Topological Sort</vt:lpstr>
      <vt:lpstr>Method to the Madness</vt:lpstr>
      <vt:lpstr>Simple Topological Sort Algorithm</vt:lpstr>
      <vt:lpstr>Test Your Knowledge</vt:lpstr>
    </vt:vector>
  </TitlesOfParts>
  <Company>Clemson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Graphs</dc:title>
  <dc:creator>officeuser</dc:creator>
  <cp:lastModifiedBy>Gururajan</cp:lastModifiedBy>
  <cp:revision>24</cp:revision>
  <dcterms:created xsi:type="dcterms:W3CDTF">2003-10-30T02:18:40Z</dcterms:created>
  <dcterms:modified xsi:type="dcterms:W3CDTF">2017-07-15T05:00:40Z</dcterms:modified>
</cp:coreProperties>
</file>