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2"/>
  </p:notes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  <p:sldId id="264" r:id="rId9"/>
    <p:sldId id="265" r:id="rId10"/>
    <p:sldId id="263" r:id="rId11"/>
    <p:sldId id="266" r:id="rId12"/>
    <p:sldId id="267" r:id="rId13"/>
    <p:sldId id="270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9" r:id="rId29"/>
    <p:sldId id="284" r:id="rId30"/>
    <p:sldId id="286" r:id="rId31"/>
    <p:sldId id="285" r:id="rId32"/>
    <p:sldId id="287" r:id="rId33"/>
    <p:sldId id="288" r:id="rId34"/>
    <p:sldId id="290" r:id="rId35"/>
    <p:sldId id="291" r:id="rId36"/>
    <p:sldId id="292" r:id="rId37"/>
    <p:sldId id="293" r:id="rId38"/>
    <p:sldId id="294" r:id="rId39"/>
    <p:sldId id="296" r:id="rId40"/>
    <p:sldId id="295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66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42" autoAdjust="0"/>
    <p:restoredTop sz="94660"/>
  </p:normalViewPr>
  <p:slideViewPr>
    <p:cSldViewPr>
      <p:cViewPr varScale="1">
        <p:scale>
          <a:sx n="86" d="100"/>
          <a:sy n="86" d="100"/>
        </p:scale>
        <p:origin x="-15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75EFE14E-7762-4733-98B8-AB2493EBE2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2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1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87DB70F-1DC5-4082-AC45-1265BF842B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36AD78-F513-48FE-8681-A6B469E31B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62F491-7556-487E-A95E-056413EA39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43F968A-C87A-41F9-92D9-F7BCAA75FB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21646-7B35-4101-B277-608681137E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BC37FC-E7BF-4102-859F-4587661250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04C4A-BE12-40FF-8D0D-B25D856BFB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8F2461-1084-4460-93D1-88F9F51561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7627EF-DBE8-431C-88C8-577FA6CC42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9D8D3F-4B9C-4C6C-9502-EF5F09F73F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E9D13B-6020-41F7-A580-7B33E49741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A6F5-5A2A-4C97-ACB6-FD03D9941D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FC0C837-2B46-4CCD-BA8F-21A44211F12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026DE850-AF6D-4399-8E4A-0C0F0C0ACC07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Applications of Suffix Trees</a:t>
            </a: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Charles Yan</a:t>
            </a:r>
          </a:p>
          <a:p>
            <a:r>
              <a:rPr lang="en-US" altLang="zh-CN">
                <a:ea typeface="宋体" pitchFamily="2" charset="-122"/>
              </a:rPr>
              <a:t>2008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2779-546D-4F21-989F-F0BA5CF97DB3}" type="slidenum">
              <a:rPr lang="en-US"/>
              <a:pPr/>
              <a:t>10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itchFamily="2" charset="-122"/>
              </a:rPr>
              <a:t>Generalized Suffix Trees</a:t>
            </a:r>
            <a:endParaRPr lang="en-US" sz="400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17713"/>
            <a:ext cx="8269288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ea typeface="宋体" pitchFamily="2" charset="-122"/>
              </a:rPr>
              <a:t>How to build the suffix tree  for a set T = {T</a:t>
            </a:r>
            <a:r>
              <a:rPr lang="en-US" altLang="zh-CN" sz="2400" baseline="-25000">
                <a:solidFill>
                  <a:schemeClr val="tx2"/>
                </a:solidFill>
                <a:ea typeface="宋体" pitchFamily="2" charset="-122"/>
              </a:rPr>
              <a:t>1</a:t>
            </a:r>
            <a:r>
              <a:rPr lang="en-US" altLang="zh-CN" sz="2400">
                <a:solidFill>
                  <a:schemeClr val="tx2"/>
                </a:solidFill>
                <a:ea typeface="宋体" pitchFamily="2" charset="-122"/>
              </a:rPr>
              <a:t>, T</a:t>
            </a:r>
            <a:r>
              <a:rPr lang="en-US" altLang="zh-CN" sz="2400" baseline="-25000">
                <a:solidFill>
                  <a:schemeClr val="tx2"/>
                </a:solidFill>
                <a:ea typeface="宋体" pitchFamily="2" charset="-122"/>
              </a:rPr>
              <a:t>2</a:t>
            </a:r>
            <a:r>
              <a:rPr lang="en-US" altLang="zh-CN" sz="2400">
                <a:solidFill>
                  <a:schemeClr val="tx2"/>
                </a:solidFill>
                <a:ea typeface="宋体" pitchFamily="2" charset="-122"/>
              </a:rPr>
              <a:t>, …, T</a:t>
            </a:r>
            <a:r>
              <a:rPr lang="en-US" altLang="zh-CN" sz="2400" baseline="-25000">
                <a:solidFill>
                  <a:schemeClr val="tx2"/>
                </a:solidFill>
                <a:ea typeface="宋体" pitchFamily="2" charset="-122"/>
              </a:rPr>
              <a:t>i</a:t>
            </a:r>
            <a:r>
              <a:rPr lang="en-US" altLang="zh-CN" sz="2400">
                <a:solidFill>
                  <a:schemeClr val="tx2"/>
                </a:solidFill>
                <a:ea typeface="宋体" pitchFamily="2" charset="-122"/>
              </a:rPr>
              <a:t>) in O(m)?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(1) Build a suffix tree for T</a:t>
            </a:r>
            <a:r>
              <a:rPr lang="en-US" altLang="zh-CN" sz="2400" baseline="-25000">
                <a:ea typeface="宋体" pitchFamily="2" charset="-122"/>
              </a:rPr>
              <a:t>1</a:t>
            </a:r>
            <a:r>
              <a:rPr lang="en-US" altLang="zh-CN" sz="2400">
                <a:ea typeface="宋体" pitchFamily="2" charset="-122"/>
              </a:rPr>
              <a:t>$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(2) Start from the root of the tree search for T</a:t>
            </a:r>
            <a:r>
              <a:rPr lang="en-US" altLang="zh-CN" sz="2400" baseline="-25000">
                <a:ea typeface="宋体" pitchFamily="2" charset="-122"/>
              </a:rPr>
              <a:t>2</a:t>
            </a:r>
            <a:r>
              <a:rPr lang="en-US" altLang="zh-CN" sz="2400">
                <a:ea typeface="宋体" pitchFamily="2" charset="-122"/>
              </a:rPr>
              <a:t>. Assume that i characters in T</a:t>
            </a:r>
            <a:r>
              <a:rPr lang="en-US" altLang="zh-CN" sz="2400" baseline="-25000">
                <a:ea typeface="宋体" pitchFamily="2" charset="-122"/>
              </a:rPr>
              <a:t>2</a:t>
            </a:r>
            <a:r>
              <a:rPr lang="en-US" altLang="zh-CN" sz="2400">
                <a:ea typeface="宋体" pitchFamily="2" charset="-122"/>
              </a:rPr>
              <a:t> are matched,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chemeClr val="folHlink"/>
                </a:solidFill>
                <a:ea typeface="宋体" pitchFamily="2" charset="-122"/>
              </a:rPr>
              <a:t>	The suffix tree has implicitly encoded every suffix of T</a:t>
            </a:r>
            <a:r>
              <a:rPr lang="en-US" altLang="zh-CN" sz="2000" baseline="-25000">
                <a:solidFill>
                  <a:schemeClr val="folHlink"/>
                </a:solidFill>
                <a:ea typeface="宋体" pitchFamily="2" charset="-122"/>
              </a:rPr>
              <a:t>2</a:t>
            </a:r>
            <a:r>
              <a:rPr lang="en-US" altLang="zh-CN" sz="2000">
                <a:solidFill>
                  <a:schemeClr val="folHlink"/>
                </a:solidFill>
                <a:ea typeface="宋体" pitchFamily="2" charset="-122"/>
              </a:rPr>
              <a:t>[1,..i]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chemeClr val="folHlink"/>
                </a:solidFill>
                <a:ea typeface="宋体" pitchFamily="2" charset="-122"/>
              </a:rPr>
              <a:t>	The suffix tree contains I</a:t>
            </a:r>
            <a:r>
              <a:rPr lang="en-US" altLang="zh-CN" sz="2000" baseline="-25000">
                <a:solidFill>
                  <a:schemeClr val="folHlink"/>
                </a:solidFill>
                <a:ea typeface="宋体" pitchFamily="2" charset="-122"/>
              </a:rPr>
              <a:t>i </a:t>
            </a:r>
            <a:r>
              <a:rPr lang="en-US" altLang="zh-CN" sz="2000">
                <a:solidFill>
                  <a:schemeClr val="folHlink"/>
                </a:solidFill>
                <a:ea typeface="宋体" pitchFamily="2" charset="-122"/>
              </a:rPr>
              <a:t>for T</a:t>
            </a:r>
            <a:r>
              <a:rPr lang="en-US" altLang="zh-CN" sz="2000" baseline="-25000">
                <a:solidFill>
                  <a:schemeClr val="folHlink"/>
                </a:solidFill>
                <a:ea typeface="宋体" pitchFamily="2" charset="-122"/>
              </a:rPr>
              <a:t>2</a:t>
            </a:r>
            <a:endParaRPr lang="en-US" altLang="zh-CN" sz="2000">
              <a:solidFill>
                <a:schemeClr val="folHlink"/>
              </a:solidFill>
              <a:ea typeface="宋体" pitchFamily="2" charset="-122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chemeClr val="folHlink"/>
                </a:solidFill>
                <a:ea typeface="宋体" pitchFamily="2" charset="-122"/>
              </a:rPr>
              <a:t>	We can skip phase 1,..,i for T</a:t>
            </a:r>
            <a:r>
              <a:rPr lang="en-US" altLang="zh-CN" sz="2000" baseline="-25000">
                <a:solidFill>
                  <a:schemeClr val="folHlink"/>
                </a:solidFill>
                <a:ea typeface="宋体" pitchFamily="2" charset="-122"/>
              </a:rPr>
              <a:t>2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(3) Continue the Ukkonen’s algorithm on </a:t>
            </a:r>
            <a:r>
              <a:rPr lang="en-US" altLang="zh-CN" sz="2000">
                <a:ea typeface="宋体" pitchFamily="2" charset="-122"/>
              </a:rPr>
              <a:t>T</a:t>
            </a:r>
            <a:r>
              <a:rPr lang="en-US" altLang="zh-CN" sz="2000" baseline="-25000">
                <a:ea typeface="宋体" pitchFamily="2" charset="-122"/>
              </a:rPr>
              <a:t>2 </a:t>
            </a:r>
            <a:r>
              <a:rPr lang="en-US" altLang="zh-CN" sz="2000">
                <a:ea typeface="宋体" pitchFamily="2" charset="-122"/>
              </a:rPr>
              <a:t>in phase i+1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	</a:t>
            </a:r>
            <a:r>
              <a:rPr lang="en-US" altLang="zh-CN" sz="2000">
                <a:solidFill>
                  <a:schemeClr val="folHlink"/>
                </a:solidFill>
                <a:ea typeface="宋体" pitchFamily="2" charset="-122"/>
              </a:rPr>
              <a:t>Walk up from the end of T</a:t>
            </a:r>
            <a:r>
              <a:rPr lang="en-US" altLang="zh-CN" sz="2000" baseline="-25000">
                <a:solidFill>
                  <a:schemeClr val="folHlink"/>
                </a:solidFill>
                <a:ea typeface="宋体" pitchFamily="2" charset="-122"/>
              </a:rPr>
              <a:t>2</a:t>
            </a:r>
            <a:r>
              <a:rPr lang="en-US" altLang="zh-CN" sz="2000">
                <a:solidFill>
                  <a:schemeClr val="folHlink"/>
                </a:solidFill>
                <a:ea typeface="宋体" pitchFamily="2" charset="-122"/>
              </a:rPr>
              <a:t>[1,..i], …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(4) Until all T</a:t>
            </a:r>
            <a:r>
              <a:rPr lang="en-US" altLang="zh-CN" sz="2000" baseline="-25000">
                <a:ea typeface="宋体" pitchFamily="2" charset="-122"/>
              </a:rPr>
              <a:t>i</a:t>
            </a:r>
            <a:r>
              <a:rPr lang="en-US" altLang="zh-CN" sz="2000">
                <a:ea typeface="宋体" pitchFamily="2" charset="-122"/>
              </a:rPr>
              <a:t> are included in the suffix tree.</a:t>
            </a:r>
            <a:endParaRPr lang="en-US" altLang="zh-CN" sz="2400">
              <a:ea typeface="宋体" pitchFamily="2" charset="-122"/>
            </a:endParaRPr>
          </a:p>
          <a:p>
            <a:pPr marL="609600" indent="-609600">
              <a:lnSpc>
                <a:spcPct val="90000"/>
              </a:lnSpc>
            </a:pPr>
            <a:endParaRPr lang="en-US" altLang="zh-CN" sz="2400">
              <a:ea typeface="宋体" pitchFamily="2" charset="-122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arenBoth"/>
            </a:pPr>
            <a:endParaRPr lang="en-US" altLang="zh-CN" sz="2400" baseline="-25000">
              <a:ea typeface="宋体" pitchFamily="2" charset="-122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arenBoth"/>
            </a:pPr>
            <a:endParaRPr lang="en-US" altLang="zh-CN" sz="2400">
              <a:ea typeface="宋体" pitchFamily="2" charset="-122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A50F-9826-4731-9247-5A41E907E3E6}" type="slidenum">
              <a:rPr lang="en-US"/>
              <a:pPr/>
              <a:t>11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itchFamily="2" charset="-122"/>
              </a:rPr>
              <a:t>4. Longest Common Substring (LCS) of Two Strings</a:t>
            </a:r>
            <a:endParaRPr lang="en-US" sz="32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17713"/>
            <a:ext cx="80010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Given strings S1 and S2, find the LCS of them. 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  <a:ea typeface="宋体" pitchFamily="2" charset="-122"/>
              </a:rPr>
              <a:t>Different from </a:t>
            </a:r>
            <a:r>
              <a:rPr lang="en-US" altLang="zh-CN" sz="2400" i="1">
                <a:solidFill>
                  <a:schemeClr val="folHlink"/>
                </a:solidFill>
                <a:ea typeface="宋体" pitchFamily="2" charset="-122"/>
              </a:rPr>
              <a:t>longest common subsequence problem.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S</a:t>
            </a:r>
            <a:r>
              <a:rPr lang="en-US" altLang="zh-CN" sz="2400" baseline="-25000">
                <a:ea typeface="宋体" pitchFamily="2" charset="-122"/>
              </a:rPr>
              <a:t>1</a:t>
            </a:r>
            <a:r>
              <a:rPr lang="en-US" altLang="zh-CN" sz="2400">
                <a:ea typeface="宋体" pitchFamily="2" charset="-122"/>
              </a:rPr>
              <a:t>: </a:t>
            </a:r>
            <a:r>
              <a:rPr lang="en-US" altLang="zh-CN" sz="2400" i="1">
                <a:ea typeface="宋体" pitchFamily="2" charset="-122"/>
              </a:rPr>
              <a:t>xabxa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S</a:t>
            </a:r>
            <a:r>
              <a:rPr lang="en-US" altLang="zh-CN" sz="2400" baseline="-25000">
                <a:ea typeface="宋体" pitchFamily="2" charset="-122"/>
              </a:rPr>
              <a:t>2</a:t>
            </a:r>
            <a:r>
              <a:rPr lang="en-US" altLang="zh-CN" sz="2400">
                <a:ea typeface="宋体" pitchFamily="2" charset="-122"/>
              </a:rPr>
              <a:t>: </a:t>
            </a:r>
            <a:r>
              <a:rPr lang="en-US" altLang="zh-CN" sz="2400" i="1">
                <a:ea typeface="宋体" pitchFamily="2" charset="-122"/>
              </a:rPr>
              <a:t>babxba</a:t>
            </a:r>
            <a:endParaRPr lang="en-US" sz="2400" i="1"/>
          </a:p>
          <a:p>
            <a:pPr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LCS is</a:t>
            </a:r>
            <a:r>
              <a:rPr lang="en-US" altLang="zh-CN" sz="2400" i="1">
                <a:ea typeface="宋体" pitchFamily="2" charset="-122"/>
              </a:rPr>
              <a:t> abx</a:t>
            </a:r>
          </a:p>
          <a:p>
            <a:pPr>
              <a:buFont typeface="Wingdings" pitchFamily="2" charset="2"/>
              <a:buNone/>
            </a:pPr>
            <a:endParaRPr lang="en-US" altLang="zh-CN" sz="2400" i="1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endParaRPr lang="en-US" sz="2400"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9C9B-A5D9-4DFF-BFAC-E078E187DDF8}" type="slidenum">
              <a:rPr lang="en-US"/>
              <a:pPr/>
              <a:t>12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itchFamily="2" charset="-122"/>
              </a:rPr>
              <a:t>4. Longest Common Substring (LCS) of Two Strings</a:t>
            </a:r>
            <a:endParaRPr lang="en-US" sz="320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17713"/>
            <a:ext cx="8650288" cy="4114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zh-CN" sz="2400">
                <a:ea typeface="宋体" pitchFamily="2" charset="-122"/>
              </a:rPr>
              <a:t>Build a generalized suffix tree for S1 and S2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zh-CN" sz="2400">
                <a:ea typeface="宋体" pitchFamily="2" charset="-122"/>
              </a:rPr>
              <a:t>If a leave is from S</a:t>
            </a:r>
            <a:r>
              <a:rPr lang="en-US" altLang="zh-CN" sz="2400" baseline="-25000">
                <a:ea typeface="宋体" pitchFamily="2" charset="-122"/>
              </a:rPr>
              <a:t>1</a:t>
            </a:r>
            <a:r>
              <a:rPr lang="en-US" altLang="zh-CN" sz="2400">
                <a:ea typeface="宋体" pitchFamily="2" charset="-122"/>
              </a:rPr>
              <a:t>, then mark all its ancestors with 1.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zh-CN" sz="2400">
                <a:ea typeface="宋体" pitchFamily="2" charset="-122"/>
              </a:rPr>
              <a:t>If a leave is from S</a:t>
            </a:r>
            <a:r>
              <a:rPr lang="en-US" altLang="zh-CN" sz="2400" baseline="-25000">
                <a:ea typeface="宋体" pitchFamily="2" charset="-122"/>
              </a:rPr>
              <a:t>2</a:t>
            </a:r>
            <a:r>
              <a:rPr lang="en-US" altLang="zh-CN" sz="2400">
                <a:ea typeface="宋体" pitchFamily="2" charset="-122"/>
              </a:rPr>
              <a:t>, then mark all its ancestors with 2.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zh-CN" sz="2400">
                <a:ea typeface="宋体" pitchFamily="2" charset="-122"/>
              </a:rPr>
              <a:t>The path-label of any node that is  marked with both 1 and 2 is a common substring of S</a:t>
            </a:r>
            <a:r>
              <a:rPr lang="en-US" altLang="zh-CN" sz="2400" baseline="-25000">
                <a:ea typeface="宋体" pitchFamily="2" charset="-122"/>
              </a:rPr>
              <a:t>1</a:t>
            </a:r>
            <a:r>
              <a:rPr lang="en-US" altLang="zh-CN" sz="2400">
                <a:ea typeface="宋体" pitchFamily="2" charset="-122"/>
              </a:rPr>
              <a:t> and S</a:t>
            </a:r>
            <a:r>
              <a:rPr lang="en-US" altLang="zh-CN" sz="2400" baseline="-25000">
                <a:ea typeface="宋体" pitchFamily="2" charset="-122"/>
              </a:rPr>
              <a:t>2</a:t>
            </a:r>
            <a:r>
              <a:rPr lang="en-US" altLang="zh-CN" sz="2400">
                <a:ea typeface="宋体" pitchFamily="2" charset="-122"/>
              </a:rPr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zh-CN" sz="2400">
                <a:ea typeface="宋体" pitchFamily="2" charset="-122"/>
              </a:rPr>
              <a:t>Find the node that is labeled with 1 and 2, and has the greatest </a:t>
            </a:r>
            <a:r>
              <a:rPr lang="en-US" altLang="zh-CN" sz="2400">
                <a:solidFill>
                  <a:schemeClr val="hlink"/>
                </a:solidFill>
                <a:ea typeface="宋体" pitchFamily="2" charset="-122"/>
              </a:rPr>
              <a:t>string-depth</a:t>
            </a:r>
            <a:r>
              <a:rPr lang="en-US" altLang="zh-CN" sz="2400">
                <a:ea typeface="宋体" pitchFamily="2" charset="-122"/>
              </a:rPr>
              <a:t> (number of characters on the path to it).</a:t>
            </a:r>
            <a:endParaRPr lang="en-US" sz="24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400"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400"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8932-2D99-488D-A40D-7D93F2FC9A55}" type="slidenum">
              <a:rPr lang="en-US"/>
              <a:pPr/>
              <a:t>13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itchFamily="2" charset="-122"/>
              </a:rPr>
              <a:t>Generalized Suffix Trees</a:t>
            </a:r>
            <a:endParaRPr lang="en-US" sz="400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26304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T</a:t>
            </a:r>
            <a:r>
              <a:rPr lang="en-US" altLang="zh-CN" sz="2400" baseline="-25000">
                <a:ea typeface="宋体" pitchFamily="2" charset="-122"/>
              </a:rPr>
              <a:t>1</a:t>
            </a:r>
            <a:r>
              <a:rPr lang="en-US" altLang="zh-CN" sz="2400">
                <a:ea typeface="宋体" pitchFamily="2" charset="-122"/>
              </a:rPr>
              <a:t>: xabxa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T</a:t>
            </a:r>
            <a:r>
              <a:rPr lang="en-US" altLang="zh-CN" sz="2400" baseline="-25000">
                <a:ea typeface="宋体" pitchFamily="2" charset="-122"/>
              </a:rPr>
              <a:t>2</a:t>
            </a:r>
            <a:r>
              <a:rPr lang="en-US" altLang="zh-CN" sz="2400">
                <a:ea typeface="宋体" pitchFamily="2" charset="-122"/>
              </a:rPr>
              <a:t>: babxba</a:t>
            </a:r>
            <a:endParaRPr lang="en-US" sz="240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048000"/>
            <a:ext cx="7418388" cy="3552825"/>
          </a:xfrm>
          <a:prstGeom prst="rect">
            <a:avLst/>
          </a:prstGeom>
          <a:noFill/>
        </p:spPr>
      </p:pic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019800" y="34290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1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7162800" y="35052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1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6781800" y="41910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1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5867400" y="51816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1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3581400" y="5105400"/>
            <a:ext cx="504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1,2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609600" y="43434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1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5791200" y="43434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2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4953000" y="3352800"/>
            <a:ext cx="504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1,2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5181600" y="52578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2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2133600" y="57912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2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1752600" y="46482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2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1447800" y="51816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2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5257800" y="4267200"/>
            <a:ext cx="504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1,2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4419600" y="3657600"/>
            <a:ext cx="504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1,2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1295400" y="3886200"/>
            <a:ext cx="504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1,2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2133600" y="3505200"/>
            <a:ext cx="504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1,2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3429000" y="2819400"/>
            <a:ext cx="504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1,2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2209800" y="40386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2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21527" name="Oval 23"/>
          <p:cNvSpPr>
            <a:spLocks noChangeArrowheads="1"/>
          </p:cNvSpPr>
          <p:nvPr/>
        </p:nvSpPr>
        <p:spPr bwMode="auto">
          <a:xfrm>
            <a:off x="1600200" y="42672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Oval 24"/>
          <p:cNvSpPr>
            <a:spLocks noChangeArrowheads="1"/>
          </p:cNvSpPr>
          <p:nvPr/>
        </p:nvSpPr>
        <p:spPr bwMode="auto">
          <a:xfrm>
            <a:off x="2438400" y="38100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9" name="Oval 25"/>
          <p:cNvSpPr>
            <a:spLocks noChangeArrowheads="1"/>
          </p:cNvSpPr>
          <p:nvPr/>
        </p:nvSpPr>
        <p:spPr bwMode="auto">
          <a:xfrm>
            <a:off x="3657600" y="32004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30" name="Oval 26"/>
          <p:cNvSpPr>
            <a:spLocks noChangeArrowheads="1"/>
          </p:cNvSpPr>
          <p:nvPr/>
        </p:nvSpPr>
        <p:spPr bwMode="auto">
          <a:xfrm>
            <a:off x="5334000" y="33528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31" name="Oval 27"/>
          <p:cNvSpPr>
            <a:spLocks noChangeArrowheads="1"/>
          </p:cNvSpPr>
          <p:nvPr/>
        </p:nvSpPr>
        <p:spPr bwMode="auto">
          <a:xfrm>
            <a:off x="4495800" y="39624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32" name="Oval 28"/>
          <p:cNvSpPr>
            <a:spLocks noChangeArrowheads="1"/>
          </p:cNvSpPr>
          <p:nvPr/>
        </p:nvSpPr>
        <p:spPr bwMode="auto">
          <a:xfrm>
            <a:off x="5334000" y="45720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33" name="Line 29"/>
          <p:cNvSpPr>
            <a:spLocks noChangeShapeType="1"/>
          </p:cNvSpPr>
          <p:nvPr/>
        </p:nvSpPr>
        <p:spPr bwMode="auto">
          <a:xfrm>
            <a:off x="3657600" y="3276600"/>
            <a:ext cx="1676400" cy="1371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0407-3A82-49F0-B14E-278B96AC0437}" type="slidenum">
              <a:rPr lang="en-US"/>
              <a:pPr/>
              <a:t>14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itchFamily="2" charset="-122"/>
              </a:rPr>
              <a:t>4. Longest Common Substring (LCS) of Two Strings</a:t>
            </a:r>
            <a:endParaRPr lang="en-US" sz="320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17713"/>
            <a:ext cx="8269288" cy="4114800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arenBoth"/>
            </a:pPr>
            <a:r>
              <a:rPr lang="en-US" altLang="zh-CN" sz="2400">
                <a:ea typeface="宋体" pitchFamily="2" charset="-122"/>
              </a:rPr>
              <a:t>O(m) for building generalized suffix tree</a:t>
            </a:r>
          </a:p>
          <a:p>
            <a:pPr marL="609600" indent="-609600">
              <a:buFont typeface="Wingdings" pitchFamily="2" charset="2"/>
              <a:buAutoNum type="arabicParenBoth"/>
            </a:pPr>
            <a:r>
              <a:rPr lang="en-US" altLang="zh-CN" sz="2400">
                <a:ea typeface="宋体" pitchFamily="2" charset="-122"/>
              </a:rPr>
              <a:t>O(m) for calculating the string-depth of each node (e.g. Breadth first)</a:t>
            </a:r>
          </a:p>
          <a:p>
            <a:pPr marL="609600" indent="-609600">
              <a:buFont typeface="Wingdings" pitchFamily="2" charset="2"/>
              <a:buAutoNum type="arabicParenBoth"/>
            </a:pPr>
            <a:r>
              <a:rPr lang="en-US" altLang="zh-CN" sz="2400">
                <a:ea typeface="宋体" pitchFamily="2" charset="-122"/>
              </a:rPr>
              <a:t>O(m) for marking node with 1 or 2  (e.g. Depth first)</a:t>
            </a:r>
          </a:p>
          <a:p>
            <a:pPr marL="609600" indent="-609600">
              <a:buFont typeface="Wingdings" pitchFamily="2" charset="2"/>
              <a:buAutoNum type="arabicParenBoth"/>
            </a:pPr>
            <a:r>
              <a:rPr lang="en-US" altLang="zh-CN" sz="2400">
                <a:ea typeface="宋体" pitchFamily="2" charset="-122"/>
              </a:rPr>
              <a:t>O(m) finding the longest.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C2A2-F7E2-410C-8CC6-DF3B0A1E0611}" type="slidenum">
              <a:rPr lang="en-US"/>
              <a:pPr/>
              <a:t>15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itchFamily="2" charset="-122"/>
              </a:rPr>
              <a:t>5. DNA Contamination Problem</a:t>
            </a:r>
            <a:endParaRPr lang="en-US" sz="400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17713"/>
            <a:ext cx="8421688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DNA contamination: During laboratory processes, unwanted DNA inserted into the DNA of interest.</a:t>
            </a:r>
          </a:p>
          <a:p>
            <a:pPr>
              <a:buFont typeface="Wingdings" pitchFamily="2" charset="2"/>
              <a:buNone/>
            </a:pPr>
            <a:endParaRPr lang="en-US" altLang="zh-CN" sz="240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40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40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40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40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Contamination sources: Human, bacteria,…</a:t>
            </a:r>
          </a:p>
          <a:p>
            <a:pPr>
              <a:buFont typeface="Wingdings" pitchFamily="2" charset="2"/>
              <a:buNone/>
            </a:pPr>
            <a:endParaRPr lang="en-US" altLang="zh-CN" sz="80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DNA from Dinosaur bone: More similar to human DNA than to bird and crockodilian DNA</a:t>
            </a:r>
          </a:p>
          <a:p>
            <a:pPr>
              <a:buFont typeface="Wingdings" pitchFamily="2" charset="2"/>
              <a:buNone/>
            </a:pPr>
            <a:endParaRPr lang="en-US" altLang="zh-CN" sz="240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2000">
              <a:ea typeface="宋体" pitchFamily="2" charset="-122"/>
            </a:endParaRP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762000" y="3429000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685800" y="4267200"/>
            <a:ext cx="2057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1447800" y="4267200"/>
            <a:ext cx="533400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3200400" y="3733800"/>
            <a:ext cx="609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4343400" y="3352800"/>
            <a:ext cx="2514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5105400" y="3352800"/>
            <a:ext cx="533400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D537-E0BB-4F93-B56F-B9AD2C1BB65D}" type="slidenum">
              <a:rPr lang="en-US"/>
              <a:pPr/>
              <a:t>16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itchFamily="2" charset="-122"/>
              </a:rPr>
              <a:t>5. DNA Contamination Problem</a:t>
            </a:r>
            <a:endParaRPr lang="en-US" sz="400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8497888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S: DNA of interest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P: DNA of possible contamination source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If S and P share a common substring longer than </a:t>
            </a:r>
            <a:r>
              <a:rPr lang="en-US" altLang="zh-CN" sz="2400">
                <a:latin typeface="Monotype Corsiva" pitchFamily="66" charset="0"/>
                <a:ea typeface="宋体" pitchFamily="2" charset="-122"/>
              </a:rPr>
              <a:t>l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, then S has been contaminated by P.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To find all common substrings of S and P that are longer than </a:t>
            </a:r>
            <a:r>
              <a:rPr lang="en-US" altLang="zh-CN" sz="2400">
                <a:latin typeface="Monotype Corsiva" pitchFamily="66" charset="0"/>
                <a:ea typeface="宋体" pitchFamily="2" charset="-122"/>
              </a:rPr>
              <a:t>l .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In general, P is set of DNA that are potential contamination sources.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EA0D-EBD6-4250-8A59-119BC879FE27}" type="slidenum">
              <a:rPr lang="en-US"/>
              <a:pPr/>
              <a:t>17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itchFamily="2" charset="-122"/>
              </a:rPr>
              <a:t>Generalized Suffix Trees</a:t>
            </a:r>
            <a:endParaRPr lang="en-US" sz="400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26304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T</a:t>
            </a:r>
            <a:r>
              <a:rPr lang="en-US" altLang="zh-CN" sz="2400" baseline="-25000">
                <a:ea typeface="宋体" pitchFamily="2" charset="-122"/>
              </a:rPr>
              <a:t>1</a:t>
            </a:r>
            <a:r>
              <a:rPr lang="en-US" altLang="zh-CN" sz="2400">
                <a:ea typeface="宋体" pitchFamily="2" charset="-122"/>
              </a:rPr>
              <a:t>: xabxa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T</a:t>
            </a:r>
            <a:r>
              <a:rPr lang="en-US" altLang="zh-CN" sz="2400" baseline="-25000">
                <a:ea typeface="宋体" pitchFamily="2" charset="-122"/>
              </a:rPr>
              <a:t>2</a:t>
            </a:r>
            <a:r>
              <a:rPr lang="en-US" altLang="zh-CN" sz="2400">
                <a:ea typeface="宋体" pitchFamily="2" charset="-122"/>
              </a:rPr>
              <a:t>: babxba</a:t>
            </a:r>
            <a:endParaRPr lang="en-US" sz="240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048000"/>
            <a:ext cx="7418388" cy="3552825"/>
          </a:xfrm>
          <a:prstGeom prst="rect">
            <a:avLst/>
          </a:prstGeom>
          <a:noFill/>
        </p:spPr>
      </p:pic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6019800" y="34290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1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7162800" y="35052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1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6781800" y="41910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1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5867400" y="51816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1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3581400" y="5105400"/>
            <a:ext cx="504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1,2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609600" y="43434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1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5791200" y="43434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2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4953000" y="3352800"/>
            <a:ext cx="504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1,2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5181600" y="52578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2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2133600" y="57912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2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1752600" y="46482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2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1447800" y="51816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2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5257800" y="4267200"/>
            <a:ext cx="504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1,2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4419600" y="3657600"/>
            <a:ext cx="504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1,2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1295400" y="3886200"/>
            <a:ext cx="504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1,2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2133600" y="3505200"/>
            <a:ext cx="504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1,2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3429000" y="2819400"/>
            <a:ext cx="504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1,2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2209800" y="40386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2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24599" name="Oval 23"/>
          <p:cNvSpPr>
            <a:spLocks noChangeArrowheads="1"/>
          </p:cNvSpPr>
          <p:nvPr/>
        </p:nvSpPr>
        <p:spPr bwMode="auto">
          <a:xfrm>
            <a:off x="1600200" y="42672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Oval 24"/>
          <p:cNvSpPr>
            <a:spLocks noChangeArrowheads="1"/>
          </p:cNvSpPr>
          <p:nvPr/>
        </p:nvSpPr>
        <p:spPr bwMode="auto">
          <a:xfrm>
            <a:off x="2438400" y="38100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Oval 25"/>
          <p:cNvSpPr>
            <a:spLocks noChangeArrowheads="1"/>
          </p:cNvSpPr>
          <p:nvPr/>
        </p:nvSpPr>
        <p:spPr bwMode="auto">
          <a:xfrm>
            <a:off x="3657600" y="32004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Oval 26"/>
          <p:cNvSpPr>
            <a:spLocks noChangeArrowheads="1"/>
          </p:cNvSpPr>
          <p:nvPr/>
        </p:nvSpPr>
        <p:spPr bwMode="auto">
          <a:xfrm>
            <a:off x="5334000" y="33528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Oval 27"/>
          <p:cNvSpPr>
            <a:spLocks noChangeArrowheads="1"/>
          </p:cNvSpPr>
          <p:nvPr/>
        </p:nvSpPr>
        <p:spPr bwMode="auto">
          <a:xfrm>
            <a:off x="4495800" y="39624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Oval 28"/>
          <p:cNvSpPr>
            <a:spLocks noChangeArrowheads="1"/>
          </p:cNvSpPr>
          <p:nvPr/>
        </p:nvSpPr>
        <p:spPr bwMode="auto">
          <a:xfrm>
            <a:off x="5334000" y="45720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8892-6C59-43EF-88F7-8EF158D4CF03}" type="slidenum">
              <a:rPr lang="en-US"/>
              <a:pPr/>
              <a:t>18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itchFamily="2" charset="-122"/>
              </a:rPr>
              <a:t>6. Common Substrings Of More Than Two Strings</a:t>
            </a:r>
            <a:endParaRPr lang="en-US" sz="3600"/>
          </a:p>
        </p:txBody>
      </p:sp>
      <p:pic>
        <p:nvPicPr>
          <p:cNvPr id="25604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362200" y="3429000"/>
            <a:ext cx="3981450" cy="1797050"/>
          </a:xfrm>
          <a:noFill/>
          <a:ln/>
        </p:spPr>
      </p:pic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669925" y="2327275"/>
            <a:ext cx="1536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宋体" pitchFamily="2" charset="-122"/>
              </a:rPr>
              <a:t>Motivation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AA4D-51A6-44F6-BF68-BDB17CD22AAA}" type="slidenum">
              <a:rPr lang="en-US"/>
              <a:pPr/>
              <a:t>19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itchFamily="2" charset="-122"/>
              </a:rPr>
              <a:t>6.Common Substrings Of More Than Two Strings</a:t>
            </a:r>
            <a:endParaRPr lang="en-US" sz="360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97888" cy="43037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Problem statement: Given K strings whose lengths sum to n, let </a:t>
            </a:r>
            <a:r>
              <a:rPr lang="en-US" altLang="zh-CN" sz="2400" i="1">
                <a:latin typeface="Times New Roman" pitchFamily="18" charset="0"/>
                <a:ea typeface="宋体" pitchFamily="2" charset="-122"/>
              </a:rPr>
              <a:t>l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(i)</a:t>
            </a:r>
            <a:r>
              <a:rPr lang="en-US" altLang="zh-CN" sz="2400">
                <a:ea typeface="宋体" pitchFamily="2" charset="-122"/>
              </a:rPr>
              <a:t> be the length of the longest substring common to at least i strings, to compute a table of K-1 entries, where entry i give </a:t>
            </a:r>
            <a:r>
              <a:rPr lang="en-US" altLang="zh-CN" sz="2400" i="1">
                <a:latin typeface="Times New Roman" pitchFamily="18" charset="0"/>
                <a:ea typeface="宋体" pitchFamily="2" charset="-122"/>
              </a:rPr>
              <a:t>l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(i)</a:t>
            </a:r>
            <a:r>
              <a:rPr lang="en-US" altLang="zh-CN" sz="2400">
                <a:ea typeface="宋体" pitchFamily="2" charset="-122"/>
              </a:rPr>
              <a:t> and one of the common substrings of that length (and that is shared by at least i strings)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{</a:t>
            </a:r>
            <a:r>
              <a:rPr lang="en-US" altLang="zh-CN" sz="2400">
                <a:solidFill>
                  <a:schemeClr val="tx2"/>
                </a:solidFill>
                <a:ea typeface="宋体" pitchFamily="2" charset="-122"/>
              </a:rPr>
              <a:t>sandollar, sandlot, handler, grand, pantry</a:t>
            </a:r>
            <a:r>
              <a:rPr lang="en-US" altLang="zh-CN" sz="2400">
                <a:ea typeface="宋体" pitchFamily="2" charset="-12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  <p:graphicFrame>
        <p:nvGraphicFramePr>
          <p:cNvPr id="27681" name="Group 33"/>
          <p:cNvGraphicFramePr>
            <a:graphicFrameLocks noGrp="1"/>
          </p:cNvGraphicFramePr>
          <p:nvPr/>
        </p:nvGraphicFramePr>
        <p:xfrm>
          <a:off x="1447800" y="4267200"/>
          <a:ext cx="6096000" cy="2133602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(i)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substring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sand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and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and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93B5-3CD6-4735-97FD-A56F66BAA8D2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93038" cy="1462088"/>
          </a:xfrm>
        </p:spPr>
        <p:txBody>
          <a:bodyPr/>
          <a:lstStyle/>
          <a:p>
            <a:r>
              <a:rPr lang="en-US" altLang="zh-CN" sz="4000">
                <a:ea typeface="宋体" pitchFamily="2" charset="-122"/>
              </a:rPr>
              <a:t>1. Exact String Matching</a:t>
            </a:r>
            <a:endParaRPr lang="en-US" sz="400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17713"/>
            <a:ext cx="8574088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|P|=n, |T|=m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pitchFamily="2" charset="-122"/>
              </a:rPr>
              <a:t>P and T are both known at the same time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pitchFamily="2" charset="-122"/>
              </a:rPr>
              <a:t>Boyer-Moore, or Suffix trees. O(n+m)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pitchFamily="2" charset="-122"/>
              </a:rPr>
              <a:t>T is known and kept fixed. P varies.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pitchFamily="2" charset="-122"/>
              </a:rPr>
              <a:t>Suffix trees, O(m) in preprocess, O(n+k) in searching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pitchFamily="2" charset="-122"/>
              </a:rPr>
              <a:t>P is known and kept fixed. T varies.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pitchFamily="2" charset="-122"/>
              </a:rPr>
              <a:t>Boyer-Moore, O(n) in preprocess, O(m) in searching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D034C-C7F9-413F-9212-96AD45252D3F}" type="slidenum">
              <a:rPr lang="en-US"/>
              <a:pPr/>
              <a:t>20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itchFamily="2" charset="-122"/>
              </a:rPr>
              <a:t>6. Common Substrings Of More Than Two Strings</a:t>
            </a:r>
            <a:endParaRPr lang="en-US" sz="360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17713"/>
            <a:ext cx="8421688" cy="44592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It can be solve in O(n) time.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But, an easy algorithm that uses O(kn) time first.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zh-CN" sz="2000">
                <a:ea typeface="宋体" pitchFamily="2" charset="-122"/>
              </a:rPr>
              <a:t>Build a generalized suffix tree for the k strings giving each string a unique end marker.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zh-CN" sz="2000">
                <a:ea typeface="宋体" pitchFamily="2" charset="-122"/>
              </a:rPr>
              <a:t>Each leaf belong to only one string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zh-CN" sz="2000">
                <a:ea typeface="宋体" pitchFamily="2" charset="-122"/>
              </a:rPr>
              <a:t>For a node (v), let c(v) be the number of distinct string identifiers that appear at the subtree below it.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zh-CN" sz="2000">
                <a:ea typeface="宋体" pitchFamily="2" charset="-122"/>
              </a:rPr>
              <a:t>V is a vector with V(i) denoting the length of the longest substring that occurs </a:t>
            </a:r>
            <a:r>
              <a:rPr lang="en-US" altLang="zh-CN" sz="2000">
                <a:solidFill>
                  <a:schemeClr val="folHlink"/>
                </a:solidFill>
                <a:ea typeface="宋体" pitchFamily="2" charset="-122"/>
              </a:rPr>
              <a:t>exactly in i strings</a:t>
            </a:r>
            <a:r>
              <a:rPr lang="en-US" altLang="zh-CN" sz="2000">
                <a:ea typeface="宋体" pitchFamily="2" charset="-122"/>
              </a:rPr>
              <a:t> (and a pointer to the node).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zh-CN" sz="2000">
                <a:ea typeface="宋体" pitchFamily="2" charset="-122"/>
              </a:rPr>
              <a:t>From V(i) compute </a:t>
            </a:r>
            <a:r>
              <a:rPr lang="en-US" altLang="zh-CN" sz="2000" i="1">
                <a:latin typeface="Times New Roman" pitchFamily="18" charset="0"/>
                <a:ea typeface="宋体" pitchFamily="2" charset="-122"/>
              </a:rPr>
              <a:t>l</a:t>
            </a:r>
            <a:r>
              <a:rPr lang="en-US" altLang="zh-CN" sz="2000">
                <a:ea typeface="宋体" pitchFamily="2" charset="-122"/>
              </a:rPr>
              <a:t> (i), 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zh-CN" sz="2000">
                <a:ea typeface="宋体" pitchFamily="2" charset="-122"/>
              </a:rPr>
              <a:t>	for i=k; i&gt;1; i—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zh-CN" sz="2000">
                <a:ea typeface="宋体" pitchFamily="2" charset="-122"/>
              </a:rPr>
              <a:t>		if (V(i)&lt;V(i+1)), then l(i)= V(i+1)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zh-CN" sz="2000">
                <a:ea typeface="宋体" pitchFamily="2" charset="-122"/>
              </a:rPr>
              <a:t>		else l(i)= V(i)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>
              <a:ea typeface="宋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A3AB-5D3D-465E-ACBE-C5DE903C8D49}" type="slidenum">
              <a:rPr lang="en-US"/>
              <a:pPr/>
              <a:t>21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itchFamily="2" charset="-122"/>
              </a:rPr>
              <a:t>6. Common Substrings Of More Than Two Strings</a:t>
            </a:r>
            <a:endParaRPr lang="en-US" sz="3600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05000"/>
            <a:ext cx="6335713" cy="3486150"/>
          </a:xfrm>
          <a:prstGeom prst="rect">
            <a:avLst/>
          </a:prstGeom>
          <a:noFill/>
        </p:spPr>
      </p:pic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2422525" y="346075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2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3048000" y="37338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2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3429000" y="35052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4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4038600" y="28956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4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4038600" y="32766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2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3505200" y="19812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5</a:t>
            </a:r>
            <a:endParaRPr lang="en-US">
              <a:solidFill>
                <a:schemeClr val="hlink"/>
              </a:solidFill>
            </a:endParaRPr>
          </a:p>
        </p:txBody>
      </p:sp>
      <p:graphicFrame>
        <p:nvGraphicFramePr>
          <p:cNvPr id="30759" name="Group 39"/>
          <p:cNvGraphicFramePr>
            <a:graphicFrameLocks noGrp="1"/>
          </p:cNvGraphicFramePr>
          <p:nvPr>
            <p:ph idx="1"/>
          </p:nvPr>
        </p:nvGraphicFramePr>
        <p:xfrm>
          <a:off x="762000" y="5562600"/>
          <a:ext cx="4648200" cy="457200"/>
        </p:xfrm>
        <a:graphic>
          <a:graphicData uri="http://schemas.openxmlformats.org/drawingml/2006/table">
            <a:tbl>
              <a:tblPr/>
              <a:tblGrid>
                <a:gridCol w="930275"/>
                <a:gridCol w="928688"/>
                <a:gridCol w="930275"/>
                <a:gridCol w="928687"/>
                <a:gridCol w="9302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53" name="Line 33"/>
          <p:cNvSpPr>
            <a:spLocks noChangeShapeType="1"/>
          </p:cNvSpPr>
          <p:nvPr/>
        </p:nvSpPr>
        <p:spPr bwMode="auto">
          <a:xfrm flipH="1" flipV="1">
            <a:off x="3505200" y="3733800"/>
            <a:ext cx="457200" cy="20574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54" name="Line 34"/>
          <p:cNvSpPr>
            <a:spLocks noChangeShapeType="1"/>
          </p:cNvSpPr>
          <p:nvPr/>
        </p:nvSpPr>
        <p:spPr bwMode="auto">
          <a:xfrm flipV="1">
            <a:off x="2133600" y="3733800"/>
            <a:ext cx="381000" cy="20574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56" name="Text Box 36"/>
          <p:cNvSpPr txBox="1">
            <a:spLocks noChangeArrowheads="1"/>
          </p:cNvSpPr>
          <p:nvPr/>
        </p:nvSpPr>
        <p:spPr bwMode="auto">
          <a:xfrm>
            <a:off x="228600" y="556260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V</a:t>
            </a:r>
            <a:endParaRPr lang="en-US" sz="2400"/>
          </a:p>
        </p:txBody>
      </p:sp>
      <p:graphicFrame>
        <p:nvGraphicFramePr>
          <p:cNvPr id="30776" name="Group 56"/>
          <p:cNvGraphicFramePr>
            <a:graphicFrameLocks noGrp="1"/>
          </p:cNvGraphicFramePr>
          <p:nvPr/>
        </p:nvGraphicFramePr>
        <p:xfrm>
          <a:off x="685800" y="6248400"/>
          <a:ext cx="4648200" cy="457200"/>
        </p:xfrm>
        <a:graphic>
          <a:graphicData uri="http://schemas.openxmlformats.org/drawingml/2006/table">
            <a:tbl>
              <a:tblPr/>
              <a:tblGrid>
                <a:gridCol w="930275"/>
                <a:gridCol w="928688"/>
                <a:gridCol w="930275"/>
                <a:gridCol w="928687"/>
                <a:gridCol w="93027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74" name="Text Box 54"/>
          <p:cNvSpPr txBox="1">
            <a:spLocks noChangeArrowheads="1"/>
          </p:cNvSpPr>
          <p:nvPr/>
        </p:nvSpPr>
        <p:spPr bwMode="auto">
          <a:xfrm>
            <a:off x="228600" y="617220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i="1">
                <a:latin typeface="Times New Roman" pitchFamily="18" charset="0"/>
                <a:ea typeface="宋体" pitchFamily="2" charset="-122"/>
              </a:rPr>
              <a:t>l</a:t>
            </a:r>
            <a:endParaRPr lang="en-US" sz="2400" i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/>
      <p:bldP spid="30726" grpId="0"/>
      <p:bldP spid="30727" grpId="0"/>
      <p:bldP spid="30728" grpId="0"/>
      <p:bldP spid="30729" grpId="0"/>
      <p:bldP spid="307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F50F-7CB8-44F0-855F-BBB63725C60D}" type="slidenum">
              <a:rPr lang="en-US"/>
              <a:pPr/>
              <a:t>22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itchFamily="2" charset="-122"/>
              </a:rPr>
              <a:t>6. Common Substrings Of More Than Two Strings</a:t>
            </a:r>
            <a:endParaRPr lang="en-US" sz="360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17713"/>
            <a:ext cx="8345488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Calculating c(v) is the bottle neck.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Can’t just count the number of leaves below it.</a:t>
            </a:r>
          </a:p>
          <a:p>
            <a:pPr>
              <a:buFont typeface="Wingdings" pitchFamily="2" charset="2"/>
              <a:buNone/>
            </a:pPr>
            <a:endParaRPr lang="en-US" altLang="zh-CN" sz="2400">
              <a:ea typeface="宋体" pitchFamily="2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ea typeface="宋体" pitchFamily="2" charset="-122"/>
              </a:rPr>
              <a:t>For each node keep a C vector of k bits, with one bit correspond to one string.</a:t>
            </a:r>
          </a:p>
          <a:p>
            <a:pPr>
              <a:buFontTx/>
              <a:buChar char="•"/>
            </a:pPr>
            <a:r>
              <a:rPr lang="en-US" altLang="zh-CN" sz="2000">
                <a:ea typeface="宋体" pitchFamily="2" charset="-122"/>
              </a:rPr>
              <a:t>i</a:t>
            </a:r>
            <a:r>
              <a:rPr lang="en-US" altLang="zh-CN" sz="2000" baseline="30000">
                <a:ea typeface="宋体" pitchFamily="2" charset="-122"/>
              </a:rPr>
              <a:t>th</a:t>
            </a:r>
            <a:r>
              <a:rPr lang="en-US" altLang="zh-CN" sz="2000">
                <a:ea typeface="宋体" pitchFamily="2" charset="-122"/>
              </a:rPr>
              <a:t> is set to 1 if a leave that belongs to i</a:t>
            </a:r>
            <a:r>
              <a:rPr lang="en-US" altLang="zh-CN" sz="2000" baseline="30000">
                <a:ea typeface="宋体" pitchFamily="2" charset="-122"/>
              </a:rPr>
              <a:t>th</a:t>
            </a:r>
            <a:r>
              <a:rPr lang="en-US" altLang="zh-CN" sz="2000">
                <a:ea typeface="宋体" pitchFamily="2" charset="-122"/>
              </a:rPr>
              <a:t> string appear below the node</a:t>
            </a:r>
          </a:p>
          <a:p>
            <a:pPr>
              <a:buFontTx/>
              <a:buChar char="•"/>
            </a:pPr>
            <a:r>
              <a:rPr lang="en-US" altLang="zh-CN" sz="2000">
                <a:ea typeface="宋体" pitchFamily="2" charset="-122"/>
              </a:rPr>
              <a:t>The V vector of a parent is obtained by ORing the vectors of its children.</a:t>
            </a:r>
          </a:p>
          <a:p>
            <a:pPr>
              <a:buFontTx/>
              <a:buChar char="•"/>
            </a:pPr>
            <a:r>
              <a:rPr lang="en-US" altLang="zh-CN" sz="2000">
                <a:ea typeface="宋体" pitchFamily="2" charset="-122"/>
              </a:rPr>
              <a:t>n nodes.</a:t>
            </a:r>
          </a:p>
          <a:p>
            <a:pPr>
              <a:buFontTx/>
              <a:buChar char="•"/>
            </a:pPr>
            <a:r>
              <a:rPr lang="en-US" altLang="zh-CN" sz="2000">
                <a:ea typeface="宋体" pitchFamily="2" charset="-122"/>
              </a:rPr>
              <a:t>O(Kn) in calculating c(v).</a:t>
            </a:r>
          </a:p>
          <a:p>
            <a:pPr>
              <a:buFont typeface="Wingdings" pitchFamily="2" charset="2"/>
              <a:buNone/>
            </a:pPr>
            <a:endParaRPr lang="en-US" altLang="zh-CN" sz="200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1211-8D12-4B6A-928A-C0E8021FD418}" type="slidenum">
              <a:rPr lang="en-US"/>
              <a:pPr/>
              <a:t>23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itchFamily="2" charset="-122"/>
              </a:rPr>
              <a:t>Suffix Trees to DAGs</a:t>
            </a:r>
            <a:endParaRPr lang="en-US" sz="4000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971800"/>
            <a:ext cx="6172200" cy="3476625"/>
          </a:xfrm>
          <a:prstGeom prst="rect">
            <a:avLst/>
          </a:prstGeom>
          <a:noFill/>
        </p:spPr>
      </p:pic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4572000" y="4495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5562600" y="3810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5029200" y="4343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p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6096000" y="37338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q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 flipH="1">
            <a:off x="4724400" y="4572000"/>
            <a:ext cx="304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 flipH="1">
            <a:off x="5791200" y="3886200"/>
            <a:ext cx="304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2727325" y="612775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1</a:t>
            </a:r>
            <a:endParaRPr lang="en-US"/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3886200" y="52578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7</a:t>
            </a:r>
            <a:endParaRPr lang="en-US"/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4267200" y="57912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5</a:t>
            </a:r>
            <a:endParaRPr lang="en-US"/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5410200" y="44196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8</a:t>
            </a:r>
            <a:endParaRPr lang="en-US"/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6477000" y="54102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6</a:t>
            </a:r>
            <a:endParaRPr lang="en-US"/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7924800" y="54102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4</a:t>
            </a:r>
            <a:endParaRPr lang="en-US"/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5334000" y="59436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3</a:t>
            </a:r>
            <a:endParaRPr lang="en-US"/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8610600" y="39624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2</a:t>
            </a: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3048000" cy="3733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chemeClr val="hlink"/>
                </a:solidFill>
                <a:ea typeface="宋体" pitchFamily="2" charset="-122"/>
              </a:rPr>
              <a:t>Space is a big problem for suffix trees.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S: xyxaxaxa$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The subtree under p is </a:t>
            </a:r>
            <a:r>
              <a:rPr lang="en-US" altLang="zh-CN" sz="2400">
                <a:solidFill>
                  <a:schemeClr val="tx2"/>
                </a:solidFill>
                <a:ea typeface="宋体" pitchFamily="2" charset="-122"/>
              </a:rPr>
              <a:t>isomorphic</a:t>
            </a:r>
            <a:r>
              <a:rPr lang="en-US" altLang="zh-CN" sz="2400">
                <a:ea typeface="宋体" pitchFamily="2" charset="-122"/>
              </a:rPr>
              <a:t> to that under q except for leaf labels</a:t>
            </a:r>
            <a:endParaRPr 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3DD1-7937-4E74-BA86-8529567C4C18}" type="slidenum">
              <a:rPr lang="en-US"/>
              <a:pPr/>
              <a:t>24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itchFamily="2" charset="-122"/>
              </a:rPr>
              <a:t>Suffix trees to DAGs</a:t>
            </a:r>
            <a:endParaRPr lang="en-US" sz="4000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895600"/>
            <a:ext cx="6076950" cy="3152775"/>
          </a:xfrm>
          <a:prstGeom prst="rect">
            <a:avLst/>
          </a:prstGeom>
          <a:noFill/>
        </p:spPr>
      </p:pic>
      <p:sp>
        <p:nvSpPr>
          <p:cNvPr id="34821" name="Line 5"/>
          <p:cNvSpPr>
            <a:spLocks noChangeShapeType="1"/>
          </p:cNvSpPr>
          <p:nvPr/>
        </p:nvSpPr>
        <p:spPr bwMode="auto">
          <a:xfrm flipV="1">
            <a:off x="3429000" y="3733800"/>
            <a:ext cx="1219200" cy="152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1812925" y="589915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1</a:t>
            </a:r>
            <a:endParaRPr lang="en-US"/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4495800" y="41910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8</a:t>
            </a:r>
            <a:endParaRPr lang="en-US"/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5562600" y="51816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6</a:t>
            </a:r>
            <a:endParaRPr lang="en-US"/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7010400" y="51816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4</a:t>
            </a:r>
            <a:endParaRPr lang="en-US"/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7696200" y="37338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2</a:t>
            </a:r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762000" y="1981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Directed acyclic graph (DAG)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3733800" y="3505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a</a:t>
            </a:r>
            <a:endParaRPr 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F2E7-CC93-4B1B-B7A8-D9AE677FAA03}" type="slidenum">
              <a:rPr lang="en-US"/>
              <a:pPr/>
              <a:t>25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itchFamily="2" charset="-122"/>
              </a:rPr>
              <a:t>Suffix Trees to DAGs</a:t>
            </a:r>
            <a:endParaRPr lang="en-US" sz="400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17713"/>
            <a:ext cx="8269288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  <a:ea typeface="宋体" pitchFamily="2" charset="-122"/>
              </a:rPr>
              <a:t>S: xyxaxaxa$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latin typeface="Courier New" pitchFamily="49" charset="0"/>
                <a:ea typeface="宋体" pitchFamily="2" charset="-122"/>
              </a:rPr>
              <a:t>P:	xax</a:t>
            </a:r>
            <a:endParaRPr lang="en-US" sz="240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>
              <a:latin typeface="Courier New" pitchFamily="49" charset="0"/>
            </a:endParaRP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581400"/>
            <a:ext cx="3962400" cy="2232025"/>
          </a:xfrm>
          <a:prstGeom prst="rect">
            <a:avLst/>
          </a:prstGeom>
          <a:noFill/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560763"/>
            <a:ext cx="3657600" cy="2100262"/>
          </a:xfrm>
          <a:prstGeom prst="rect">
            <a:avLst/>
          </a:prstGeom>
          <a:noFill/>
        </p:spPr>
      </p:pic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517525" y="551815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1</a:t>
            </a:r>
            <a:endParaRPr lang="en-US"/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1219200" y="49530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7</a:t>
            </a:r>
            <a:endParaRPr lang="en-US"/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1524000" y="53340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5</a:t>
            </a:r>
            <a:endParaRPr lang="en-US"/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2209800" y="44958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8</a:t>
            </a:r>
            <a:endParaRPr lang="en-US"/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2895600" y="51054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6</a:t>
            </a:r>
            <a:endParaRPr lang="en-US"/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3733800" y="51054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4</a:t>
            </a:r>
            <a:endParaRPr lang="en-US"/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2057400" y="54864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3</a:t>
            </a:r>
            <a:endParaRPr lang="en-US"/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4191000" y="41910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2</a:t>
            </a:r>
            <a:endParaRPr lang="en-US"/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6629400" y="44196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8</a:t>
            </a:r>
            <a:endParaRPr lang="en-US"/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7391400" y="50292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6</a:t>
            </a:r>
            <a:endParaRPr lang="en-US"/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8305800" y="51054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4</a:t>
            </a:r>
            <a:endParaRPr lang="en-US"/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8458200" y="41910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2</a:t>
            </a:r>
            <a:endParaRPr lang="en-US"/>
          </a:p>
        </p:txBody>
      </p:sp>
      <p:sp>
        <p:nvSpPr>
          <p:cNvPr id="35866" name="Line 26"/>
          <p:cNvSpPr>
            <a:spLocks noChangeShapeType="1"/>
          </p:cNvSpPr>
          <p:nvPr/>
        </p:nvSpPr>
        <p:spPr bwMode="auto">
          <a:xfrm flipV="1">
            <a:off x="5943600" y="4114800"/>
            <a:ext cx="838200" cy="76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67" name="Line 27"/>
          <p:cNvSpPr>
            <a:spLocks noChangeShapeType="1"/>
          </p:cNvSpPr>
          <p:nvPr/>
        </p:nvSpPr>
        <p:spPr bwMode="auto">
          <a:xfrm flipH="1">
            <a:off x="1600200" y="3810000"/>
            <a:ext cx="304800" cy="4572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68" name="Line 28"/>
          <p:cNvSpPr>
            <a:spLocks noChangeShapeType="1"/>
          </p:cNvSpPr>
          <p:nvPr/>
        </p:nvSpPr>
        <p:spPr bwMode="auto">
          <a:xfrm>
            <a:off x="1600200" y="4267200"/>
            <a:ext cx="304800" cy="60960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69" name="Line 29"/>
          <p:cNvSpPr>
            <a:spLocks noChangeShapeType="1"/>
          </p:cNvSpPr>
          <p:nvPr/>
        </p:nvSpPr>
        <p:spPr bwMode="auto">
          <a:xfrm flipH="1">
            <a:off x="6019800" y="3733800"/>
            <a:ext cx="304800" cy="4572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70" name="Text Box 30"/>
          <p:cNvSpPr txBox="1">
            <a:spLocks noChangeArrowheads="1"/>
          </p:cNvSpPr>
          <p:nvPr/>
        </p:nvSpPr>
        <p:spPr bwMode="auto">
          <a:xfrm>
            <a:off x="6172200" y="4114800"/>
            <a:ext cx="290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chemeClr val="hlink"/>
                </a:solidFill>
                <a:ea typeface="宋体" pitchFamily="2" charset="-122"/>
              </a:rPr>
              <a:t>a</a:t>
            </a:r>
            <a:endParaRPr lang="en-US" sz="1600">
              <a:solidFill>
                <a:schemeClr val="hlink"/>
              </a:solidFill>
            </a:endParaRPr>
          </a:p>
        </p:txBody>
      </p:sp>
      <p:sp>
        <p:nvSpPr>
          <p:cNvPr id="35871" name="Line 31"/>
          <p:cNvSpPr>
            <a:spLocks noChangeShapeType="1"/>
          </p:cNvSpPr>
          <p:nvPr/>
        </p:nvSpPr>
        <p:spPr bwMode="auto">
          <a:xfrm flipV="1">
            <a:off x="6019800" y="4038600"/>
            <a:ext cx="762000" cy="7620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72" name="Line 32"/>
          <p:cNvSpPr>
            <a:spLocks noChangeShapeType="1"/>
          </p:cNvSpPr>
          <p:nvPr/>
        </p:nvSpPr>
        <p:spPr bwMode="auto">
          <a:xfrm>
            <a:off x="6781800" y="4038600"/>
            <a:ext cx="381000" cy="22860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73" name="Text Box 33"/>
          <p:cNvSpPr txBox="1">
            <a:spLocks noChangeArrowheads="1"/>
          </p:cNvSpPr>
          <p:nvPr/>
        </p:nvSpPr>
        <p:spPr bwMode="auto">
          <a:xfrm>
            <a:off x="5943600" y="4267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74" name="Text Box 34"/>
          <p:cNvSpPr txBox="1">
            <a:spLocks noChangeArrowheads="1"/>
          </p:cNvSpPr>
          <p:nvPr/>
        </p:nvSpPr>
        <p:spPr bwMode="auto">
          <a:xfrm>
            <a:off x="6172200" y="4343400"/>
            <a:ext cx="392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-1</a:t>
            </a:r>
            <a:endParaRPr 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7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7E6E-CBB7-4A81-B2BF-3487C1FABAEB}" type="slidenum">
              <a:rPr lang="en-US"/>
              <a:pPr/>
              <a:t>26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itchFamily="2" charset="-122"/>
              </a:rPr>
              <a:t>Suffix Trees to DAGs</a:t>
            </a:r>
            <a:endParaRPr lang="en-US" sz="400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648200"/>
            <a:ext cx="8345488" cy="1981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If the subtrees under p and q are isomorphic (except leaf lables) and stringdepth(p)&gt; stringdepth(q), then 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altLang="zh-CN" sz="2000">
                <a:ea typeface="宋体" pitchFamily="2" charset="-122"/>
              </a:rPr>
              <a:t>Merge p into q, by adding a direct edge from parent(p) to q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altLang="zh-CN" sz="2000">
                <a:ea typeface="宋体" pitchFamily="2" charset="-122"/>
              </a:rPr>
              <a:t>Associated the directed edge with d=stringdepth(q)- stringdepth(p)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altLang="zh-CN" sz="1800">
                <a:ea typeface="宋体" pitchFamily="2" charset="-122"/>
              </a:rPr>
              <a:t>When search for P in the S (text), let i be the leaf below the path labeled with P, if the directed edge is traversed then P occurs at i+d, otherwise P occurs at i.</a:t>
            </a:r>
            <a:endParaRPr lang="en-US" sz="180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33600"/>
            <a:ext cx="3962400" cy="2232025"/>
          </a:xfrm>
          <a:prstGeom prst="rect">
            <a:avLst/>
          </a:prstGeom>
          <a:noFill/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2112963"/>
            <a:ext cx="3657600" cy="2100262"/>
          </a:xfrm>
          <a:prstGeom prst="rect">
            <a:avLst/>
          </a:prstGeom>
          <a:noFill/>
        </p:spPr>
      </p:pic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669925" y="407035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1</a:t>
            </a:r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1371600" y="35052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7</a:t>
            </a:r>
            <a:endParaRPr lang="en-US"/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1676400" y="38862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5</a:t>
            </a:r>
            <a:endParaRPr lang="en-US"/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2362200" y="30480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8</a:t>
            </a:r>
            <a:endParaRPr lang="en-US"/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3048000" y="36576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6</a:t>
            </a:r>
            <a:endParaRPr lang="en-US"/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3886200" y="36576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4</a:t>
            </a:r>
            <a:endParaRPr lang="en-US"/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2209800" y="40386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3</a:t>
            </a:r>
            <a:endParaRPr lang="en-US"/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4343400" y="27432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2</a:t>
            </a:r>
            <a:endParaRPr lang="en-US"/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6781800" y="29718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8</a:t>
            </a:r>
            <a:endParaRPr 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7543800" y="35814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6</a:t>
            </a:r>
            <a:endParaRPr lang="en-US"/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8458200" y="36576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4</a:t>
            </a:r>
            <a:endParaRPr 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8610600" y="27432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2</a:t>
            </a:r>
            <a:endParaRPr lang="en-US"/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 flipV="1">
            <a:off x="6096000" y="2667000"/>
            <a:ext cx="838200" cy="76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6324600" y="2667000"/>
            <a:ext cx="290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chemeClr val="hlink"/>
                </a:solidFill>
                <a:ea typeface="宋体" pitchFamily="2" charset="-122"/>
              </a:rPr>
              <a:t>a</a:t>
            </a:r>
            <a:endParaRPr lang="en-US" sz="1600">
              <a:solidFill>
                <a:schemeClr val="hlink"/>
              </a:solidFill>
            </a:endParaRPr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6096000" y="28194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6248400" y="2895600"/>
            <a:ext cx="392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-1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36891" name="Oval 27"/>
          <p:cNvSpPr>
            <a:spLocks noChangeArrowheads="1"/>
          </p:cNvSpPr>
          <p:nvPr/>
        </p:nvSpPr>
        <p:spPr bwMode="auto">
          <a:xfrm>
            <a:off x="1905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2" name="Oval 28"/>
          <p:cNvSpPr>
            <a:spLocks noChangeArrowheads="1"/>
          </p:cNvSpPr>
          <p:nvPr/>
        </p:nvSpPr>
        <p:spPr bwMode="auto">
          <a:xfrm>
            <a:off x="25146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3" name="Text Box 29"/>
          <p:cNvSpPr txBox="1">
            <a:spLocks noChangeArrowheads="1"/>
          </p:cNvSpPr>
          <p:nvPr/>
        </p:nvSpPr>
        <p:spPr bwMode="auto">
          <a:xfrm>
            <a:off x="1981200" y="2895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p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36895" name="Text Box 31"/>
          <p:cNvSpPr txBox="1">
            <a:spLocks noChangeArrowheads="1"/>
          </p:cNvSpPr>
          <p:nvPr/>
        </p:nvSpPr>
        <p:spPr bwMode="auto">
          <a:xfrm>
            <a:off x="2667000" y="2438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q</a:t>
            </a:r>
            <a:endParaRPr 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FAC7-32F1-44EB-8717-90C62E8F5A34}" type="slidenum">
              <a:rPr lang="en-US"/>
              <a:pPr/>
              <a:t>27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itchFamily="2" charset="-122"/>
              </a:rPr>
              <a:t>Suffix Trees to DAGs</a:t>
            </a:r>
            <a:endParaRPr lang="en-US" sz="400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17713"/>
            <a:ext cx="8421688" cy="4114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solidFill>
                  <a:schemeClr val="hlink"/>
                </a:solidFill>
                <a:ea typeface="宋体" pitchFamily="2" charset="-122"/>
              </a:rPr>
              <a:t>How to determine whether a subtree is isomorphic to another one?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ea typeface="宋体" pitchFamily="2" charset="-122"/>
              </a:rPr>
              <a:t>Theorem 7.7.1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In suffix tree T the subtree below a node p is isomorphic to the subtree below a node q </a:t>
            </a: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if and only if</a:t>
            </a:r>
            <a:r>
              <a:rPr lang="en-US" altLang="zh-CN" sz="2000">
                <a:ea typeface="宋体" pitchFamily="2" charset="-122"/>
              </a:rPr>
              <a:t> 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altLang="zh-CN" sz="2000">
                <a:ea typeface="宋体" pitchFamily="2" charset="-122"/>
              </a:rPr>
              <a:t>there is a directed </a:t>
            </a: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path </a:t>
            </a:r>
            <a:r>
              <a:rPr lang="en-US" altLang="zh-CN" sz="2000">
                <a:ea typeface="宋体" pitchFamily="2" charset="-122"/>
              </a:rPr>
              <a:t>of suffix links from one node to the other node and 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altLang="zh-CN" sz="2000">
                <a:ea typeface="宋体" pitchFamily="2" charset="-122"/>
              </a:rPr>
              <a:t>the numbers of leaves in the two subtrees are equal.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US" altLang="zh-CN" sz="2000">
              <a:ea typeface="宋体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ea typeface="宋体" pitchFamily="2" charset="-122"/>
              </a:rPr>
              <a:t>A if and only if 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ea typeface="宋体" pitchFamily="2" charset="-122"/>
                <a:sym typeface="Wingdings" pitchFamily="2" charset="2"/>
              </a:rPr>
              <a:t>BA</a:t>
            </a:r>
            <a:r>
              <a:rPr lang="en-US" altLang="zh-CN" sz="2000">
                <a:ea typeface="宋体" pitchFamily="2" charset="-122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ea typeface="宋体" pitchFamily="2" charset="-122"/>
              </a:rPr>
              <a:t>A</a:t>
            </a:r>
            <a:r>
              <a:rPr lang="en-US" altLang="zh-CN" sz="2000">
                <a:ea typeface="宋体" pitchFamily="2" charset="-122"/>
                <a:sym typeface="Wingdings" pitchFamily="2" charset="2"/>
              </a:rPr>
              <a:t>B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ea typeface="宋体" pitchFamily="2" charset="-122"/>
                <a:sym typeface="Wingdings" pitchFamily="2" charset="2"/>
              </a:rPr>
              <a:t>	</a:t>
            </a:r>
            <a:endParaRPr lang="en-US" sz="200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2969-D9B2-406E-990F-4E35D60E787B}" type="slidenum">
              <a:rPr lang="en-US"/>
              <a:pPr/>
              <a:t>28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itchFamily="2" charset="-122"/>
              </a:rPr>
              <a:t>Ukkonent Algorithm</a:t>
            </a:r>
            <a:endParaRPr lang="en-US" sz="3600">
              <a:ea typeface="宋体" pitchFamily="2" charset="-122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726488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b="1">
                <a:ea typeface="宋体" pitchFamily="2" charset="-122"/>
              </a:rPr>
              <a:t>Suffix links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Let x</a:t>
            </a:r>
            <a:r>
              <a:rPr lang="en-US" altLang="zh-CN" sz="2400">
                <a:latin typeface="Symbol" pitchFamily="18" charset="2"/>
                <a:ea typeface="宋体" pitchFamily="2" charset="-122"/>
              </a:rPr>
              <a:t>a</a:t>
            </a:r>
            <a:r>
              <a:rPr lang="en-US" altLang="zh-CN" sz="2400">
                <a:ea typeface="宋体" pitchFamily="2" charset="-122"/>
              </a:rPr>
              <a:t> denote an arbitrary string, where x denotes a single character and </a:t>
            </a:r>
            <a:r>
              <a:rPr lang="en-US" altLang="zh-CN" sz="2400">
                <a:latin typeface="Symbol" pitchFamily="18" charset="2"/>
                <a:ea typeface="宋体" pitchFamily="2" charset="-122"/>
              </a:rPr>
              <a:t>a</a:t>
            </a:r>
            <a:r>
              <a:rPr lang="en-US" altLang="zh-CN" sz="2400">
                <a:ea typeface="宋体" pitchFamily="2" charset="-122"/>
              </a:rPr>
              <a:t> denotes a (possible empty) substring. For an </a:t>
            </a:r>
            <a:r>
              <a:rPr lang="en-US" altLang="zh-CN" sz="2400">
                <a:solidFill>
                  <a:srgbClr val="FF6600"/>
                </a:solidFill>
                <a:ea typeface="宋体" pitchFamily="2" charset="-122"/>
              </a:rPr>
              <a:t>internal node</a:t>
            </a:r>
            <a:r>
              <a:rPr lang="en-US" altLang="zh-CN" sz="2400">
                <a:ea typeface="宋体" pitchFamily="2" charset="-122"/>
              </a:rPr>
              <a:t> v with path-label x</a:t>
            </a:r>
            <a:r>
              <a:rPr lang="en-US" altLang="zh-CN" sz="2400">
                <a:latin typeface="Symbol" pitchFamily="18" charset="2"/>
                <a:ea typeface="宋体" pitchFamily="2" charset="-122"/>
              </a:rPr>
              <a:t>a</a:t>
            </a:r>
            <a:r>
              <a:rPr lang="en-US" altLang="zh-CN" sz="2400">
                <a:ea typeface="宋体" pitchFamily="2" charset="-122"/>
              </a:rPr>
              <a:t>, if there is another </a:t>
            </a:r>
            <a:r>
              <a:rPr lang="en-US" altLang="zh-CN" sz="2400">
                <a:solidFill>
                  <a:srgbClr val="FF6600"/>
                </a:solidFill>
                <a:ea typeface="宋体" pitchFamily="2" charset="-122"/>
              </a:rPr>
              <a:t>node</a:t>
            </a:r>
            <a:r>
              <a:rPr lang="en-US" altLang="zh-CN" sz="2400">
                <a:ea typeface="宋体" pitchFamily="2" charset="-122"/>
              </a:rPr>
              <a:t> s(v) with path-label </a:t>
            </a:r>
            <a:r>
              <a:rPr lang="en-US" altLang="zh-CN" sz="2400">
                <a:latin typeface="Symbol" pitchFamily="18" charset="2"/>
                <a:ea typeface="宋体" pitchFamily="2" charset="-122"/>
              </a:rPr>
              <a:t>a, </a:t>
            </a:r>
            <a:r>
              <a:rPr lang="en-US" altLang="zh-CN" sz="2400">
                <a:ea typeface="宋体" pitchFamily="2" charset="-122"/>
              </a:rPr>
              <a:t>then a pointer from v to s(v) is called a </a:t>
            </a:r>
            <a:r>
              <a:rPr lang="en-US" altLang="zh-CN" sz="2400">
                <a:solidFill>
                  <a:schemeClr val="folHlink"/>
                </a:solidFill>
                <a:ea typeface="宋体" pitchFamily="2" charset="-122"/>
              </a:rPr>
              <a:t>suffix link</a:t>
            </a:r>
            <a:r>
              <a:rPr lang="en-US" altLang="zh-CN" sz="2400">
                <a:ea typeface="宋体" pitchFamily="2" charset="-122"/>
              </a:rPr>
              <a:t>, denoted as (v,s(v)).</a:t>
            </a:r>
          </a:p>
          <a:p>
            <a:pPr>
              <a:buFont typeface="Wingdings" pitchFamily="2" charset="2"/>
              <a:buNone/>
            </a:pPr>
            <a:endParaRPr lang="en-US" altLang="zh-CN" sz="240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The root has no suffix link from it.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If </a:t>
            </a:r>
            <a:r>
              <a:rPr lang="en-US" altLang="zh-CN" sz="2400">
                <a:latin typeface="Symbol" pitchFamily="18" charset="2"/>
                <a:ea typeface="宋体" pitchFamily="2" charset="-122"/>
              </a:rPr>
              <a:t>a</a:t>
            </a:r>
            <a:r>
              <a:rPr lang="en-US" altLang="zh-CN" sz="2400">
                <a:ea typeface="宋体" pitchFamily="2" charset="-122"/>
              </a:rPr>
              <a:t> is empty, then the suffix link points to 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	the root.</a:t>
            </a:r>
          </a:p>
          <a:p>
            <a:pPr>
              <a:buFont typeface="Wingdings" pitchFamily="2" charset="2"/>
              <a:buNone/>
            </a:pPr>
            <a:endParaRPr lang="en-US" sz="2400">
              <a:latin typeface="Symbol" pitchFamily="18" charset="2"/>
            </a:endParaRP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0875" y="4235450"/>
            <a:ext cx="2819400" cy="1658938"/>
          </a:xfrm>
          <a:prstGeom prst="rect">
            <a:avLst/>
          </a:prstGeom>
          <a:noFill/>
        </p:spPr>
      </p:pic>
      <p:sp>
        <p:nvSpPr>
          <p:cNvPr id="44037" name="Line 5"/>
          <p:cNvSpPr>
            <a:spLocks noChangeShapeType="1"/>
          </p:cNvSpPr>
          <p:nvPr/>
        </p:nvSpPr>
        <p:spPr bwMode="auto">
          <a:xfrm flipH="1">
            <a:off x="7254875" y="4540250"/>
            <a:ext cx="228600" cy="228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7315200" y="4114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v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6645275" y="4692650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s(v)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7483475" y="446405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Oval 9"/>
          <p:cNvSpPr>
            <a:spLocks noChangeArrowheads="1"/>
          </p:cNvSpPr>
          <p:nvPr/>
        </p:nvSpPr>
        <p:spPr bwMode="auto">
          <a:xfrm>
            <a:off x="7178675" y="476885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2" name="Freeform 10"/>
          <p:cNvSpPr>
            <a:spLocks/>
          </p:cNvSpPr>
          <p:nvPr/>
        </p:nvSpPr>
        <p:spPr bwMode="auto">
          <a:xfrm>
            <a:off x="6467475" y="4483100"/>
            <a:ext cx="749300" cy="374650"/>
          </a:xfrm>
          <a:custGeom>
            <a:avLst/>
            <a:gdLst/>
            <a:ahLst/>
            <a:cxnLst>
              <a:cxn ang="0">
                <a:pos x="472" y="209"/>
              </a:cxn>
              <a:cxn ang="0">
                <a:pos x="381" y="236"/>
              </a:cxn>
              <a:cxn ang="0">
                <a:pos x="236" y="229"/>
              </a:cxn>
              <a:cxn ang="0">
                <a:pos x="118" y="216"/>
              </a:cxn>
              <a:cxn ang="0">
                <a:pos x="0" y="84"/>
              </a:cxn>
              <a:cxn ang="0">
                <a:pos x="62" y="21"/>
              </a:cxn>
              <a:cxn ang="0">
                <a:pos x="111" y="0"/>
              </a:cxn>
            </a:cxnLst>
            <a:rect l="0" t="0" r="r" b="b"/>
            <a:pathLst>
              <a:path w="472" h="236">
                <a:moveTo>
                  <a:pt x="472" y="209"/>
                </a:moveTo>
                <a:cubicBezTo>
                  <a:pt x="441" y="217"/>
                  <a:pt x="411" y="226"/>
                  <a:pt x="381" y="236"/>
                </a:cubicBezTo>
                <a:cubicBezTo>
                  <a:pt x="333" y="234"/>
                  <a:pt x="284" y="233"/>
                  <a:pt x="236" y="229"/>
                </a:cubicBezTo>
                <a:cubicBezTo>
                  <a:pt x="197" y="226"/>
                  <a:pt x="118" y="216"/>
                  <a:pt x="118" y="216"/>
                </a:cubicBezTo>
                <a:cubicBezTo>
                  <a:pt x="58" y="192"/>
                  <a:pt x="20" y="145"/>
                  <a:pt x="0" y="84"/>
                </a:cubicBezTo>
                <a:cubicBezTo>
                  <a:pt x="12" y="49"/>
                  <a:pt x="26" y="31"/>
                  <a:pt x="62" y="21"/>
                </a:cubicBezTo>
                <a:cubicBezTo>
                  <a:pt x="73" y="18"/>
                  <a:pt x="111" y="16"/>
                  <a:pt x="111" y="0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EFF6-F508-435F-BCFD-E53EA15EABCE}" type="slidenum">
              <a:rPr lang="en-US"/>
              <a:pPr/>
              <a:t>29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itchFamily="2" charset="-122"/>
              </a:rPr>
              <a:t>Suffix Trees to DAGs</a:t>
            </a:r>
            <a:endParaRPr lang="en-US" sz="3600">
              <a:ea typeface="宋体" pitchFamily="2" charset="-122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17713"/>
            <a:ext cx="35052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B</a:t>
            </a:r>
            <a:r>
              <a:rPr lang="en-US" altLang="zh-CN" sz="2000">
                <a:ea typeface="宋体" pitchFamily="2" charset="-122"/>
                <a:sym typeface="Wingdings" pitchFamily="2" charset="2"/>
              </a:rPr>
              <a:t>A</a:t>
            </a:r>
            <a:endParaRPr lang="en-US" altLang="zh-CN" sz="200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Only one suffix link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For  every path from p to a leaf in its subtree, there is an identical path from q to a leaf in its subtree.</a:t>
            </a:r>
            <a:endParaRPr lang="en-US" sz="2000"/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 flipH="1">
            <a:off x="4800600" y="2133600"/>
            <a:ext cx="167640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6477000" y="2133600"/>
            <a:ext cx="205740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 flipH="1">
            <a:off x="5105400" y="3048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5486400" y="3886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 flipH="1">
            <a:off x="6934200" y="3429000"/>
            <a:ext cx="457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5105400" y="4495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5105400" y="3429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p</a:t>
            </a:r>
            <a:endParaRPr lang="en-US"/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7315200" y="3048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q</a:t>
            </a:r>
            <a:endParaRPr lang="en-US"/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 flipV="1">
            <a:off x="5486400" y="3505200"/>
            <a:ext cx="1828800" cy="38100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 flipH="1">
            <a:off x="7543800" y="41910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 flipH="1">
            <a:off x="5410200" y="2438400"/>
            <a:ext cx="838200" cy="1447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6096000" y="1981200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x</a:t>
            </a:r>
            <a:endParaRPr lang="en-US"/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>
            <a:off x="6477000" y="2133600"/>
            <a:ext cx="914400" cy="12954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5699125" y="2471738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Symbol" pitchFamily="18" charset="2"/>
                <a:ea typeface="宋体" pitchFamily="2" charset="-122"/>
              </a:rPr>
              <a:t>a</a:t>
            </a:r>
            <a:endParaRPr lang="en-US">
              <a:solidFill>
                <a:srgbClr val="0000FF"/>
              </a:solidFill>
              <a:latin typeface="Symbol" pitchFamily="18" charset="2"/>
            </a:endParaRPr>
          </a:p>
        </p:txBody>
      </p: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6934200" y="2514600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Symbol" pitchFamily="18" charset="2"/>
                <a:ea typeface="宋体" pitchFamily="2" charset="-122"/>
              </a:rPr>
              <a:t>a</a:t>
            </a:r>
            <a:endParaRPr lang="en-US">
              <a:solidFill>
                <a:srgbClr val="0000FF"/>
              </a:solidFill>
              <a:latin typeface="Symbol" pitchFamily="18" charset="2"/>
            </a:endParaRPr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 flipH="1">
            <a:off x="5105400" y="3886200"/>
            <a:ext cx="304800" cy="609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33" name="Line 21"/>
          <p:cNvSpPr>
            <a:spLocks noChangeShapeType="1"/>
          </p:cNvSpPr>
          <p:nvPr/>
        </p:nvSpPr>
        <p:spPr bwMode="auto">
          <a:xfrm>
            <a:off x="5105400" y="4495800"/>
            <a:ext cx="228600" cy="609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 flipH="1">
            <a:off x="7543800" y="4191000"/>
            <a:ext cx="381000" cy="9144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35" name="Line 23"/>
          <p:cNvSpPr>
            <a:spLocks noChangeShapeType="1"/>
          </p:cNvSpPr>
          <p:nvPr/>
        </p:nvSpPr>
        <p:spPr bwMode="auto">
          <a:xfrm>
            <a:off x="7391400" y="3429000"/>
            <a:ext cx="533400" cy="7620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36" name="Text Box 24"/>
          <p:cNvSpPr txBox="1">
            <a:spLocks noChangeArrowheads="1"/>
          </p:cNvSpPr>
          <p:nvPr/>
        </p:nvSpPr>
        <p:spPr bwMode="auto">
          <a:xfrm>
            <a:off x="4876800" y="40386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latin typeface="Symbol" pitchFamily="18" charset="2"/>
                <a:ea typeface="宋体" pitchFamily="2" charset="-122"/>
              </a:rPr>
              <a:t>b</a:t>
            </a:r>
            <a:endParaRPr lang="en-US">
              <a:solidFill>
                <a:schemeClr val="hlink"/>
              </a:solidFill>
              <a:latin typeface="Symbol" pitchFamily="18" charset="2"/>
            </a:endParaRPr>
          </a:p>
        </p:txBody>
      </p:sp>
      <p:sp>
        <p:nvSpPr>
          <p:cNvPr id="38937" name="Text Box 25"/>
          <p:cNvSpPr txBox="1">
            <a:spLocks noChangeArrowheads="1"/>
          </p:cNvSpPr>
          <p:nvPr/>
        </p:nvSpPr>
        <p:spPr bwMode="auto">
          <a:xfrm>
            <a:off x="7696200" y="37338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latin typeface="Symbol" pitchFamily="18" charset="2"/>
                <a:ea typeface="宋体" pitchFamily="2" charset="-122"/>
              </a:rPr>
              <a:t>b</a:t>
            </a:r>
            <a:endParaRPr lang="en-US">
              <a:solidFill>
                <a:schemeClr val="hlink"/>
              </a:solidFill>
              <a:latin typeface="Symbol" pitchFamily="18" charset="2"/>
            </a:endParaRPr>
          </a:p>
        </p:txBody>
      </p:sp>
      <p:sp>
        <p:nvSpPr>
          <p:cNvPr id="38938" name="Rectangle 26"/>
          <p:cNvSpPr>
            <a:spLocks noChangeArrowheads="1"/>
          </p:cNvSpPr>
          <p:nvPr/>
        </p:nvSpPr>
        <p:spPr bwMode="auto">
          <a:xfrm>
            <a:off x="4572000" y="3810000"/>
            <a:ext cx="1600200" cy="1524000"/>
          </a:xfrm>
          <a:prstGeom prst="rect">
            <a:avLst/>
          </a:prstGeom>
          <a:solidFill>
            <a:schemeClr val="accent1">
              <a:alpha val="6000"/>
            </a:schemeClr>
          </a:solidFill>
          <a:ln w="9525">
            <a:solidFill>
              <a:schemeClr val="tx1"/>
            </a:solidFill>
            <a:prstDash val="dash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8939" name="Rectangle 27"/>
          <p:cNvSpPr>
            <a:spLocks noChangeArrowheads="1"/>
          </p:cNvSpPr>
          <p:nvPr/>
        </p:nvSpPr>
        <p:spPr bwMode="auto">
          <a:xfrm>
            <a:off x="6858000" y="3429000"/>
            <a:ext cx="1752600" cy="1752600"/>
          </a:xfrm>
          <a:prstGeom prst="rect">
            <a:avLst/>
          </a:prstGeom>
          <a:solidFill>
            <a:schemeClr val="accent1">
              <a:alpha val="6000"/>
            </a:schemeClr>
          </a:solidFill>
          <a:ln w="9525">
            <a:solidFill>
              <a:schemeClr val="tx1"/>
            </a:solidFill>
            <a:prstDash val="dash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41" name="Text Box 29"/>
          <p:cNvSpPr txBox="1">
            <a:spLocks noChangeArrowheads="1"/>
          </p:cNvSpPr>
          <p:nvPr/>
        </p:nvSpPr>
        <p:spPr bwMode="auto">
          <a:xfrm>
            <a:off x="5257800" y="5029200"/>
            <a:ext cx="2365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i</a:t>
            </a:r>
            <a:endParaRPr lang="en-US"/>
          </a:p>
        </p:txBody>
      </p:sp>
      <p:sp>
        <p:nvSpPr>
          <p:cNvPr id="38942" name="Text Box 30"/>
          <p:cNvSpPr txBox="1">
            <a:spLocks noChangeArrowheads="1"/>
          </p:cNvSpPr>
          <p:nvPr/>
        </p:nvSpPr>
        <p:spPr bwMode="auto">
          <a:xfrm>
            <a:off x="7467600" y="4876800"/>
            <a:ext cx="528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i+1</a:t>
            </a:r>
            <a:endParaRPr lang="en-US"/>
          </a:p>
        </p:txBody>
      </p:sp>
      <p:sp>
        <p:nvSpPr>
          <p:cNvPr id="38943" name="Line 31"/>
          <p:cNvSpPr>
            <a:spLocks noChangeShapeType="1"/>
          </p:cNvSpPr>
          <p:nvPr/>
        </p:nvSpPr>
        <p:spPr bwMode="auto">
          <a:xfrm>
            <a:off x="457200" y="58674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44" name="Line 32"/>
          <p:cNvSpPr>
            <a:spLocks noChangeShapeType="1"/>
          </p:cNvSpPr>
          <p:nvPr/>
        </p:nvSpPr>
        <p:spPr bwMode="auto">
          <a:xfrm>
            <a:off x="1143000" y="5867400"/>
            <a:ext cx="12192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45" name="Line 33"/>
          <p:cNvSpPr>
            <a:spLocks noChangeShapeType="1"/>
          </p:cNvSpPr>
          <p:nvPr/>
        </p:nvSpPr>
        <p:spPr bwMode="auto">
          <a:xfrm>
            <a:off x="2362200" y="5867400"/>
            <a:ext cx="22098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46" name="Text Box 34"/>
          <p:cNvSpPr txBox="1">
            <a:spLocks noChangeArrowheads="1"/>
          </p:cNvSpPr>
          <p:nvPr/>
        </p:nvSpPr>
        <p:spPr bwMode="auto">
          <a:xfrm>
            <a:off x="838200" y="5562600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x</a:t>
            </a:r>
            <a:endParaRPr lang="en-US"/>
          </a:p>
        </p:txBody>
      </p:sp>
      <p:sp>
        <p:nvSpPr>
          <p:cNvPr id="38947" name="Text Box 35"/>
          <p:cNvSpPr txBox="1">
            <a:spLocks noChangeArrowheads="1"/>
          </p:cNvSpPr>
          <p:nvPr/>
        </p:nvSpPr>
        <p:spPr bwMode="auto">
          <a:xfrm>
            <a:off x="1524000" y="5486400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Symbol" pitchFamily="18" charset="2"/>
                <a:ea typeface="宋体" pitchFamily="2" charset="-122"/>
              </a:rPr>
              <a:t>a</a:t>
            </a:r>
            <a:endParaRPr lang="en-US">
              <a:solidFill>
                <a:srgbClr val="0000FF"/>
              </a:solidFill>
              <a:latin typeface="Symbol" pitchFamily="18" charset="2"/>
            </a:endParaRPr>
          </a:p>
        </p:txBody>
      </p:sp>
      <p:sp>
        <p:nvSpPr>
          <p:cNvPr id="38948" name="Text Box 36"/>
          <p:cNvSpPr txBox="1">
            <a:spLocks noChangeArrowheads="1"/>
          </p:cNvSpPr>
          <p:nvPr/>
        </p:nvSpPr>
        <p:spPr bwMode="auto">
          <a:xfrm>
            <a:off x="2743200" y="54864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latin typeface="Symbol" pitchFamily="18" charset="2"/>
                <a:ea typeface="宋体" pitchFamily="2" charset="-122"/>
              </a:rPr>
              <a:t>b</a:t>
            </a:r>
            <a:endParaRPr lang="en-US">
              <a:solidFill>
                <a:schemeClr val="hlink"/>
              </a:solidFill>
              <a:latin typeface="Symbol" pitchFamily="18" charset="2"/>
            </a:endParaRPr>
          </a:p>
        </p:txBody>
      </p:sp>
      <p:sp>
        <p:nvSpPr>
          <p:cNvPr id="38949" name="Text Box 37"/>
          <p:cNvSpPr txBox="1">
            <a:spLocks noChangeArrowheads="1"/>
          </p:cNvSpPr>
          <p:nvPr/>
        </p:nvSpPr>
        <p:spPr bwMode="auto">
          <a:xfrm>
            <a:off x="838200" y="5867400"/>
            <a:ext cx="2365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i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EF16-2DF1-4BD0-8BA8-EEE3F94B3CF2}" type="slidenum">
              <a:rPr lang="en-US"/>
              <a:pPr/>
              <a:t>3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itchFamily="2" charset="-122"/>
              </a:rPr>
              <a:t>2. Exact Set Matching</a:t>
            </a:r>
            <a:endParaRPr lang="en-US" sz="400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17713"/>
            <a:ext cx="8345488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|T|=m, P={p</a:t>
            </a:r>
            <a:r>
              <a:rPr lang="en-US" altLang="zh-CN" sz="2400" baseline="-25000">
                <a:ea typeface="宋体" pitchFamily="2" charset="-122"/>
              </a:rPr>
              <a:t>1</a:t>
            </a:r>
            <a:r>
              <a:rPr lang="en-US" altLang="zh-CN" sz="2400">
                <a:ea typeface="宋体" pitchFamily="2" charset="-122"/>
              </a:rPr>
              <a:t>, P</a:t>
            </a:r>
            <a:r>
              <a:rPr lang="en-US" altLang="zh-CN" sz="2400" baseline="-25000">
                <a:ea typeface="宋体" pitchFamily="2" charset="-122"/>
              </a:rPr>
              <a:t>2</a:t>
            </a:r>
            <a:r>
              <a:rPr lang="en-US" altLang="zh-CN" sz="2400">
                <a:ea typeface="宋体" pitchFamily="2" charset="-122"/>
              </a:rPr>
              <a:t>, …, p</a:t>
            </a:r>
            <a:r>
              <a:rPr lang="en-US" altLang="zh-CN" sz="2400" baseline="-25000">
                <a:ea typeface="宋体" pitchFamily="2" charset="-122"/>
              </a:rPr>
              <a:t>i</a:t>
            </a:r>
            <a:r>
              <a:rPr lang="en-US" altLang="zh-CN" sz="2400">
                <a:ea typeface="宋体" pitchFamily="2" charset="-122"/>
              </a:rPr>
              <a:t>}, </a:t>
            </a:r>
            <a:r>
              <a:rPr lang="en-US" altLang="zh-CN" sz="2400">
                <a:ea typeface="宋体" pitchFamily="2" charset="-122"/>
                <a:cs typeface="Tahoma" pitchFamily="34" charset="0"/>
              </a:rPr>
              <a:t>∑|p</a:t>
            </a:r>
            <a:r>
              <a:rPr lang="en-US" altLang="zh-CN" sz="2400" baseline="-25000">
                <a:ea typeface="宋体" pitchFamily="2" charset="-122"/>
                <a:cs typeface="Tahoma" pitchFamily="34" charset="0"/>
              </a:rPr>
              <a:t>i</a:t>
            </a:r>
            <a:r>
              <a:rPr lang="en-US" altLang="zh-CN" sz="2400">
                <a:ea typeface="宋体" pitchFamily="2" charset="-122"/>
                <a:cs typeface="Tahoma" pitchFamily="34" charset="0"/>
              </a:rPr>
              <a:t>|=n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 baseline="-25000">
              <a:ea typeface="宋体" pitchFamily="2" charset="-122"/>
              <a:cs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CN" sz="2400">
                <a:ea typeface="宋体" pitchFamily="2" charset="-122"/>
              </a:rPr>
              <a:t>Aho-Corasick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 </a:t>
            </a:r>
            <a:r>
              <a:rPr lang="en-US" altLang="zh-CN" sz="2400">
                <a:ea typeface="宋体" pitchFamily="2" charset="-122"/>
              </a:rPr>
              <a:t>O(m+n+k)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>
              <a:ea typeface="宋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CN" sz="2400">
                <a:ea typeface="宋体" pitchFamily="2" charset="-122"/>
              </a:rPr>
              <a:t>Suffix trees.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	O(m) in building suffix tree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	O(n</a:t>
            </a:r>
            <a:r>
              <a:rPr lang="en-US" altLang="zh-CN" sz="2400" baseline="-25000">
                <a:ea typeface="宋体" pitchFamily="2" charset="-122"/>
              </a:rPr>
              <a:t>i</a:t>
            </a:r>
            <a:r>
              <a:rPr lang="en-US" altLang="zh-CN" sz="2400">
                <a:ea typeface="宋体" pitchFamily="2" charset="-122"/>
              </a:rPr>
              <a:t>+k</a:t>
            </a:r>
            <a:r>
              <a:rPr lang="en-US" altLang="zh-CN" sz="2400" baseline="-25000">
                <a:ea typeface="宋体" pitchFamily="2" charset="-122"/>
              </a:rPr>
              <a:t>i</a:t>
            </a:r>
            <a:r>
              <a:rPr lang="en-US" altLang="zh-CN" sz="2400">
                <a:ea typeface="宋体" pitchFamily="2" charset="-122"/>
              </a:rPr>
              <a:t>) in searching for p</a:t>
            </a:r>
            <a:r>
              <a:rPr lang="en-US" altLang="zh-CN" sz="2400" baseline="-25000">
                <a:ea typeface="宋体" pitchFamily="2" charset="-122"/>
              </a:rPr>
              <a:t>i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	O(m+∑n</a:t>
            </a:r>
            <a:r>
              <a:rPr lang="en-US" altLang="zh-CN" sz="2400" baseline="-25000">
                <a:ea typeface="宋体" pitchFamily="2" charset="-122"/>
              </a:rPr>
              <a:t>i</a:t>
            </a:r>
            <a:r>
              <a:rPr lang="en-US" altLang="zh-CN" sz="2400">
                <a:ea typeface="宋体" pitchFamily="2" charset="-122"/>
              </a:rPr>
              <a:t>+ ∑k</a:t>
            </a:r>
            <a:r>
              <a:rPr lang="en-US" altLang="zh-CN" sz="2400" baseline="-25000">
                <a:ea typeface="宋体" pitchFamily="2" charset="-122"/>
              </a:rPr>
              <a:t>i</a:t>
            </a:r>
            <a:r>
              <a:rPr lang="en-US" altLang="zh-CN" sz="2400">
                <a:ea typeface="宋体" pitchFamily="2" charset="-122"/>
              </a:rPr>
              <a:t>) for all P, i.e. O(m+n+k)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 </a:t>
            </a:r>
            <a:endParaRPr lang="en-US" sz="24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6B12-02B0-4F0D-A782-0FFE951DB386}" type="slidenum">
              <a:rPr lang="en-US"/>
              <a:pPr/>
              <a:t>30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itchFamily="2" charset="-122"/>
              </a:rPr>
              <a:t>Suffix Trees to DAGs</a:t>
            </a:r>
            <a:endParaRPr lang="en-US" sz="3600">
              <a:ea typeface="宋体" pitchFamily="2" charset="-122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533400" y="1828800"/>
            <a:ext cx="8229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B</a:t>
            </a:r>
            <a:r>
              <a:rPr lang="en-US" altLang="zh-CN" sz="2000">
                <a:ea typeface="宋体" pitchFamily="2" charset="-122"/>
                <a:sym typeface="Wingdings" pitchFamily="2" charset="2"/>
              </a:rPr>
              <a:t>A</a:t>
            </a:r>
            <a:endParaRPr lang="en-US" altLang="zh-CN" sz="2000">
              <a:ea typeface="宋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A </a:t>
            </a: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path</a:t>
            </a:r>
            <a:r>
              <a:rPr lang="en-US" altLang="zh-CN" sz="2000">
                <a:ea typeface="宋体" pitchFamily="2" charset="-122"/>
              </a:rPr>
              <a:t> of suffix links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For  every path from p to a leaf in its subtree, there is an identical path from q to a leaf in its subtree.</a:t>
            </a:r>
            <a:endParaRPr lang="en-US" sz="2000"/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 flipH="1">
            <a:off x="2590800" y="3595688"/>
            <a:ext cx="167640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>
            <a:off x="4267200" y="3595688"/>
            <a:ext cx="205740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 flipH="1">
            <a:off x="2895600" y="45100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3276600" y="5348288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 flipH="1">
            <a:off x="4724400" y="4891088"/>
            <a:ext cx="457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2895600" y="5957888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2895600" y="4891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p</a:t>
            </a:r>
            <a:endParaRPr 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6629400" y="3429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q</a:t>
            </a:r>
            <a:endParaRPr lang="en-US"/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 flipV="1">
            <a:off x="3276600" y="4967288"/>
            <a:ext cx="1828800" cy="38100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 flipH="1">
            <a:off x="5334000" y="5653088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5" name="Line 15"/>
          <p:cNvSpPr>
            <a:spLocks noChangeShapeType="1"/>
          </p:cNvSpPr>
          <p:nvPr/>
        </p:nvSpPr>
        <p:spPr bwMode="auto">
          <a:xfrm flipH="1">
            <a:off x="3200400" y="3900488"/>
            <a:ext cx="838200" cy="1447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3886200" y="3443288"/>
            <a:ext cx="296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x</a:t>
            </a:r>
            <a:endParaRPr lang="en-US"/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>
            <a:off x="4267200" y="3595688"/>
            <a:ext cx="914400" cy="12954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3489325" y="3933825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Symbol" pitchFamily="18" charset="2"/>
                <a:ea typeface="宋体" pitchFamily="2" charset="-122"/>
              </a:rPr>
              <a:t>a</a:t>
            </a:r>
            <a:endParaRPr lang="en-US">
              <a:solidFill>
                <a:srgbClr val="0000FF"/>
              </a:solidFill>
              <a:latin typeface="Symbol" pitchFamily="18" charset="2"/>
            </a:endParaRPr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4724400" y="3976688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Symbol" pitchFamily="18" charset="2"/>
                <a:ea typeface="宋体" pitchFamily="2" charset="-122"/>
              </a:rPr>
              <a:t>a</a:t>
            </a:r>
            <a:endParaRPr lang="en-US">
              <a:solidFill>
                <a:srgbClr val="0000FF"/>
              </a:solidFill>
              <a:latin typeface="Symbol" pitchFamily="18" charset="2"/>
            </a:endParaRPr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auto">
          <a:xfrm flipH="1">
            <a:off x="2895600" y="5348288"/>
            <a:ext cx="304800" cy="609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81" name="Line 21"/>
          <p:cNvSpPr>
            <a:spLocks noChangeShapeType="1"/>
          </p:cNvSpPr>
          <p:nvPr/>
        </p:nvSpPr>
        <p:spPr bwMode="auto">
          <a:xfrm>
            <a:off x="2895600" y="5957888"/>
            <a:ext cx="228600" cy="609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 flipH="1">
            <a:off x="5334000" y="5653088"/>
            <a:ext cx="381000" cy="9144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>
            <a:off x="5181600" y="4891088"/>
            <a:ext cx="533400" cy="7620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84" name="Text Box 24"/>
          <p:cNvSpPr txBox="1">
            <a:spLocks noChangeArrowheads="1"/>
          </p:cNvSpPr>
          <p:nvPr/>
        </p:nvSpPr>
        <p:spPr bwMode="auto">
          <a:xfrm>
            <a:off x="2667000" y="5500688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latin typeface="Symbol" pitchFamily="18" charset="2"/>
                <a:ea typeface="宋体" pitchFamily="2" charset="-122"/>
              </a:rPr>
              <a:t>b</a:t>
            </a:r>
            <a:endParaRPr lang="en-US">
              <a:solidFill>
                <a:schemeClr val="hlink"/>
              </a:solidFill>
              <a:latin typeface="Symbol" pitchFamily="18" charset="2"/>
            </a:endParaRPr>
          </a:p>
        </p:txBody>
      </p:sp>
      <p:sp>
        <p:nvSpPr>
          <p:cNvPr id="40985" name="Text Box 25"/>
          <p:cNvSpPr txBox="1">
            <a:spLocks noChangeArrowheads="1"/>
          </p:cNvSpPr>
          <p:nvPr/>
        </p:nvSpPr>
        <p:spPr bwMode="auto">
          <a:xfrm>
            <a:off x="5486400" y="5195888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latin typeface="Symbol" pitchFamily="18" charset="2"/>
                <a:ea typeface="宋体" pitchFamily="2" charset="-122"/>
              </a:rPr>
              <a:t>b</a:t>
            </a:r>
            <a:endParaRPr lang="en-US">
              <a:solidFill>
                <a:schemeClr val="hlink"/>
              </a:solidFill>
              <a:latin typeface="Symbol" pitchFamily="18" charset="2"/>
            </a:endParaRPr>
          </a:p>
        </p:txBody>
      </p:sp>
      <p:sp>
        <p:nvSpPr>
          <p:cNvPr id="40986" name="Rectangle 26"/>
          <p:cNvSpPr>
            <a:spLocks noChangeArrowheads="1"/>
          </p:cNvSpPr>
          <p:nvPr/>
        </p:nvSpPr>
        <p:spPr bwMode="auto">
          <a:xfrm>
            <a:off x="2362200" y="5272088"/>
            <a:ext cx="1600200" cy="1524000"/>
          </a:xfrm>
          <a:prstGeom prst="rect">
            <a:avLst/>
          </a:prstGeom>
          <a:solidFill>
            <a:schemeClr val="accent1">
              <a:alpha val="6000"/>
            </a:schemeClr>
          </a:solidFill>
          <a:ln w="9525">
            <a:solidFill>
              <a:schemeClr val="tx1"/>
            </a:solidFill>
            <a:prstDash val="dash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0987" name="Rectangle 27"/>
          <p:cNvSpPr>
            <a:spLocks noChangeArrowheads="1"/>
          </p:cNvSpPr>
          <p:nvPr/>
        </p:nvSpPr>
        <p:spPr bwMode="auto">
          <a:xfrm>
            <a:off x="4648200" y="4891088"/>
            <a:ext cx="1752600" cy="1752600"/>
          </a:xfrm>
          <a:prstGeom prst="rect">
            <a:avLst/>
          </a:prstGeom>
          <a:solidFill>
            <a:schemeClr val="accent1">
              <a:alpha val="6000"/>
            </a:schemeClr>
          </a:solidFill>
          <a:ln w="9525">
            <a:solidFill>
              <a:schemeClr val="tx1"/>
            </a:solidFill>
            <a:prstDash val="dash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8" name="Text Box 28"/>
          <p:cNvSpPr txBox="1">
            <a:spLocks noChangeArrowheads="1"/>
          </p:cNvSpPr>
          <p:nvPr/>
        </p:nvSpPr>
        <p:spPr bwMode="auto">
          <a:xfrm>
            <a:off x="2362200" y="5257800"/>
            <a:ext cx="465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t</a:t>
            </a:r>
            <a:r>
              <a:rPr lang="en-US" altLang="zh-CN" baseline="-25000">
                <a:ea typeface="宋体" pitchFamily="2" charset="-122"/>
              </a:rPr>
              <a:t>1</a:t>
            </a:r>
            <a:endParaRPr lang="en-US" baseline="-25000"/>
          </a:p>
        </p:txBody>
      </p:sp>
      <p:sp>
        <p:nvSpPr>
          <p:cNvPr id="40997" name="Line 37"/>
          <p:cNvSpPr>
            <a:spLocks noChangeShapeType="1"/>
          </p:cNvSpPr>
          <p:nvPr/>
        </p:nvSpPr>
        <p:spPr bwMode="auto">
          <a:xfrm>
            <a:off x="4267200" y="3595688"/>
            <a:ext cx="3733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98" name="Line 38"/>
          <p:cNvSpPr>
            <a:spLocks noChangeShapeType="1"/>
          </p:cNvSpPr>
          <p:nvPr/>
        </p:nvSpPr>
        <p:spPr bwMode="auto">
          <a:xfrm>
            <a:off x="6934200" y="3900488"/>
            <a:ext cx="990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99" name="Line 39"/>
          <p:cNvSpPr>
            <a:spLocks noChangeShapeType="1"/>
          </p:cNvSpPr>
          <p:nvPr/>
        </p:nvSpPr>
        <p:spPr bwMode="auto">
          <a:xfrm>
            <a:off x="7543800" y="3976688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00" name="Line 40"/>
          <p:cNvSpPr>
            <a:spLocks noChangeShapeType="1"/>
          </p:cNvSpPr>
          <p:nvPr/>
        </p:nvSpPr>
        <p:spPr bwMode="auto">
          <a:xfrm flipV="1">
            <a:off x="5181600" y="3976688"/>
            <a:ext cx="1752600" cy="91440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01" name="Rectangle 41"/>
          <p:cNvSpPr>
            <a:spLocks noChangeArrowheads="1"/>
          </p:cNvSpPr>
          <p:nvPr/>
        </p:nvSpPr>
        <p:spPr bwMode="auto">
          <a:xfrm>
            <a:off x="6934200" y="3748088"/>
            <a:ext cx="1676400" cy="1447800"/>
          </a:xfrm>
          <a:prstGeom prst="rect">
            <a:avLst/>
          </a:prstGeom>
          <a:solidFill>
            <a:schemeClr val="accent1">
              <a:alpha val="6000"/>
            </a:schemeClr>
          </a:solidFill>
          <a:ln w="9525">
            <a:solidFill>
              <a:schemeClr val="tx1"/>
            </a:solidFill>
            <a:prstDash val="dash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02" name="Text Box 42"/>
          <p:cNvSpPr txBox="1">
            <a:spLocks noChangeArrowheads="1"/>
          </p:cNvSpPr>
          <p:nvPr/>
        </p:nvSpPr>
        <p:spPr bwMode="auto">
          <a:xfrm>
            <a:off x="5105400" y="4510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u</a:t>
            </a:r>
            <a:endParaRPr lang="en-US"/>
          </a:p>
        </p:txBody>
      </p:sp>
      <p:sp>
        <p:nvSpPr>
          <p:cNvPr id="41003" name="Text Box 43"/>
          <p:cNvSpPr txBox="1">
            <a:spLocks noChangeArrowheads="1"/>
          </p:cNvSpPr>
          <p:nvPr/>
        </p:nvSpPr>
        <p:spPr bwMode="auto">
          <a:xfrm>
            <a:off x="6019800" y="5562600"/>
            <a:ext cx="465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t</a:t>
            </a:r>
            <a:r>
              <a:rPr lang="en-US" altLang="zh-CN" baseline="-25000">
                <a:ea typeface="宋体" pitchFamily="2" charset="-122"/>
              </a:rPr>
              <a:t>2</a:t>
            </a:r>
            <a:endParaRPr lang="en-US" baseline="-25000"/>
          </a:p>
        </p:txBody>
      </p:sp>
      <p:sp>
        <p:nvSpPr>
          <p:cNvPr id="41004" name="Text Box 44"/>
          <p:cNvSpPr txBox="1">
            <a:spLocks noChangeArrowheads="1"/>
          </p:cNvSpPr>
          <p:nvPr/>
        </p:nvSpPr>
        <p:spPr bwMode="auto">
          <a:xfrm>
            <a:off x="8077200" y="4495800"/>
            <a:ext cx="465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t</a:t>
            </a:r>
            <a:r>
              <a:rPr lang="en-US" altLang="zh-CN" baseline="-25000">
                <a:ea typeface="宋体" pitchFamily="2" charset="-122"/>
              </a:rPr>
              <a:t>3</a:t>
            </a:r>
            <a:endParaRPr lang="en-US" baseline="-25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4923-D256-4B7C-9E06-BB8BB9EDFDB0}" type="slidenum">
              <a:rPr lang="en-US"/>
              <a:pPr/>
              <a:t>31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itchFamily="2" charset="-122"/>
              </a:rPr>
              <a:t>Suffix Trees to DAGs</a:t>
            </a:r>
            <a:endParaRPr lang="en-US" sz="3600">
              <a:ea typeface="宋体" pitchFamily="2" charset="-122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40386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A</a:t>
            </a:r>
            <a:r>
              <a:rPr lang="en-US" altLang="zh-CN" sz="2000">
                <a:ea typeface="宋体" pitchFamily="2" charset="-122"/>
                <a:sym typeface="Wingdings" pitchFamily="2" charset="2"/>
              </a:rPr>
              <a:t>B</a:t>
            </a:r>
          </a:p>
          <a:p>
            <a:pPr>
              <a:buFont typeface="Wingdings" pitchFamily="2" charset="2"/>
              <a:buNone/>
            </a:pPr>
            <a:endParaRPr lang="zh-CN" altLang="en-US" sz="2000">
              <a:ea typeface="宋体" pitchFamily="2" charset="-122"/>
              <a:sym typeface="Wingdings" pitchFamily="2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  <a:sym typeface="Wingdings" pitchFamily="2" charset="2"/>
              </a:rPr>
              <a:t>Either </a:t>
            </a:r>
            <a:r>
              <a:rPr lang="en-US" altLang="zh-CN" sz="2000">
                <a:latin typeface="Symbol" pitchFamily="18" charset="2"/>
                <a:ea typeface="宋体" pitchFamily="2" charset="-122"/>
                <a:sym typeface="Wingdings" pitchFamily="2" charset="2"/>
              </a:rPr>
              <a:t>a</a:t>
            </a:r>
            <a:r>
              <a:rPr lang="en-US" altLang="zh-CN" sz="2000">
                <a:ea typeface="宋体" pitchFamily="2" charset="-122"/>
                <a:sym typeface="Wingdings" pitchFamily="2" charset="2"/>
              </a:rPr>
              <a:t> is a proper suffix of </a:t>
            </a:r>
            <a:r>
              <a:rPr lang="en-US" altLang="zh-CN" sz="2000">
                <a:latin typeface="Symbol" pitchFamily="18" charset="2"/>
                <a:ea typeface="宋体" pitchFamily="2" charset="-122"/>
                <a:sym typeface="Wingdings" pitchFamily="2" charset="2"/>
              </a:rPr>
              <a:t>g</a:t>
            </a:r>
            <a:r>
              <a:rPr lang="en-US" altLang="zh-CN" sz="2000">
                <a:ea typeface="宋体" pitchFamily="2" charset="-122"/>
                <a:sym typeface="Wingdings" pitchFamily="2" charset="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  <a:sym typeface="Wingdings" pitchFamily="2" charset="2"/>
              </a:rPr>
              <a:t> or </a:t>
            </a:r>
            <a:r>
              <a:rPr lang="en-US" altLang="zh-CN" sz="2000">
                <a:latin typeface="Symbol" pitchFamily="18" charset="2"/>
                <a:ea typeface="宋体" pitchFamily="2" charset="-122"/>
                <a:sym typeface="Wingdings" pitchFamily="2" charset="2"/>
              </a:rPr>
              <a:t>g</a:t>
            </a:r>
            <a:r>
              <a:rPr lang="en-US" altLang="zh-CN" sz="2000">
                <a:ea typeface="宋体" pitchFamily="2" charset="-122"/>
                <a:sym typeface="Wingdings" pitchFamily="2" charset="2"/>
              </a:rPr>
              <a:t> is a proper suffix of </a:t>
            </a:r>
            <a:r>
              <a:rPr lang="en-US" altLang="zh-CN" sz="2000">
                <a:latin typeface="Symbol" pitchFamily="18" charset="2"/>
                <a:ea typeface="宋体" pitchFamily="2" charset="-122"/>
                <a:sym typeface="Wingdings" pitchFamily="2" charset="2"/>
              </a:rPr>
              <a:t>a</a:t>
            </a:r>
          </a:p>
          <a:p>
            <a:pPr>
              <a:buFont typeface="Wingdings" pitchFamily="2" charset="2"/>
              <a:buNone/>
            </a:pPr>
            <a:endParaRPr lang="en-US" altLang="zh-CN" sz="2000">
              <a:latin typeface="Symbol" pitchFamily="18" charset="2"/>
              <a:ea typeface="宋体" pitchFamily="2" charset="-122"/>
              <a:sym typeface="Wingdings" pitchFamily="2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There is a directed path of suffix links from one node to the other. </a:t>
            </a:r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 flipH="1">
            <a:off x="4800600" y="2133600"/>
            <a:ext cx="167640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6477000" y="2133600"/>
            <a:ext cx="205740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 flipH="1">
            <a:off x="5105400" y="3048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5486400" y="3886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 flipH="1">
            <a:off x="6934200" y="3429000"/>
            <a:ext cx="457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5105400" y="4495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5105400" y="3429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p</a:t>
            </a:r>
            <a:endParaRPr lang="en-US"/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7315200" y="3048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q</a:t>
            </a:r>
            <a:endParaRPr lang="en-US"/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5486400" y="3886200"/>
            <a:ext cx="762000" cy="22860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 flipH="1">
            <a:off x="7543800" y="41910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 flipH="1">
            <a:off x="5410200" y="2133600"/>
            <a:ext cx="1066800" cy="17526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>
            <a:off x="6477000" y="2133600"/>
            <a:ext cx="914400" cy="12954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53" name="Text Box 17"/>
          <p:cNvSpPr txBox="1">
            <a:spLocks noChangeArrowheads="1"/>
          </p:cNvSpPr>
          <p:nvPr/>
        </p:nvSpPr>
        <p:spPr bwMode="auto">
          <a:xfrm>
            <a:off x="5699125" y="2471738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Symbol" pitchFamily="18" charset="2"/>
                <a:ea typeface="宋体" pitchFamily="2" charset="-122"/>
              </a:rPr>
              <a:t>a</a:t>
            </a:r>
            <a:endParaRPr lang="en-US">
              <a:solidFill>
                <a:srgbClr val="0000FF"/>
              </a:solidFill>
              <a:latin typeface="Symbol" pitchFamily="18" charset="2"/>
            </a:endParaRPr>
          </a:p>
        </p:txBody>
      </p:sp>
      <p:sp>
        <p:nvSpPr>
          <p:cNvPr id="39954" name="Text Box 18"/>
          <p:cNvSpPr txBox="1">
            <a:spLocks noChangeArrowheads="1"/>
          </p:cNvSpPr>
          <p:nvPr/>
        </p:nvSpPr>
        <p:spPr bwMode="auto">
          <a:xfrm>
            <a:off x="6934200" y="2514600"/>
            <a:ext cx="2778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9900"/>
                </a:solidFill>
                <a:latin typeface="Symbol" pitchFamily="18" charset="2"/>
                <a:ea typeface="宋体" pitchFamily="2" charset="-122"/>
              </a:rPr>
              <a:t>g</a:t>
            </a:r>
            <a:endParaRPr lang="en-US">
              <a:solidFill>
                <a:srgbClr val="FF9900"/>
              </a:solidFill>
              <a:latin typeface="Symbol" pitchFamily="18" charset="2"/>
            </a:endParaRPr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 flipH="1">
            <a:off x="5105400" y="3886200"/>
            <a:ext cx="304800" cy="609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56" name="Line 20"/>
          <p:cNvSpPr>
            <a:spLocks noChangeShapeType="1"/>
          </p:cNvSpPr>
          <p:nvPr/>
        </p:nvSpPr>
        <p:spPr bwMode="auto">
          <a:xfrm>
            <a:off x="5105400" y="4495800"/>
            <a:ext cx="228600" cy="609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57" name="Line 21"/>
          <p:cNvSpPr>
            <a:spLocks noChangeShapeType="1"/>
          </p:cNvSpPr>
          <p:nvPr/>
        </p:nvSpPr>
        <p:spPr bwMode="auto">
          <a:xfrm flipH="1">
            <a:off x="7543800" y="4191000"/>
            <a:ext cx="381000" cy="9144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58" name="Line 22"/>
          <p:cNvSpPr>
            <a:spLocks noChangeShapeType="1"/>
          </p:cNvSpPr>
          <p:nvPr/>
        </p:nvSpPr>
        <p:spPr bwMode="auto">
          <a:xfrm>
            <a:off x="7391400" y="3429000"/>
            <a:ext cx="533400" cy="7620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59" name="Text Box 23"/>
          <p:cNvSpPr txBox="1">
            <a:spLocks noChangeArrowheads="1"/>
          </p:cNvSpPr>
          <p:nvPr/>
        </p:nvSpPr>
        <p:spPr bwMode="auto">
          <a:xfrm>
            <a:off x="4876800" y="40386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latin typeface="Symbol" pitchFamily="18" charset="2"/>
                <a:ea typeface="宋体" pitchFamily="2" charset="-122"/>
              </a:rPr>
              <a:t>b</a:t>
            </a:r>
            <a:endParaRPr lang="en-US">
              <a:solidFill>
                <a:schemeClr val="hlink"/>
              </a:solidFill>
              <a:latin typeface="Symbol" pitchFamily="18" charset="2"/>
            </a:endParaRPr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7696200" y="37338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latin typeface="Symbol" pitchFamily="18" charset="2"/>
                <a:ea typeface="宋体" pitchFamily="2" charset="-122"/>
              </a:rPr>
              <a:t>b</a:t>
            </a:r>
            <a:endParaRPr lang="en-US">
              <a:solidFill>
                <a:schemeClr val="hlink"/>
              </a:solidFill>
              <a:latin typeface="Symbol" pitchFamily="18" charset="2"/>
            </a:endParaRPr>
          </a:p>
        </p:txBody>
      </p:sp>
      <p:sp>
        <p:nvSpPr>
          <p:cNvPr id="39961" name="Rectangle 25"/>
          <p:cNvSpPr>
            <a:spLocks noChangeArrowheads="1"/>
          </p:cNvSpPr>
          <p:nvPr/>
        </p:nvSpPr>
        <p:spPr bwMode="auto">
          <a:xfrm>
            <a:off x="4572000" y="3810000"/>
            <a:ext cx="1447800" cy="1524000"/>
          </a:xfrm>
          <a:prstGeom prst="rect">
            <a:avLst/>
          </a:prstGeom>
          <a:solidFill>
            <a:schemeClr val="accent1">
              <a:alpha val="6000"/>
            </a:schemeClr>
          </a:solidFill>
          <a:ln w="9525">
            <a:solidFill>
              <a:schemeClr val="tx1"/>
            </a:solidFill>
            <a:prstDash val="dash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62" name="Rectangle 26"/>
          <p:cNvSpPr>
            <a:spLocks noChangeArrowheads="1"/>
          </p:cNvSpPr>
          <p:nvPr/>
        </p:nvSpPr>
        <p:spPr bwMode="auto">
          <a:xfrm>
            <a:off x="6858000" y="3429000"/>
            <a:ext cx="1752600" cy="1752600"/>
          </a:xfrm>
          <a:prstGeom prst="rect">
            <a:avLst/>
          </a:prstGeom>
          <a:solidFill>
            <a:schemeClr val="accent1">
              <a:alpha val="6000"/>
            </a:schemeClr>
          </a:solidFill>
          <a:ln w="9525">
            <a:solidFill>
              <a:schemeClr val="tx1"/>
            </a:solidFill>
            <a:prstDash val="dash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63" name="Text Box 27"/>
          <p:cNvSpPr txBox="1">
            <a:spLocks noChangeArrowheads="1"/>
          </p:cNvSpPr>
          <p:nvPr/>
        </p:nvSpPr>
        <p:spPr bwMode="auto">
          <a:xfrm>
            <a:off x="5257800" y="5029200"/>
            <a:ext cx="2365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i</a:t>
            </a:r>
            <a:endParaRPr lang="en-US"/>
          </a:p>
        </p:txBody>
      </p:sp>
      <p:sp>
        <p:nvSpPr>
          <p:cNvPr id="39964" name="Text Box 28"/>
          <p:cNvSpPr txBox="1">
            <a:spLocks noChangeArrowheads="1"/>
          </p:cNvSpPr>
          <p:nvPr/>
        </p:nvSpPr>
        <p:spPr bwMode="auto">
          <a:xfrm>
            <a:off x="7467600" y="4876800"/>
            <a:ext cx="528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i+1</a:t>
            </a:r>
            <a:endParaRPr lang="en-US"/>
          </a:p>
        </p:txBody>
      </p:sp>
      <p:sp>
        <p:nvSpPr>
          <p:cNvPr id="39965" name="Line 29"/>
          <p:cNvSpPr>
            <a:spLocks noChangeShapeType="1"/>
          </p:cNvSpPr>
          <p:nvPr/>
        </p:nvSpPr>
        <p:spPr bwMode="auto">
          <a:xfrm>
            <a:off x="457200" y="58674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66" name="Line 30"/>
          <p:cNvSpPr>
            <a:spLocks noChangeShapeType="1"/>
          </p:cNvSpPr>
          <p:nvPr/>
        </p:nvSpPr>
        <p:spPr bwMode="auto">
          <a:xfrm>
            <a:off x="1143000" y="5867400"/>
            <a:ext cx="12192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67" name="Line 31"/>
          <p:cNvSpPr>
            <a:spLocks noChangeShapeType="1"/>
          </p:cNvSpPr>
          <p:nvPr/>
        </p:nvSpPr>
        <p:spPr bwMode="auto">
          <a:xfrm>
            <a:off x="2362200" y="5867400"/>
            <a:ext cx="22098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69" name="Text Box 33"/>
          <p:cNvSpPr txBox="1">
            <a:spLocks noChangeArrowheads="1"/>
          </p:cNvSpPr>
          <p:nvPr/>
        </p:nvSpPr>
        <p:spPr bwMode="auto">
          <a:xfrm>
            <a:off x="1524000" y="5486400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Symbol" pitchFamily="18" charset="2"/>
                <a:ea typeface="宋体" pitchFamily="2" charset="-122"/>
              </a:rPr>
              <a:t>a</a:t>
            </a:r>
            <a:endParaRPr lang="en-US">
              <a:solidFill>
                <a:srgbClr val="0000FF"/>
              </a:solidFill>
              <a:latin typeface="Symbol" pitchFamily="18" charset="2"/>
            </a:endParaRPr>
          </a:p>
        </p:txBody>
      </p:sp>
      <p:sp>
        <p:nvSpPr>
          <p:cNvPr id="39970" name="Text Box 34"/>
          <p:cNvSpPr txBox="1">
            <a:spLocks noChangeArrowheads="1"/>
          </p:cNvSpPr>
          <p:nvPr/>
        </p:nvSpPr>
        <p:spPr bwMode="auto">
          <a:xfrm>
            <a:off x="2743200" y="54864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latin typeface="Symbol" pitchFamily="18" charset="2"/>
                <a:ea typeface="宋体" pitchFamily="2" charset="-122"/>
              </a:rPr>
              <a:t>b</a:t>
            </a:r>
            <a:endParaRPr lang="en-US">
              <a:solidFill>
                <a:schemeClr val="hlink"/>
              </a:solidFill>
              <a:latin typeface="Symbol" pitchFamily="18" charset="2"/>
            </a:endParaRPr>
          </a:p>
        </p:txBody>
      </p:sp>
      <p:sp>
        <p:nvSpPr>
          <p:cNvPr id="39972" name="Line 36"/>
          <p:cNvSpPr>
            <a:spLocks noChangeShapeType="1"/>
          </p:cNvSpPr>
          <p:nvPr/>
        </p:nvSpPr>
        <p:spPr bwMode="auto">
          <a:xfrm flipV="1">
            <a:off x="6553200" y="3505200"/>
            <a:ext cx="762000" cy="53340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73" name="Text Box 37"/>
          <p:cNvSpPr txBox="1">
            <a:spLocks noChangeArrowheads="1"/>
          </p:cNvSpPr>
          <p:nvPr/>
        </p:nvSpPr>
        <p:spPr bwMode="auto">
          <a:xfrm>
            <a:off x="6248400" y="3733800"/>
            <a:ext cx="371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…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8598-5EE9-4FE5-9327-A1A7AA089720}" type="slidenum">
              <a:rPr lang="en-US"/>
              <a:pPr/>
              <a:t>32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itchFamily="2" charset="-122"/>
              </a:rPr>
              <a:t>Suffix Trees to DAGs</a:t>
            </a:r>
            <a:endParaRPr lang="en-US" sz="3600">
              <a:ea typeface="宋体" pitchFamily="2" charset="-122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17713"/>
            <a:ext cx="19812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A</a:t>
            </a:r>
            <a:r>
              <a:rPr lang="en-US" altLang="zh-CN" sz="1800">
                <a:ea typeface="宋体" pitchFamily="2" charset="-122"/>
                <a:sym typeface="Wingdings" pitchFamily="2" charset="2"/>
              </a:rPr>
              <a:t>B</a:t>
            </a:r>
          </a:p>
          <a:p>
            <a:pPr>
              <a:buFont typeface="Wingdings" pitchFamily="2" charset="2"/>
              <a:buNone/>
            </a:pPr>
            <a:endParaRPr lang="zh-CN" altLang="en-US" sz="1800">
              <a:ea typeface="宋体" pitchFamily="2" charset="-122"/>
              <a:sym typeface="Wingdings" pitchFamily="2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  <a:sym typeface="Wingdings" pitchFamily="2" charset="2"/>
              </a:rPr>
              <a:t>Either </a:t>
            </a:r>
            <a:r>
              <a:rPr lang="en-US" altLang="zh-CN" sz="1800">
                <a:latin typeface="Symbol" pitchFamily="18" charset="2"/>
                <a:ea typeface="宋体" pitchFamily="2" charset="-122"/>
                <a:sym typeface="Wingdings" pitchFamily="2" charset="2"/>
              </a:rPr>
              <a:t>a</a:t>
            </a:r>
            <a:r>
              <a:rPr lang="en-US" altLang="zh-CN" sz="1800">
                <a:ea typeface="宋体" pitchFamily="2" charset="-122"/>
                <a:sym typeface="Wingdings" pitchFamily="2" charset="2"/>
              </a:rPr>
              <a:t> is a proper suffix of </a:t>
            </a:r>
            <a:r>
              <a:rPr lang="en-US" altLang="zh-CN" sz="1800">
                <a:latin typeface="Symbol" pitchFamily="18" charset="2"/>
                <a:ea typeface="宋体" pitchFamily="2" charset="-122"/>
                <a:sym typeface="Wingdings" pitchFamily="2" charset="2"/>
              </a:rPr>
              <a:t>g</a:t>
            </a:r>
            <a:r>
              <a:rPr lang="en-US" altLang="zh-CN" sz="1800">
                <a:ea typeface="宋体" pitchFamily="2" charset="-122"/>
                <a:sym typeface="Wingdings" pitchFamily="2" charset="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  <a:sym typeface="Wingdings" pitchFamily="2" charset="2"/>
              </a:rPr>
              <a:t> or </a:t>
            </a:r>
            <a:r>
              <a:rPr lang="en-US" altLang="zh-CN" sz="1800">
                <a:latin typeface="Symbol" pitchFamily="18" charset="2"/>
                <a:ea typeface="宋体" pitchFamily="2" charset="-122"/>
                <a:sym typeface="Wingdings" pitchFamily="2" charset="2"/>
              </a:rPr>
              <a:t>g</a:t>
            </a:r>
            <a:r>
              <a:rPr lang="en-US" altLang="zh-CN" sz="1800">
                <a:ea typeface="宋体" pitchFamily="2" charset="-122"/>
                <a:sym typeface="Wingdings" pitchFamily="2" charset="2"/>
              </a:rPr>
              <a:t> is a proper suffix of </a:t>
            </a:r>
            <a:r>
              <a:rPr lang="en-US" altLang="zh-CN" sz="1800">
                <a:latin typeface="Symbol" pitchFamily="18" charset="2"/>
                <a:ea typeface="宋体" pitchFamily="2" charset="-122"/>
                <a:sym typeface="Wingdings" pitchFamily="2" charset="2"/>
              </a:rPr>
              <a:t>a</a:t>
            </a:r>
          </a:p>
          <a:p>
            <a:pPr>
              <a:buFont typeface="Wingdings" pitchFamily="2" charset="2"/>
              <a:buNone/>
            </a:pPr>
            <a:endParaRPr lang="en-US" altLang="zh-CN" sz="1800">
              <a:latin typeface="Symbol" pitchFamily="18" charset="2"/>
              <a:ea typeface="宋体" pitchFamily="2" charset="-122"/>
              <a:sym typeface="Wingdings" pitchFamily="2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800">
                <a:latin typeface="Times New Roman" pitchFamily="18" charset="0"/>
                <a:ea typeface="宋体" pitchFamily="2" charset="-122"/>
              </a:rPr>
              <a:t>There is a directed path of suffix links from one node to the other.</a:t>
            </a:r>
            <a:endParaRPr lang="en-US" sz="18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 flipH="1">
            <a:off x="2819400" y="1981200"/>
            <a:ext cx="167640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4495800" y="1981200"/>
            <a:ext cx="205740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 flipH="1">
            <a:off x="3048000" y="2895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3505200" y="37338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 flipH="1">
            <a:off x="4953000" y="3276600"/>
            <a:ext cx="457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3124200" y="4343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3124200" y="3276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p</a:t>
            </a:r>
            <a:endParaRPr lang="en-US"/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6934200" y="18288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q</a:t>
            </a:r>
            <a:endParaRPr lang="en-US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 flipV="1">
            <a:off x="3505200" y="3276600"/>
            <a:ext cx="1905000" cy="45720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 flipH="1">
            <a:off x="5562600" y="4038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 flipH="1">
            <a:off x="3429000" y="1981200"/>
            <a:ext cx="1066800" cy="17526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>
            <a:off x="4495800" y="1981200"/>
            <a:ext cx="914400" cy="12954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3717925" y="2319338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Symbol" pitchFamily="18" charset="2"/>
                <a:ea typeface="宋体" pitchFamily="2" charset="-122"/>
              </a:rPr>
              <a:t>a</a:t>
            </a:r>
            <a:endParaRPr lang="en-US">
              <a:solidFill>
                <a:srgbClr val="0000FF"/>
              </a:solidFill>
              <a:latin typeface="Symbol" pitchFamily="18" charset="2"/>
            </a:endParaRPr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4953000" y="2362200"/>
            <a:ext cx="2778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Symbol" pitchFamily="18" charset="2"/>
                <a:ea typeface="宋体" pitchFamily="2" charset="-122"/>
              </a:rPr>
              <a:t>g</a:t>
            </a:r>
            <a:endParaRPr lang="en-US">
              <a:solidFill>
                <a:srgbClr val="0000FF"/>
              </a:solidFill>
              <a:latin typeface="Symbol" pitchFamily="18" charset="2"/>
            </a:endParaRPr>
          </a:p>
        </p:txBody>
      </p:sp>
      <p:sp>
        <p:nvSpPr>
          <p:cNvPr id="42003" name="Line 19"/>
          <p:cNvSpPr>
            <a:spLocks noChangeShapeType="1"/>
          </p:cNvSpPr>
          <p:nvPr/>
        </p:nvSpPr>
        <p:spPr bwMode="auto">
          <a:xfrm flipH="1">
            <a:off x="3124200" y="3733800"/>
            <a:ext cx="304800" cy="609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3124200" y="4343400"/>
            <a:ext cx="228600" cy="609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07" name="Text Box 23"/>
          <p:cNvSpPr txBox="1">
            <a:spLocks noChangeArrowheads="1"/>
          </p:cNvSpPr>
          <p:nvPr/>
        </p:nvSpPr>
        <p:spPr bwMode="auto">
          <a:xfrm>
            <a:off x="2895600" y="38862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latin typeface="Symbol" pitchFamily="18" charset="2"/>
                <a:ea typeface="宋体" pitchFamily="2" charset="-122"/>
              </a:rPr>
              <a:t>b</a:t>
            </a:r>
            <a:endParaRPr lang="en-US">
              <a:solidFill>
                <a:schemeClr val="hlink"/>
              </a:solidFill>
              <a:latin typeface="Symbol" pitchFamily="18" charset="2"/>
            </a:endParaRPr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2590800" y="3657600"/>
            <a:ext cx="1600200" cy="1524000"/>
          </a:xfrm>
          <a:prstGeom prst="rect">
            <a:avLst/>
          </a:prstGeom>
          <a:solidFill>
            <a:schemeClr val="accent1">
              <a:alpha val="6000"/>
            </a:schemeClr>
          </a:solidFill>
          <a:ln w="9525">
            <a:solidFill>
              <a:schemeClr val="tx1"/>
            </a:solidFill>
            <a:prstDash val="dash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2590800" y="3643313"/>
            <a:ext cx="4651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t</a:t>
            </a:r>
            <a:r>
              <a:rPr lang="en-US" altLang="zh-CN" baseline="-25000">
                <a:ea typeface="宋体" pitchFamily="2" charset="-122"/>
              </a:rPr>
              <a:t>1</a:t>
            </a:r>
            <a:endParaRPr lang="en-US" baseline="-25000"/>
          </a:p>
        </p:txBody>
      </p:sp>
      <p:sp>
        <p:nvSpPr>
          <p:cNvPr id="42012" name="Line 28"/>
          <p:cNvSpPr>
            <a:spLocks noChangeShapeType="1"/>
          </p:cNvSpPr>
          <p:nvPr/>
        </p:nvSpPr>
        <p:spPr bwMode="auto">
          <a:xfrm>
            <a:off x="4495800" y="1981200"/>
            <a:ext cx="3733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3" name="Line 29"/>
          <p:cNvSpPr>
            <a:spLocks noChangeShapeType="1"/>
          </p:cNvSpPr>
          <p:nvPr/>
        </p:nvSpPr>
        <p:spPr bwMode="auto">
          <a:xfrm>
            <a:off x="7162800" y="2286000"/>
            <a:ext cx="990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>
            <a:off x="7772400" y="2362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 flipV="1">
            <a:off x="5410200" y="2362200"/>
            <a:ext cx="1752600" cy="91440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6" name="Rectangle 32"/>
          <p:cNvSpPr>
            <a:spLocks noChangeArrowheads="1"/>
          </p:cNvSpPr>
          <p:nvPr/>
        </p:nvSpPr>
        <p:spPr bwMode="auto">
          <a:xfrm>
            <a:off x="7162800" y="2133600"/>
            <a:ext cx="1676400" cy="1447800"/>
          </a:xfrm>
          <a:prstGeom prst="rect">
            <a:avLst/>
          </a:prstGeom>
          <a:solidFill>
            <a:schemeClr val="accent1">
              <a:alpha val="6000"/>
            </a:schemeClr>
          </a:solidFill>
          <a:ln w="9525">
            <a:solidFill>
              <a:schemeClr val="tx1"/>
            </a:solidFill>
            <a:prstDash val="dash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7" name="Text Box 33"/>
          <p:cNvSpPr txBox="1">
            <a:spLocks noChangeArrowheads="1"/>
          </p:cNvSpPr>
          <p:nvPr/>
        </p:nvSpPr>
        <p:spPr bwMode="auto">
          <a:xfrm>
            <a:off x="5334000" y="2895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u</a:t>
            </a:r>
            <a:endParaRPr lang="en-US"/>
          </a:p>
        </p:txBody>
      </p:sp>
      <p:sp>
        <p:nvSpPr>
          <p:cNvPr id="42018" name="Text Box 34"/>
          <p:cNvSpPr txBox="1">
            <a:spLocks noChangeArrowheads="1"/>
          </p:cNvSpPr>
          <p:nvPr/>
        </p:nvSpPr>
        <p:spPr bwMode="auto">
          <a:xfrm>
            <a:off x="6248400" y="3948113"/>
            <a:ext cx="4651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t</a:t>
            </a:r>
            <a:r>
              <a:rPr lang="en-US" altLang="zh-CN" baseline="-25000">
                <a:ea typeface="宋体" pitchFamily="2" charset="-122"/>
              </a:rPr>
              <a:t>2</a:t>
            </a:r>
            <a:endParaRPr lang="en-US" baseline="-25000"/>
          </a:p>
        </p:txBody>
      </p:sp>
      <p:sp>
        <p:nvSpPr>
          <p:cNvPr id="42019" name="Text Box 35"/>
          <p:cNvSpPr txBox="1">
            <a:spLocks noChangeArrowheads="1"/>
          </p:cNvSpPr>
          <p:nvPr/>
        </p:nvSpPr>
        <p:spPr bwMode="auto">
          <a:xfrm>
            <a:off x="8305800" y="2881313"/>
            <a:ext cx="4651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t</a:t>
            </a:r>
            <a:r>
              <a:rPr lang="en-US" altLang="zh-CN" baseline="-25000">
                <a:ea typeface="宋体" pitchFamily="2" charset="-122"/>
              </a:rPr>
              <a:t>3</a:t>
            </a:r>
            <a:endParaRPr lang="en-US" baseline="-25000"/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4495800" y="1981200"/>
            <a:ext cx="2667000" cy="3048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1" name="Text Box 37"/>
          <p:cNvSpPr txBox="1">
            <a:spLocks noChangeArrowheads="1"/>
          </p:cNvSpPr>
          <p:nvPr/>
        </p:nvSpPr>
        <p:spPr bwMode="auto">
          <a:xfrm>
            <a:off x="5867400" y="18288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6600"/>
                </a:solidFill>
                <a:latin typeface="Symbol" pitchFamily="18" charset="2"/>
                <a:ea typeface="宋体" pitchFamily="2" charset="-122"/>
              </a:rPr>
              <a:t>l</a:t>
            </a:r>
            <a:endParaRPr lang="en-US">
              <a:solidFill>
                <a:srgbClr val="FF6600"/>
              </a:solidFill>
              <a:latin typeface="Symbol" pitchFamily="18" charset="2"/>
            </a:endParaRPr>
          </a:p>
        </p:txBody>
      </p:sp>
      <p:sp>
        <p:nvSpPr>
          <p:cNvPr id="42022" name="Line 38"/>
          <p:cNvSpPr>
            <a:spLocks noChangeShapeType="1"/>
          </p:cNvSpPr>
          <p:nvPr/>
        </p:nvSpPr>
        <p:spPr bwMode="auto">
          <a:xfrm>
            <a:off x="7162800" y="2286000"/>
            <a:ext cx="609600" cy="762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3" name="Line 39"/>
          <p:cNvSpPr>
            <a:spLocks noChangeShapeType="1"/>
          </p:cNvSpPr>
          <p:nvPr/>
        </p:nvSpPr>
        <p:spPr bwMode="auto">
          <a:xfrm>
            <a:off x="7772400" y="2362200"/>
            <a:ext cx="381000" cy="5334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4" name="Text Box 40"/>
          <p:cNvSpPr txBox="1">
            <a:spLocks noChangeArrowheads="1"/>
          </p:cNvSpPr>
          <p:nvPr/>
        </p:nvSpPr>
        <p:spPr bwMode="auto">
          <a:xfrm>
            <a:off x="7696200" y="20574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latin typeface="Symbol" pitchFamily="18" charset="2"/>
                <a:ea typeface="宋体" pitchFamily="2" charset="-122"/>
              </a:rPr>
              <a:t>b</a:t>
            </a:r>
            <a:endParaRPr lang="en-US">
              <a:solidFill>
                <a:schemeClr val="hlink"/>
              </a:solidFill>
              <a:latin typeface="Symbol" pitchFamily="18" charset="2"/>
            </a:endParaRPr>
          </a:p>
        </p:txBody>
      </p:sp>
      <p:sp>
        <p:nvSpPr>
          <p:cNvPr id="42025" name="Oval 41"/>
          <p:cNvSpPr>
            <a:spLocks noChangeArrowheads="1"/>
          </p:cNvSpPr>
          <p:nvPr/>
        </p:nvSpPr>
        <p:spPr bwMode="auto">
          <a:xfrm>
            <a:off x="3429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26" name="Oval 42"/>
          <p:cNvSpPr>
            <a:spLocks noChangeArrowheads="1"/>
          </p:cNvSpPr>
          <p:nvPr/>
        </p:nvSpPr>
        <p:spPr bwMode="auto">
          <a:xfrm>
            <a:off x="71628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27" name="Oval 43"/>
          <p:cNvSpPr>
            <a:spLocks noChangeArrowheads="1"/>
          </p:cNvSpPr>
          <p:nvPr/>
        </p:nvSpPr>
        <p:spPr bwMode="auto">
          <a:xfrm>
            <a:off x="54102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28" name="Line 44"/>
          <p:cNvSpPr>
            <a:spLocks noChangeShapeType="1"/>
          </p:cNvSpPr>
          <p:nvPr/>
        </p:nvSpPr>
        <p:spPr bwMode="auto">
          <a:xfrm>
            <a:off x="2590800" y="57150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9" name="Line 45"/>
          <p:cNvSpPr>
            <a:spLocks noChangeShapeType="1"/>
          </p:cNvSpPr>
          <p:nvPr/>
        </p:nvSpPr>
        <p:spPr bwMode="auto">
          <a:xfrm>
            <a:off x="3276600" y="5715000"/>
            <a:ext cx="12192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30" name="Line 46"/>
          <p:cNvSpPr>
            <a:spLocks noChangeShapeType="1"/>
          </p:cNvSpPr>
          <p:nvPr/>
        </p:nvSpPr>
        <p:spPr bwMode="auto">
          <a:xfrm>
            <a:off x="4495800" y="5715000"/>
            <a:ext cx="22098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31" name="Text Box 47"/>
          <p:cNvSpPr txBox="1">
            <a:spLocks noChangeArrowheads="1"/>
          </p:cNvSpPr>
          <p:nvPr/>
        </p:nvSpPr>
        <p:spPr bwMode="auto">
          <a:xfrm>
            <a:off x="3657600" y="5334000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Symbol" pitchFamily="18" charset="2"/>
                <a:ea typeface="宋体" pitchFamily="2" charset="-122"/>
              </a:rPr>
              <a:t>a</a:t>
            </a:r>
            <a:endParaRPr lang="en-US">
              <a:solidFill>
                <a:srgbClr val="0000FF"/>
              </a:solidFill>
              <a:latin typeface="Symbol" pitchFamily="18" charset="2"/>
            </a:endParaRPr>
          </a:p>
        </p:txBody>
      </p:sp>
      <p:sp>
        <p:nvSpPr>
          <p:cNvPr id="42032" name="Text Box 48"/>
          <p:cNvSpPr txBox="1">
            <a:spLocks noChangeArrowheads="1"/>
          </p:cNvSpPr>
          <p:nvPr/>
        </p:nvSpPr>
        <p:spPr bwMode="auto">
          <a:xfrm>
            <a:off x="4876800" y="53340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latin typeface="Symbol" pitchFamily="18" charset="2"/>
                <a:ea typeface="宋体" pitchFamily="2" charset="-122"/>
              </a:rPr>
              <a:t>b</a:t>
            </a:r>
            <a:endParaRPr lang="en-US">
              <a:solidFill>
                <a:schemeClr val="hlink"/>
              </a:solidFill>
              <a:latin typeface="Symbol" pitchFamily="18" charset="2"/>
            </a:endParaRPr>
          </a:p>
        </p:txBody>
      </p:sp>
      <p:sp>
        <p:nvSpPr>
          <p:cNvPr id="42033" name="Line 49"/>
          <p:cNvSpPr>
            <a:spLocks noChangeShapeType="1"/>
          </p:cNvSpPr>
          <p:nvPr/>
        </p:nvSpPr>
        <p:spPr bwMode="auto">
          <a:xfrm>
            <a:off x="2590800" y="58674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34" name="Line 50"/>
          <p:cNvSpPr>
            <a:spLocks noChangeShapeType="1"/>
          </p:cNvSpPr>
          <p:nvPr/>
        </p:nvSpPr>
        <p:spPr bwMode="auto">
          <a:xfrm>
            <a:off x="3581400" y="5867400"/>
            <a:ext cx="9144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35" name="Line 51"/>
          <p:cNvSpPr>
            <a:spLocks noChangeShapeType="1"/>
          </p:cNvSpPr>
          <p:nvPr/>
        </p:nvSpPr>
        <p:spPr bwMode="auto">
          <a:xfrm>
            <a:off x="4495800" y="5867400"/>
            <a:ext cx="22098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36" name="Text Box 52"/>
          <p:cNvSpPr txBox="1">
            <a:spLocks noChangeArrowheads="1"/>
          </p:cNvSpPr>
          <p:nvPr/>
        </p:nvSpPr>
        <p:spPr bwMode="auto">
          <a:xfrm>
            <a:off x="3733800" y="58674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6600"/>
                </a:solidFill>
                <a:latin typeface="Symbol" pitchFamily="18" charset="2"/>
                <a:ea typeface="宋体" pitchFamily="2" charset="-122"/>
              </a:rPr>
              <a:t>l</a:t>
            </a:r>
            <a:endParaRPr lang="en-US">
              <a:solidFill>
                <a:srgbClr val="FF6600"/>
              </a:solidFill>
              <a:latin typeface="Symbol" pitchFamily="18" charset="2"/>
            </a:endParaRPr>
          </a:p>
        </p:txBody>
      </p:sp>
      <p:sp>
        <p:nvSpPr>
          <p:cNvPr id="42037" name="Text Box 53"/>
          <p:cNvSpPr txBox="1">
            <a:spLocks noChangeArrowheads="1"/>
          </p:cNvSpPr>
          <p:nvPr/>
        </p:nvSpPr>
        <p:spPr bwMode="auto">
          <a:xfrm>
            <a:off x="4953000" y="59436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latin typeface="Symbol" pitchFamily="18" charset="2"/>
                <a:ea typeface="宋体" pitchFamily="2" charset="-122"/>
              </a:rPr>
              <a:t>b</a:t>
            </a:r>
            <a:endParaRPr lang="en-US">
              <a:solidFill>
                <a:schemeClr val="hlink"/>
              </a:solidFill>
              <a:latin typeface="Symbol" pitchFamily="18" charset="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573C-9805-4D18-AFEF-DBF7343F003D}" type="slidenum">
              <a:rPr lang="en-US"/>
              <a:pPr/>
              <a:t>33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itchFamily="2" charset="-122"/>
              </a:rPr>
              <a:t>Suffix Trees to DAGs</a:t>
            </a:r>
            <a:endParaRPr lang="en-US" sz="3600">
              <a:ea typeface="宋体" pitchFamily="2" charset="-122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17713"/>
            <a:ext cx="8574088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Let Q be the set of all pairs (p,q) such that there is a suffix link from p to q.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>
              <a:ea typeface="宋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	While there is a pair (p,q) in Q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		Merge p into q;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		Remove (p,q);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>
              <a:ea typeface="宋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The merge of the pairs can be done in arbitrary order.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In practice, we can start merge in a top-down approach (depth-first).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>
              <a:ea typeface="宋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E56B-536E-4230-BD64-7D46F1CC0533}" type="slidenum">
              <a:rPr lang="en-US"/>
              <a:pPr/>
              <a:t>34</a:t>
            </a:fld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Suffix Arrays—more space reduction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17713"/>
            <a:ext cx="8269288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Given a m-character string T, a suffix array for, called Pos, is an array of integers in the range 1 to m, specifying the lexicographic order of the m suffixes of string T. 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Pos[i] lexically less than Pos[i+1]</a:t>
            </a:r>
          </a:p>
          <a:p>
            <a:pPr>
              <a:buFont typeface="Wingdings" pitchFamily="2" charset="2"/>
              <a:buNone/>
            </a:pPr>
            <a:endParaRPr lang="en-US" sz="2400"/>
          </a:p>
          <a:p>
            <a:pPr>
              <a:buFont typeface="Wingdings" pitchFamily="2" charset="2"/>
              <a:buNone/>
            </a:pPr>
            <a:r>
              <a:rPr lang="en-US" sz="2400"/>
              <a:t>mississippi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pos 11,8,5,2,1,10,9,7,4,6,3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11C8-EF2D-4294-AD71-E854186274EB}" type="slidenum">
              <a:rPr lang="en-US"/>
              <a:pPr/>
              <a:t>35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Suffix tree to suffix array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17713"/>
            <a:ext cx="8345488" cy="4114800"/>
          </a:xfrm>
        </p:spPr>
        <p:txBody>
          <a:bodyPr/>
          <a:lstStyle/>
          <a:p>
            <a:r>
              <a:rPr lang="en-US" sz="2400"/>
              <a:t>In O(m) time</a:t>
            </a:r>
          </a:p>
          <a:p>
            <a:endParaRPr lang="en-US" sz="2400"/>
          </a:p>
          <a:p>
            <a:r>
              <a:rPr lang="en-US" sz="2400"/>
              <a:t>Lexical depth-first search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6C6D-1E05-4760-A9A6-4EA77D4392CA}" type="slidenum">
              <a:rPr lang="en-US"/>
              <a:pPr/>
              <a:t>36</a:t>
            </a:fld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Pattern searching using suffix arrays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Observation: If p occurs in T then all the locations of those occurrences will be grouped consecutively in Pos.</a:t>
            </a:r>
          </a:p>
          <a:p>
            <a:pPr>
              <a:buFont typeface="Wingdings" pitchFamily="2" charset="2"/>
              <a:buNone/>
            </a:pPr>
            <a:endParaRPr lang="en-US" sz="2400"/>
          </a:p>
          <a:p>
            <a:pPr>
              <a:buFont typeface="Wingdings" pitchFamily="2" charset="2"/>
              <a:buNone/>
            </a:pPr>
            <a:r>
              <a:rPr lang="en-US" sz="2400"/>
              <a:t>P=issi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T=mississipi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AEC6-ACE3-41CC-BB99-9BEFC91A4929}" type="slidenum">
              <a:rPr lang="en-US"/>
              <a:pPr/>
              <a:t>37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Pattern searching using suffix arrays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17713"/>
            <a:ext cx="8269288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Basic idea: Binary search</a:t>
            </a:r>
          </a:p>
          <a:p>
            <a:pPr>
              <a:buFont typeface="Wingdings" pitchFamily="2" charset="2"/>
              <a:buNone/>
            </a:pPr>
            <a:endParaRPr lang="en-US" sz="2400"/>
          </a:p>
          <a:p>
            <a:pPr>
              <a:buFont typeface="Wingdings" pitchFamily="2" charset="2"/>
              <a:buNone/>
            </a:pPr>
            <a:r>
              <a:rPr lang="en-US" sz="2400"/>
              <a:t>O(nlogm) (worst)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O(n+logm) (expected)</a:t>
            </a:r>
          </a:p>
          <a:p>
            <a:pPr>
              <a:buFont typeface="Wingdings" pitchFamily="2" charset="2"/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2AA5-E93A-44F8-BF06-87C1F4CB8EE1}" type="slidenum">
              <a:rPr lang="en-US"/>
              <a:pPr/>
              <a:t>38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A simple accelerant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17713"/>
            <a:ext cx="8269288" cy="4114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L and R are left and right boundaries of the “current search interval”.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Query will be made at M=(L+R)/2 of Pos.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l: the length of the longest prefix of Pos(L) that match a prefix of P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r: the length of the longest prefix of Pos(R) that match a prefix of P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lmr=min{l,r}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Compare P and Pos(M) starting from position lmr+1 of the two string.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O(nlogm)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E803A-DA91-4D97-B64D-8EC998BC345E}" type="slidenum">
              <a:rPr lang="en-US"/>
              <a:pPr/>
              <a:t>39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A super accelerant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17713"/>
            <a:ext cx="8421688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Lcp (i,j): length of the longest prefix of Pos(i) and Pos(j)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Use Lcp(L,M), Lcp(M,R)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Suppose l&gt;r,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If Lcp(L,M) &gt;l, L</a:t>
            </a:r>
            <a:r>
              <a:rPr lang="en-US" sz="2000">
                <a:sym typeface="Wingdings" pitchFamily="2" charset="2"/>
              </a:rPr>
              <a:t>M, and l, r unchanged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If Lcp(L,M) &lt;l, R</a:t>
            </a:r>
            <a:r>
              <a:rPr lang="en-US" sz="2000">
                <a:sym typeface="Wingdings" pitchFamily="2" charset="2"/>
              </a:rPr>
              <a:t>M, </a:t>
            </a:r>
            <a:r>
              <a:rPr lang="en-US" sz="2000"/>
              <a:t>r=Lcp(L,M)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If Lcp(L,M)=l, comparison of P and Pos(M) starting at l+1.</a:t>
            </a:r>
          </a:p>
          <a:p>
            <a:pPr lvl="1"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400"/>
              <a:t>O(n+logm)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7BD8-854F-48A9-A1BB-A85C9597DAC0}" type="slidenum">
              <a:rPr lang="en-US"/>
              <a:pPr/>
              <a:t>4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953375" cy="1462087"/>
          </a:xfrm>
        </p:spPr>
        <p:txBody>
          <a:bodyPr/>
          <a:lstStyle/>
          <a:p>
            <a:r>
              <a:rPr lang="en-US" altLang="zh-CN" sz="3400">
                <a:ea typeface="宋体" pitchFamily="2" charset="-122"/>
              </a:rPr>
              <a:t>3. Substring problem for a set of texts</a:t>
            </a:r>
            <a:endParaRPr lang="en-US" sz="340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17713"/>
            <a:ext cx="8269288" cy="4114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>
                <a:ea typeface="宋体" pitchFamily="2" charset="-122"/>
              </a:rPr>
              <a:t>Motivation 1:</a:t>
            </a:r>
            <a:r>
              <a:rPr lang="en-US" altLang="zh-CN" sz="2400">
                <a:ea typeface="宋体" pitchFamily="2" charset="-122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T is a DNA database containing millions of DNA sequences that have been previously sequenced.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Given a new DNA sequence, to determine whether it has been previously sequenced.</a:t>
            </a:r>
            <a:r>
              <a:rPr lang="en-US" altLang="zh-CN">
                <a:ea typeface="宋体" pitchFamily="2" charset="-122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(1) Concatenate all T together, then use Boyer-Moore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	O(m+n+k) for searching each P,  </a:t>
            </a:r>
            <a:r>
              <a:rPr lang="en-US" altLang="zh-CN" sz="2400">
                <a:solidFill>
                  <a:schemeClr val="hlink"/>
                </a:solidFill>
                <a:ea typeface="宋体" pitchFamily="2" charset="-122"/>
              </a:rPr>
              <a:t>m is huge!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(2) Build a suffix tree for each T</a:t>
            </a:r>
            <a:r>
              <a:rPr lang="en-US" altLang="zh-CN" sz="2400" baseline="-25000">
                <a:ea typeface="宋体" pitchFamily="2" charset="-122"/>
              </a:rPr>
              <a:t>i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	O(m) for total preprocessing, but O( i* n+k) for searching each P, </a:t>
            </a:r>
            <a:r>
              <a:rPr lang="en-US" altLang="zh-CN" sz="2400">
                <a:solidFill>
                  <a:schemeClr val="hlink"/>
                </a:solidFill>
                <a:ea typeface="宋体" pitchFamily="2" charset="-122"/>
              </a:rPr>
              <a:t>i is in the order of 10</a:t>
            </a:r>
            <a:r>
              <a:rPr lang="en-US" altLang="zh-CN" sz="2400" baseline="30000">
                <a:solidFill>
                  <a:schemeClr val="hlink"/>
                </a:solidFill>
                <a:ea typeface="宋体" pitchFamily="2" charset="-122"/>
              </a:rPr>
              <a:t>6</a:t>
            </a:r>
            <a:r>
              <a:rPr lang="en-US" altLang="zh-CN" sz="2400">
                <a:solidFill>
                  <a:schemeClr val="hlink"/>
                </a:solidFill>
                <a:ea typeface="宋体" pitchFamily="2" charset="-122"/>
              </a:rPr>
              <a:t>!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400">
              <a:solidFill>
                <a:schemeClr val="hlink"/>
              </a:solidFill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400">
              <a:solidFill>
                <a:schemeClr val="hlink"/>
              </a:solidFill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A4634-D47E-489F-A87D-933FBD117E63}" type="slidenum">
              <a:rPr lang="en-US"/>
              <a:pPr/>
              <a:t>40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To obtain Lcp (i,j)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17713"/>
            <a:ext cx="8345488" cy="4114800"/>
          </a:xfrm>
        </p:spPr>
        <p:txBody>
          <a:bodyPr/>
          <a:lstStyle/>
          <a:p>
            <a:r>
              <a:rPr lang="en-US" sz="2400"/>
              <a:t>Lcp (i,i+1) for i=1 to m-1</a:t>
            </a:r>
          </a:p>
          <a:p>
            <a:pPr lvl="1"/>
            <a:r>
              <a:rPr lang="en-US" sz="2000"/>
              <a:t>Lexical depth first search</a:t>
            </a:r>
          </a:p>
          <a:p>
            <a:r>
              <a:rPr lang="en-US" sz="2400"/>
              <a:t>For any i&lt;j, Lcp(i,j) is the smallest value of Lcp(k,k+1), where, k=i to j-1</a:t>
            </a:r>
          </a:p>
          <a:p>
            <a:pPr lvl="1"/>
            <a:r>
              <a:rPr lang="en-US" sz="2000"/>
              <a:t>Lexical depth first search in a complete binary tree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6072-CE71-43A4-9B76-ED15BC2CDF98}" type="slidenum">
              <a:rPr lang="en-US"/>
              <a:pPr/>
              <a:t>5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400">
                <a:ea typeface="宋体" pitchFamily="2" charset="-122"/>
              </a:rPr>
              <a:t>Substring problem for a set of texts</a:t>
            </a:r>
            <a:endParaRPr lang="en-US" sz="340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17713"/>
            <a:ext cx="8421688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b="1">
                <a:ea typeface="宋体" pitchFamily="2" charset="-122"/>
              </a:rPr>
              <a:t>Motivation 2:</a:t>
            </a:r>
            <a:r>
              <a:rPr lang="en-US" altLang="zh-CN" sz="2400">
                <a:ea typeface="宋体" pitchFamily="2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To identify the remains of military personnel 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For each soldier, a set of DNA sequences (T= {T</a:t>
            </a:r>
            <a:r>
              <a:rPr lang="en-US" altLang="zh-CN" sz="2400" baseline="-25000">
                <a:ea typeface="宋体" pitchFamily="2" charset="-122"/>
              </a:rPr>
              <a:t>1</a:t>
            </a:r>
            <a:r>
              <a:rPr lang="en-US" altLang="zh-CN" sz="2400">
                <a:ea typeface="宋体" pitchFamily="2" charset="-122"/>
              </a:rPr>
              <a:t>, T</a:t>
            </a:r>
            <a:r>
              <a:rPr lang="en-US" altLang="zh-CN" sz="2400" baseline="-25000">
                <a:ea typeface="宋体" pitchFamily="2" charset="-122"/>
              </a:rPr>
              <a:t>2</a:t>
            </a:r>
            <a:r>
              <a:rPr lang="en-US" altLang="zh-CN" sz="2400">
                <a:ea typeface="宋体" pitchFamily="2" charset="-122"/>
              </a:rPr>
              <a:t>, …, T</a:t>
            </a:r>
            <a:r>
              <a:rPr lang="en-US" altLang="zh-CN" sz="2400" baseline="-25000">
                <a:ea typeface="宋体" pitchFamily="2" charset="-122"/>
              </a:rPr>
              <a:t>i</a:t>
            </a:r>
            <a:r>
              <a:rPr lang="en-US" altLang="zh-CN" sz="2400">
                <a:ea typeface="宋体" pitchFamily="2" charset="-122"/>
              </a:rPr>
              <a:t>}) is kept when he/she joins the army.  (The whole genome sequence is very difficult to obtain for technical reasons.)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A DNA sequence (P) is extracted from the remains of personnel that have been killed.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To determine whether the remains belong to soldier A, we just need to see whether P matches any sequence in the T of A. </a:t>
            </a:r>
          </a:p>
          <a:p>
            <a:pPr>
              <a:buFont typeface="Wingdings" pitchFamily="2" charset="2"/>
              <a:buNone/>
            </a:pPr>
            <a:endParaRPr lang="en-US" altLang="zh-CN" sz="2400">
              <a:ea typeface="宋体" pitchFamily="2" charset="-122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4AAC-D379-4D36-B3D3-90B96A27E9FC}" type="slidenum">
              <a:rPr lang="en-US"/>
              <a:pPr/>
              <a:t>6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400">
                <a:ea typeface="宋体" pitchFamily="2" charset="-122"/>
              </a:rPr>
              <a:t>3. Substring problem for a set of texts</a:t>
            </a:r>
            <a:endParaRPr lang="en-US" sz="340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17713"/>
            <a:ext cx="8421688" cy="4840287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Given T={T</a:t>
            </a:r>
            <a:r>
              <a:rPr lang="en-US" altLang="zh-CN" sz="2000" baseline="-25000">
                <a:ea typeface="宋体" pitchFamily="2" charset="-122"/>
              </a:rPr>
              <a:t>1</a:t>
            </a:r>
            <a:r>
              <a:rPr lang="en-US" altLang="zh-CN" sz="2000">
                <a:ea typeface="宋体" pitchFamily="2" charset="-122"/>
              </a:rPr>
              <a:t>, T</a:t>
            </a:r>
            <a:r>
              <a:rPr lang="en-US" altLang="zh-CN" sz="2000" baseline="-25000">
                <a:ea typeface="宋体" pitchFamily="2" charset="-122"/>
              </a:rPr>
              <a:t>2</a:t>
            </a:r>
            <a:r>
              <a:rPr lang="en-US" altLang="zh-CN" sz="2000">
                <a:ea typeface="宋体" pitchFamily="2" charset="-122"/>
              </a:rPr>
              <a:t>, …, T</a:t>
            </a:r>
            <a:r>
              <a:rPr lang="en-US" altLang="zh-CN" sz="2000" baseline="-25000">
                <a:ea typeface="宋体" pitchFamily="2" charset="-122"/>
              </a:rPr>
              <a:t>i</a:t>
            </a:r>
            <a:r>
              <a:rPr lang="en-US" altLang="zh-CN" sz="2000">
                <a:ea typeface="宋体" pitchFamily="2" charset="-122"/>
              </a:rPr>
              <a:t>}, </a:t>
            </a:r>
            <a:r>
              <a:rPr lang="en-US" altLang="zh-CN" sz="2000">
                <a:ea typeface="宋体" pitchFamily="2" charset="-122"/>
                <a:cs typeface="Tahoma" pitchFamily="34" charset="0"/>
              </a:rPr>
              <a:t>∑|T</a:t>
            </a:r>
            <a:r>
              <a:rPr lang="en-US" altLang="zh-CN" sz="2000" baseline="-25000">
                <a:ea typeface="宋体" pitchFamily="2" charset="-122"/>
                <a:cs typeface="Tahoma" pitchFamily="34" charset="0"/>
              </a:rPr>
              <a:t>i</a:t>
            </a:r>
            <a:r>
              <a:rPr lang="en-US" altLang="zh-CN" sz="2000">
                <a:ea typeface="宋体" pitchFamily="2" charset="-122"/>
                <a:cs typeface="Tahoma" pitchFamily="34" charset="0"/>
              </a:rPr>
              <a:t>|=m,</a:t>
            </a:r>
            <a:r>
              <a:rPr lang="en-US" altLang="zh-CN" sz="2000">
                <a:ea typeface="宋体" pitchFamily="2" charset="-122"/>
              </a:rPr>
              <a:t> |P|=n, set T is fixed, P varies. O(m) preprocessing time is allowed. For each coming P, to find all occurrences of P in all T with O(n+k) time</a:t>
            </a:r>
          </a:p>
          <a:p>
            <a:pPr marL="609600" indent="-609600">
              <a:buFont typeface="Wingdings" pitchFamily="2" charset="2"/>
              <a:buNone/>
            </a:pPr>
            <a:endParaRPr lang="en-US" altLang="zh-CN" sz="900">
              <a:ea typeface="宋体" pitchFamily="2" charset="-122"/>
            </a:endParaRPr>
          </a:p>
          <a:p>
            <a:pPr marL="609600" indent="-609600"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For each given P, this a the </a:t>
            </a:r>
            <a:r>
              <a:rPr lang="en-US" altLang="zh-CN" sz="2000">
                <a:solidFill>
                  <a:schemeClr val="folHlink"/>
                </a:solidFill>
                <a:ea typeface="宋体" pitchFamily="2" charset="-122"/>
              </a:rPr>
              <a:t>reverse of exact set matching problem</a:t>
            </a:r>
            <a:r>
              <a:rPr lang="en-US" altLang="zh-CN" sz="2000">
                <a:ea typeface="宋体" pitchFamily="2" charset="-122"/>
              </a:rPr>
              <a:t>.</a:t>
            </a:r>
          </a:p>
          <a:p>
            <a:pPr marL="609600" indent="-609600">
              <a:buFont typeface="Wingdings" pitchFamily="2" charset="2"/>
              <a:buNone/>
            </a:pPr>
            <a:endParaRPr lang="en-US" altLang="zh-CN" sz="900">
              <a:ea typeface="宋体" pitchFamily="2" charset="-122"/>
            </a:endParaRPr>
          </a:p>
          <a:p>
            <a:pPr marL="609600" indent="-609600"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(1) Concatenate all T together, then use Boyer-Moore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	O(m+n+k) for searching each P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(2) Build a suffix tree for each T</a:t>
            </a:r>
            <a:r>
              <a:rPr lang="en-US" altLang="zh-CN" sz="2000" baseline="-25000">
                <a:ea typeface="宋体" pitchFamily="2" charset="-122"/>
              </a:rPr>
              <a:t>i</a:t>
            </a:r>
            <a:r>
              <a:rPr lang="en-US" altLang="zh-CN" sz="2000">
                <a:ea typeface="宋体" pitchFamily="2" charset="-122"/>
              </a:rPr>
              <a:t>,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	O(m) for total preprocessing, but O( i* n+k) for searching each P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(3) Build a suffix tree (</a:t>
            </a:r>
            <a:r>
              <a:rPr lang="en-US" altLang="zh-CN" sz="2000">
                <a:solidFill>
                  <a:schemeClr val="hlink"/>
                </a:solidFill>
                <a:ea typeface="宋体" pitchFamily="2" charset="-122"/>
              </a:rPr>
              <a:t>generalized suffix tree</a:t>
            </a:r>
            <a:r>
              <a:rPr lang="en-US" altLang="zh-CN" sz="2000">
                <a:ea typeface="宋体" pitchFamily="2" charset="-122"/>
              </a:rPr>
              <a:t>) for the set T,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	the searching will take O(n+k) time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	</a:t>
            </a:r>
            <a:r>
              <a:rPr lang="en-US" altLang="zh-CN" sz="2000">
                <a:solidFill>
                  <a:schemeClr val="hlink"/>
                </a:solidFill>
                <a:ea typeface="宋体" pitchFamily="2" charset="-122"/>
              </a:rPr>
              <a:t>but how to build the a generalized suffix tree in O(m)?</a:t>
            </a:r>
          </a:p>
          <a:p>
            <a:pPr marL="609600" indent="-609600">
              <a:buFont typeface="Wingdings" pitchFamily="2" charset="2"/>
              <a:buNone/>
            </a:pPr>
            <a:endParaRPr lang="en-US" altLang="zh-CN" sz="2000">
              <a:solidFill>
                <a:schemeClr val="hlink"/>
              </a:solidFill>
              <a:ea typeface="宋体" pitchFamily="2" charset="-122"/>
            </a:endParaRPr>
          </a:p>
          <a:p>
            <a:pPr marL="609600" indent="-609600">
              <a:buFont typeface="Wingdings" pitchFamily="2" charset="2"/>
              <a:buNone/>
            </a:pPr>
            <a:endParaRPr lang="en-US" sz="20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C964-0120-4549-AD2E-DC6C02805ACB}" type="slidenum">
              <a:rPr lang="en-US"/>
              <a:pPr/>
              <a:t>7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itchFamily="2" charset="-122"/>
              </a:rPr>
              <a:t>Generalized Suffix Trees</a:t>
            </a:r>
            <a:endParaRPr lang="en-US" sz="400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17713"/>
            <a:ext cx="8153400" cy="41148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ea typeface="宋体" pitchFamily="2" charset="-122"/>
              </a:rPr>
              <a:t>How to build the generlized suffix tree  for a set T = {T</a:t>
            </a:r>
            <a:r>
              <a:rPr lang="en-US" altLang="zh-CN" sz="2400" baseline="-25000">
                <a:solidFill>
                  <a:schemeClr val="tx2"/>
                </a:solidFill>
                <a:ea typeface="宋体" pitchFamily="2" charset="-122"/>
              </a:rPr>
              <a:t>1</a:t>
            </a:r>
            <a:r>
              <a:rPr lang="en-US" altLang="zh-CN" sz="2400">
                <a:solidFill>
                  <a:schemeClr val="tx2"/>
                </a:solidFill>
                <a:ea typeface="宋体" pitchFamily="2" charset="-122"/>
              </a:rPr>
              <a:t>, T</a:t>
            </a:r>
            <a:r>
              <a:rPr lang="en-US" altLang="zh-CN" sz="2400" baseline="-25000">
                <a:solidFill>
                  <a:schemeClr val="tx2"/>
                </a:solidFill>
                <a:ea typeface="宋体" pitchFamily="2" charset="-122"/>
              </a:rPr>
              <a:t>2</a:t>
            </a:r>
            <a:r>
              <a:rPr lang="en-US" altLang="zh-CN" sz="2400">
                <a:solidFill>
                  <a:schemeClr val="tx2"/>
                </a:solidFill>
                <a:ea typeface="宋体" pitchFamily="2" charset="-122"/>
              </a:rPr>
              <a:t>, …, T</a:t>
            </a:r>
            <a:r>
              <a:rPr lang="en-US" altLang="zh-CN" sz="2400" baseline="-25000">
                <a:solidFill>
                  <a:schemeClr val="tx2"/>
                </a:solidFill>
                <a:ea typeface="宋体" pitchFamily="2" charset="-122"/>
              </a:rPr>
              <a:t>i</a:t>
            </a:r>
            <a:r>
              <a:rPr lang="en-US" altLang="zh-CN" sz="2400">
                <a:solidFill>
                  <a:schemeClr val="tx2"/>
                </a:solidFill>
                <a:ea typeface="宋体" pitchFamily="2" charset="-122"/>
              </a:rPr>
              <a:t>) in O(m)?</a:t>
            </a:r>
          </a:p>
          <a:p>
            <a:pPr marL="609600" indent="-609600">
              <a:buFont typeface="Wingdings" pitchFamily="2" charset="2"/>
              <a:buAutoNum type="arabicParenBoth"/>
            </a:pPr>
            <a:r>
              <a:rPr lang="en-US" altLang="zh-CN" sz="2400">
                <a:ea typeface="宋体" pitchFamily="2" charset="-122"/>
              </a:rPr>
              <a:t>Append a marker to the end of each string and concatenated them together to build a new string S.</a:t>
            </a:r>
          </a:p>
          <a:p>
            <a:pPr marL="609600" indent="-609600">
              <a:buFont typeface="Wingdings" pitchFamily="2" charset="2"/>
              <a:buAutoNum type="arabicParenBoth"/>
            </a:pPr>
            <a:r>
              <a:rPr lang="en-US" altLang="zh-CN" sz="2400">
                <a:ea typeface="宋体" pitchFamily="2" charset="-122"/>
              </a:rPr>
              <a:t>Build a suffix tree for S.</a:t>
            </a:r>
          </a:p>
          <a:p>
            <a:pPr marL="609600" indent="-609600">
              <a:buFont typeface="Wingdings" pitchFamily="2" charset="2"/>
              <a:buAutoNum type="arabicParenBoth"/>
            </a:pPr>
            <a:r>
              <a:rPr lang="en-US" altLang="zh-CN" sz="2400">
                <a:ea typeface="宋体" pitchFamily="2" charset="-122"/>
              </a:rPr>
              <a:t>But, suffixes span multiple T</a:t>
            </a:r>
            <a:r>
              <a:rPr lang="en-US" altLang="zh-CN" sz="2400" baseline="-25000">
                <a:ea typeface="宋体" pitchFamily="2" charset="-122"/>
              </a:rPr>
              <a:t>i</a:t>
            </a:r>
            <a:r>
              <a:rPr lang="en-US" altLang="zh-CN" sz="2400">
                <a:ea typeface="宋体" pitchFamily="2" charset="-122"/>
              </a:rPr>
              <a:t>,</a:t>
            </a:r>
          </a:p>
          <a:p>
            <a:pPr marL="609600" indent="-609600">
              <a:buFont typeface="Wingdings" pitchFamily="2" charset="2"/>
              <a:buNone/>
            </a:pPr>
            <a:endParaRPr lang="en-US" altLang="zh-CN" sz="2400">
              <a:ea typeface="宋体" pitchFamily="2" charset="-122"/>
            </a:endParaRPr>
          </a:p>
          <a:p>
            <a:pPr marL="609600" indent="-609600">
              <a:buFont typeface="Wingdings" pitchFamily="2" charset="2"/>
              <a:buNone/>
            </a:pPr>
            <a:endParaRPr lang="en-US" sz="2400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H="1">
            <a:off x="5638800" y="4191000"/>
            <a:ext cx="16764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6842125" y="391795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a</a:t>
            </a:r>
            <a:endParaRPr 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6629400" y="4343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b</a:t>
            </a:r>
            <a:endParaRPr lang="en-US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6324600" y="47244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$</a:t>
            </a:r>
            <a:endParaRPr lang="en-US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6019800" y="5029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folHlink"/>
                </a:solidFill>
                <a:ea typeface="宋体" pitchFamily="2" charset="-122"/>
              </a:rPr>
              <a:t>d</a:t>
            </a:r>
            <a:endParaRPr lang="en-US">
              <a:solidFill>
                <a:schemeClr val="folHlink"/>
              </a:solidFill>
            </a:endParaRP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5791200" y="52578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folHlink"/>
                </a:solidFill>
                <a:ea typeface="宋体" pitchFamily="2" charset="-122"/>
              </a:rPr>
              <a:t>e</a:t>
            </a:r>
            <a:endParaRPr lang="en-US">
              <a:solidFill>
                <a:schemeClr val="folHlink"/>
              </a:solidFill>
            </a:endParaRP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5562600" y="5562600"/>
            <a:ext cx="257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folHlink"/>
                </a:solidFill>
                <a:ea typeface="宋体" pitchFamily="2" charset="-122"/>
              </a:rPr>
              <a:t>f</a:t>
            </a:r>
            <a:endParaRPr lang="en-US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ACFC-822D-4C3A-A45D-566CFA51D5A3}" type="slidenum">
              <a:rPr lang="en-US"/>
              <a:pPr/>
              <a:t>8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itchFamily="2" charset="-122"/>
              </a:rPr>
              <a:t>Generalized Suffix Trees</a:t>
            </a:r>
            <a:endParaRPr lang="en-US" sz="400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17713"/>
            <a:ext cx="8269288" cy="41148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Minor subtleties</a:t>
            </a:r>
          </a:p>
          <a:p>
            <a:pPr marL="609600" indent="-609600">
              <a:buFont typeface="Wingdings" pitchFamily="2" charset="2"/>
              <a:buAutoNum type="arabicParenBoth"/>
            </a:pPr>
            <a:r>
              <a:rPr lang="en-US" altLang="zh-CN" sz="2400">
                <a:ea typeface="宋体" pitchFamily="2" charset="-122"/>
              </a:rPr>
              <a:t>Each edge is associated with three indices (i,p,q), where indicates that the substring come from T</a:t>
            </a:r>
            <a:r>
              <a:rPr lang="en-US" altLang="zh-CN" sz="2400" baseline="-25000">
                <a:ea typeface="宋体" pitchFamily="2" charset="-122"/>
              </a:rPr>
              <a:t>i</a:t>
            </a:r>
            <a:r>
              <a:rPr lang="en-US" altLang="zh-CN" sz="2400">
                <a:ea typeface="宋体" pitchFamily="2" charset="-122"/>
              </a:rPr>
              <a:t>. p and q are the begin and end positions.</a:t>
            </a:r>
          </a:p>
          <a:p>
            <a:pPr marL="609600" indent="-609600">
              <a:buFont typeface="Wingdings" pitchFamily="2" charset="2"/>
              <a:buAutoNum type="arabicParenBoth"/>
            </a:pPr>
            <a:r>
              <a:rPr lang="en-US" altLang="zh-CN" sz="2400">
                <a:ea typeface="宋体" pitchFamily="2" charset="-122"/>
              </a:rPr>
              <a:t>Suffixes from two texts may be identical. Thus, each leaf is associated with labels indicating all of the strings and starting positions of the associated suffix.</a:t>
            </a:r>
            <a:endParaRPr lang="en-US" altLang="zh-CN" sz="2400" baseline="-25000">
              <a:ea typeface="宋体" pitchFamily="2" charset="-122"/>
            </a:endParaRPr>
          </a:p>
          <a:p>
            <a:pPr marL="609600" indent="-609600">
              <a:buFont typeface="Wingdings" pitchFamily="2" charset="2"/>
              <a:buAutoNum type="arabicParenBoth"/>
            </a:pPr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2FFC-ADD7-4F3F-B60E-D20D2F62AF12}" type="slidenum">
              <a:rPr lang="en-US"/>
              <a:pPr/>
              <a:t>9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itchFamily="2" charset="-122"/>
              </a:rPr>
              <a:t>Generalized Suffix Trees</a:t>
            </a:r>
            <a:endParaRPr lang="en-US" sz="400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26304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T</a:t>
            </a:r>
            <a:r>
              <a:rPr lang="en-US" altLang="zh-CN" sz="2400" baseline="-25000">
                <a:ea typeface="宋体" pitchFamily="2" charset="-122"/>
              </a:rPr>
              <a:t>1</a:t>
            </a:r>
            <a:r>
              <a:rPr lang="en-US" altLang="zh-CN" sz="2400">
                <a:ea typeface="宋体" pitchFamily="2" charset="-122"/>
              </a:rPr>
              <a:t>: xabxa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T</a:t>
            </a:r>
            <a:r>
              <a:rPr lang="en-US" altLang="zh-CN" sz="2400" baseline="-25000">
                <a:ea typeface="宋体" pitchFamily="2" charset="-122"/>
              </a:rPr>
              <a:t>2</a:t>
            </a:r>
            <a:r>
              <a:rPr lang="en-US" altLang="zh-CN" sz="2400">
                <a:ea typeface="宋体" pitchFamily="2" charset="-122"/>
              </a:rPr>
              <a:t>: babxba</a:t>
            </a:r>
            <a:endParaRPr lang="en-US" sz="240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048000"/>
            <a:ext cx="7418388" cy="3552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648</TotalTime>
  <Words>2177</Words>
  <Application>Microsoft Office PowerPoint</Application>
  <PresentationFormat>On-screen Show (4:3)</PresentationFormat>
  <Paragraphs>461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Tahoma</vt:lpstr>
      <vt:lpstr>Wingdings</vt:lpstr>
      <vt:lpstr>宋体</vt:lpstr>
      <vt:lpstr>Times New Roman</vt:lpstr>
      <vt:lpstr>Monotype Corsiva</vt:lpstr>
      <vt:lpstr>Courier New</vt:lpstr>
      <vt:lpstr>Symbol</vt:lpstr>
      <vt:lpstr>Blends</vt:lpstr>
      <vt:lpstr>Applications of Suffix Trees</vt:lpstr>
      <vt:lpstr>1. Exact String Matching</vt:lpstr>
      <vt:lpstr>2. Exact Set Matching</vt:lpstr>
      <vt:lpstr>3. Substring problem for a set of texts</vt:lpstr>
      <vt:lpstr>Substring problem for a set of texts</vt:lpstr>
      <vt:lpstr>3. Substring problem for a set of texts</vt:lpstr>
      <vt:lpstr>Generalized Suffix Trees</vt:lpstr>
      <vt:lpstr>Generalized Suffix Trees</vt:lpstr>
      <vt:lpstr>Generalized Suffix Trees</vt:lpstr>
      <vt:lpstr>Generalized Suffix Trees</vt:lpstr>
      <vt:lpstr>4. Longest Common Substring (LCS) of Two Strings</vt:lpstr>
      <vt:lpstr>4. Longest Common Substring (LCS) of Two Strings</vt:lpstr>
      <vt:lpstr>Generalized Suffix Trees</vt:lpstr>
      <vt:lpstr>4. Longest Common Substring (LCS) of Two Strings</vt:lpstr>
      <vt:lpstr>5. DNA Contamination Problem</vt:lpstr>
      <vt:lpstr>5. DNA Contamination Problem</vt:lpstr>
      <vt:lpstr>Generalized Suffix Trees</vt:lpstr>
      <vt:lpstr>6. Common Substrings Of More Than Two Strings</vt:lpstr>
      <vt:lpstr>6.Common Substrings Of More Than Two Strings</vt:lpstr>
      <vt:lpstr>6. Common Substrings Of More Than Two Strings</vt:lpstr>
      <vt:lpstr>6. Common Substrings Of More Than Two Strings</vt:lpstr>
      <vt:lpstr>6. Common Substrings Of More Than Two Strings</vt:lpstr>
      <vt:lpstr>Suffix Trees to DAGs</vt:lpstr>
      <vt:lpstr>Suffix trees to DAGs</vt:lpstr>
      <vt:lpstr>Suffix Trees to DAGs</vt:lpstr>
      <vt:lpstr>Suffix Trees to DAGs</vt:lpstr>
      <vt:lpstr>Suffix Trees to DAGs</vt:lpstr>
      <vt:lpstr>Ukkonent Algorithm</vt:lpstr>
      <vt:lpstr>Suffix Trees to DAGs</vt:lpstr>
      <vt:lpstr>Suffix Trees to DAGs</vt:lpstr>
      <vt:lpstr>Suffix Trees to DAGs</vt:lpstr>
      <vt:lpstr>Suffix Trees to DAGs</vt:lpstr>
      <vt:lpstr>Suffix Trees to DAGs</vt:lpstr>
      <vt:lpstr>Suffix Arrays—more space reduction</vt:lpstr>
      <vt:lpstr>Suffix tree to suffix array</vt:lpstr>
      <vt:lpstr>Pattern searching using suffix arrays</vt:lpstr>
      <vt:lpstr>Pattern searching using suffix arrays</vt:lpstr>
      <vt:lpstr>A simple accelerant</vt:lpstr>
      <vt:lpstr>A super accelerant</vt:lpstr>
      <vt:lpstr>To obtain Lcp (i,j)</vt:lpstr>
    </vt:vector>
  </TitlesOfParts>
  <Company>usu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Suffix Trees</dc:title>
  <dc:creator>chhyan</dc:creator>
  <cp:lastModifiedBy>Gururajan</cp:lastModifiedBy>
  <cp:revision>163</cp:revision>
  <dcterms:created xsi:type="dcterms:W3CDTF">2007-10-31T18:34:47Z</dcterms:created>
  <dcterms:modified xsi:type="dcterms:W3CDTF">2017-07-15T04:47:30Z</dcterms:modified>
</cp:coreProperties>
</file>