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9" r:id="rId2"/>
    <p:sldId id="260" r:id="rId3"/>
    <p:sldId id="263" r:id="rId4"/>
    <p:sldId id="264" r:id="rId5"/>
    <p:sldId id="265" r:id="rId6"/>
    <p:sldId id="267" r:id="rId7"/>
    <p:sldId id="268" r:id="rId8"/>
    <p:sldId id="269" r:id="rId9"/>
    <p:sldId id="270" r:id="rId10"/>
    <p:sldId id="282" r:id="rId11"/>
    <p:sldId id="283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4" r:id="rId21"/>
    <p:sldId id="285" r:id="rId22"/>
    <p:sldId id="281" r:id="rId23"/>
    <p:sldId id="279" r:id="rId24"/>
    <p:sldId id="280" r:id="rId25"/>
    <p:sldId id="286" r:id="rId26"/>
    <p:sldId id="287" r:id="rId27"/>
    <p:sldId id="28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663300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4" autoAdjust="0"/>
    <p:restoredTop sz="94624" autoAdjust="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9994A-6E04-4A27-82EE-F62E4A307B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27488-CB23-4E1D-B543-D854E3364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AFCA8-8C12-47DE-9713-F3E8EC4312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A6948-0D66-4288-892D-9D620ADBB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A5F9F-9932-474D-9974-75260C34D6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140D3-3200-4D7D-8A49-B82CAB751E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5ECC8-AA97-457A-8154-F79C3EF9AA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D4695-BC3E-4F93-A438-8CB16373F8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070D7-60EA-4A1D-912B-F6FC98BD8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87CA2-8296-4FC3-9ABC-724600462A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CAA91-D001-44B7-A2ED-44045A4F6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fld id="{41CF29AA-5976-4A9C-ACF4-BC15C0C912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Trees 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eaLnBrk="1" hangingPunct="1"/>
            <a:r>
              <a:rPr lang="en-US" smtClean="0"/>
              <a:t>Tree</a:t>
            </a:r>
          </a:p>
          <a:p>
            <a:pPr lvl="1" eaLnBrk="1" hangingPunct="1"/>
            <a:r>
              <a:rPr lang="en-US" smtClean="0"/>
              <a:t>Nodes</a:t>
            </a:r>
          </a:p>
          <a:p>
            <a:pPr lvl="1" eaLnBrk="1" hangingPunct="1"/>
            <a:r>
              <a:rPr lang="en-US" smtClean="0"/>
              <a:t>Each node can have 0 or more </a:t>
            </a:r>
            <a:r>
              <a:rPr lang="en-US" smtClean="0">
                <a:solidFill>
                  <a:srgbClr val="CC0000"/>
                </a:solidFill>
              </a:rPr>
              <a:t>children</a:t>
            </a:r>
          </a:p>
          <a:p>
            <a:pPr lvl="1" eaLnBrk="1" hangingPunct="1"/>
            <a:r>
              <a:rPr lang="en-US" smtClean="0"/>
              <a:t>A node can have at most one </a:t>
            </a:r>
            <a:r>
              <a:rPr lang="en-US" smtClean="0">
                <a:solidFill>
                  <a:srgbClr val="CC0000"/>
                </a:solidFill>
              </a:rPr>
              <a:t>parent</a:t>
            </a:r>
          </a:p>
          <a:p>
            <a:pPr eaLnBrk="1" hangingPunct="1"/>
            <a:r>
              <a:rPr lang="en-US" smtClean="0"/>
              <a:t>Binary tree</a:t>
            </a:r>
          </a:p>
          <a:p>
            <a:pPr lvl="1" eaLnBrk="1" hangingPunct="1"/>
            <a:r>
              <a:rPr lang="en-US" smtClean="0"/>
              <a:t>Tree with 0–2 children per node</a:t>
            </a: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6172200" y="4267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52578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70866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48006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7150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66294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75438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83" name="AutoShape 11"/>
          <p:cNvCxnSpPr>
            <a:cxnSpLocks noChangeShapeType="1"/>
            <a:stCxn id="3077" idx="4"/>
            <a:endCxn id="3079" idx="0"/>
          </p:cNvCxnSpPr>
          <p:nvPr/>
        </p:nvCxnSpPr>
        <p:spPr bwMode="auto">
          <a:xfrm flipH="1">
            <a:off x="51816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3084" name="AutoShape 12"/>
          <p:cNvCxnSpPr>
            <a:cxnSpLocks noChangeShapeType="1"/>
            <a:stCxn id="3077" idx="4"/>
            <a:endCxn id="3080" idx="0"/>
          </p:cNvCxnSpPr>
          <p:nvPr/>
        </p:nvCxnSpPr>
        <p:spPr bwMode="auto">
          <a:xfrm>
            <a:off x="56388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3085" name="AutoShape 13"/>
          <p:cNvCxnSpPr>
            <a:cxnSpLocks noChangeShapeType="1"/>
            <a:stCxn id="3078" idx="4"/>
            <a:endCxn id="3081" idx="0"/>
          </p:cNvCxnSpPr>
          <p:nvPr/>
        </p:nvCxnSpPr>
        <p:spPr bwMode="auto">
          <a:xfrm flipH="1">
            <a:off x="70104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3086" name="AutoShape 14"/>
          <p:cNvCxnSpPr>
            <a:cxnSpLocks noChangeShapeType="1"/>
            <a:stCxn id="3078" idx="4"/>
            <a:endCxn id="3082" idx="0"/>
          </p:cNvCxnSpPr>
          <p:nvPr/>
        </p:nvCxnSpPr>
        <p:spPr bwMode="auto">
          <a:xfrm>
            <a:off x="74676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3087" name="AutoShape 15"/>
          <p:cNvCxnSpPr>
            <a:cxnSpLocks noChangeShapeType="1"/>
            <a:stCxn id="3076" idx="4"/>
            <a:endCxn id="3078" idx="0"/>
          </p:cNvCxnSpPr>
          <p:nvPr/>
        </p:nvCxnSpPr>
        <p:spPr bwMode="auto">
          <a:xfrm>
            <a:off x="6553200" y="4676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3088" name="AutoShape 16"/>
          <p:cNvCxnSpPr>
            <a:cxnSpLocks noChangeShapeType="1"/>
            <a:stCxn id="3076" idx="4"/>
            <a:endCxn id="3077" idx="0"/>
          </p:cNvCxnSpPr>
          <p:nvPr/>
        </p:nvCxnSpPr>
        <p:spPr bwMode="auto">
          <a:xfrm flipH="1">
            <a:off x="5638800" y="4676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3089" name="Oval 17"/>
          <p:cNvSpPr>
            <a:spLocks noChangeArrowheads="1"/>
          </p:cNvSpPr>
          <p:nvPr/>
        </p:nvSpPr>
        <p:spPr bwMode="auto">
          <a:xfrm>
            <a:off x="2133600" y="4267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auto">
          <a:xfrm>
            <a:off x="12192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Oval 19"/>
          <p:cNvSpPr>
            <a:spLocks noChangeArrowheads="1"/>
          </p:cNvSpPr>
          <p:nvPr/>
        </p:nvSpPr>
        <p:spPr bwMode="auto">
          <a:xfrm>
            <a:off x="22860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7620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Oval 21"/>
          <p:cNvSpPr>
            <a:spLocks noChangeArrowheads="1"/>
          </p:cNvSpPr>
          <p:nvPr/>
        </p:nvSpPr>
        <p:spPr bwMode="auto">
          <a:xfrm>
            <a:off x="16764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25908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auto">
          <a:xfrm>
            <a:off x="35052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96" name="AutoShape 24"/>
          <p:cNvCxnSpPr>
            <a:cxnSpLocks noChangeShapeType="1"/>
            <a:stCxn id="3090" idx="4"/>
            <a:endCxn id="3092" idx="0"/>
          </p:cNvCxnSpPr>
          <p:nvPr/>
        </p:nvCxnSpPr>
        <p:spPr bwMode="auto">
          <a:xfrm flipH="1">
            <a:off x="11430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3097" name="AutoShape 25"/>
          <p:cNvCxnSpPr>
            <a:cxnSpLocks noChangeShapeType="1"/>
            <a:stCxn id="3091" idx="4"/>
            <a:endCxn id="3093" idx="0"/>
          </p:cNvCxnSpPr>
          <p:nvPr/>
        </p:nvCxnSpPr>
        <p:spPr bwMode="auto">
          <a:xfrm flipH="1">
            <a:off x="2057400" y="5514975"/>
            <a:ext cx="6096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3098" name="AutoShape 26"/>
          <p:cNvCxnSpPr>
            <a:cxnSpLocks noChangeShapeType="1"/>
            <a:stCxn id="3091" idx="4"/>
            <a:endCxn id="3094" idx="0"/>
          </p:cNvCxnSpPr>
          <p:nvPr/>
        </p:nvCxnSpPr>
        <p:spPr bwMode="auto">
          <a:xfrm>
            <a:off x="2667000" y="5514975"/>
            <a:ext cx="3048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3099" name="AutoShape 27"/>
          <p:cNvCxnSpPr>
            <a:cxnSpLocks noChangeShapeType="1"/>
            <a:stCxn id="3091" idx="4"/>
            <a:endCxn id="3095" idx="0"/>
          </p:cNvCxnSpPr>
          <p:nvPr/>
        </p:nvCxnSpPr>
        <p:spPr bwMode="auto">
          <a:xfrm>
            <a:off x="2667000" y="5514975"/>
            <a:ext cx="1219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3100" name="AutoShape 28"/>
          <p:cNvCxnSpPr>
            <a:cxnSpLocks noChangeShapeType="1"/>
            <a:stCxn id="3089" idx="4"/>
            <a:endCxn id="3091" idx="0"/>
          </p:cNvCxnSpPr>
          <p:nvPr/>
        </p:nvCxnSpPr>
        <p:spPr bwMode="auto">
          <a:xfrm>
            <a:off x="2514600" y="4676775"/>
            <a:ext cx="152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3101" name="AutoShape 29"/>
          <p:cNvCxnSpPr>
            <a:cxnSpLocks noChangeShapeType="1"/>
            <a:stCxn id="3089" idx="4"/>
            <a:endCxn id="3090" idx="0"/>
          </p:cNvCxnSpPr>
          <p:nvPr/>
        </p:nvCxnSpPr>
        <p:spPr bwMode="auto">
          <a:xfrm flipH="1">
            <a:off x="1600200" y="4676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3102" name="Oval 30"/>
          <p:cNvSpPr>
            <a:spLocks noChangeArrowheads="1"/>
          </p:cNvSpPr>
          <p:nvPr/>
        </p:nvSpPr>
        <p:spPr bwMode="auto">
          <a:xfrm>
            <a:off x="32766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03" name="AutoShape 31"/>
          <p:cNvCxnSpPr>
            <a:cxnSpLocks noChangeShapeType="1"/>
            <a:stCxn id="3089" idx="4"/>
            <a:endCxn id="3102" idx="0"/>
          </p:cNvCxnSpPr>
          <p:nvPr/>
        </p:nvCxnSpPr>
        <p:spPr bwMode="auto">
          <a:xfrm>
            <a:off x="2514600" y="4676775"/>
            <a:ext cx="1143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2057400" y="62484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3300"/>
                </a:solidFill>
              </a:rPr>
              <a:t>Tree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5715000" y="6248400"/>
            <a:ext cx="18621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3300"/>
                </a:solidFill>
              </a:rPr>
              <a:t>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Binary Trees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530725"/>
          </a:xfrm>
        </p:spPr>
        <p:txBody>
          <a:bodyPr/>
          <a:lstStyle/>
          <a:p>
            <a:pPr eaLnBrk="1" hangingPunct="1"/>
            <a:r>
              <a:rPr lang="en-US" sz="2600" smtClean="0"/>
              <a:t>Degenerate – only one child</a:t>
            </a:r>
          </a:p>
          <a:p>
            <a:pPr eaLnBrk="1" hangingPunct="1"/>
            <a:r>
              <a:rPr lang="en-US" sz="2600" smtClean="0"/>
              <a:t>Complete – always two children</a:t>
            </a:r>
          </a:p>
          <a:p>
            <a:pPr eaLnBrk="1" hangingPunct="1"/>
            <a:r>
              <a:rPr lang="en-US" sz="2600" smtClean="0"/>
              <a:t>Balanced – “mostly” two children </a:t>
            </a:r>
          </a:p>
          <a:p>
            <a:pPr lvl="1" eaLnBrk="1" hangingPunct="1"/>
            <a:r>
              <a:rPr lang="en-US" sz="2200" smtClean="0"/>
              <a:t>more formal definitions exist, above are intuitive ideas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6858000" y="3505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5943600" y="4343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7772400" y="4343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54864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64008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73152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82296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299" name="AutoShape 11"/>
          <p:cNvCxnSpPr>
            <a:cxnSpLocks noChangeShapeType="1"/>
            <a:stCxn id="12293" idx="4"/>
            <a:endCxn id="12295" idx="0"/>
          </p:cNvCxnSpPr>
          <p:nvPr/>
        </p:nvCxnSpPr>
        <p:spPr bwMode="auto">
          <a:xfrm flipH="1">
            <a:off x="5867400" y="4752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00" name="AutoShape 12"/>
          <p:cNvCxnSpPr>
            <a:cxnSpLocks noChangeShapeType="1"/>
            <a:stCxn id="12293" idx="4"/>
            <a:endCxn id="12296" idx="0"/>
          </p:cNvCxnSpPr>
          <p:nvPr/>
        </p:nvCxnSpPr>
        <p:spPr bwMode="auto">
          <a:xfrm>
            <a:off x="6324600" y="4752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01" name="AutoShape 13"/>
          <p:cNvCxnSpPr>
            <a:cxnSpLocks noChangeShapeType="1"/>
            <a:stCxn id="12294" idx="4"/>
            <a:endCxn id="12297" idx="0"/>
          </p:cNvCxnSpPr>
          <p:nvPr/>
        </p:nvCxnSpPr>
        <p:spPr bwMode="auto">
          <a:xfrm flipH="1">
            <a:off x="7696200" y="4752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02" name="AutoShape 14"/>
          <p:cNvCxnSpPr>
            <a:cxnSpLocks noChangeShapeType="1"/>
            <a:stCxn id="12294" idx="4"/>
            <a:endCxn id="12298" idx="0"/>
          </p:cNvCxnSpPr>
          <p:nvPr/>
        </p:nvCxnSpPr>
        <p:spPr bwMode="auto">
          <a:xfrm>
            <a:off x="8153400" y="4752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03" name="AutoShape 15"/>
          <p:cNvCxnSpPr>
            <a:cxnSpLocks noChangeShapeType="1"/>
            <a:stCxn id="12292" idx="4"/>
            <a:endCxn id="12294" idx="0"/>
          </p:cNvCxnSpPr>
          <p:nvPr/>
        </p:nvCxnSpPr>
        <p:spPr bwMode="auto">
          <a:xfrm>
            <a:off x="7239000" y="3914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04" name="AutoShape 16"/>
          <p:cNvCxnSpPr>
            <a:cxnSpLocks noChangeShapeType="1"/>
            <a:stCxn id="12292" idx="4"/>
            <a:endCxn id="12293" idx="0"/>
          </p:cNvCxnSpPr>
          <p:nvPr/>
        </p:nvCxnSpPr>
        <p:spPr bwMode="auto">
          <a:xfrm flipH="1">
            <a:off x="6324600" y="3914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762000" y="3352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1219200" y="3962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685800" y="4572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8" name="AutoShape 20"/>
          <p:cNvCxnSpPr>
            <a:cxnSpLocks noChangeShapeType="1"/>
            <a:stCxn id="12306" idx="3"/>
            <a:endCxn id="12307" idx="0"/>
          </p:cNvCxnSpPr>
          <p:nvPr/>
        </p:nvCxnSpPr>
        <p:spPr bwMode="auto">
          <a:xfrm flipH="1">
            <a:off x="1066800" y="4316413"/>
            <a:ext cx="263525" cy="2270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09" name="AutoShape 21"/>
          <p:cNvCxnSpPr>
            <a:cxnSpLocks noChangeShapeType="1"/>
            <a:stCxn id="12305" idx="5"/>
            <a:endCxn id="12306" idx="0"/>
          </p:cNvCxnSpPr>
          <p:nvPr/>
        </p:nvCxnSpPr>
        <p:spPr bwMode="auto">
          <a:xfrm>
            <a:off x="1412875" y="3706813"/>
            <a:ext cx="187325" cy="2270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457200" y="5791200"/>
            <a:ext cx="19050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Degenerate binary tree</a:t>
            </a:r>
          </a:p>
        </p:txBody>
      </p:sp>
      <p:sp>
        <p:nvSpPr>
          <p:cNvPr id="12311" name="Oval 23"/>
          <p:cNvSpPr>
            <a:spLocks noChangeArrowheads="1"/>
          </p:cNvSpPr>
          <p:nvPr/>
        </p:nvSpPr>
        <p:spPr bwMode="auto">
          <a:xfrm>
            <a:off x="3429000" y="34004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Oval 24"/>
          <p:cNvSpPr>
            <a:spLocks noChangeArrowheads="1"/>
          </p:cNvSpPr>
          <p:nvPr/>
        </p:nvSpPr>
        <p:spPr bwMode="auto">
          <a:xfrm>
            <a:off x="2895600" y="4191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Oval 25"/>
          <p:cNvSpPr>
            <a:spLocks noChangeArrowheads="1"/>
          </p:cNvSpPr>
          <p:nvPr/>
        </p:nvSpPr>
        <p:spPr bwMode="auto">
          <a:xfrm>
            <a:off x="3886200" y="4191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Oval 26"/>
          <p:cNvSpPr>
            <a:spLocks noChangeArrowheads="1"/>
          </p:cNvSpPr>
          <p:nvPr/>
        </p:nvSpPr>
        <p:spPr bwMode="auto">
          <a:xfrm>
            <a:off x="25908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Oval 27"/>
          <p:cNvSpPr>
            <a:spLocks noChangeArrowheads="1"/>
          </p:cNvSpPr>
          <p:nvPr/>
        </p:nvSpPr>
        <p:spPr bwMode="auto">
          <a:xfrm>
            <a:off x="35052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16" name="AutoShape 28"/>
          <p:cNvCxnSpPr>
            <a:cxnSpLocks noChangeShapeType="1"/>
            <a:stCxn id="12312" idx="4"/>
            <a:endCxn id="12314" idx="0"/>
          </p:cNvCxnSpPr>
          <p:nvPr/>
        </p:nvCxnSpPr>
        <p:spPr bwMode="auto">
          <a:xfrm flipH="1">
            <a:off x="2971800" y="4600575"/>
            <a:ext cx="3048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17" name="AutoShape 29"/>
          <p:cNvCxnSpPr>
            <a:cxnSpLocks noChangeShapeType="1"/>
            <a:stCxn id="12313" idx="4"/>
            <a:endCxn id="12315" idx="0"/>
          </p:cNvCxnSpPr>
          <p:nvPr/>
        </p:nvCxnSpPr>
        <p:spPr bwMode="auto">
          <a:xfrm flipH="1">
            <a:off x="3886200" y="4600575"/>
            <a:ext cx="381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18" name="AutoShape 30"/>
          <p:cNvCxnSpPr>
            <a:cxnSpLocks noChangeShapeType="1"/>
            <a:stCxn id="12311" idx="4"/>
            <a:endCxn id="12313" idx="0"/>
          </p:cNvCxnSpPr>
          <p:nvPr/>
        </p:nvCxnSpPr>
        <p:spPr bwMode="auto">
          <a:xfrm>
            <a:off x="3810000" y="3810000"/>
            <a:ext cx="4572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19" name="AutoShape 31"/>
          <p:cNvCxnSpPr>
            <a:cxnSpLocks noChangeShapeType="1"/>
            <a:stCxn id="12311" idx="4"/>
            <a:endCxn id="12312" idx="0"/>
          </p:cNvCxnSpPr>
          <p:nvPr/>
        </p:nvCxnSpPr>
        <p:spPr bwMode="auto">
          <a:xfrm flipH="1">
            <a:off x="3276600" y="3810000"/>
            <a:ext cx="5334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320" name="Oval 32"/>
          <p:cNvSpPr>
            <a:spLocks noChangeArrowheads="1"/>
          </p:cNvSpPr>
          <p:nvPr/>
        </p:nvSpPr>
        <p:spPr bwMode="auto">
          <a:xfrm>
            <a:off x="533400" y="5257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21" name="AutoShape 33"/>
          <p:cNvCxnSpPr>
            <a:cxnSpLocks noChangeShapeType="1"/>
            <a:stCxn id="12307" idx="4"/>
            <a:endCxn id="12320" idx="0"/>
          </p:cNvCxnSpPr>
          <p:nvPr/>
        </p:nvCxnSpPr>
        <p:spPr bwMode="auto">
          <a:xfrm flipH="1">
            <a:off x="914400" y="4981575"/>
            <a:ext cx="1524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22" name="AutoShape 34"/>
          <p:cNvCxnSpPr>
            <a:cxnSpLocks noChangeShapeType="1"/>
            <a:stCxn id="12313" idx="4"/>
          </p:cNvCxnSpPr>
          <p:nvPr/>
        </p:nvCxnSpPr>
        <p:spPr bwMode="auto">
          <a:xfrm>
            <a:off x="4267200" y="4600575"/>
            <a:ext cx="6858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323" name="Oval 35"/>
          <p:cNvSpPr>
            <a:spLocks noChangeArrowheads="1"/>
          </p:cNvSpPr>
          <p:nvPr/>
        </p:nvSpPr>
        <p:spPr bwMode="auto">
          <a:xfrm>
            <a:off x="44196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2971800" y="5791200"/>
            <a:ext cx="19050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Balanced binary tree</a:t>
            </a:r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6324600" y="5791200"/>
            <a:ext cx="19050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Complete 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Trees Properties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005263" cy="4530725"/>
          </a:xfrm>
        </p:spPr>
        <p:txBody>
          <a:bodyPr/>
          <a:lstStyle/>
          <a:p>
            <a:pPr eaLnBrk="1" hangingPunct="1"/>
            <a:r>
              <a:rPr lang="en-US" sz="3000" smtClean="0"/>
              <a:t>Degenerate</a:t>
            </a:r>
          </a:p>
          <a:p>
            <a:pPr lvl="1" eaLnBrk="1" hangingPunct="1"/>
            <a:r>
              <a:rPr lang="en-US" sz="2600" smtClean="0"/>
              <a:t>Height = O(n) for n nodes</a:t>
            </a:r>
          </a:p>
          <a:p>
            <a:pPr lvl="1" eaLnBrk="1" hangingPunct="1"/>
            <a:r>
              <a:rPr lang="en-US" sz="2600" smtClean="0"/>
              <a:t>Similar to linked list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5025" y="1031875"/>
            <a:ext cx="3822700" cy="4530725"/>
          </a:xfrm>
        </p:spPr>
        <p:txBody>
          <a:bodyPr/>
          <a:lstStyle/>
          <a:p>
            <a:pPr eaLnBrk="1" hangingPunct="1"/>
            <a:r>
              <a:rPr lang="en-US" sz="3000" smtClean="0"/>
              <a:t>Balanced</a:t>
            </a:r>
          </a:p>
          <a:p>
            <a:pPr lvl="1" eaLnBrk="1" hangingPunct="1"/>
            <a:r>
              <a:rPr lang="en-US" sz="2600" smtClean="0"/>
              <a:t>Height = O( log(n) ) for n nodes</a:t>
            </a:r>
          </a:p>
          <a:p>
            <a:pPr lvl="1" eaLnBrk="1" hangingPunct="1"/>
            <a:r>
              <a:rPr lang="en-US" sz="2600" smtClean="0"/>
              <a:t>Useful for searches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1828800" y="32766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2286000" y="3886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1752600" y="4495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0" name="AutoShape 8"/>
          <p:cNvCxnSpPr>
            <a:cxnSpLocks noChangeShapeType="1"/>
            <a:stCxn id="13318" idx="3"/>
            <a:endCxn id="13319" idx="0"/>
          </p:cNvCxnSpPr>
          <p:nvPr/>
        </p:nvCxnSpPr>
        <p:spPr bwMode="auto">
          <a:xfrm flipH="1">
            <a:off x="2133600" y="4240213"/>
            <a:ext cx="263525" cy="2270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21" name="AutoShape 9"/>
          <p:cNvCxnSpPr>
            <a:cxnSpLocks noChangeShapeType="1"/>
            <a:stCxn id="13317" idx="5"/>
            <a:endCxn id="13318" idx="0"/>
          </p:cNvCxnSpPr>
          <p:nvPr/>
        </p:nvCxnSpPr>
        <p:spPr bwMode="auto">
          <a:xfrm>
            <a:off x="2479675" y="3630613"/>
            <a:ext cx="187325" cy="2270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524000" y="5715000"/>
            <a:ext cx="19050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Degenerate binary tree</a:t>
            </a: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1600200" y="51816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4" name="AutoShape 12"/>
          <p:cNvCxnSpPr>
            <a:cxnSpLocks noChangeShapeType="1"/>
            <a:stCxn id="13319" idx="4"/>
            <a:endCxn id="13323" idx="0"/>
          </p:cNvCxnSpPr>
          <p:nvPr/>
        </p:nvCxnSpPr>
        <p:spPr bwMode="auto">
          <a:xfrm flipH="1">
            <a:off x="1981200" y="4905375"/>
            <a:ext cx="1524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6248400" y="3324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5715000" y="4114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6705600" y="4114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5410200" y="4953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6324600" y="4953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30" name="AutoShape 18"/>
          <p:cNvCxnSpPr>
            <a:cxnSpLocks noChangeShapeType="1"/>
            <a:stCxn id="13326" idx="4"/>
            <a:endCxn id="13328" idx="0"/>
          </p:cNvCxnSpPr>
          <p:nvPr/>
        </p:nvCxnSpPr>
        <p:spPr bwMode="auto">
          <a:xfrm flipH="1">
            <a:off x="5791200" y="4524375"/>
            <a:ext cx="3048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1" name="AutoShape 19"/>
          <p:cNvCxnSpPr>
            <a:cxnSpLocks noChangeShapeType="1"/>
            <a:stCxn id="13327" idx="4"/>
            <a:endCxn id="13329" idx="0"/>
          </p:cNvCxnSpPr>
          <p:nvPr/>
        </p:nvCxnSpPr>
        <p:spPr bwMode="auto">
          <a:xfrm flipH="1">
            <a:off x="6705600" y="4524375"/>
            <a:ext cx="381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2" name="AutoShape 20"/>
          <p:cNvCxnSpPr>
            <a:cxnSpLocks noChangeShapeType="1"/>
            <a:stCxn id="13325" idx="4"/>
            <a:endCxn id="13327" idx="0"/>
          </p:cNvCxnSpPr>
          <p:nvPr/>
        </p:nvCxnSpPr>
        <p:spPr bwMode="auto">
          <a:xfrm>
            <a:off x="6629400" y="3733800"/>
            <a:ext cx="4572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3" name="AutoShape 21"/>
          <p:cNvCxnSpPr>
            <a:cxnSpLocks noChangeShapeType="1"/>
            <a:stCxn id="13325" idx="4"/>
            <a:endCxn id="13326" idx="0"/>
          </p:cNvCxnSpPr>
          <p:nvPr/>
        </p:nvCxnSpPr>
        <p:spPr bwMode="auto">
          <a:xfrm flipH="1">
            <a:off x="6096000" y="3733800"/>
            <a:ext cx="5334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4" name="AutoShape 22"/>
          <p:cNvCxnSpPr>
            <a:cxnSpLocks noChangeShapeType="1"/>
            <a:stCxn id="13327" idx="4"/>
          </p:cNvCxnSpPr>
          <p:nvPr/>
        </p:nvCxnSpPr>
        <p:spPr bwMode="auto">
          <a:xfrm>
            <a:off x="7086600" y="4524375"/>
            <a:ext cx="6858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7239000" y="4953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5791200" y="5715000"/>
            <a:ext cx="19050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Balanced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Properties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 of search</a:t>
            </a:r>
          </a:p>
          <a:p>
            <a:pPr lvl="1" eaLnBrk="1" hangingPunct="1"/>
            <a:r>
              <a:rPr lang="en-US" smtClean="0"/>
              <a:t>Proportional to height of tree</a:t>
            </a:r>
          </a:p>
          <a:p>
            <a:pPr lvl="1" eaLnBrk="1" hangingPunct="1"/>
            <a:r>
              <a:rPr lang="en-US" smtClean="0"/>
              <a:t>Balanced binary tree</a:t>
            </a:r>
          </a:p>
          <a:p>
            <a:pPr lvl="2" eaLnBrk="1" hangingPunct="1"/>
            <a:r>
              <a:rPr lang="en-US" smtClean="0"/>
              <a:t>O( log(n) ) time</a:t>
            </a:r>
          </a:p>
          <a:p>
            <a:pPr lvl="1" eaLnBrk="1" hangingPunct="1"/>
            <a:r>
              <a:rPr lang="en-US" smtClean="0"/>
              <a:t>Degenerate tree</a:t>
            </a:r>
          </a:p>
          <a:p>
            <a:pPr lvl="2" eaLnBrk="1" hangingPunct="1"/>
            <a:r>
              <a:rPr lang="en-US" smtClean="0"/>
              <a:t>O( n ) time</a:t>
            </a:r>
          </a:p>
          <a:p>
            <a:pPr lvl="2" eaLnBrk="1" hangingPunct="1"/>
            <a:r>
              <a:rPr lang="en-US" smtClean="0"/>
              <a:t>Like searching linked list / unsorted array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Tree Construction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build &amp; maintain binary trees?</a:t>
            </a:r>
          </a:p>
          <a:p>
            <a:pPr lvl="1" eaLnBrk="1" hangingPunct="1"/>
            <a:r>
              <a:rPr lang="en-US" smtClean="0"/>
              <a:t>Insertion</a:t>
            </a:r>
          </a:p>
          <a:p>
            <a:pPr lvl="1" eaLnBrk="1" hangingPunct="1"/>
            <a:r>
              <a:rPr lang="en-US" smtClean="0"/>
              <a:t>Deletion</a:t>
            </a:r>
          </a:p>
          <a:p>
            <a:pPr eaLnBrk="1" hangingPunct="1"/>
            <a:r>
              <a:rPr lang="en-US" smtClean="0"/>
              <a:t>Maintain key property (invariant)</a:t>
            </a:r>
          </a:p>
          <a:p>
            <a:pPr lvl="1" eaLnBrk="1" hangingPunct="1"/>
            <a:r>
              <a:rPr lang="en-US" smtClean="0"/>
              <a:t>Smaller values in left subtree</a:t>
            </a:r>
          </a:p>
          <a:p>
            <a:pPr lvl="1" eaLnBrk="1" hangingPunct="1"/>
            <a:r>
              <a:rPr lang="en-US" smtClean="0"/>
              <a:t>Larger values in right subtree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Tree – Insertion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mtClean="0"/>
              <a:t>Algorithm</a:t>
            </a:r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US" smtClean="0"/>
              <a:t>Perform search for value X</a:t>
            </a:r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US" smtClean="0"/>
              <a:t>Search will end at node Y (if X not in tree)</a:t>
            </a:r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US" smtClean="0"/>
              <a:t>If X &lt; Y, insert new leaf X as new left subtree for Y</a:t>
            </a:r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US" smtClean="0"/>
              <a:t>If X &gt; Y, insert new leaf X as new right subtree for Y</a:t>
            </a:r>
          </a:p>
          <a:p>
            <a:pPr marL="533400" indent="-533400" eaLnBrk="1" hangingPunct="1"/>
            <a:r>
              <a:rPr lang="en-US" smtClean="0"/>
              <a:t>Observations</a:t>
            </a:r>
          </a:p>
          <a:p>
            <a:pPr marL="914400" lvl="1" indent="-457200" eaLnBrk="1" hangingPunct="1"/>
            <a:r>
              <a:rPr lang="en-US" smtClean="0"/>
              <a:t>O( log(n) ) operation for balanced tree</a:t>
            </a:r>
          </a:p>
          <a:p>
            <a:pPr marL="914400" lvl="1" indent="-457200" eaLnBrk="1" hangingPunct="1"/>
            <a:r>
              <a:rPr lang="en-US" smtClean="0"/>
              <a:t>Insertions may unbalance tree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Insertion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 ( 20 )</a:t>
            </a:r>
          </a:p>
          <a:p>
            <a:pPr lvl="1" eaLnBrk="1" hangingPunct="1"/>
            <a:endParaRPr lang="en-US" smtClean="0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2209800" y="2209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1676400" y="3000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2667000" y="3000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1371600" y="38385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2286000" y="38385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17" name="AutoShape 9"/>
          <p:cNvCxnSpPr>
            <a:cxnSpLocks noChangeShapeType="1"/>
            <a:stCxn id="17413" idx="4"/>
            <a:endCxn id="17415" idx="0"/>
          </p:cNvCxnSpPr>
          <p:nvPr/>
        </p:nvCxnSpPr>
        <p:spPr bwMode="auto">
          <a:xfrm flipH="1">
            <a:off x="1752600" y="3600450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18" name="AutoShape 10"/>
          <p:cNvCxnSpPr>
            <a:cxnSpLocks noChangeShapeType="1"/>
            <a:stCxn id="17414" idx="4"/>
            <a:endCxn id="17416" idx="0"/>
          </p:cNvCxnSpPr>
          <p:nvPr/>
        </p:nvCxnSpPr>
        <p:spPr bwMode="auto">
          <a:xfrm flipH="1">
            <a:off x="2667000" y="3600450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19" name="AutoShape 11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590800" y="280987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0" name="AutoShape 12"/>
          <p:cNvCxnSpPr>
            <a:cxnSpLocks noChangeShapeType="1"/>
            <a:stCxn id="17412" idx="4"/>
            <a:endCxn id="17413" idx="0"/>
          </p:cNvCxnSpPr>
          <p:nvPr/>
        </p:nvCxnSpPr>
        <p:spPr bwMode="auto">
          <a:xfrm flipH="1">
            <a:off x="2057400" y="280987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1" name="AutoShape 13"/>
          <p:cNvCxnSpPr>
            <a:cxnSpLocks noChangeShapeType="1"/>
            <a:stCxn id="17414" idx="4"/>
            <a:endCxn id="17422" idx="0"/>
          </p:cNvCxnSpPr>
          <p:nvPr/>
        </p:nvCxnSpPr>
        <p:spPr bwMode="auto">
          <a:xfrm>
            <a:off x="3048000" y="3600450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3200400" y="38385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1828800" y="30003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5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2286000" y="22383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2743200" y="30003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1524000" y="39147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2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2362200" y="39147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3352800" y="39147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45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4495800" y="2238375"/>
            <a:ext cx="3429000" cy="2100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10 &lt; 20, right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30 &gt; 20,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25 &gt; 20,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Insert 20 on left</a:t>
            </a:r>
          </a:p>
        </p:txBody>
      </p:sp>
      <p:sp>
        <p:nvSpPr>
          <p:cNvPr id="17430" name="Oval 22"/>
          <p:cNvSpPr>
            <a:spLocks noChangeArrowheads="1"/>
          </p:cNvSpPr>
          <p:nvPr/>
        </p:nvSpPr>
        <p:spPr bwMode="auto">
          <a:xfrm>
            <a:off x="1676400" y="5562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1752600" y="5638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20</a:t>
            </a:r>
          </a:p>
        </p:txBody>
      </p:sp>
      <p:cxnSp>
        <p:nvCxnSpPr>
          <p:cNvPr id="17432" name="AutoShape 24"/>
          <p:cNvCxnSpPr>
            <a:cxnSpLocks noChangeShapeType="1"/>
            <a:stCxn id="17416" idx="4"/>
            <a:endCxn id="17430" idx="0"/>
          </p:cNvCxnSpPr>
          <p:nvPr/>
        </p:nvCxnSpPr>
        <p:spPr bwMode="auto">
          <a:xfrm flipH="1">
            <a:off x="2057400" y="4438650"/>
            <a:ext cx="609600" cy="1095375"/>
          </a:xfrm>
          <a:prstGeom prst="straightConnector1">
            <a:avLst/>
          </a:prstGeom>
          <a:noFill/>
          <a:ln w="508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Tree – Deletion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mtClean="0"/>
              <a:t>Algorithm </a:t>
            </a:r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US" smtClean="0"/>
              <a:t>Perform search for value X</a:t>
            </a:r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US" smtClean="0"/>
              <a:t>If X is a leaf, delete X</a:t>
            </a:r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US" smtClean="0"/>
              <a:t>Else 	</a:t>
            </a:r>
            <a:r>
              <a:rPr lang="en-US" smtClean="0">
                <a:solidFill>
                  <a:schemeClr val="tx2"/>
                </a:solidFill>
              </a:rPr>
              <a:t>// must delete internal node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a) Replace with largest value Y on left subtree</a:t>
            </a:r>
            <a:endParaRPr lang="en-US" smtClean="0">
              <a:solidFill>
                <a:srgbClr val="FF3300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                    </a:t>
            </a:r>
            <a:r>
              <a:rPr lang="en-US" smtClean="0">
                <a:solidFill>
                  <a:srgbClr val="FF3300"/>
                </a:solidFill>
              </a:rPr>
              <a:t>OR</a:t>
            </a:r>
            <a:r>
              <a:rPr lang="en-US" smtClean="0"/>
              <a:t> smallest value Z on right subtree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b) </a:t>
            </a:r>
            <a:r>
              <a:rPr lang="en-US" smtClean="0">
                <a:solidFill>
                  <a:srgbClr val="FF3300"/>
                </a:solidFill>
              </a:rPr>
              <a:t>Delete</a:t>
            </a:r>
            <a:r>
              <a:rPr lang="en-US" smtClean="0"/>
              <a:t> replacement value (Y or Z) from subtree</a:t>
            </a:r>
          </a:p>
          <a:p>
            <a:pPr marL="533400" indent="-533400" eaLnBrk="1" hangingPunct="1">
              <a:buFont typeface="Wingdings" pitchFamily="2" charset="2"/>
              <a:buBlip>
                <a:blip r:embed="rId2"/>
              </a:buBlip>
            </a:pPr>
            <a:r>
              <a:rPr lang="en-US" smtClean="0"/>
              <a:t>Observation</a:t>
            </a:r>
          </a:p>
          <a:p>
            <a:pPr marL="914400" lvl="1" indent="-457200" eaLnBrk="1" hangingPunct="1"/>
            <a:r>
              <a:rPr lang="en-US" smtClean="0"/>
              <a:t>O( log(n) ) operation for balanced tree</a:t>
            </a:r>
          </a:p>
          <a:p>
            <a:pPr marL="914400" lvl="1" indent="-457200" eaLnBrk="1" hangingPunct="1"/>
            <a:r>
              <a:rPr lang="en-US" smtClean="0"/>
              <a:t>Deletions may unbalance tree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Deletion (Leaf)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Delete ( 25 )</a:t>
            </a:r>
          </a:p>
          <a:p>
            <a:pPr lvl="1" eaLnBrk="1" hangingPunct="1"/>
            <a:endParaRPr lang="en-US" smtClean="0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143000" y="21812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6096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16002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3048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12192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5" name="AutoShape 9"/>
          <p:cNvCxnSpPr>
            <a:cxnSpLocks noChangeShapeType="1"/>
            <a:stCxn id="19461" idx="4"/>
            <a:endCxn id="19463" idx="0"/>
          </p:cNvCxnSpPr>
          <p:nvPr/>
        </p:nvCxnSpPr>
        <p:spPr bwMode="auto">
          <a:xfrm flipH="1">
            <a:off x="685800" y="35718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66" name="AutoShape 10"/>
          <p:cNvCxnSpPr>
            <a:cxnSpLocks noChangeShapeType="1"/>
            <a:stCxn id="19462" idx="4"/>
            <a:endCxn id="19464" idx="0"/>
          </p:cNvCxnSpPr>
          <p:nvPr/>
        </p:nvCxnSpPr>
        <p:spPr bwMode="auto">
          <a:xfrm flipH="1">
            <a:off x="1600200" y="35718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67" name="AutoShape 11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1524000" y="27813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68" name="AutoShape 12"/>
          <p:cNvCxnSpPr>
            <a:cxnSpLocks noChangeShapeType="1"/>
            <a:stCxn id="19460" idx="4"/>
            <a:endCxn id="19461" idx="0"/>
          </p:cNvCxnSpPr>
          <p:nvPr/>
        </p:nvCxnSpPr>
        <p:spPr bwMode="auto">
          <a:xfrm flipH="1">
            <a:off x="990600" y="27813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69" name="AutoShape 13"/>
          <p:cNvCxnSpPr>
            <a:cxnSpLocks noChangeShapeType="1"/>
            <a:stCxn id="19462" idx="4"/>
            <a:endCxn id="19470" idx="0"/>
          </p:cNvCxnSpPr>
          <p:nvPr/>
        </p:nvCxnSpPr>
        <p:spPr bwMode="auto">
          <a:xfrm>
            <a:off x="1981200" y="35718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21336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762000" y="29718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5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1219200" y="2209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676400" y="2971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457200" y="38862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2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1295400" y="3886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2286000" y="3886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45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2895600" y="2438400"/>
            <a:ext cx="2286000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10 &lt; 25, right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30 &gt; 25,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25 = 25, delete</a:t>
            </a:r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6781800" y="21812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62484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72390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59436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82" name="AutoShape 26"/>
          <p:cNvCxnSpPr>
            <a:cxnSpLocks noChangeShapeType="1"/>
            <a:stCxn id="19479" idx="4"/>
            <a:endCxn id="19481" idx="0"/>
          </p:cNvCxnSpPr>
          <p:nvPr/>
        </p:nvCxnSpPr>
        <p:spPr bwMode="auto">
          <a:xfrm flipH="1">
            <a:off x="6324600" y="35718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3" name="AutoShape 27"/>
          <p:cNvCxnSpPr>
            <a:cxnSpLocks noChangeShapeType="1"/>
            <a:stCxn id="19478" idx="4"/>
            <a:endCxn id="19480" idx="0"/>
          </p:cNvCxnSpPr>
          <p:nvPr/>
        </p:nvCxnSpPr>
        <p:spPr bwMode="auto">
          <a:xfrm>
            <a:off x="7162800" y="27813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4" name="AutoShape 28"/>
          <p:cNvCxnSpPr>
            <a:cxnSpLocks noChangeShapeType="1"/>
            <a:stCxn id="19478" idx="4"/>
            <a:endCxn id="19479" idx="0"/>
          </p:cNvCxnSpPr>
          <p:nvPr/>
        </p:nvCxnSpPr>
        <p:spPr bwMode="auto">
          <a:xfrm flipH="1">
            <a:off x="6629400" y="27813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5" name="AutoShape 29"/>
          <p:cNvCxnSpPr>
            <a:cxnSpLocks noChangeShapeType="1"/>
            <a:stCxn id="19480" idx="4"/>
            <a:endCxn id="19486" idx="0"/>
          </p:cNvCxnSpPr>
          <p:nvPr/>
        </p:nvCxnSpPr>
        <p:spPr bwMode="auto">
          <a:xfrm>
            <a:off x="7620000" y="35718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9486" name="Oval 30"/>
          <p:cNvSpPr>
            <a:spLocks noChangeArrowheads="1"/>
          </p:cNvSpPr>
          <p:nvPr/>
        </p:nvSpPr>
        <p:spPr bwMode="auto">
          <a:xfrm>
            <a:off x="77724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6400800" y="29718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5</a:t>
            </a:r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6858000" y="2209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7315200" y="2971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6096000" y="38862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2</a:t>
            </a: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7924800" y="3886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45</a:t>
            </a:r>
          </a:p>
        </p:txBody>
      </p:sp>
      <p:sp>
        <p:nvSpPr>
          <p:cNvPr id="19492" name="Line 36"/>
          <p:cNvSpPr>
            <a:spLocks noChangeShapeType="1"/>
          </p:cNvSpPr>
          <p:nvPr/>
        </p:nvSpPr>
        <p:spPr bwMode="auto">
          <a:xfrm>
            <a:off x="5105400" y="3276600"/>
            <a:ext cx="838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Deletion (Internal Node)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Delete ( 10 )</a:t>
            </a:r>
          </a:p>
          <a:p>
            <a:pPr lvl="1" eaLnBrk="1" hangingPunct="1"/>
            <a:endParaRPr lang="en-US" smtClean="0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143000" y="21812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6096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16002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3048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12192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89" name="AutoShape 9"/>
          <p:cNvCxnSpPr>
            <a:cxnSpLocks noChangeShapeType="1"/>
            <a:stCxn id="20485" idx="4"/>
            <a:endCxn id="20487" idx="0"/>
          </p:cNvCxnSpPr>
          <p:nvPr/>
        </p:nvCxnSpPr>
        <p:spPr bwMode="auto">
          <a:xfrm flipH="1">
            <a:off x="685800" y="35718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0490" name="AutoShape 10"/>
          <p:cNvCxnSpPr>
            <a:cxnSpLocks noChangeShapeType="1"/>
            <a:stCxn id="20486" idx="4"/>
            <a:endCxn id="20488" idx="0"/>
          </p:cNvCxnSpPr>
          <p:nvPr/>
        </p:nvCxnSpPr>
        <p:spPr bwMode="auto">
          <a:xfrm flipH="1">
            <a:off x="1600200" y="35718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0491" name="AutoShape 11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1524000" y="27813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0492" name="AutoShape 12"/>
          <p:cNvCxnSpPr>
            <a:cxnSpLocks noChangeShapeType="1"/>
            <a:stCxn id="20484" idx="4"/>
            <a:endCxn id="20485" idx="0"/>
          </p:cNvCxnSpPr>
          <p:nvPr/>
        </p:nvCxnSpPr>
        <p:spPr bwMode="auto">
          <a:xfrm flipH="1">
            <a:off x="990600" y="27813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0493" name="AutoShape 13"/>
          <p:cNvCxnSpPr>
            <a:cxnSpLocks noChangeShapeType="1"/>
            <a:stCxn id="20486" idx="4"/>
            <a:endCxn id="20494" idx="0"/>
          </p:cNvCxnSpPr>
          <p:nvPr/>
        </p:nvCxnSpPr>
        <p:spPr bwMode="auto">
          <a:xfrm>
            <a:off x="1981200" y="35718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21336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762000" y="29718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5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219200" y="2209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676400" y="2971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30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457200" y="38862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2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295400" y="3886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25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2286000" y="3886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45</a:t>
            </a:r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2590800" y="3124200"/>
            <a:ext cx="838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4267200" y="21812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Oval 23"/>
          <p:cNvSpPr>
            <a:spLocks noChangeArrowheads="1"/>
          </p:cNvSpPr>
          <p:nvPr/>
        </p:nvSpPr>
        <p:spPr bwMode="auto">
          <a:xfrm>
            <a:off x="37338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Oval 24"/>
          <p:cNvSpPr>
            <a:spLocks noChangeArrowheads="1"/>
          </p:cNvSpPr>
          <p:nvPr/>
        </p:nvSpPr>
        <p:spPr bwMode="auto">
          <a:xfrm>
            <a:off x="47244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Oval 25"/>
          <p:cNvSpPr>
            <a:spLocks noChangeArrowheads="1"/>
          </p:cNvSpPr>
          <p:nvPr/>
        </p:nvSpPr>
        <p:spPr bwMode="auto">
          <a:xfrm>
            <a:off x="34290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Oval 26"/>
          <p:cNvSpPr>
            <a:spLocks noChangeArrowheads="1"/>
          </p:cNvSpPr>
          <p:nvPr/>
        </p:nvSpPr>
        <p:spPr bwMode="auto">
          <a:xfrm>
            <a:off x="43434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07" name="AutoShape 27"/>
          <p:cNvCxnSpPr>
            <a:cxnSpLocks noChangeShapeType="1"/>
            <a:stCxn id="20503" idx="4"/>
            <a:endCxn id="20505" idx="0"/>
          </p:cNvCxnSpPr>
          <p:nvPr/>
        </p:nvCxnSpPr>
        <p:spPr bwMode="auto">
          <a:xfrm flipH="1">
            <a:off x="3810000" y="35718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08" name="AutoShape 28"/>
          <p:cNvCxnSpPr>
            <a:cxnSpLocks noChangeShapeType="1"/>
            <a:stCxn id="20504" idx="4"/>
            <a:endCxn id="20506" idx="0"/>
          </p:cNvCxnSpPr>
          <p:nvPr/>
        </p:nvCxnSpPr>
        <p:spPr bwMode="auto">
          <a:xfrm flipH="1">
            <a:off x="4724400" y="35718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09" name="AutoShape 29"/>
          <p:cNvCxnSpPr>
            <a:cxnSpLocks noChangeShapeType="1"/>
            <a:stCxn id="20502" idx="4"/>
            <a:endCxn id="20504" idx="0"/>
          </p:cNvCxnSpPr>
          <p:nvPr/>
        </p:nvCxnSpPr>
        <p:spPr bwMode="auto">
          <a:xfrm>
            <a:off x="4648200" y="27813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10" name="AutoShape 30"/>
          <p:cNvCxnSpPr>
            <a:cxnSpLocks noChangeShapeType="1"/>
            <a:stCxn id="20502" idx="4"/>
            <a:endCxn id="20503" idx="0"/>
          </p:cNvCxnSpPr>
          <p:nvPr/>
        </p:nvCxnSpPr>
        <p:spPr bwMode="auto">
          <a:xfrm flipH="1">
            <a:off x="4114800" y="27813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11" name="AutoShape 31"/>
          <p:cNvCxnSpPr>
            <a:cxnSpLocks noChangeShapeType="1"/>
            <a:stCxn id="20504" idx="4"/>
            <a:endCxn id="20512" idx="0"/>
          </p:cNvCxnSpPr>
          <p:nvPr/>
        </p:nvCxnSpPr>
        <p:spPr bwMode="auto">
          <a:xfrm>
            <a:off x="5105400" y="35718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20512" name="Oval 32"/>
          <p:cNvSpPr>
            <a:spLocks noChangeArrowheads="1"/>
          </p:cNvSpPr>
          <p:nvPr/>
        </p:nvSpPr>
        <p:spPr bwMode="auto">
          <a:xfrm>
            <a:off x="52578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3886200" y="29718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4343400" y="2209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5</a:t>
            </a: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4800600" y="2971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30</a:t>
            </a: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3581400" y="38862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2</a:t>
            </a:r>
          </a:p>
        </p:txBody>
      </p:sp>
      <p:sp>
        <p:nvSpPr>
          <p:cNvPr id="20517" name="Text Box 37"/>
          <p:cNvSpPr txBox="1">
            <a:spLocks noChangeArrowheads="1"/>
          </p:cNvSpPr>
          <p:nvPr/>
        </p:nvSpPr>
        <p:spPr bwMode="auto">
          <a:xfrm>
            <a:off x="4419600" y="3886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25</a:t>
            </a: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5410200" y="3886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45</a:t>
            </a:r>
          </a:p>
        </p:txBody>
      </p:sp>
      <p:sp>
        <p:nvSpPr>
          <p:cNvPr id="20519" name="Oval 39"/>
          <p:cNvSpPr>
            <a:spLocks noChangeArrowheads="1"/>
          </p:cNvSpPr>
          <p:nvPr/>
        </p:nvSpPr>
        <p:spPr bwMode="auto">
          <a:xfrm>
            <a:off x="7162800" y="21812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Oval 40"/>
          <p:cNvSpPr>
            <a:spLocks noChangeArrowheads="1"/>
          </p:cNvSpPr>
          <p:nvPr/>
        </p:nvSpPr>
        <p:spPr bwMode="auto">
          <a:xfrm>
            <a:off x="66294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Oval 41"/>
          <p:cNvSpPr>
            <a:spLocks noChangeArrowheads="1"/>
          </p:cNvSpPr>
          <p:nvPr/>
        </p:nvSpPr>
        <p:spPr bwMode="auto">
          <a:xfrm>
            <a:off x="76200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Oval 42"/>
          <p:cNvSpPr>
            <a:spLocks noChangeArrowheads="1"/>
          </p:cNvSpPr>
          <p:nvPr/>
        </p:nvSpPr>
        <p:spPr bwMode="auto">
          <a:xfrm>
            <a:off x="63246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3" name="Oval 43"/>
          <p:cNvSpPr>
            <a:spLocks noChangeArrowheads="1"/>
          </p:cNvSpPr>
          <p:nvPr/>
        </p:nvSpPr>
        <p:spPr bwMode="auto">
          <a:xfrm>
            <a:off x="72390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24" name="AutoShape 44"/>
          <p:cNvCxnSpPr>
            <a:cxnSpLocks noChangeShapeType="1"/>
            <a:stCxn id="20520" idx="4"/>
            <a:endCxn id="20522" idx="0"/>
          </p:cNvCxnSpPr>
          <p:nvPr/>
        </p:nvCxnSpPr>
        <p:spPr bwMode="auto">
          <a:xfrm flipH="1">
            <a:off x="6705600" y="35718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25" name="AutoShape 45"/>
          <p:cNvCxnSpPr>
            <a:cxnSpLocks noChangeShapeType="1"/>
            <a:stCxn id="20521" idx="4"/>
            <a:endCxn id="20523" idx="0"/>
          </p:cNvCxnSpPr>
          <p:nvPr/>
        </p:nvCxnSpPr>
        <p:spPr bwMode="auto">
          <a:xfrm flipH="1">
            <a:off x="7620000" y="35718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26" name="AutoShape 46"/>
          <p:cNvCxnSpPr>
            <a:cxnSpLocks noChangeShapeType="1"/>
            <a:stCxn id="20519" idx="4"/>
            <a:endCxn id="20521" idx="0"/>
          </p:cNvCxnSpPr>
          <p:nvPr/>
        </p:nvCxnSpPr>
        <p:spPr bwMode="auto">
          <a:xfrm>
            <a:off x="7543800" y="27813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27" name="AutoShape 47"/>
          <p:cNvCxnSpPr>
            <a:cxnSpLocks noChangeShapeType="1"/>
            <a:stCxn id="20519" idx="4"/>
            <a:endCxn id="20520" idx="0"/>
          </p:cNvCxnSpPr>
          <p:nvPr/>
        </p:nvCxnSpPr>
        <p:spPr bwMode="auto">
          <a:xfrm flipH="1">
            <a:off x="7010400" y="27813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28" name="AutoShape 48"/>
          <p:cNvCxnSpPr>
            <a:cxnSpLocks noChangeShapeType="1"/>
            <a:stCxn id="20521" idx="4"/>
            <a:endCxn id="20529" idx="0"/>
          </p:cNvCxnSpPr>
          <p:nvPr/>
        </p:nvCxnSpPr>
        <p:spPr bwMode="auto">
          <a:xfrm>
            <a:off x="8001000" y="35718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20529" name="Oval 49"/>
          <p:cNvSpPr>
            <a:spLocks noChangeArrowheads="1"/>
          </p:cNvSpPr>
          <p:nvPr/>
        </p:nvSpPr>
        <p:spPr bwMode="auto">
          <a:xfrm>
            <a:off x="81534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6781800" y="29718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2</a:t>
            </a: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7239000" y="2209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5</a:t>
            </a:r>
          </a:p>
        </p:txBody>
      </p:sp>
      <p:sp>
        <p:nvSpPr>
          <p:cNvPr id="20532" name="Text Box 52"/>
          <p:cNvSpPr txBox="1">
            <a:spLocks noChangeArrowheads="1"/>
          </p:cNvSpPr>
          <p:nvPr/>
        </p:nvSpPr>
        <p:spPr bwMode="auto">
          <a:xfrm>
            <a:off x="7696200" y="2971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30</a:t>
            </a:r>
          </a:p>
        </p:txBody>
      </p:sp>
      <p:sp>
        <p:nvSpPr>
          <p:cNvPr id="20533" name="Text Box 53"/>
          <p:cNvSpPr txBox="1">
            <a:spLocks noChangeArrowheads="1"/>
          </p:cNvSpPr>
          <p:nvPr/>
        </p:nvSpPr>
        <p:spPr bwMode="auto">
          <a:xfrm>
            <a:off x="6477000" y="38862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20534" name="Text Box 54"/>
          <p:cNvSpPr txBox="1">
            <a:spLocks noChangeArrowheads="1"/>
          </p:cNvSpPr>
          <p:nvPr/>
        </p:nvSpPr>
        <p:spPr bwMode="auto">
          <a:xfrm>
            <a:off x="7315200" y="3886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25</a:t>
            </a:r>
          </a:p>
        </p:txBody>
      </p:sp>
      <p:sp>
        <p:nvSpPr>
          <p:cNvPr id="20535" name="Text Box 55"/>
          <p:cNvSpPr txBox="1">
            <a:spLocks noChangeArrowheads="1"/>
          </p:cNvSpPr>
          <p:nvPr/>
        </p:nvSpPr>
        <p:spPr bwMode="auto">
          <a:xfrm>
            <a:off x="8305800" y="3886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45</a:t>
            </a:r>
          </a:p>
        </p:txBody>
      </p:sp>
      <p:sp>
        <p:nvSpPr>
          <p:cNvPr id="20536" name="Line 56"/>
          <p:cNvSpPr>
            <a:spLocks noChangeShapeType="1"/>
          </p:cNvSpPr>
          <p:nvPr/>
        </p:nvSpPr>
        <p:spPr bwMode="auto">
          <a:xfrm>
            <a:off x="5638800" y="3124200"/>
            <a:ext cx="838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37" name="Text Box 57"/>
          <p:cNvSpPr txBox="1">
            <a:spLocks noChangeArrowheads="1"/>
          </p:cNvSpPr>
          <p:nvPr/>
        </p:nvSpPr>
        <p:spPr bwMode="auto">
          <a:xfrm>
            <a:off x="381000" y="4800600"/>
            <a:ext cx="2286000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/>
              <a:t>Replacing 10 with </a:t>
            </a:r>
            <a:r>
              <a:rPr lang="en-US" sz="2400" b="1">
                <a:solidFill>
                  <a:srgbClr val="FF3300"/>
                </a:solidFill>
              </a:rPr>
              <a:t>largest</a:t>
            </a:r>
            <a:r>
              <a:rPr lang="en-US" sz="2400" b="1"/>
              <a:t> value in left subtree</a:t>
            </a:r>
          </a:p>
        </p:txBody>
      </p:sp>
      <p:sp>
        <p:nvSpPr>
          <p:cNvPr id="20538" name="Text Box 58"/>
          <p:cNvSpPr txBox="1">
            <a:spLocks noChangeArrowheads="1"/>
          </p:cNvSpPr>
          <p:nvPr/>
        </p:nvSpPr>
        <p:spPr bwMode="auto">
          <a:xfrm>
            <a:off x="3581400" y="4800600"/>
            <a:ext cx="2286000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/>
              <a:t>Replacing 5 with </a:t>
            </a:r>
            <a:r>
              <a:rPr lang="en-US" sz="2400" b="1">
                <a:solidFill>
                  <a:srgbClr val="FF3300"/>
                </a:solidFill>
              </a:rPr>
              <a:t>largest</a:t>
            </a:r>
            <a:r>
              <a:rPr lang="en-US" sz="2400" b="1"/>
              <a:t> value in left subtree</a:t>
            </a:r>
          </a:p>
        </p:txBody>
      </p:sp>
      <p:sp>
        <p:nvSpPr>
          <p:cNvPr id="20539" name="Text Box 59"/>
          <p:cNvSpPr txBox="1">
            <a:spLocks noChangeArrowheads="1"/>
          </p:cNvSpPr>
          <p:nvPr/>
        </p:nvSpPr>
        <p:spPr bwMode="auto">
          <a:xfrm>
            <a:off x="6629400" y="4800600"/>
            <a:ext cx="2286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/>
              <a:t>Deleting leaf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Deletion (Internal Node)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Delete ( 10 )</a:t>
            </a:r>
          </a:p>
          <a:p>
            <a:pPr lvl="1" eaLnBrk="1" hangingPunct="1"/>
            <a:endParaRPr lang="en-US" smtClean="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143000" y="21812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6096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16002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3048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12192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13" name="AutoShape 9"/>
          <p:cNvCxnSpPr>
            <a:cxnSpLocks noChangeShapeType="1"/>
            <a:stCxn id="21509" idx="4"/>
            <a:endCxn id="21511" idx="0"/>
          </p:cNvCxnSpPr>
          <p:nvPr/>
        </p:nvCxnSpPr>
        <p:spPr bwMode="auto">
          <a:xfrm flipH="1">
            <a:off x="685800" y="35718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14" name="AutoShape 10"/>
          <p:cNvCxnSpPr>
            <a:cxnSpLocks noChangeShapeType="1"/>
            <a:stCxn id="21510" idx="4"/>
            <a:endCxn id="21512" idx="0"/>
          </p:cNvCxnSpPr>
          <p:nvPr/>
        </p:nvCxnSpPr>
        <p:spPr bwMode="auto">
          <a:xfrm flipH="1">
            <a:off x="1600200" y="35718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15" name="AutoShape 11"/>
          <p:cNvCxnSpPr>
            <a:cxnSpLocks noChangeShapeType="1"/>
            <a:stCxn id="21508" idx="4"/>
            <a:endCxn id="21510" idx="0"/>
          </p:cNvCxnSpPr>
          <p:nvPr/>
        </p:nvCxnSpPr>
        <p:spPr bwMode="auto">
          <a:xfrm>
            <a:off x="1524000" y="27813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16" name="AutoShape 12"/>
          <p:cNvCxnSpPr>
            <a:cxnSpLocks noChangeShapeType="1"/>
            <a:stCxn id="21508" idx="4"/>
            <a:endCxn id="21509" idx="0"/>
          </p:cNvCxnSpPr>
          <p:nvPr/>
        </p:nvCxnSpPr>
        <p:spPr bwMode="auto">
          <a:xfrm flipH="1">
            <a:off x="990600" y="27813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17" name="AutoShape 13"/>
          <p:cNvCxnSpPr>
            <a:cxnSpLocks noChangeShapeType="1"/>
            <a:stCxn id="21510" idx="4"/>
            <a:endCxn id="21518" idx="0"/>
          </p:cNvCxnSpPr>
          <p:nvPr/>
        </p:nvCxnSpPr>
        <p:spPr bwMode="auto">
          <a:xfrm>
            <a:off x="1981200" y="35718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21336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762000" y="29718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5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219200" y="2209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676400" y="2971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30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457200" y="38862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2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295400" y="3886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25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2286000" y="3886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45</a:t>
            </a:r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2590800" y="3124200"/>
            <a:ext cx="838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26" name="Oval 22"/>
          <p:cNvSpPr>
            <a:spLocks noChangeArrowheads="1"/>
          </p:cNvSpPr>
          <p:nvPr/>
        </p:nvSpPr>
        <p:spPr bwMode="auto">
          <a:xfrm>
            <a:off x="4267200" y="21812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37338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Oval 24"/>
          <p:cNvSpPr>
            <a:spLocks noChangeArrowheads="1"/>
          </p:cNvSpPr>
          <p:nvPr/>
        </p:nvSpPr>
        <p:spPr bwMode="auto">
          <a:xfrm>
            <a:off x="47244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Oval 25"/>
          <p:cNvSpPr>
            <a:spLocks noChangeArrowheads="1"/>
          </p:cNvSpPr>
          <p:nvPr/>
        </p:nvSpPr>
        <p:spPr bwMode="auto">
          <a:xfrm>
            <a:off x="34290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43434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31" name="AutoShape 27"/>
          <p:cNvCxnSpPr>
            <a:cxnSpLocks noChangeShapeType="1"/>
            <a:stCxn id="21527" idx="4"/>
            <a:endCxn id="21529" idx="0"/>
          </p:cNvCxnSpPr>
          <p:nvPr/>
        </p:nvCxnSpPr>
        <p:spPr bwMode="auto">
          <a:xfrm flipH="1">
            <a:off x="3810000" y="35718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2" name="AutoShape 28"/>
          <p:cNvCxnSpPr>
            <a:cxnSpLocks noChangeShapeType="1"/>
            <a:stCxn id="21528" idx="4"/>
            <a:endCxn id="21530" idx="0"/>
          </p:cNvCxnSpPr>
          <p:nvPr/>
        </p:nvCxnSpPr>
        <p:spPr bwMode="auto">
          <a:xfrm flipH="1">
            <a:off x="4724400" y="35718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3" name="AutoShape 29"/>
          <p:cNvCxnSpPr>
            <a:cxnSpLocks noChangeShapeType="1"/>
            <a:stCxn id="21526" idx="4"/>
            <a:endCxn id="21528" idx="0"/>
          </p:cNvCxnSpPr>
          <p:nvPr/>
        </p:nvCxnSpPr>
        <p:spPr bwMode="auto">
          <a:xfrm>
            <a:off x="4648200" y="27813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4" name="AutoShape 30"/>
          <p:cNvCxnSpPr>
            <a:cxnSpLocks noChangeShapeType="1"/>
            <a:stCxn id="21526" idx="4"/>
            <a:endCxn id="21527" idx="0"/>
          </p:cNvCxnSpPr>
          <p:nvPr/>
        </p:nvCxnSpPr>
        <p:spPr bwMode="auto">
          <a:xfrm flipH="1">
            <a:off x="4114800" y="27813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5" name="AutoShape 31"/>
          <p:cNvCxnSpPr>
            <a:cxnSpLocks noChangeShapeType="1"/>
            <a:stCxn id="21528" idx="4"/>
            <a:endCxn id="21536" idx="0"/>
          </p:cNvCxnSpPr>
          <p:nvPr/>
        </p:nvCxnSpPr>
        <p:spPr bwMode="auto">
          <a:xfrm>
            <a:off x="5105400" y="35718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21536" name="Oval 32"/>
          <p:cNvSpPr>
            <a:spLocks noChangeArrowheads="1"/>
          </p:cNvSpPr>
          <p:nvPr/>
        </p:nvSpPr>
        <p:spPr bwMode="auto">
          <a:xfrm>
            <a:off x="52578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3886200" y="29718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5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4343400" y="2209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25</a:t>
            </a:r>
          </a:p>
        </p:txBody>
      </p:sp>
      <p:sp>
        <p:nvSpPr>
          <p:cNvPr id="21539" name="Text Box 35"/>
          <p:cNvSpPr txBox="1">
            <a:spLocks noChangeArrowheads="1"/>
          </p:cNvSpPr>
          <p:nvPr/>
        </p:nvSpPr>
        <p:spPr bwMode="auto">
          <a:xfrm>
            <a:off x="4800600" y="2971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30</a:t>
            </a:r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3581400" y="38862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2</a:t>
            </a:r>
          </a:p>
        </p:txBody>
      </p: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4419600" y="3886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5410200" y="3886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45</a:t>
            </a:r>
          </a:p>
        </p:txBody>
      </p:sp>
      <p:sp>
        <p:nvSpPr>
          <p:cNvPr id="21543" name="Oval 39"/>
          <p:cNvSpPr>
            <a:spLocks noChangeArrowheads="1"/>
          </p:cNvSpPr>
          <p:nvPr/>
        </p:nvSpPr>
        <p:spPr bwMode="auto">
          <a:xfrm>
            <a:off x="7162800" y="21812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Oval 40"/>
          <p:cNvSpPr>
            <a:spLocks noChangeArrowheads="1"/>
          </p:cNvSpPr>
          <p:nvPr/>
        </p:nvSpPr>
        <p:spPr bwMode="auto">
          <a:xfrm>
            <a:off x="66294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5" name="Oval 41"/>
          <p:cNvSpPr>
            <a:spLocks noChangeArrowheads="1"/>
          </p:cNvSpPr>
          <p:nvPr/>
        </p:nvSpPr>
        <p:spPr bwMode="auto">
          <a:xfrm>
            <a:off x="76200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6" name="Oval 42"/>
          <p:cNvSpPr>
            <a:spLocks noChangeArrowheads="1"/>
          </p:cNvSpPr>
          <p:nvPr/>
        </p:nvSpPr>
        <p:spPr bwMode="auto">
          <a:xfrm>
            <a:off x="63246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47" name="AutoShape 43"/>
          <p:cNvCxnSpPr>
            <a:cxnSpLocks noChangeShapeType="1"/>
            <a:stCxn id="21544" idx="4"/>
            <a:endCxn id="21546" idx="0"/>
          </p:cNvCxnSpPr>
          <p:nvPr/>
        </p:nvCxnSpPr>
        <p:spPr bwMode="auto">
          <a:xfrm flipH="1">
            <a:off x="6705600" y="35718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48" name="AutoShape 44"/>
          <p:cNvCxnSpPr>
            <a:cxnSpLocks noChangeShapeType="1"/>
            <a:stCxn id="21543" idx="4"/>
            <a:endCxn id="21545" idx="0"/>
          </p:cNvCxnSpPr>
          <p:nvPr/>
        </p:nvCxnSpPr>
        <p:spPr bwMode="auto">
          <a:xfrm>
            <a:off x="7543800" y="27813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49" name="AutoShape 45"/>
          <p:cNvCxnSpPr>
            <a:cxnSpLocks noChangeShapeType="1"/>
            <a:stCxn id="21543" idx="4"/>
            <a:endCxn id="21544" idx="0"/>
          </p:cNvCxnSpPr>
          <p:nvPr/>
        </p:nvCxnSpPr>
        <p:spPr bwMode="auto">
          <a:xfrm flipH="1">
            <a:off x="7010400" y="27813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50" name="AutoShape 46"/>
          <p:cNvCxnSpPr>
            <a:cxnSpLocks noChangeShapeType="1"/>
            <a:stCxn id="21545" idx="4"/>
            <a:endCxn id="21551" idx="0"/>
          </p:cNvCxnSpPr>
          <p:nvPr/>
        </p:nvCxnSpPr>
        <p:spPr bwMode="auto">
          <a:xfrm>
            <a:off x="8001000" y="35718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21551" name="Oval 47"/>
          <p:cNvSpPr>
            <a:spLocks noChangeArrowheads="1"/>
          </p:cNvSpPr>
          <p:nvPr/>
        </p:nvSpPr>
        <p:spPr bwMode="auto">
          <a:xfrm>
            <a:off x="81534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2" name="Text Box 48"/>
          <p:cNvSpPr txBox="1">
            <a:spLocks noChangeArrowheads="1"/>
          </p:cNvSpPr>
          <p:nvPr/>
        </p:nvSpPr>
        <p:spPr bwMode="auto">
          <a:xfrm>
            <a:off x="6781800" y="29718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5</a:t>
            </a:r>
          </a:p>
        </p:txBody>
      </p:sp>
      <p:sp>
        <p:nvSpPr>
          <p:cNvPr id="21553" name="Text Box 49"/>
          <p:cNvSpPr txBox="1">
            <a:spLocks noChangeArrowheads="1"/>
          </p:cNvSpPr>
          <p:nvPr/>
        </p:nvSpPr>
        <p:spPr bwMode="auto">
          <a:xfrm>
            <a:off x="7239000" y="2209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25</a:t>
            </a:r>
          </a:p>
        </p:txBody>
      </p:sp>
      <p:sp>
        <p:nvSpPr>
          <p:cNvPr id="21554" name="Text Box 50"/>
          <p:cNvSpPr txBox="1">
            <a:spLocks noChangeArrowheads="1"/>
          </p:cNvSpPr>
          <p:nvPr/>
        </p:nvSpPr>
        <p:spPr bwMode="auto">
          <a:xfrm>
            <a:off x="7696200" y="2971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30</a:t>
            </a:r>
          </a:p>
        </p:txBody>
      </p:sp>
      <p:sp>
        <p:nvSpPr>
          <p:cNvPr id="21555" name="Text Box 51"/>
          <p:cNvSpPr txBox="1">
            <a:spLocks noChangeArrowheads="1"/>
          </p:cNvSpPr>
          <p:nvPr/>
        </p:nvSpPr>
        <p:spPr bwMode="auto">
          <a:xfrm>
            <a:off x="6477000" y="38862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2</a:t>
            </a:r>
          </a:p>
        </p:txBody>
      </p:sp>
      <p:sp>
        <p:nvSpPr>
          <p:cNvPr id="21556" name="Text Box 52"/>
          <p:cNvSpPr txBox="1">
            <a:spLocks noChangeArrowheads="1"/>
          </p:cNvSpPr>
          <p:nvPr/>
        </p:nvSpPr>
        <p:spPr bwMode="auto">
          <a:xfrm>
            <a:off x="8305800" y="3886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45</a:t>
            </a:r>
          </a:p>
        </p:txBody>
      </p:sp>
      <p:sp>
        <p:nvSpPr>
          <p:cNvPr id="21557" name="Line 53"/>
          <p:cNvSpPr>
            <a:spLocks noChangeShapeType="1"/>
          </p:cNvSpPr>
          <p:nvPr/>
        </p:nvSpPr>
        <p:spPr bwMode="auto">
          <a:xfrm>
            <a:off x="5638800" y="3124200"/>
            <a:ext cx="838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58" name="Text Box 54"/>
          <p:cNvSpPr txBox="1">
            <a:spLocks noChangeArrowheads="1"/>
          </p:cNvSpPr>
          <p:nvPr/>
        </p:nvSpPr>
        <p:spPr bwMode="auto">
          <a:xfrm>
            <a:off x="533400" y="4800600"/>
            <a:ext cx="2286000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/>
              <a:t>Replacing 10 with </a:t>
            </a:r>
            <a:r>
              <a:rPr lang="en-US" sz="2400" b="1">
                <a:solidFill>
                  <a:srgbClr val="FF3300"/>
                </a:solidFill>
              </a:rPr>
              <a:t>smallest</a:t>
            </a:r>
            <a:r>
              <a:rPr lang="en-US" sz="2400" b="1"/>
              <a:t> value in right subtree</a:t>
            </a:r>
          </a:p>
        </p:txBody>
      </p:sp>
      <p:sp>
        <p:nvSpPr>
          <p:cNvPr id="21559" name="Text Box 55"/>
          <p:cNvSpPr txBox="1">
            <a:spLocks noChangeArrowheads="1"/>
          </p:cNvSpPr>
          <p:nvPr/>
        </p:nvSpPr>
        <p:spPr bwMode="auto">
          <a:xfrm>
            <a:off x="3581400" y="4800600"/>
            <a:ext cx="2286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/>
              <a:t>Deleting leaf</a:t>
            </a:r>
          </a:p>
        </p:txBody>
      </p:sp>
      <p:sp>
        <p:nvSpPr>
          <p:cNvPr id="21560" name="Text Box 56"/>
          <p:cNvSpPr txBox="1">
            <a:spLocks noChangeArrowheads="1"/>
          </p:cNvSpPr>
          <p:nvPr/>
        </p:nvSpPr>
        <p:spPr bwMode="auto">
          <a:xfrm>
            <a:off x="6629400" y="4800600"/>
            <a:ext cx="2286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/>
              <a:t>Resulting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 eaLnBrk="1" hangingPunct="1"/>
            <a:r>
              <a:rPr lang="en-US" smtClean="0"/>
              <a:t>Terminology</a:t>
            </a:r>
          </a:p>
          <a:p>
            <a:pPr lvl="1" eaLnBrk="1" hangingPunct="1"/>
            <a:r>
              <a:rPr lang="en-US" smtClean="0"/>
              <a:t>Root </a:t>
            </a:r>
            <a:r>
              <a:rPr lang="en-US" smtClean="0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smtClean="0">
                <a:solidFill>
                  <a:srgbClr val="FF3300"/>
                </a:solidFill>
              </a:rPr>
              <a:t> </a:t>
            </a:r>
            <a:r>
              <a:rPr lang="en-US" smtClean="0"/>
              <a:t>no parent</a:t>
            </a:r>
          </a:p>
          <a:p>
            <a:pPr lvl="1" eaLnBrk="1" hangingPunct="1"/>
            <a:r>
              <a:rPr lang="en-US" smtClean="0"/>
              <a:t>Leaf </a:t>
            </a:r>
            <a:r>
              <a:rPr lang="en-US" smtClean="0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smtClean="0">
                <a:solidFill>
                  <a:srgbClr val="FF3300"/>
                </a:solidFill>
              </a:rPr>
              <a:t> </a:t>
            </a:r>
            <a:r>
              <a:rPr lang="en-US" smtClean="0"/>
              <a:t>no child</a:t>
            </a:r>
          </a:p>
          <a:p>
            <a:pPr lvl="1" eaLnBrk="1" hangingPunct="1"/>
            <a:r>
              <a:rPr lang="en-US" smtClean="0"/>
              <a:t>Interior </a:t>
            </a:r>
            <a:r>
              <a:rPr lang="en-US" smtClean="0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smtClean="0">
                <a:solidFill>
                  <a:srgbClr val="FF3300"/>
                </a:solidFill>
              </a:rPr>
              <a:t> </a:t>
            </a:r>
            <a:r>
              <a:rPr lang="en-US" smtClean="0"/>
              <a:t>non-leaf</a:t>
            </a:r>
          </a:p>
          <a:p>
            <a:pPr lvl="1" eaLnBrk="1" hangingPunct="1"/>
            <a:r>
              <a:rPr lang="en-US" smtClean="0"/>
              <a:t>Height </a:t>
            </a:r>
            <a:r>
              <a:rPr lang="en-US" smtClean="0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smtClean="0">
                <a:solidFill>
                  <a:srgbClr val="FF3300"/>
                </a:solidFill>
              </a:rPr>
              <a:t> </a:t>
            </a:r>
            <a:r>
              <a:rPr lang="en-US" smtClean="0"/>
              <a:t>distance from root to leaf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5257800" y="4010025"/>
            <a:ext cx="762000" cy="381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4343400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5410200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3886200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4800600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5715000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6629400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07" name="AutoShape 11"/>
          <p:cNvCxnSpPr>
            <a:cxnSpLocks noChangeShapeType="1"/>
            <a:stCxn id="4101" idx="4"/>
            <a:endCxn id="4103" idx="0"/>
          </p:cNvCxnSpPr>
          <p:nvPr/>
        </p:nvCxnSpPr>
        <p:spPr bwMode="auto">
          <a:xfrm flipH="1">
            <a:off x="4267200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4108" name="AutoShape 12"/>
          <p:cNvCxnSpPr>
            <a:cxnSpLocks noChangeShapeType="1"/>
            <a:stCxn id="4102" idx="4"/>
            <a:endCxn id="4104" idx="0"/>
          </p:cNvCxnSpPr>
          <p:nvPr/>
        </p:nvCxnSpPr>
        <p:spPr bwMode="auto">
          <a:xfrm flipH="1">
            <a:off x="5181600" y="5257800"/>
            <a:ext cx="6096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4109" name="AutoShape 13"/>
          <p:cNvCxnSpPr>
            <a:cxnSpLocks noChangeShapeType="1"/>
            <a:stCxn id="4102" idx="4"/>
            <a:endCxn id="4105" idx="0"/>
          </p:cNvCxnSpPr>
          <p:nvPr/>
        </p:nvCxnSpPr>
        <p:spPr bwMode="auto">
          <a:xfrm>
            <a:off x="5791200" y="5257800"/>
            <a:ext cx="3048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4110" name="AutoShape 14"/>
          <p:cNvCxnSpPr>
            <a:cxnSpLocks noChangeShapeType="1"/>
            <a:stCxn id="4102" idx="4"/>
            <a:endCxn id="4106" idx="0"/>
          </p:cNvCxnSpPr>
          <p:nvPr/>
        </p:nvCxnSpPr>
        <p:spPr bwMode="auto">
          <a:xfrm>
            <a:off x="5791200" y="5257800"/>
            <a:ext cx="1219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4111" name="AutoShape 15"/>
          <p:cNvCxnSpPr>
            <a:cxnSpLocks noChangeShapeType="1"/>
            <a:stCxn id="4100" idx="4"/>
            <a:endCxn id="4102" idx="0"/>
          </p:cNvCxnSpPr>
          <p:nvPr/>
        </p:nvCxnSpPr>
        <p:spPr bwMode="auto">
          <a:xfrm>
            <a:off x="5638800" y="4419600"/>
            <a:ext cx="152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4112" name="AutoShape 16"/>
          <p:cNvCxnSpPr>
            <a:cxnSpLocks noChangeShapeType="1"/>
            <a:stCxn id="4100" idx="4"/>
            <a:endCxn id="4101" idx="0"/>
          </p:cNvCxnSpPr>
          <p:nvPr/>
        </p:nvCxnSpPr>
        <p:spPr bwMode="auto">
          <a:xfrm flipH="1">
            <a:off x="4724400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6400800" y="48482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14" name="AutoShape 18"/>
          <p:cNvCxnSpPr>
            <a:cxnSpLocks noChangeShapeType="1"/>
            <a:stCxn id="4100" idx="4"/>
            <a:endCxn id="4113" idx="0"/>
          </p:cNvCxnSpPr>
          <p:nvPr/>
        </p:nvCxnSpPr>
        <p:spPr bwMode="auto">
          <a:xfrm>
            <a:off x="5638800" y="4419600"/>
            <a:ext cx="1143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1828800" y="3962400"/>
            <a:ext cx="16891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Root node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1828800" y="5486400"/>
            <a:ext cx="1792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3300"/>
                </a:solidFill>
              </a:rPr>
              <a:t>Leaf nodes</a:t>
            </a: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1828800" y="4800600"/>
            <a:ext cx="2214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tx2"/>
                </a:solidFill>
              </a:rPr>
              <a:t>Interior nodes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7848600" y="4724400"/>
            <a:ext cx="1131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FF"/>
                </a:solidFill>
              </a:rPr>
              <a:t>Height</a:t>
            </a:r>
          </a:p>
        </p:txBody>
      </p:sp>
      <p:sp>
        <p:nvSpPr>
          <p:cNvPr id="4119" name="AutoShape 23"/>
          <p:cNvSpPr>
            <a:spLocks/>
          </p:cNvSpPr>
          <p:nvPr/>
        </p:nvSpPr>
        <p:spPr bwMode="auto">
          <a:xfrm>
            <a:off x="7467600" y="3962400"/>
            <a:ext cx="381000" cy="1981200"/>
          </a:xfrm>
          <a:prstGeom prst="rightBrace">
            <a:avLst>
              <a:gd name="adj1" fmla="val 4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Balanced Search Trees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Kinds of balanced binary search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height balanced vs. weight balanced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“Tree rotations” used to maintain balance on insert/delete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Non-binary search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2/3 trees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each internal node has 2 or 3 children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all leaves at same depth (height balanced)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B-trees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Generalization of 2/3 trees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Each internal node has between k/2 and k children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Each node has an array of pointers to children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Widely used in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(Non-Search) Trees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Parse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Convert from textual representation to tree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Textual program to tree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Used extensively in 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Tree representation of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E.g. HTML data can be represented as a tree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called DOM (Document Object Model) tree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XML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Like HTML, but used to represent data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Tree structured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Parse Trees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229600" cy="4530725"/>
          </a:xfrm>
        </p:spPr>
        <p:txBody>
          <a:bodyPr/>
          <a:lstStyle/>
          <a:p>
            <a:pPr eaLnBrk="1" hangingPunct="1"/>
            <a:r>
              <a:rPr lang="en-US" smtClean="0"/>
              <a:t>Expressions, programs, etc can be represented by tree structures</a:t>
            </a:r>
          </a:p>
          <a:p>
            <a:pPr lvl="1" eaLnBrk="1" hangingPunct="1"/>
            <a:r>
              <a:rPr lang="en-US" b="1" smtClean="0">
                <a:latin typeface="Courier New" pitchFamily="49" charset="0"/>
              </a:rPr>
              <a:t>E.g. Arithmetic Expression Tree</a:t>
            </a:r>
          </a:p>
          <a:p>
            <a:pPr lvl="1" eaLnBrk="1" hangingPunct="1"/>
            <a:r>
              <a:rPr lang="en-US" b="1" smtClean="0">
                <a:solidFill>
                  <a:srgbClr val="663300"/>
                </a:solidFill>
                <a:latin typeface="Courier New" pitchFamily="49" charset="0"/>
              </a:rPr>
              <a:t>A-(C/5 * 2) + (D*5 % 4)</a:t>
            </a:r>
          </a:p>
        </p:txBody>
      </p:sp>
      <p:grpSp>
        <p:nvGrpSpPr>
          <p:cNvPr id="24580" name="Group 17"/>
          <p:cNvGrpSpPr>
            <a:grpSpLocks/>
          </p:cNvGrpSpPr>
          <p:nvPr/>
        </p:nvGrpSpPr>
        <p:grpSpPr bwMode="auto">
          <a:xfrm>
            <a:off x="3200400" y="3505200"/>
            <a:ext cx="2586038" cy="2540000"/>
            <a:chOff x="960" y="2352"/>
            <a:chExt cx="1629" cy="1600"/>
          </a:xfrm>
        </p:grpSpPr>
        <p:sp>
          <p:nvSpPr>
            <p:cNvPr id="24581" name="Text Box 4"/>
            <p:cNvSpPr txBox="1">
              <a:spLocks noChangeArrowheads="1"/>
            </p:cNvSpPr>
            <p:nvPr/>
          </p:nvSpPr>
          <p:spPr bwMode="auto">
            <a:xfrm>
              <a:off x="960" y="2352"/>
              <a:ext cx="1629" cy="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663300"/>
                  </a:solidFill>
                  <a:latin typeface="Tahoma" pitchFamily="34" charset="0"/>
                </a:rPr>
                <a:t>              +</a:t>
              </a:r>
            </a:p>
            <a:p>
              <a:r>
                <a:rPr lang="en-US" sz="2000">
                  <a:solidFill>
                    <a:srgbClr val="663300"/>
                  </a:solidFill>
                  <a:latin typeface="Tahoma" pitchFamily="34" charset="0"/>
                </a:rPr>
                <a:t>    -                    %</a:t>
              </a:r>
              <a:br>
                <a:rPr lang="en-US" sz="2000">
                  <a:solidFill>
                    <a:srgbClr val="663300"/>
                  </a:solidFill>
                  <a:latin typeface="Tahoma" pitchFamily="34" charset="0"/>
                </a:rPr>
              </a:br>
              <a:endParaRPr lang="en-US" sz="2000">
                <a:solidFill>
                  <a:srgbClr val="663300"/>
                </a:solidFill>
                <a:latin typeface="Tahoma" pitchFamily="34" charset="0"/>
              </a:endParaRPr>
            </a:p>
            <a:p>
              <a:r>
                <a:rPr lang="en-US" sz="2000">
                  <a:solidFill>
                    <a:srgbClr val="663300"/>
                  </a:solidFill>
                  <a:latin typeface="Tahoma" pitchFamily="34" charset="0"/>
                </a:rPr>
                <a:t>A       *            *    4</a:t>
              </a:r>
            </a:p>
            <a:p>
              <a:r>
                <a:rPr lang="en-US" sz="2000">
                  <a:solidFill>
                    <a:srgbClr val="663300"/>
                  </a:solidFill>
                  <a:latin typeface="Tahoma" pitchFamily="34" charset="0"/>
                </a:rPr>
                <a:t/>
              </a:r>
              <a:br>
                <a:rPr lang="en-US" sz="2000">
                  <a:solidFill>
                    <a:srgbClr val="663300"/>
                  </a:solidFill>
                  <a:latin typeface="Tahoma" pitchFamily="34" charset="0"/>
                </a:rPr>
              </a:br>
              <a:r>
                <a:rPr lang="en-US" sz="2000">
                  <a:solidFill>
                    <a:srgbClr val="663300"/>
                  </a:solidFill>
                  <a:latin typeface="Tahoma" pitchFamily="34" charset="0"/>
                </a:rPr>
                <a:t>     /      2       D  5</a:t>
              </a:r>
            </a:p>
            <a:p>
              <a:r>
                <a:rPr lang="en-US" sz="2000">
                  <a:solidFill>
                    <a:srgbClr val="663300"/>
                  </a:solidFill>
                  <a:latin typeface="Tahoma" pitchFamily="34" charset="0"/>
                </a:rPr>
                <a:t/>
              </a:r>
              <a:br>
                <a:rPr lang="en-US" sz="2000">
                  <a:solidFill>
                    <a:srgbClr val="663300"/>
                  </a:solidFill>
                  <a:latin typeface="Tahoma" pitchFamily="34" charset="0"/>
                </a:rPr>
              </a:br>
              <a:r>
                <a:rPr lang="en-US" sz="2000">
                  <a:solidFill>
                    <a:srgbClr val="663300"/>
                  </a:solidFill>
                  <a:latin typeface="Tahoma" pitchFamily="34" charset="0"/>
                </a:rPr>
                <a:t>  C   5</a:t>
              </a:r>
            </a:p>
          </p:txBody>
        </p:sp>
        <p:sp>
          <p:nvSpPr>
            <p:cNvPr id="24582" name="Line 5"/>
            <p:cNvSpPr>
              <a:spLocks noChangeShapeType="1"/>
            </p:cNvSpPr>
            <p:nvPr/>
          </p:nvSpPr>
          <p:spPr bwMode="auto">
            <a:xfrm flipV="1">
              <a:off x="1152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83" name="Line 6"/>
            <p:cNvSpPr>
              <a:spLocks noChangeShapeType="1"/>
            </p:cNvSpPr>
            <p:nvPr/>
          </p:nvSpPr>
          <p:spPr bwMode="auto">
            <a:xfrm flipV="1">
              <a:off x="1392" y="312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84" name="Line 7"/>
            <p:cNvSpPr>
              <a:spLocks noChangeShapeType="1"/>
            </p:cNvSpPr>
            <p:nvPr/>
          </p:nvSpPr>
          <p:spPr bwMode="auto">
            <a:xfrm flipV="1">
              <a:off x="1152" y="35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85" name="Line 8"/>
            <p:cNvSpPr>
              <a:spLocks noChangeShapeType="1"/>
            </p:cNvSpPr>
            <p:nvPr/>
          </p:nvSpPr>
          <p:spPr bwMode="auto">
            <a:xfrm flipV="1">
              <a:off x="2112" y="312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 flipV="1">
              <a:off x="1296" y="249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87" name="Line 10"/>
            <p:cNvSpPr>
              <a:spLocks noChangeShapeType="1"/>
            </p:cNvSpPr>
            <p:nvPr/>
          </p:nvSpPr>
          <p:spPr bwMode="auto">
            <a:xfrm flipV="1">
              <a:off x="2208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 flipH="1" flipV="1">
              <a:off x="2400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89" name="Line 12"/>
            <p:cNvSpPr>
              <a:spLocks noChangeShapeType="1"/>
            </p:cNvSpPr>
            <p:nvPr/>
          </p:nvSpPr>
          <p:spPr bwMode="auto">
            <a:xfrm flipH="1" flipV="1">
              <a:off x="2256" y="312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90" name="Line 13"/>
            <p:cNvSpPr>
              <a:spLocks noChangeShapeType="1"/>
            </p:cNvSpPr>
            <p:nvPr/>
          </p:nvSpPr>
          <p:spPr bwMode="auto">
            <a:xfrm flipH="1" flipV="1">
              <a:off x="1296" y="35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91" name="Line 14"/>
            <p:cNvSpPr>
              <a:spLocks noChangeShapeType="1"/>
            </p:cNvSpPr>
            <p:nvPr/>
          </p:nvSpPr>
          <p:spPr bwMode="auto">
            <a:xfrm flipH="1" flipV="1">
              <a:off x="1584" y="312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92" name="Line 15"/>
            <p:cNvSpPr>
              <a:spLocks noChangeShapeType="1"/>
            </p:cNvSpPr>
            <p:nvPr/>
          </p:nvSpPr>
          <p:spPr bwMode="auto">
            <a:xfrm flipH="1" flipV="1">
              <a:off x="1344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93" name="Line 16"/>
            <p:cNvSpPr>
              <a:spLocks noChangeShapeType="1"/>
            </p:cNvSpPr>
            <p:nvPr/>
          </p:nvSpPr>
          <p:spPr bwMode="auto">
            <a:xfrm flipH="1" flipV="1">
              <a:off x="1872" y="249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Traversal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30725"/>
          </a:xfrm>
        </p:spPr>
        <p:txBody>
          <a:bodyPr/>
          <a:lstStyle/>
          <a:p>
            <a:pPr eaLnBrk="1" hangingPunct="1"/>
            <a:r>
              <a:rPr lang="en-US" smtClean="0"/>
              <a:t>Goal: visit every node of a tree</a:t>
            </a:r>
          </a:p>
          <a:p>
            <a:pPr eaLnBrk="1" hangingPunct="1"/>
            <a:r>
              <a:rPr lang="en-US" b="1" smtClean="0"/>
              <a:t>in-order</a:t>
            </a:r>
            <a:r>
              <a:rPr lang="en-US" smtClean="0"/>
              <a:t> traversal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85800" y="2846388"/>
            <a:ext cx="6610350" cy="2647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ahoma" pitchFamily="34" charset="0"/>
              </a:rPr>
              <a:t>void Node::inOrder () {</a:t>
            </a:r>
          </a:p>
          <a:p>
            <a:pPr eaLnBrk="0" hangingPunct="0"/>
            <a:r>
              <a:rPr lang="en-US" sz="2400">
                <a:latin typeface="Tahoma" pitchFamily="34" charset="0"/>
              </a:rPr>
              <a:t>    if (left != NULL)  {</a:t>
            </a:r>
          </a:p>
          <a:p>
            <a:pPr eaLnBrk="0" hangingPunct="0"/>
            <a:r>
              <a:rPr lang="en-US" sz="2400">
                <a:latin typeface="Tahoma" pitchFamily="34" charset="0"/>
              </a:rPr>
              <a:t>       cout &lt;&lt; “(“;  left-&gt;inOrder(); cout &lt;&lt; “)”;</a:t>
            </a:r>
            <a:br>
              <a:rPr lang="en-US" sz="2400">
                <a:latin typeface="Tahoma" pitchFamily="34" charset="0"/>
              </a:rPr>
            </a:br>
            <a:r>
              <a:rPr lang="en-US" sz="2400">
                <a:latin typeface="Tahoma" pitchFamily="34" charset="0"/>
              </a:rPr>
              <a:t>    }</a:t>
            </a:r>
          </a:p>
          <a:p>
            <a:pPr eaLnBrk="0" hangingPunct="0"/>
            <a:r>
              <a:rPr lang="en-US" sz="2400">
                <a:latin typeface="Tahoma" pitchFamily="34" charset="0"/>
              </a:rPr>
              <a:t>    cout &lt;&lt; data &lt;&lt; endl;</a:t>
            </a:r>
          </a:p>
          <a:p>
            <a:pPr eaLnBrk="0" hangingPunct="0"/>
            <a:r>
              <a:rPr lang="en-US" sz="2400">
                <a:latin typeface="Tahoma" pitchFamily="34" charset="0"/>
              </a:rPr>
              <a:t>    if (right != NULL) right-&gt;inOrder()</a:t>
            </a:r>
          </a:p>
          <a:p>
            <a:pPr eaLnBrk="0" hangingPunct="0"/>
            <a:r>
              <a:rPr lang="en-US" sz="2400">
                <a:latin typeface="Tahoma" pitchFamily="34" charset="0"/>
              </a:rPr>
              <a:t>}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685800" y="5105400"/>
            <a:ext cx="46259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Output:  </a:t>
            </a:r>
            <a:r>
              <a:rPr lang="en-US" sz="2400">
                <a:solidFill>
                  <a:srgbClr val="663300"/>
                </a:solidFill>
              </a:rPr>
              <a:t>A – C / 5 * 2 + D * 5 % 4</a:t>
            </a:r>
          </a:p>
          <a:p>
            <a:r>
              <a:rPr lang="en-US" sz="2400"/>
              <a:t>To disambiguate: print brackets</a:t>
            </a:r>
          </a:p>
        </p:txBody>
      </p:sp>
      <p:grpSp>
        <p:nvGrpSpPr>
          <p:cNvPr id="25606" name="Group 25"/>
          <p:cNvGrpSpPr>
            <a:grpSpLocks/>
          </p:cNvGrpSpPr>
          <p:nvPr/>
        </p:nvGrpSpPr>
        <p:grpSpPr bwMode="auto">
          <a:xfrm>
            <a:off x="6172200" y="609600"/>
            <a:ext cx="2586038" cy="2540000"/>
            <a:chOff x="960" y="2352"/>
            <a:chExt cx="1629" cy="1600"/>
          </a:xfrm>
        </p:grpSpPr>
        <p:sp>
          <p:nvSpPr>
            <p:cNvPr id="25607" name="Text Box 26"/>
            <p:cNvSpPr txBox="1">
              <a:spLocks noChangeArrowheads="1"/>
            </p:cNvSpPr>
            <p:nvPr/>
          </p:nvSpPr>
          <p:spPr bwMode="auto">
            <a:xfrm>
              <a:off x="960" y="2352"/>
              <a:ext cx="1629" cy="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663300"/>
                  </a:solidFill>
                  <a:latin typeface="Tahoma" pitchFamily="34" charset="0"/>
                </a:rPr>
                <a:t>              +</a:t>
              </a:r>
            </a:p>
            <a:p>
              <a:r>
                <a:rPr lang="en-US" sz="2000">
                  <a:solidFill>
                    <a:srgbClr val="663300"/>
                  </a:solidFill>
                  <a:latin typeface="Tahoma" pitchFamily="34" charset="0"/>
                </a:rPr>
                <a:t>    -                    %</a:t>
              </a:r>
              <a:br>
                <a:rPr lang="en-US" sz="2000">
                  <a:solidFill>
                    <a:srgbClr val="663300"/>
                  </a:solidFill>
                  <a:latin typeface="Tahoma" pitchFamily="34" charset="0"/>
                </a:rPr>
              </a:br>
              <a:endParaRPr lang="en-US" sz="2000">
                <a:solidFill>
                  <a:srgbClr val="663300"/>
                </a:solidFill>
                <a:latin typeface="Tahoma" pitchFamily="34" charset="0"/>
              </a:endParaRPr>
            </a:p>
            <a:p>
              <a:r>
                <a:rPr lang="en-US" sz="2000">
                  <a:solidFill>
                    <a:srgbClr val="663300"/>
                  </a:solidFill>
                  <a:latin typeface="Tahoma" pitchFamily="34" charset="0"/>
                </a:rPr>
                <a:t>A       *            *    4</a:t>
              </a:r>
            </a:p>
            <a:p>
              <a:r>
                <a:rPr lang="en-US" sz="2000">
                  <a:solidFill>
                    <a:srgbClr val="663300"/>
                  </a:solidFill>
                  <a:latin typeface="Tahoma" pitchFamily="34" charset="0"/>
                </a:rPr>
                <a:t/>
              </a:r>
              <a:br>
                <a:rPr lang="en-US" sz="2000">
                  <a:solidFill>
                    <a:srgbClr val="663300"/>
                  </a:solidFill>
                  <a:latin typeface="Tahoma" pitchFamily="34" charset="0"/>
                </a:rPr>
              </a:br>
              <a:r>
                <a:rPr lang="en-US" sz="2000">
                  <a:solidFill>
                    <a:srgbClr val="663300"/>
                  </a:solidFill>
                  <a:latin typeface="Tahoma" pitchFamily="34" charset="0"/>
                </a:rPr>
                <a:t>     /      2       D  5</a:t>
              </a:r>
            </a:p>
            <a:p>
              <a:r>
                <a:rPr lang="en-US" sz="2000">
                  <a:solidFill>
                    <a:srgbClr val="663300"/>
                  </a:solidFill>
                  <a:latin typeface="Tahoma" pitchFamily="34" charset="0"/>
                </a:rPr>
                <a:t/>
              </a:r>
              <a:br>
                <a:rPr lang="en-US" sz="2000">
                  <a:solidFill>
                    <a:srgbClr val="663300"/>
                  </a:solidFill>
                  <a:latin typeface="Tahoma" pitchFamily="34" charset="0"/>
                </a:rPr>
              </a:br>
              <a:r>
                <a:rPr lang="en-US" sz="2000">
                  <a:solidFill>
                    <a:srgbClr val="663300"/>
                  </a:solidFill>
                  <a:latin typeface="Tahoma" pitchFamily="34" charset="0"/>
                </a:rPr>
                <a:t>  C   5</a:t>
              </a:r>
            </a:p>
          </p:txBody>
        </p:sp>
        <p:sp>
          <p:nvSpPr>
            <p:cNvPr id="25608" name="Line 27"/>
            <p:cNvSpPr>
              <a:spLocks noChangeShapeType="1"/>
            </p:cNvSpPr>
            <p:nvPr/>
          </p:nvSpPr>
          <p:spPr bwMode="auto">
            <a:xfrm flipV="1">
              <a:off x="1152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609" name="Line 28"/>
            <p:cNvSpPr>
              <a:spLocks noChangeShapeType="1"/>
            </p:cNvSpPr>
            <p:nvPr/>
          </p:nvSpPr>
          <p:spPr bwMode="auto">
            <a:xfrm flipV="1">
              <a:off x="1392" y="312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610" name="Line 29"/>
            <p:cNvSpPr>
              <a:spLocks noChangeShapeType="1"/>
            </p:cNvSpPr>
            <p:nvPr/>
          </p:nvSpPr>
          <p:spPr bwMode="auto">
            <a:xfrm flipV="1">
              <a:off x="1152" y="35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611" name="Line 30"/>
            <p:cNvSpPr>
              <a:spLocks noChangeShapeType="1"/>
            </p:cNvSpPr>
            <p:nvPr/>
          </p:nvSpPr>
          <p:spPr bwMode="auto">
            <a:xfrm flipV="1">
              <a:off x="2112" y="312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612" name="Line 31"/>
            <p:cNvSpPr>
              <a:spLocks noChangeShapeType="1"/>
            </p:cNvSpPr>
            <p:nvPr/>
          </p:nvSpPr>
          <p:spPr bwMode="auto">
            <a:xfrm flipV="1">
              <a:off x="1296" y="249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613" name="Line 32"/>
            <p:cNvSpPr>
              <a:spLocks noChangeShapeType="1"/>
            </p:cNvSpPr>
            <p:nvPr/>
          </p:nvSpPr>
          <p:spPr bwMode="auto">
            <a:xfrm flipV="1">
              <a:off x="2208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614" name="Line 33"/>
            <p:cNvSpPr>
              <a:spLocks noChangeShapeType="1"/>
            </p:cNvSpPr>
            <p:nvPr/>
          </p:nvSpPr>
          <p:spPr bwMode="auto">
            <a:xfrm flipH="1" flipV="1">
              <a:off x="2400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615" name="Line 34"/>
            <p:cNvSpPr>
              <a:spLocks noChangeShapeType="1"/>
            </p:cNvSpPr>
            <p:nvPr/>
          </p:nvSpPr>
          <p:spPr bwMode="auto">
            <a:xfrm flipH="1" flipV="1">
              <a:off x="2256" y="312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616" name="Line 35"/>
            <p:cNvSpPr>
              <a:spLocks noChangeShapeType="1"/>
            </p:cNvSpPr>
            <p:nvPr/>
          </p:nvSpPr>
          <p:spPr bwMode="auto">
            <a:xfrm flipH="1" flipV="1">
              <a:off x="1296" y="35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617" name="Line 36"/>
            <p:cNvSpPr>
              <a:spLocks noChangeShapeType="1"/>
            </p:cNvSpPr>
            <p:nvPr/>
          </p:nvSpPr>
          <p:spPr bwMode="auto">
            <a:xfrm flipH="1" flipV="1">
              <a:off x="1584" y="312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618" name="Line 37"/>
            <p:cNvSpPr>
              <a:spLocks noChangeShapeType="1"/>
            </p:cNvSpPr>
            <p:nvPr/>
          </p:nvSpPr>
          <p:spPr bwMode="auto">
            <a:xfrm flipH="1" flipV="1">
              <a:off x="1344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619" name="Line 38"/>
            <p:cNvSpPr>
              <a:spLocks noChangeShapeType="1"/>
            </p:cNvSpPr>
            <p:nvPr/>
          </p:nvSpPr>
          <p:spPr bwMode="auto">
            <a:xfrm flipH="1" flipV="1">
              <a:off x="1872" y="249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Traversal (contd.)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pre-order</a:t>
            </a:r>
            <a:r>
              <a:rPr lang="en-US" smtClean="0"/>
              <a:t> and </a:t>
            </a:r>
            <a:r>
              <a:rPr lang="en-US" b="1" smtClean="0"/>
              <a:t>post-order</a:t>
            </a:r>
            <a:r>
              <a:rPr lang="en-US" smtClean="0"/>
              <a:t>: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4687888" cy="161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</a:rPr>
              <a:t>void Node::preOrder () {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    cout &lt;&lt; data &lt;&lt; endl;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    if (left != NULL)   left-&gt;preOrder ();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    if (right != NULL) right-&gt;preOrder ();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}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762000" y="4419600"/>
            <a:ext cx="4687888" cy="161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void Node::postOrder () {</a:t>
            </a:r>
          </a:p>
          <a:p>
            <a:r>
              <a:rPr lang="en-US" sz="2000">
                <a:latin typeface="Tahoma" pitchFamily="34" charset="0"/>
              </a:rPr>
              <a:t>    if (left != NULL)   left-&gt;preOrder ();</a:t>
            </a:r>
          </a:p>
          <a:p>
            <a:r>
              <a:rPr lang="en-US" sz="2000">
                <a:latin typeface="Tahoma" pitchFamily="34" charset="0"/>
              </a:rPr>
              <a:t>    if (right != NULL) right-&gt;preOrder ();</a:t>
            </a:r>
          </a:p>
          <a:p>
            <a:r>
              <a:rPr lang="en-US" sz="2000">
                <a:latin typeface="Tahoma" pitchFamily="34" charset="0"/>
              </a:rPr>
              <a:t>    cout &lt;&lt; data &lt;&lt; endl;</a:t>
            </a:r>
          </a:p>
          <a:p>
            <a:r>
              <a:rPr lang="en-US" sz="2000">
                <a:latin typeface="Tahoma" pitchFamily="34" charset="0"/>
              </a:rPr>
              <a:t>}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276600" y="3733800"/>
            <a:ext cx="4557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3300"/>
                </a:solidFill>
              </a:rPr>
              <a:t>Output:  + - A * / C 5 2 % * D 5 4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352800" y="5715000"/>
            <a:ext cx="4557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3300"/>
                </a:solidFill>
              </a:rPr>
              <a:t>Output:  A C 5 / 2 * - D 5 * 4 % +</a:t>
            </a:r>
          </a:p>
        </p:txBody>
      </p:sp>
      <p:grpSp>
        <p:nvGrpSpPr>
          <p:cNvPr id="26632" name="Group 27"/>
          <p:cNvGrpSpPr>
            <a:grpSpLocks/>
          </p:cNvGrpSpPr>
          <p:nvPr/>
        </p:nvGrpSpPr>
        <p:grpSpPr bwMode="auto">
          <a:xfrm>
            <a:off x="6172200" y="685800"/>
            <a:ext cx="2586038" cy="2540000"/>
            <a:chOff x="960" y="2352"/>
            <a:chExt cx="1629" cy="1600"/>
          </a:xfrm>
        </p:grpSpPr>
        <p:sp>
          <p:nvSpPr>
            <p:cNvPr id="26633" name="Text Box 28"/>
            <p:cNvSpPr txBox="1">
              <a:spLocks noChangeArrowheads="1"/>
            </p:cNvSpPr>
            <p:nvPr/>
          </p:nvSpPr>
          <p:spPr bwMode="auto">
            <a:xfrm>
              <a:off x="960" y="2352"/>
              <a:ext cx="1629" cy="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663300"/>
                  </a:solidFill>
                  <a:latin typeface="Tahoma" pitchFamily="34" charset="0"/>
                </a:rPr>
                <a:t>              +</a:t>
              </a:r>
            </a:p>
            <a:p>
              <a:r>
                <a:rPr lang="en-US" sz="2000">
                  <a:solidFill>
                    <a:srgbClr val="663300"/>
                  </a:solidFill>
                  <a:latin typeface="Tahoma" pitchFamily="34" charset="0"/>
                </a:rPr>
                <a:t>    -                    %</a:t>
              </a:r>
              <a:br>
                <a:rPr lang="en-US" sz="2000">
                  <a:solidFill>
                    <a:srgbClr val="663300"/>
                  </a:solidFill>
                  <a:latin typeface="Tahoma" pitchFamily="34" charset="0"/>
                </a:rPr>
              </a:br>
              <a:endParaRPr lang="en-US" sz="2000">
                <a:solidFill>
                  <a:srgbClr val="663300"/>
                </a:solidFill>
                <a:latin typeface="Tahoma" pitchFamily="34" charset="0"/>
              </a:endParaRPr>
            </a:p>
            <a:p>
              <a:r>
                <a:rPr lang="en-US" sz="2000">
                  <a:solidFill>
                    <a:srgbClr val="663300"/>
                  </a:solidFill>
                  <a:latin typeface="Tahoma" pitchFamily="34" charset="0"/>
                </a:rPr>
                <a:t>A       *            *    4</a:t>
              </a:r>
            </a:p>
            <a:p>
              <a:r>
                <a:rPr lang="en-US" sz="2000">
                  <a:solidFill>
                    <a:srgbClr val="663300"/>
                  </a:solidFill>
                  <a:latin typeface="Tahoma" pitchFamily="34" charset="0"/>
                </a:rPr>
                <a:t/>
              </a:r>
              <a:br>
                <a:rPr lang="en-US" sz="2000">
                  <a:solidFill>
                    <a:srgbClr val="663300"/>
                  </a:solidFill>
                  <a:latin typeface="Tahoma" pitchFamily="34" charset="0"/>
                </a:rPr>
              </a:br>
              <a:r>
                <a:rPr lang="en-US" sz="2000">
                  <a:solidFill>
                    <a:srgbClr val="663300"/>
                  </a:solidFill>
                  <a:latin typeface="Tahoma" pitchFamily="34" charset="0"/>
                </a:rPr>
                <a:t>     /      2       D  5</a:t>
              </a:r>
            </a:p>
            <a:p>
              <a:r>
                <a:rPr lang="en-US" sz="2000">
                  <a:solidFill>
                    <a:srgbClr val="663300"/>
                  </a:solidFill>
                  <a:latin typeface="Tahoma" pitchFamily="34" charset="0"/>
                </a:rPr>
                <a:t/>
              </a:r>
              <a:br>
                <a:rPr lang="en-US" sz="2000">
                  <a:solidFill>
                    <a:srgbClr val="663300"/>
                  </a:solidFill>
                  <a:latin typeface="Tahoma" pitchFamily="34" charset="0"/>
                </a:rPr>
              </a:br>
              <a:r>
                <a:rPr lang="en-US" sz="2000">
                  <a:solidFill>
                    <a:srgbClr val="663300"/>
                  </a:solidFill>
                  <a:latin typeface="Tahoma" pitchFamily="34" charset="0"/>
                </a:rPr>
                <a:t>  C   5</a:t>
              </a:r>
            </a:p>
          </p:txBody>
        </p:sp>
        <p:sp>
          <p:nvSpPr>
            <p:cNvPr id="26634" name="Line 29"/>
            <p:cNvSpPr>
              <a:spLocks noChangeShapeType="1"/>
            </p:cNvSpPr>
            <p:nvPr/>
          </p:nvSpPr>
          <p:spPr bwMode="auto">
            <a:xfrm flipV="1">
              <a:off x="1152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35" name="Line 30"/>
            <p:cNvSpPr>
              <a:spLocks noChangeShapeType="1"/>
            </p:cNvSpPr>
            <p:nvPr/>
          </p:nvSpPr>
          <p:spPr bwMode="auto">
            <a:xfrm flipV="1">
              <a:off x="1392" y="312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36" name="Line 31"/>
            <p:cNvSpPr>
              <a:spLocks noChangeShapeType="1"/>
            </p:cNvSpPr>
            <p:nvPr/>
          </p:nvSpPr>
          <p:spPr bwMode="auto">
            <a:xfrm flipV="1">
              <a:off x="1152" y="35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37" name="Line 32"/>
            <p:cNvSpPr>
              <a:spLocks noChangeShapeType="1"/>
            </p:cNvSpPr>
            <p:nvPr/>
          </p:nvSpPr>
          <p:spPr bwMode="auto">
            <a:xfrm flipV="1">
              <a:off x="2112" y="312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38" name="Line 33"/>
            <p:cNvSpPr>
              <a:spLocks noChangeShapeType="1"/>
            </p:cNvSpPr>
            <p:nvPr/>
          </p:nvSpPr>
          <p:spPr bwMode="auto">
            <a:xfrm flipV="1">
              <a:off x="1296" y="249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39" name="Line 34"/>
            <p:cNvSpPr>
              <a:spLocks noChangeShapeType="1"/>
            </p:cNvSpPr>
            <p:nvPr/>
          </p:nvSpPr>
          <p:spPr bwMode="auto">
            <a:xfrm flipV="1">
              <a:off x="2208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0" name="Line 35"/>
            <p:cNvSpPr>
              <a:spLocks noChangeShapeType="1"/>
            </p:cNvSpPr>
            <p:nvPr/>
          </p:nvSpPr>
          <p:spPr bwMode="auto">
            <a:xfrm flipH="1" flipV="1">
              <a:off x="2400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1" name="Line 36"/>
            <p:cNvSpPr>
              <a:spLocks noChangeShapeType="1"/>
            </p:cNvSpPr>
            <p:nvPr/>
          </p:nvSpPr>
          <p:spPr bwMode="auto">
            <a:xfrm flipH="1" flipV="1">
              <a:off x="2256" y="312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2" name="Line 37"/>
            <p:cNvSpPr>
              <a:spLocks noChangeShapeType="1"/>
            </p:cNvSpPr>
            <p:nvPr/>
          </p:nvSpPr>
          <p:spPr bwMode="auto">
            <a:xfrm flipH="1" flipV="1">
              <a:off x="1296" y="35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3" name="Line 38"/>
            <p:cNvSpPr>
              <a:spLocks noChangeShapeType="1"/>
            </p:cNvSpPr>
            <p:nvPr/>
          </p:nvSpPr>
          <p:spPr bwMode="auto">
            <a:xfrm flipH="1" flipV="1">
              <a:off x="1584" y="312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4" name="Line 39"/>
            <p:cNvSpPr>
              <a:spLocks noChangeShapeType="1"/>
            </p:cNvSpPr>
            <p:nvPr/>
          </p:nvSpPr>
          <p:spPr bwMode="auto">
            <a:xfrm flipH="1" flipV="1">
              <a:off x="1344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5" name="Line 40"/>
            <p:cNvSpPr>
              <a:spLocks noChangeShapeType="1"/>
            </p:cNvSpPr>
            <p:nvPr/>
          </p:nvSpPr>
          <p:spPr bwMode="auto">
            <a:xfrm flipH="1" flipV="1">
              <a:off x="1872" y="249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  <p:bldP spid="29703" grpId="0"/>
      <p:bldP spid="2970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pPr eaLnBrk="1" hangingPunct="1"/>
            <a:r>
              <a:rPr lang="en-US" sz="2600" smtClean="0"/>
              <a:t>Data Representation</a:t>
            </a:r>
          </a:p>
          <a:p>
            <a:pPr lvl="1" eaLnBrk="1" hangingPunct="1"/>
            <a:r>
              <a:rPr lang="en-US" sz="2200" smtClean="0"/>
              <a:t>E.g.</a:t>
            </a:r>
            <a:br>
              <a:rPr lang="en-US" sz="2200" smtClean="0"/>
            </a:br>
            <a:r>
              <a:rPr lang="en-US" sz="2200" smtClean="0"/>
              <a:t>   </a:t>
            </a:r>
            <a:r>
              <a:rPr lang="en-US" sz="2200" smtClean="0">
                <a:solidFill>
                  <a:srgbClr val="663300"/>
                </a:solidFill>
              </a:rPr>
              <a:t>&lt;dependency&gt;</a:t>
            </a:r>
            <a:br>
              <a:rPr lang="en-US" sz="2200" smtClean="0">
                <a:solidFill>
                  <a:srgbClr val="663300"/>
                </a:solidFill>
              </a:rPr>
            </a:br>
            <a:r>
              <a:rPr lang="en-US" sz="2200" smtClean="0">
                <a:solidFill>
                  <a:srgbClr val="663300"/>
                </a:solidFill>
              </a:rPr>
              <a:t>       &lt;object&gt;sample1.o&lt;/object&gt;</a:t>
            </a:r>
            <a:br>
              <a:rPr lang="en-US" sz="2200" smtClean="0">
                <a:solidFill>
                  <a:srgbClr val="663300"/>
                </a:solidFill>
              </a:rPr>
            </a:br>
            <a:r>
              <a:rPr lang="en-US" sz="2200" smtClean="0">
                <a:solidFill>
                  <a:srgbClr val="663300"/>
                </a:solidFill>
              </a:rPr>
              <a:t>       &lt;depends&gt;sample1.cpp&lt;/depends&gt;</a:t>
            </a:r>
            <a:br>
              <a:rPr lang="en-US" sz="2200" smtClean="0">
                <a:solidFill>
                  <a:srgbClr val="663300"/>
                </a:solidFill>
              </a:rPr>
            </a:br>
            <a:r>
              <a:rPr lang="en-US" sz="2200" smtClean="0">
                <a:solidFill>
                  <a:srgbClr val="663300"/>
                </a:solidFill>
              </a:rPr>
              <a:t>       &lt;depends&gt;sample1.h&lt;/depends&gt;</a:t>
            </a:r>
            <a:br>
              <a:rPr lang="en-US" sz="2200" smtClean="0">
                <a:solidFill>
                  <a:srgbClr val="663300"/>
                </a:solidFill>
              </a:rPr>
            </a:br>
            <a:r>
              <a:rPr lang="en-US" sz="2200" smtClean="0">
                <a:solidFill>
                  <a:srgbClr val="663300"/>
                </a:solidFill>
              </a:rPr>
              <a:t>       &lt;rule&gt;g++ -c sample1.cpp&lt;/rule&gt;</a:t>
            </a:r>
            <a:br>
              <a:rPr lang="en-US" sz="2200" smtClean="0">
                <a:solidFill>
                  <a:srgbClr val="663300"/>
                </a:solidFill>
              </a:rPr>
            </a:br>
            <a:r>
              <a:rPr lang="en-US" sz="2200" smtClean="0">
                <a:solidFill>
                  <a:srgbClr val="663300"/>
                </a:solidFill>
              </a:rPr>
              <a:t>   &lt;/dependency&gt;</a:t>
            </a:r>
          </a:p>
          <a:p>
            <a:pPr lvl="1" eaLnBrk="1" hangingPunct="1"/>
            <a:r>
              <a:rPr lang="en-US" sz="2200" smtClean="0"/>
              <a:t>Tree representation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495800" y="45720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dependency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209800" y="5334000"/>
            <a:ext cx="79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object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886200" y="5334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depends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057400" y="5805488"/>
            <a:ext cx="1238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sample1.o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657600" y="5805488"/>
            <a:ext cx="147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sample1.cpp</a:t>
            </a:r>
          </a:p>
        </p:txBody>
      </p:sp>
      <p:sp>
        <p:nvSpPr>
          <p:cNvPr id="27657" name="Text Box 23"/>
          <p:cNvSpPr txBox="1">
            <a:spLocks noChangeArrowheads="1"/>
          </p:cNvSpPr>
          <p:nvPr/>
        </p:nvSpPr>
        <p:spPr bwMode="auto">
          <a:xfrm>
            <a:off x="5562600" y="5334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depends</a:t>
            </a:r>
          </a:p>
        </p:txBody>
      </p:sp>
      <p:sp>
        <p:nvSpPr>
          <p:cNvPr id="27658" name="Text Box 24"/>
          <p:cNvSpPr txBox="1">
            <a:spLocks noChangeArrowheads="1"/>
          </p:cNvSpPr>
          <p:nvPr/>
        </p:nvSpPr>
        <p:spPr bwMode="auto">
          <a:xfrm>
            <a:off x="5486400" y="5805488"/>
            <a:ext cx="1238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sample1.h</a:t>
            </a:r>
          </a:p>
        </p:txBody>
      </p:sp>
      <p:sp>
        <p:nvSpPr>
          <p:cNvPr id="27659" name="Text Box 25"/>
          <p:cNvSpPr txBox="1">
            <a:spLocks noChangeArrowheads="1"/>
          </p:cNvSpPr>
          <p:nvPr/>
        </p:nvSpPr>
        <p:spPr bwMode="auto">
          <a:xfrm>
            <a:off x="7375525" y="52943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rule</a:t>
            </a:r>
          </a:p>
        </p:txBody>
      </p:sp>
      <p:sp>
        <p:nvSpPr>
          <p:cNvPr id="27660" name="Text Box 26"/>
          <p:cNvSpPr txBox="1">
            <a:spLocks noChangeArrowheads="1"/>
          </p:cNvSpPr>
          <p:nvPr/>
        </p:nvSpPr>
        <p:spPr bwMode="auto">
          <a:xfrm>
            <a:off x="7181850" y="579120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g++ -c …</a:t>
            </a:r>
          </a:p>
        </p:txBody>
      </p:sp>
      <p:sp>
        <p:nvSpPr>
          <p:cNvPr id="27661" name="Line 28"/>
          <p:cNvSpPr>
            <a:spLocks noChangeShapeType="1"/>
          </p:cNvSpPr>
          <p:nvPr/>
        </p:nvSpPr>
        <p:spPr bwMode="auto">
          <a:xfrm flipH="1">
            <a:off x="2895600" y="49530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62" name="Line 29"/>
          <p:cNvSpPr>
            <a:spLocks noChangeShapeType="1"/>
          </p:cNvSpPr>
          <p:nvPr/>
        </p:nvSpPr>
        <p:spPr bwMode="auto">
          <a:xfrm flipH="1">
            <a:off x="4572000" y="495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63" name="Line 30"/>
          <p:cNvSpPr>
            <a:spLocks noChangeShapeType="1"/>
          </p:cNvSpPr>
          <p:nvPr/>
        </p:nvSpPr>
        <p:spPr bwMode="auto">
          <a:xfrm>
            <a:off x="5410200" y="4953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64" name="Line 31"/>
          <p:cNvSpPr>
            <a:spLocks noChangeShapeType="1"/>
          </p:cNvSpPr>
          <p:nvPr/>
        </p:nvSpPr>
        <p:spPr bwMode="auto">
          <a:xfrm>
            <a:off x="5715000" y="4953000"/>
            <a:ext cx="167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65" name="Line 32"/>
          <p:cNvSpPr>
            <a:spLocks noChangeShapeType="1"/>
          </p:cNvSpPr>
          <p:nvPr/>
        </p:nvSpPr>
        <p:spPr bwMode="auto">
          <a:xfrm>
            <a:off x="2667000" y="5638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66" name="Line 33"/>
          <p:cNvSpPr>
            <a:spLocks noChangeShapeType="1"/>
          </p:cNvSpPr>
          <p:nvPr/>
        </p:nvSpPr>
        <p:spPr bwMode="auto">
          <a:xfrm>
            <a:off x="4419600" y="563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67" name="Line 34"/>
          <p:cNvSpPr>
            <a:spLocks noChangeShapeType="1"/>
          </p:cNvSpPr>
          <p:nvPr/>
        </p:nvSpPr>
        <p:spPr bwMode="auto">
          <a:xfrm>
            <a:off x="6096000" y="563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68" name="Line 35"/>
          <p:cNvSpPr>
            <a:spLocks noChangeShapeType="1"/>
          </p:cNvSpPr>
          <p:nvPr/>
        </p:nvSpPr>
        <p:spPr bwMode="auto">
          <a:xfrm>
            <a:off x="7620000" y="563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 Data Structures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E.g: Airline networks, road networks, electrical circuits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Nodes and Edges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E.g. representation: class Node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Stores name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stores pointers to all adjacent nodes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smtClean="0"/>
              <a:t>i,e. edge == pointer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smtClean="0"/>
              <a:t>To store multiple pointers:  use array or linked list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1962150" y="40782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4324350" y="40782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495550" y="54498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4781550" y="57546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6229350" y="46878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6534150" y="58308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2266950" y="42306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2114550" y="4383088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2800350" y="5602288"/>
            <a:ext cx="1981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V="1">
            <a:off x="2724150" y="4916488"/>
            <a:ext cx="3505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4629150" y="4230688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4476750" y="4383088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5086350" y="5907088"/>
            <a:ext cx="1447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727075" y="3810000"/>
            <a:ext cx="108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Ahm’bad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1565275" y="5715000"/>
            <a:ext cx="70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Delhi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4384675" y="3505200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Mumbai</a:t>
            </a: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 flipV="1">
            <a:off x="2647950" y="4306888"/>
            <a:ext cx="167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6746875" y="4419600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Calcutta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4537075" y="6096000"/>
            <a:ext cx="103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Chennai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6991350" y="583088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Madurai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of Chapter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Trees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property</a:t>
            </a:r>
          </a:p>
          <a:p>
            <a:pPr lvl="1" eaLnBrk="1" hangingPunct="1"/>
            <a:r>
              <a:rPr lang="en-US" smtClean="0"/>
              <a:t>Value at node</a:t>
            </a:r>
          </a:p>
          <a:p>
            <a:pPr lvl="2" eaLnBrk="1" hangingPunct="1"/>
            <a:r>
              <a:rPr lang="en-US" smtClean="0"/>
              <a:t>Smaller values in left subtree</a:t>
            </a:r>
          </a:p>
          <a:p>
            <a:pPr lvl="2" eaLnBrk="1" hangingPunct="1"/>
            <a:r>
              <a:rPr lang="en-US" smtClean="0"/>
              <a:t>Larger values in right subtree</a:t>
            </a:r>
          </a:p>
          <a:p>
            <a:pPr lvl="1" eaLnBrk="1" hangingPunct="1"/>
            <a:r>
              <a:rPr lang="en-US" smtClean="0"/>
              <a:t>Example</a:t>
            </a:r>
          </a:p>
          <a:p>
            <a:pPr lvl="2" eaLnBrk="1" hangingPunct="1"/>
            <a:r>
              <a:rPr lang="en-US" smtClean="0">
                <a:solidFill>
                  <a:srgbClr val="FF3300"/>
                </a:solidFill>
              </a:rPr>
              <a:t>X </a:t>
            </a:r>
            <a:r>
              <a:rPr lang="en-US" smtClean="0">
                <a:solidFill>
                  <a:schemeClr val="tx2"/>
                </a:solidFill>
              </a:rPr>
              <a:t>&gt;</a:t>
            </a:r>
            <a:r>
              <a:rPr lang="en-US" smtClean="0">
                <a:solidFill>
                  <a:srgbClr val="FF3300"/>
                </a:solidFill>
              </a:rPr>
              <a:t> Y</a:t>
            </a:r>
          </a:p>
          <a:p>
            <a:pPr lvl="2" eaLnBrk="1" hangingPunct="1"/>
            <a:r>
              <a:rPr lang="en-US" smtClean="0">
                <a:solidFill>
                  <a:srgbClr val="FF3300"/>
                </a:solidFill>
              </a:rPr>
              <a:t>X </a:t>
            </a:r>
            <a:r>
              <a:rPr lang="en-US" smtClean="0">
                <a:solidFill>
                  <a:schemeClr val="tx2"/>
                </a:solidFill>
              </a:rPr>
              <a:t>&lt;</a:t>
            </a:r>
            <a:r>
              <a:rPr lang="en-US" smtClean="0">
                <a:solidFill>
                  <a:srgbClr val="FF3300"/>
                </a:solidFill>
              </a:rPr>
              <a:t> Z</a:t>
            </a: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3810000" y="3505200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2971800" y="5057775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4953000" y="5133975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27" name="AutoShape 7"/>
          <p:cNvCxnSpPr>
            <a:cxnSpLocks noChangeShapeType="1"/>
            <a:stCxn id="5124" idx="4"/>
            <a:endCxn id="5126" idx="0"/>
          </p:cNvCxnSpPr>
          <p:nvPr/>
        </p:nvCxnSpPr>
        <p:spPr bwMode="auto">
          <a:xfrm>
            <a:off x="4429125" y="4422775"/>
            <a:ext cx="1143000" cy="6826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5128" name="AutoShape 8"/>
          <p:cNvCxnSpPr>
            <a:cxnSpLocks noChangeShapeType="1"/>
            <a:stCxn id="5124" idx="4"/>
            <a:endCxn id="5125" idx="0"/>
          </p:cNvCxnSpPr>
          <p:nvPr/>
        </p:nvCxnSpPr>
        <p:spPr bwMode="auto">
          <a:xfrm flipH="1">
            <a:off x="3590925" y="4422775"/>
            <a:ext cx="838200" cy="606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3200400" y="5286375"/>
            <a:ext cx="6191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Y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3962400" y="3686175"/>
            <a:ext cx="8667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5105400" y="5362575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Trees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pPr eaLnBrk="1" hangingPunct="1"/>
            <a:r>
              <a:rPr lang="en-US" smtClean="0"/>
              <a:t>Examples</a:t>
            </a:r>
          </a:p>
          <a:p>
            <a:pPr lvl="1" eaLnBrk="1" hangingPunct="1"/>
            <a:endParaRPr lang="en-US" smtClean="0"/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1371600" y="20288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8382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18288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5334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14478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53" name="AutoShape 9"/>
          <p:cNvCxnSpPr>
            <a:cxnSpLocks noChangeShapeType="1"/>
            <a:stCxn id="6149" idx="4"/>
            <a:endCxn id="6151" idx="0"/>
          </p:cNvCxnSpPr>
          <p:nvPr/>
        </p:nvCxnSpPr>
        <p:spPr bwMode="auto">
          <a:xfrm flipH="1">
            <a:off x="914400" y="34194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6154" name="AutoShape 10"/>
          <p:cNvCxnSpPr>
            <a:cxnSpLocks noChangeShapeType="1"/>
            <a:stCxn id="6150" idx="4"/>
            <a:endCxn id="6152" idx="0"/>
          </p:cNvCxnSpPr>
          <p:nvPr/>
        </p:nvCxnSpPr>
        <p:spPr bwMode="auto">
          <a:xfrm flipH="1">
            <a:off x="1828800" y="34194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6155" name="AutoShape 11"/>
          <p:cNvCxnSpPr>
            <a:cxnSpLocks noChangeShapeType="1"/>
            <a:stCxn id="6148" idx="4"/>
            <a:endCxn id="6150" idx="0"/>
          </p:cNvCxnSpPr>
          <p:nvPr/>
        </p:nvCxnSpPr>
        <p:spPr bwMode="auto">
          <a:xfrm>
            <a:off x="1752600" y="26289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6156" name="AutoShape 12"/>
          <p:cNvCxnSpPr>
            <a:cxnSpLocks noChangeShapeType="1"/>
            <a:stCxn id="6148" idx="4"/>
            <a:endCxn id="6149" idx="0"/>
          </p:cNvCxnSpPr>
          <p:nvPr/>
        </p:nvCxnSpPr>
        <p:spPr bwMode="auto">
          <a:xfrm flipH="1">
            <a:off x="1219200" y="26289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6157" name="AutoShape 13"/>
          <p:cNvCxnSpPr>
            <a:cxnSpLocks noChangeShapeType="1"/>
            <a:stCxn id="6150" idx="4"/>
            <a:endCxn id="6158" idx="0"/>
          </p:cNvCxnSpPr>
          <p:nvPr/>
        </p:nvCxnSpPr>
        <p:spPr bwMode="auto">
          <a:xfrm>
            <a:off x="2209800" y="34194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23622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1524000" y="5334000"/>
            <a:ext cx="21336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Binary search trees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6019800" y="5273675"/>
            <a:ext cx="23622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Not a binary search tree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990600" y="28194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1905000" y="2819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685800" y="37338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1524000" y="3733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2514600" y="3733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6167" name="Oval 23"/>
          <p:cNvSpPr>
            <a:spLocks noChangeArrowheads="1"/>
          </p:cNvSpPr>
          <p:nvPr/>
        </p:nvSpPr>
        <p:spPr bwMode="auto">
          <a:xfrm>
            <a:off x="6705600" y="2133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Oval 24"/>
          <p:cNvSpPr>
            <a:spLocks noChangeArrowheads="1"/>
          </p:cNvSpPr>
          <p:nvPr/>
        </p:nvSpPr>
        <p:spPr bwMode="auto">
          <a:xfrm>
            <a:off x="61722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Oval 25"/>
          <p:cNvSpPr>
            <a:spLocks noChangeArrowheads="1"/>
          </p:cNvSpPr>
          <p:nvPr/>
        </p:nvSpPr>
        <p:spPr bwMode="auto">
          <a:xfrm>
            <a:off x="71628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Oval 26"/>
          <p:cNvSpPr>
            <a:spLocks noChangeArrowheads="1"/>
          </p:cNvSpPr>
          <p:nvPr/>
        </p:nvSpPr>
        <p:spPr bwMode="auto">
          <a:xfrm>
            <a:off x="58674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1" name="Oval 27"/>
          <p:cNvSpPr>
            <a:spLocks noChangeArrowheads="1"/>
          </p:cNvSpPr>
          <p:nvPr/>
        </p:nvSpPr>
        <p:spPr bwMode="auto">
          <a:xfrm>
            <a:off x="67818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72" name="AutoShape 28"/>
          <p:cNvCxnSpPr>
            <a:cxnSpLocks noChangeShapeType="1"/>
            <a:stCxn id="6168" idx="4"/>
            <a:endCxn id="6170" idx="0"/>
          </p:cNvCxnSpPr>
          <p:nvPr/>
        </p:nvCxnSpPr>
        <p:spPr bwMode="auto">
          <a:xfrm flipH="1">
            <a:off x="6248400" y="3524250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6173" name="AutoShape 29"/>
          <p:cNvCxnSpPr>
            <a:cxnSpLocks noChangeShapeType="1"/>
            <a:stCxn id="6168" idx="4"/>
            <a:endCxn id="6171" idx="0"/>
          </p:cNvCxnSpPr>
          <p:nvPr/>
        </p:nvCxnSpPr>
        <p:spPr bwMode="auto">
          <a:xfrm>
            <a:off x="6553200" y="3524250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6174" name="AutoShape 30"/>
          <p:cNvCxnSpPr>
            <a:cxnSpLocks noChangeShapeType="1"/>
            <a:stCxn id="6167" idx="4"/>
            <a:endCxn id="6169" idx="0"/>
          </p:cNvCxnSpPr>
          <p:nvPr/>
        </p:nvCxnSpPr>
        <p:spPr bwMode="auto">
          <a:xfrm>
            <a:off x="7086600" y="273367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6175" name="AutoShape 31"/>
          <p:cNvCxnSpPr>
            <a:cxnSpLocks noChangeShapeType="1"/>
            <a:stCxn id="6167" idx="4"/>
            <a:endCxn id="6168" idx="0"/>
          </p:cNvCxnSpPr>
          <p:nvPr/>
        </p:nvCxnSpPr>
        <p:spPr bwMode="auto">
          <a:xfrm flipH="1">
            <a:off x="6553200" y="273367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6176" name="AutoShape 32"/>
          <p:cNvCxnSpPr>
            <a:cxnSpLocks noChangeShapeType="1"/>
            <a:stCxn id="6169" idx="4"/>
            <a:endCxn id="6177" idx="0"/>
          </p:cNvCxnSpPr>
          <p:nvPr/>
        </p:nvCxnSpPr>
        <p:spPr bwMode="auto">
          <a:xfrm>
            <a:off x="7543800" y="3524250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6177" name="Oval 33"/>
          <p:cNvSpPr>
            <a:spLocks noChangeArrowheads="1"/>
          </p:cNvSpPr>
          <p:nvPr/>
        </p:nvSpPr>
        <p:spPr bwMode="auto">
          <a:xfrm>
            <a:off x="76962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6324600" y="29241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6781800" y="21621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7239000" y="29241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6019800" y="38385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6858000" y="38385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7848600" y="38385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6184" name="Oval 40"/>
          <p:cNvSpPr>
            <a:spLocks noChangeArrowheads="1"/>
          </p:cNvSpPr>
          <p:nvPr/>
        </p:nvSpPr>
        <p:spPr bwMode="auto">
          <a:xfrm>
            <a:off x="4114800" y="15716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Oval 41"/>
          <p:cNvSpPr>
            <a:spLocks noChangeArrowheads="1"/>
          </p:cNvSpPr>
          <p:nvPr/>
        </p:nvSpPr>
        <p:spPr bwMode="auto">
          <a:xfrm>
            <a:off x="35814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Oval 42"/>
          <p:cNvSpPr>
            <a:spLocks noChangeArrowheads="1"/>
          </p:cNvSpPr>
          <p:nvPr/>
        </p:nvSpPr>
        <p:spPr bwMode="auto">
          <a:xfrm>
            <a:off x="45720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Oval 43"/>
          <p:cNvSpPr>
            <a:spLocks noChangeArrowheads="1"/>
          </p:cNvSpPr>
          <p:nvPr/>
        </p:nvSpPr>
        <p:spPr bwMode="auto">
          <a:xfrm>
            <a:off x="4191000" y="3200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88" name="AutoShape 44"/>
          <p:cNvCxnSpPr>
            <a:cxnSpLocks noChangeShapeType="1"/>
            <a:stCxn id="6186" idx="4"/>
            <a:endCxn id="6187" idx="0"/>
          </p:cNvCxnSpPr>
          <p:nvPr/>
        </p:nvCxnSpPr>
        <p:spPr bwMode="auto">
          <a:xfrm flipH="1">
            <a:off x="4572000" y="29622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6189" name="AutoShape 45"/>
          <p:cNvCxnSpPr>
            <a:cxnSpLocks noChangeShapeType="1"/>
            <a:stCxn id="6184" idx="4"/>
            <a:endCxn id="6186" idx="0"/>
          </p:cNvCxnSpPr>
          <p:nvPr/>
        </p:nvCxnSpPr>
        <p:spPr bwMode="auto">
          <a:xfrm>
            <a:off x="4495800" y="21717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6190" name="AutoShape 46"/>
          <p:cNvCxnSpPr>
            <a:cxnSpLocks noChangeShapeType="1"/>
            <a:stCxn id="6184" idx="4"/>
            <a:endCxn id="6185" idx="0"/>
          </p:cNvCxnSpPr>
          <p:nvPr/>
        </p:nvCxnSpPr>
        <p:spPr bwMode="auto">
          <a:xfrm flipH="1">
            <a:off x="3962400" y="21717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6191" name="AutoShape 47"/>
          <p:cNvCxnSpPr>
            <a:cxnSpLocks noChangeShapeType="1"/>
            <a:stCxn id="6187" idx="4"/>
            <a:endCxn id="6192" idx="0"/>
          </p:cNvCxnSpPr>
          <p:nvPr/>
        </p:nvCxnSpPr>
        <p:spPr bwMode="auto">
          <a:xfrm flipH="1">
            <a:off x="3886200" y="3800475"/>
            <a:ext cx="685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6192" name="Oval 48"/>
          <p:cNvSpPr>
            <a:spLocks noChangeArrowheads="1"/>
          </p:cNvSpPr>
          <p:nvPr/>
        </p:nvSpPr>
        <p:spPr bwMode="auto">
          <a:xfrm>
            <a:off x="3505200" y="4038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3" name="Text Box 49"/>
          <p:cNvSpPr txBox="1">
            <a:spLocks noChangeArrowheads="1"/>
          </p:cNvSpPr>
          <p:nvPr/>
        </p:nvSpPr>
        <p:spPr bwMode="auto">
          <a:xfrm>
            <a:off x="4267200" y="16002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6194" name="Text Box 50"/>
          <p:cNvSpPr txBox="1">
            <a:spLocks noChangeArrowheads="1"/>
          </p:cNvSpPr>
          <p:nvPr/>
        </p:nvSpPr>
        <p:spPr bwMode="auto">
          <a:xfrm>
            <a:off x="3581400" y="40386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6195" name="Text Box 51"/>
          <p:cNvSpPr txBox="1">
            <a:spLocks noChangeArrowheads="1"/>
          </p:cNvSpPr>
          <p:nvPr/>
        </p:nvSpPr>
        <p:spPr bwMode="auto">
          <a:xfrm>
            <a:off x="4267200" y="32766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6196" name="Text Box 52"/>
          <p:cNvSpPr txBox="1">
            <a:spLocks noChangeArrowheads="1"/>
          </p:cNvSpPr>
          <p:nvPr/>
        </p:nvSpPr>
        <p:spPr bwMode="auto">
          <a:xfrm>
            <a:off x="3733800" y="23622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6197" name="Text Box 53"/>
          <p:cNvSpPr txBox="1">
            <a:spLocks noChangeArrowheads="1"/>
          </p:cNvSpPr>
          <p:nvPr/>
        </p:nvSpPr>
        <p:spPr bwMode="auto">
          <a:xfrm>
            <a:off x="4191000" y="4876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6198" name="Text Box 54"/>
          <p:cNvSpPr txBox="1">
            <a:spLocks noChangeArrowheads="1"/>
          </p:cNvSpPr>
          <p:nvPr/>
        </p:nvSpPr>
        <p:spPr bwMode="auto">
          <a:xfrm>
            <a:off x="4648200" y="2362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6199" name="Oval 55"/>
          <p:cNvSpPr>
            <a:spLocks noChangeArrowheads="1"/>
          </p:cNvSpPr>
          <p:nvPr/>
        </p:nvSpPr>
        <p:spPr bwMode="auto">
          <a:xfrm>
            <a:off x="4114800" y="4876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00" name="AutoShape 56"/>
          <p:cNvCxnSpPr>
            <a:cxnSpLocks noChangeShapeType="1"/>
            <a:stCxn id="6192" idx="4"/>
            <a:endCxn id="6199" idx="0"/>
          </p:cNvCxnSpPr>
          <p:nvPr/>
        </p:nvCxnSpPr>
        <p:spPr bwMode="auto">
          <a:xfrm>
            <a:off x="3886200" y="4638675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6201" name="Line 57"/>
          <p:cNvSpPr>
            <a:spLocks noChangeShapeType="1"/>
          </p:cNvSpPr>
          <p:nvPr/>
        </p:nvSpPr>
        <p:spPr bwMode="auto">
          <a:xfrm>
            <a:off x="5562600" y="1295400"/>
            <a:ext cx="0" cy="510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Tree Implementation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Class Node {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00CC"/>
                </a:solidFill>
              </a:rPr>
              <a:t>int </a:t>
            </a:r>
            <a:r>
              <a:rPr lang="en-US" smtClean="0">
                <a:solidFill>
                  <a:srgbClr val="FF3300"/>
                </a:solidFill>
              </a:rPr>
              <a:t>data</a:t>
            </a:r>
            <a:r>
              <a:rPr lang="en-US" smtClean="0">
                <a:solidFill>
                  <a:srgbClr val="0000CC"/>
                </a:solidFill>
              </a:rPr>
              <a:t>; // Could be int, a class, etc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	Node *</a:t>
            </a:r>
            <a:r>
              <a:rPr lang="en-US" smtClean="0">
                <a:solidFill>
                  <a:srgbClr val="FF3300"/>
                </a:solidFill>
              </a:rPr>
              <a:t>left</a:t>
            </a:r>
            <a:r>
              <a:rPr lang="en-US" smtClean="0">
                <a:solidFill>
                  <a:srgbClr val="0000CC"/>
                </a:solidFill>
              </a:rPr>
              <a:t>, *</a:t>
            </a:r>
            <a:r>
              <a:rPr lang="en-US" smtClean="0">
                <a:solidFill>
                  <a:srgbClr val="FF3300"/>
                </a:solidFill>
              </a:rPr>
              <a:t>right</a:t>
            </a:r>
            <a:r>
              <a:rPr lang="en-US" smtClean="0">
                <a:solidFill>
                  <a:srgbClr val="0000CC"/>
                </a:solidFill>
              </a:rPr>
              <a:t>; 	</a:t>
            </a:r>
            <a:r>
              <a:rPr lang="en-US" smtClean="0">
                <a:solidFill>
                  <a:schemeClr val="tx2"/>
                </a:solidFill>
              </a:rPr>
              <a:t>// null if empty </a:t>
            </a:r>
            <a:endParaRPr lang="en-US" smtClean="0">
              <a:solidFill>
                <a:srgbClr val="0000CC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>
              <a:solidFill>
                <a:srgbClr val="0000CC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	void </a:t>
            </a:r>
            <a:r>
              <a:rPr lang="en-US" smtClean="0">
                <a:solidFill>
                  <a:srgbClr val="FF3300"/>
                </a:solidFill>
              </a:rPr>
              <a:t>insert</a:t>
            </a:r>
            <a:r>
              <a:rPr lang="en-US" smtClean="0">
                <a:solidFill>
                  <a:srgbClr val="0000CC"/>
                </a:solidFill>
              </a:rPr>
              <a:t> ( int data ) { … }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	void </a:t>
            </a:r>
            <a:r>
              <a:rPr lang="en-US" smtClean="0">
                <a:solidFill>
                  <a:srgbClr val="FF3300"/>
                </a:solidFill>
              </a:rPr>
              <a:t>delete</a:t>
            </a:r>
            <a:r>
              <a:rPr lang="en-US" smtClean="0">
                <a:solidFill>
                  <a:srgbClr val="0000CC"/>
                </a:solidFill>
              </a:rPr>
              <a:t> ( int data ) { … }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	Node *</a:t>
            </a:r>
            <a:r>
              <a:rPr lang="en-US" smtClean="0">
                <a:solidFill>
                  <a:srgbClr val="FF3300"/>
                </a:solidFill>
              </a:rPr>
              <a:t>find</a:t>
            </a:r>
            <a:r>
              <a:rPr lang="en-US" smtClean="0">
                <a:solidFill>
                  <a:srgbClr val="0000CC"/>
                </a:solidFill>
              </a:rPr>
              <a:t> ( int data ) { … }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		…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Iterative Search of 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5626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Node *Find( Node *n, int </a:t>
            </a:r>
            <a:r>
              <a:rPr lang="en-US" smtClean="0">
                <a:solidFill>
                  <a:srgbClr val="FF3300"/>
                </a:solidFill>
              </a:rPr>
              <a:t>key</a:t>
            </a:r>
            <a:r>
              <a:rPr lang="en-US" smtClean="0"/>
              <a:t>) { 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	while (n != NULL) {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      	</a:t>
            </a:r>
            <a:r>
              <a:rPr lang="en-US" smtClean="0">
                <a:solidFill>
                  <a:schemeClr val="tx2"/>
                </a:solidFill>
              </a:rPr>
              <a:t>if (n-&gt;data == </a:t>
            </a:r>
            <a:r>
              <a:rPr lang="en-US" smtClean="0">
                <a:solidFill>
                  <a:srgbClr val="FF3300"/>
                </a:solidFill>
              </a:rPr>
              <a:t>key</a:t>
            </a:r>
            <a:r>
              <a:rPr lang="en-US" smtClean="0">
                <a:solidFill>
                  <a:schemeClr val="tx2"/>
                </a:solidFill>
              </a:rPr>
              <a:t>)  	// Found it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		    </a:t>
            </a:r>
            <a:r>
              <a:rPr lang="en-US" smtClean="0"/>
              <a:t>return n;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		if (n-&gt;data &gt; </a:t>
            </a:r>
            <a:r>
              <a:rPr lang="en-US" smtClean="0">
                <a:solidFill>
                  <a:srgbClr val="FF3300"/>
                </a:solidFill>
              </a:rPr>
              <a:t>key</a:t>
            </a:r>
            <a:r>
              <a:rPr lang="en-US" smtClean="0">
                <a:solidFill>
                  <a:schemeClr val="tx2"/>
                </a:solidFill>
              </a:rPr>
              <a:t>)	   	// In left subtree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		    </a:t>
            </a:r>
            <a:r>
              <a:rPr lang="en-US" smtClean="0"/>
              <a:t>n = n-&gt;left;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		else	                      	// In right subtree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		    </a:t>
            </a:r>
            <a:r>
              <a:rPr lang="en-US" smtClean="0"/>
              <a:t>n = n-&gt;right;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      } 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	return null;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}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Node * n = Find( root, 5);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Search of Binary Tree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Node *Find( Node *n, int key) {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00CC"/>
                </a:solidFill>
              </a:rPr>
              <a:t>if (n == </a:t>
            </a:r>
            <a:r>
              <a:rPr lang="en-US" smtClean="0">
                <a:solidFill>
                  <a:srgbClr val="FF3300"/>
                </a:solidFill>
              </a:rPr>
              <a:t>NULL</a:t>
            </a:r>
            <a:r>
              <a:rPr lang="en-US" smtClean="0">
                <a:solidFill>
                  <a:srgbClr val="0000CC"/>
                </a:solidFill>
              </a:rPr>
              <a:t>) 		</a:t>
            </a:r>
            <a:r>
              <a:rPr lang="en-US" smtClean="0">
                <a:solidFill>
                  <a:schemeClr val="tx2"/>
                </a:solidFill>
              </a:rPr>
              <a:t>// Not found</a:t>
            </a:r>
            <a:endParaRPr lang="en-US" smtClean="0">
              <a:solidFill>
                <a:srgbClr val="0000CC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6699"/>
                </a:solidFill>
              </a:rPr>
              <a:t>		return( n );</a:t>
            </a:r>
            <a:endParaRPr lang="en-US" smtClean="0">
              <a:solidFill>
                <a:srgbClr val="0000CC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00CC"/>
                </a:solidFill>
              </a:rPr>
              <a:t>else</a:t>
            </a:r>
            <a:r>
              <a:rPr lang="en-US" smtClean="0"/>
              <a:t> </a:t>
            </a:r>
            <a:r>
              <a:rPr lang="en-US" smtClean="0">
                <a:solidFill>
                  <a:srgbClr val="0000CC"/>
                </a:solidFill>
              </a:rPr>
              <a:t>if (n-&gt;data == </a:t>
            </a:r>
            <a:r>
              <a:rPr lang="en-US" smtClean="0">
                <a:solidFill>
                  <a:srgbClr val="FF3300"/>
                </a:solidFill>
              </a:rPr>
              <a:t>key</a:t>
            </a:r>
            <a:r>
              <a:rPr lang="en-US" smtClean="0">
                <a:solidFill>
                  <a:srgbClr val="0000CC"/>
                </a:solidFill>
              </a:rPr>
              <a:t>) 	</a:t>
            </a:r>
            <a:r>
              <a:rPr lang="en-US" smtClean="0">
                <a:solidFill>
                  <a:schemeClr val="tx2"/>
                </a:solidFill>
              </a:rPr>
              <a:t>// Found it</a:t>
            </a:r>
            <a:endParaRPr lang="en-US" smtClean="0">
              <a:solidFill>
                <a:srgbClr val="0000CC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6699"/>
                </a:solidFill>
              </a:rPr>
              <a:t>		return( n );</a:t>
            </a:r>
            <a:endParaRPr lang="en-US" smtClean="0">
              <a:solidFill>
                <a:srgbClr val="0000CC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	else if (n-&gt;data &gt; </a:t>
            </a:r>
            <a:r>
              <a:rPr lang="en-US" smtClean="0">
                <a:solidFill>
                  <a:srgbClr val="FF3300"/>
                </a:solidFill>
              </a:rPr>
              <a:t>key</a:t>
            </a:r>
            <a:r>
              <a:rPr lang="en-US" smtClean="0">
                <a:solidFill>
                  <a:srgbClr val="0000CC"/>
                </a:solidFill>
              </a:rPr>
              <a:t>) 	</a:t>
            </a:r>
            <a:r>
              <a:rPr lang="en-US" smtClean="0">
                <a:solidFill>
                  <a:schemeClr val="tx2"/>
                </a:solidFill>
              </a:rPr>
              <a:t>// In left subtree</a:t>
            </a:r>
            <a:endParaRPr lang="en-US" smtClean="0">
              <a:solidFill>
                <a:srgbClr val="0000CC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6699"/>
                </a:solidFill>
              </a:rPr>
              <a:t>		return Find( n-&gt;left, key );</a:t>
            </a:r>
            <a:endParaRPr lang="en-US" smtClean="0">
              <a:solidFill>
                <a:srgbClr val="0000CC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	else 				</a:t>
            </a:r>
            <a:r>
              <a:rPr lang="en-US" smtClean="0">
                <a:solidFill>
                  <a:schemeClr val="tx2"/>
                </a:solidFill>
              </a:rPr>
              <a:t>// In right subtree</a:t>
            </a:r>
            <a:endParaRPr lang="en-US" smtClean="0">
              <a:solidFill>
                <a:srgbClr val="0000CC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6699"/>
                </a:solidFill>
              </a:rPr>
              <a:t>		return Find( n-&gt;right, key );</a:t>
            </a:r>
            <a:endParaRPr lang="en-US" smtClean="0">
              <a:solidFill>
                <a:srgbClr val="0000CC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}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Node * n = Find( root, 5);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Binary Searches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eaLnBrk="1" hangingPunct="1"/>
            <a:r>
              <a:rPr lang="en-US" smtClean="0"/>
              <a:t>Find ( root, 2 )</a:t>
            </a:r>
          </a:p>
          <a:p>
            <a:pPr eaLnBrk="1" hangingPunct="1"/>
            <a:endParaRPr lang="en-US" smtClean="0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219200" y="272415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685800" y="35147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1676400" y="35147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381000" y="43529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1295400" y="43529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49" name="AutoShape 9"/>
          <p:cNvCxnSpPr>
            <a:cxnSpLocks noChangeShapeType="1"/>
            <a:stCxn id="10245" idx="4"/>
            <a:endCxn id="10247" idx="0"/>
          </p:cNvCxnSpPr>
          <p:nvPr/>
        </p:nvCxnSpPr>
        <p:spPr bwMode="auto">
          <a:xfrm flipH="1">
            <a:off x="762000" y="4114800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" name="AutoShape 10"/>
          <p:cNvCxnSpPr>
            <a:cxnSpLocks noChangeShapeType="1"/>
            <a:stCxn id="10246" idx="4"/>
            <a:endCxn id="10248" idx="0"/>
          </p:cNvCxnSpPr>
          <p:nvPr/>
        </p:nvCxnSpPr>
        <p:spPr bwMode="auto">
          <a:xfrm flipH="1">
            <a:off x="1676400" y="4114800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1" name="AutoShape 11"/>
          <p:cNvCxnSpPr>
            <a:cxnSpLocks noChangeShapeType="1"/>
            <a:stCxn id="10244" idx="4"/>
            <a:endCxn id="10246" idx="0"/>
          </p:cNvCxnSpPr>
          <p:nvPr/>
        </p:nvCxnSpPr>
        <p:spPr bwMode="auto">
          <a:xfrm>
            <a:off x="1600200" y="332422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2" name="AutoShape 12"/>
          <p:cNvCxnSpPr>
            <a:cxnSpLocks noChangeShapeType="1"/>
            <a:stCxn id="10244" idx="4"/>
            <a:endCxn id="10245" idx="0"/>
          </p:cNvCxnSpPr>
          <p:nvPr/>
        </p:nvCxnSpPr>
        <p:spPr bwMode="auto">
          <a:xfrm flipH="1">
            <a:off x="1066800" y="332422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3" name="AutoShape 13"/>
          <p:cNvCxnSpPr>
            <a:cxnSpLocks noChangeShapeType="1"/>
            <a:stCxn id="10246" idx="4"/>
            <a:endCxn id="10254" idx="0"/>
          </p:cNvCxnSpPr>
          <p:nvPr/>
        </p:nvCxnSpPr>
        <p:spPr bwMode="auto">
          <a:xfrm>
            <a:off x="2057400" y="4114800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2209800" y="43529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838200" y="351472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1295400" y="275272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1752600" y="351472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30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33400" y="442912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1371600" y="442912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25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2362200" y="442912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45</a:t>
            </a:r>
          </a:p>
        </p:txBody>
      </p:sp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5562600" y="26765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5029200" y="34671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6019800" y="34671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5638800" y="43053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65" name="AutoShape 25"/>
          <p:cNvCxnSpPr>
            <a:cxnSpLocks noChangeShapeType="1"/>
            <a:stCxn id="10263" idx="4"/>
            <a:endCxn id="10264" idx="0"/>
          </p:cNvCxnSpPr>
          <p:nvPr/>
        </p:nvCxnSpPr>
        <p:spPr bwMode="auto">
          <a:xfrm flipH="1">
            <a:off x="6019800" y="40671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66" name="AutoShape 26"/>
          <p:cNvCxnSpPr>
            <a:cxnSpLocks noChangeShapeType="1"/>
            <a:stCxn id="10261" idx="4"/>
            <a:endCxn id="10263" idx="0"/>
          </p:cNvCxnSpPr>
          <p:nvPr/>
        </p:nvCxnSpPr>
        <p:spPr bwMode="auto">
          <a:xfrm>
            <a:off x="5943600" y="32766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67" name="AutoShape 27"/>
          <p:cNvCxnSpPr>
            <a:cxnSpLocks noChangeShapeType="1"/>
            <a:stCxn id="10261" idx="4"/>
            <a:endCxn id="10262" idx="0"/>
          </p:cNvCxnSpPr>
          <p:nvPr/>
        </p:nvCxnSpPr>
        <p:spPr bwMode="auto">
          <a:xfrm flipH="1">
            <a:off x="5410200" y="32766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68" name="AutoShape 28"/>
          <p:cNvCxnSpPr>
            <a:cxnSpLocks noChangeShapeType="1"/>
            <a:stCxn id="10264" idx="4"/>
            <a:endCxn id="10269" idx="0"/>
          </p:cNvCxnSpPr>
          <p:nvPr/>
        </p:nvCxnSpPr>
        <p:spPr bwMode="auto">
          <a:xfrm flipH="1">
            <a:off x="5334000" y="4905375"/>
            <a:ext cx="685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0269" name="Oval 29"/>
          <p:cNvSpPr>
            <a:spLocks noChangeArrowheads="1"/>
          </p:cNvSpPr>
          <p:nvPr/>
        </p:nvSpPr>
        <p:spPr bwMode="auto">
          <a:xfrm>
            <a:off x="4953000" y="51435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5715000" y="27051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5029200" y="51435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10</a:t>
            </a:r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5715000" y="43815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30</a:t>
            </a:r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5181600" y="34671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5638800" y="59817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25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6096000" y="34671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45</a:t>
            </a:r>
          </a:p>
        </p:txBody>
      </p:sp>
      <p:sp>
        <p:nvSpPr>
          <p:cNvPr id="10276" name="Oval 36"/>
          <p:cNvSpPr>
            <a:spLocks noChangeArrowheads="1"/>
          </p:cNvSpPr>
          <p:nvPr/>
        </p:nvSpPr>
        <p:spPr bwMode="auto">
          <a:xfrm>
            <a:off x="5562600" y="59817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77" name="AutoShape 37"/>
          <p:cNvCxnSpPr>
            <a:cxnSpLocks noChangeShapeType="1"/>
            <a:stCxn id="10269" idx="4"/>
            <a:endCxn id="10276" idx="0"/>
          </p:cNvCxnSpPr>
          <p:nvPr/>
        </p:nvCxnSpPr>
        <p:spPr bwMode="auto">
          <a:xfrm>
            <a:off x="5334000" y="5743575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2971800" y="2981325"/>
            <a:ext cx="2286000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10 &gt; 2,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5 &gt; 2,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2 = 2, found</a:t>
            </a:r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6858000" y="2971800"/>
            <a:ext cx="22860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5 &gt; 2,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2 = 2, found</a:t>
            </a:r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381000" y="29051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228600" y="23622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root</a:t>
            </a:r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>
            <a:off x="609600" y="2286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83" name="Rectangle 43"/>
          <p:cNvSpPr>
            <a:spLocks noChangeArrowheads="1"/>
          </p:cNvSpPr>
          <p:nvPr/>
        </p:nvSpPr>
        <p:spPr bwMode="auto">
          <a:xfrm>
            <a:off x="304800" y="2133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Binary Searches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530725"/>
          </a:xfrm>
        </p:spPr>
        <p:txBody>
          <a:bodyPr/>
          <a:lstStyle/>
          <a:p>
            <a:pPr eaLnBrk="1" hangingPunct="1"/>
            <a:r>
              <a:rPr lang="en-US" smtClean="0"/>
              <a:t>Find (root, 25 )</a:t>
            </a:r>
          </a:p>
          <a:p>
            <a:pPr lvl="1" eaLnBrk="1" hangingPunct="1"/>
            <a:endParaRPr lang="en-US" smtClean="0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1066800" y="20288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5334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15240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2286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11430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73" name="AutoShape 9"/>
          <p:cNvCxnSpPr>
            <a:cxnSpLocks noChangeShapeType="1"/>
            <a:stCxn id="11269" idx="4"/>
            <a:endCxn id="11271" idx="0"/>
          </p:cNvCxnSpPr>
          <p:nvPr/>
        </p:nvCxnSpPr>
        <p:spPr bwMode="auto">
          <a:xfrm flipH="1">
            <a:off x="609600" y="34194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1274" name="AutoShape 10"/>
          <p:cNvCxnSpPr>
            <a:cxnSpLocks noChangeShapeType="1"/>
            <a:stCxn id="11270" idx="4"/>
            <a:endCxn id="11272" idx="0"/>
          </p:cNvCxnSpPr>
          <p:nvPr/>
        </p:nvCxnSpPr>
        <p:spPr bwMode="auto">
          <a:xfrm flipH="1">
            <a:off x="1524000" y="34194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1275" name="AutoShape 11"/>
          <p:cNvCxnSpPr>
            <a:cxnSpLocks noChangeShapeType="1"/>
            <a:stCxn id="11268" idx="4"/>
            <a:endCxn id="11270" idx="0"/>
          </p:cNvCxnSpPr>
          <p:nvPr/>
        </p:nvCxnSpPr>
        <p:spPr bwMode="auto">
          <a:xfrm>
            <a:off x="1447800" y="26289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1276" name="AutoShape 12"/>
          <p:cNvCxnSpPr>
            <a:cxnSpLocks noChangeShapeType="1"/>
            <a:stCxn id="11268" idx="4"/>
            <a:endCxn id="11269" idx="0"/>
          </p:cNvCxnSpPr>
          <p:nvPr/>
        </p:nvCxnSpPr>
        <p:spPr bwMode="auto">
          <a:xfrm flipH="1">
            <a:off x="914400" y="26289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1277" name="AutoShape 13"/>
          <p:cNvCxnSpPr>
            <a:cxnSpLocks noChangeShapeType="1"/>
            <a:stCxn id="11270" idx="4"/>
            <a:endCxn id="11278" idx="0"/>
          </p:cNvCxnSpPr>
          <p:nvPr/>
        </p:nvCxnSpPr>
        <p:spPr bwMode="auto">
          <a:xfrm>
            <a:off x="1905000" y="34194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20574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685800" y="28194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5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143000" y="2057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600200" y="2819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381000" y="37338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2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219200" y="3733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2209800" y="3733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45</a:t>
            </a:r>
          </a:p>
        </p:txBody>
      </p:sp>
      <p:sp>
        <p:nvSpPr>
          <p:cNvPr id="11285" name="Oval 21"/>
          <p:cNvSpPr>
            <a:spLocks noChangeArrowheads="1"/>
          </p:cNvSpPr>
          <p:nvPr/>
        </p:nvSpPr>
        <p:spPr bwMode="auto">
          <a:xfrm>
            <a:off x="5410200" y="1981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Oval 22"/>
          <p:cNvSpPr>
            <a:spLocks noChangeArrowheads="1"/>
          </p:cNvSpPr>
          <p:nvPr/>
        </p:nvSpPr>
        <p:spPr bwMode="auto">
          <a:xfrm>
            <a:off x="4876800" y="27717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Oval 23"/>
          <p:cNvSpPr>
            <a:spLocks noChangeArrowheads="1"/>
          </p:cNvSpPr>
          <p:nvPr/>
        </p:nvSpPr>
        <p:spPr bwMode="auto">
          <a:xfrm>
            <a:off x="5867400" y="27717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Oval 24"/>
          <p:cNvSpPr>
            <a:spLocks noChangeArrowheads="1"/>
          </p:cNvSpPr>
          <p:nvPr/>
        </p:nvSpPr>
        <p:spPr bwMode="auto">
          <a:xfrm>
            <a:off x="5486400" y="36099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89" name="AutoShape 25"/>
          <p:cNvCxnSpPr>
            <a:cxnSpLocks noChangeShapeType="1"/>
            <a:stCxn id="11287" idx="4"/>
            <a:endCxn id="11288" idx="0"/>
          </p:cNvCxnSpPr>
          <p:nvPr/>
        </p:nvCxnSpPr>
        <p:spPr bwMode="auto">
          <a:xfrm flipH="1">
            <a:off x="5867400" y="3371850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1290" name="AutoShape 26"/>
          <p:cNvCxnSpPr>
            <a:cxnSpLocks noChangeShapeType="1"/>
            <a:stCxn id="11285" idx="4"/>
            <a:endCxn id="11287" idx="0"/>
          </p:cNvCxnSpPr>
          <p:nvPr/>
        </p:nvCxnSpPr>
        <p:spPr bwMode="auto">
          <a:xfrm>
            <a:off x="5791200" y="258127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1291" name="AutoShape 27"/>
          <p:cNvCxnSpPr>
            <a:cxnSpLocks noChangeShapeType="1"/>
            <a:stCxn id="11285" idx="4"/>
            <a:endCxn id="11286" idx="0"/>
          </p:cNvCxnSpPr>
          <p:nvPr/>
        </p:nvCxnSpPr>
        <p:spPr bwMode="auto">
          <a:xfrm flipH="1">
            <a:off x="5257800" y="258127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1292" name="AutoShape 28"/>
          <p:cNvCxnSpPr>
            <a:cxnSpLocks noChangeShapeType="1"/>
            <a:stCxn id="11288" idx="4"/>
            <a:endCxn id="11293" idx="0"/>
          </p:cNvCxnSpPr>
          <p:nvPr/>
        </p:nvCxnSpPr>
        <p:spPr bwMode="auto">
          <a:xfrm flipH="1">
            <a:off x="5181600" y="4210050"/>
            <a:ext cx="685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4800600" y="4448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562600" y="20097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4876800" y="44481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5562600" y="36861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5029200" y="27717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2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5486400" y="52863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5943600" y="27717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1300" name="Oval 36"/>
          <p:cNvSpPr>
            <a:spLocks noChangeArrowheads="1"/>
          </p:cNvSpPr>
          <p:nvPr/>
        </p:nvSpPr>
        <p:spPr bwMode="auto">
          <a:xfrm>
            <a:off x="5410200" y="5286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01" name="AutoShape 37"/>
          <p:cNvCxnSpPr>
            <a:cxnSpLocks noChangeShapeType="1"/>
            <a:stCxn id="11293" idx="4"/>
            <a:endCxn id="11300" idx="0"/>
          </p:cNvCxnSpPr>
          <p:nvPr/>
        </p:nvCxnSpPr>
        <p:spPr bwMode="auto">
          <a:xfrm>
            <a:off x="5181600" y="5048250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2819400" y="2286000"/>
            <a:ext cx="2286000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10 &lt; 25, right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30 &gt; 25,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25 = 25, found</a:t>
            </a:r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6705600" y="2286000"/>
            <a:ext cx="2286000" cy="264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5 &lt; 25, right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45 &gt; 25,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30 &gt; 25,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10 &lt; 25, right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25 = 25, found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11394</TotalTime>
  <Words>1057</Words>
  <Application>Microsoft Office PowerPoint</Application>
  <PresentationFormat>On-screen Show (4:3)</PresentationFormat>
  <Paragraphs>351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Edge</vt:lpstr>
      <vt:lpstr>Trees Data Structures</vt:lpstr>
      <vt:lpstr>Trees</vt:lpstr>
      <vt:lpstr>Binary Search Trees</vt:lpstr>
      <vt:lpstr>Binary Search Trees</vt:lpstr>
      <vt:lpstr>Binary Tree Implementation</vt:lpstr>
      <vt:lpstr>Iterative Search of Binary Tree</vt:lpstr>
      <vt:lpstr>Recursive Search of Binary Tree</vt:lpstr>
      <vt:lpstr>Example Binary Searches</vt:lpstr>
      <vt:lpstr>Example Binary Searches</vt:lpstr>
      <vt:lpstr>Types of Binary Trees</vt:lpstr>
      <vt:lpstr>Binary Trees Properties</vt:lpstr>
      <vt:lpstr>Binary Search Properties</vt:lpstr>
      <vt:lpstr>Binary Search Tree Construction</vt:lpstr>
      <vt:lpstr>Binary Search Tree – Insertion</vt:lpstr>
      <vt:lpstr>Example Insertion</vt:lpstr>
      <vt:lpstr>Binary Search Tree – Deletion</vt:lpstr>
      <vt:lpstr>Example Deletion (Leaf)</vt:lpstr>
      <vt:lpstr>Example Deletion (Internal Node)</vt:lpstr>
      <vt:lpstr>Example Deletion (Internal Node)</vt:lpstr>
      <vt:lpstr>Balanced Search Trees</vt:lpstr>
      <vt:lpstr>Other (Non-Search) Trees</vt:lpstr>
      <vt:lpstr>Parse Trees</vt:lpstr>
      <vt:lpstr>Tree Traversal</vt:lpstr>
      <vt:lpstr>Tree Traversal (contd.)</vt:lpstr>
      <vt:lpstr>XML</vt:lpstr>
      <vt:lpstr>Graph Data Structures</vt:lpstr>
      <vt:lpstr>End of Chapter</vt:lpstr>
    </vt:vector>
  </TitlesOfParts>
  <Company>IIT Bombay/Microsoft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Data Structures</dc:title>
  <dc:creator>S. Sudarshan</dc:creator>
  <cp:lastModifiedBy>Gururajan</cp:lastModifiedBy>
  <cp:revision>77</cp:revision>
  <dcterms:created xsi:type="dcterms:W3CDTF">2007-10-29T11:49:18Z</dcterms:created>
  <dcterms:modified xsi:type="dcterms:W3CDTF">2017-07-15T05:12:01Z</dcterms:modified>
</cp:coreProperties>
</file>