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1"/>
  </p:notesMasterIdLst>
  <p:handoutMasterIdLst>
    <p:handoutMasterId r:id="rId12"/>
  </p:handoutMasterIdLst>
  <p:sldIdLst>
    <p:sldId id="256" r:id="rId2"/>
    <p:sldId id="371" r:id="rId3"/>
    <p:sldId id="399" r:id="rId4"/>
    <p:sldId id="400" r:id="rId5"/>
    <p:sldId id="406" r:id="rId6"/>
    <p:sldId id="402" r:id="rId7"/>
    <p:sldId id="403" r:id="rId8"/>
    <p:sldId id="404" r:id="rId9"/>
    <p:sldId id="405" r:id="rId10"/>
  </p:sldIdLst>
  <p:sldSz cx="9144000" cy="6858000" type="screen4x3"/>
  <p:notesSz cx="6985000" cy="9271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5674F6"/>
    <a:srgbClr val="6289F8"/>
    <a:srgbClr val="8097F8"/>
    <a:srgbClr val="2C61F6"/>
    <a:srgbClr val="F8F0D0"/>
    <a:srgbClr val="F2E4AA"/>
    <a:srgbClr val="000000"/>
    <a:srgbClr val="EAEAEA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7910" autoAdjust="0"/>
    <p:restoredTop sz="90929"/>
  </p:normalViewPr>
  <p:slideViewPr>
    <p:cSldViewPr>
      <p:cViewPr varScale="1">
        <p:scale>
          <a:sx n="86" d="100"/>
          <a:sy n="86" d="100"/>
        </p:scale>
        <p:origin x="-1542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9.xml"/><Relationship Id="rId3" Type="http://schemas.openxmlformats.org/officeDocument/2006/relationships/slide" Target="slides/slide4.xml"/><Relationship Id="rId7" Type="http://schemas.openxmlformats.org/officeDocument/2006/relationships/slide" Target="slides/slide8.xml"/><Relationship Id="rId2" Type="http://schemas.openxmlformats.org/officeDocument/2006/relationships/slide" Target="slides/slide3.xml"/><Relationship Id="rId1" Type="http://schemas.openxmlformats.org/officeDocument/2006/relationships/slide" Target="slides/slide2.xml"/><Relationship Id="rId6" Type="http://schemas.openxmlformats.org/officeDocument/2006/relationships/slide" Target="slides/slide7.xml"/><Relationship Id="rId5" Type="http://schemas.openxmlformats.org/officeDocument/2006/relationships/slide" Target="slides/slide6.xml"/><Relationship Id="rId4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2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1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577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880" tIns="46440" rIns="92880" bIns="46440" numCol="1" anchor="t" anchorCtr="0" compatLnSpc="1">
            <a:prstTxWarp prst="textNoShape">
              <a:avLst/>
            </a:prstTxWarp>
          </a:bodyPr>
          <a:lstStyle>
            <a:lvl1pPr algn="l" defTabSz="928688" eaLnBrk="1" hangingPunct="1">
              <a:defRPr sz="1300"/>
            </a:lvl1pPr>
          </a:lstStyle>
          <a:p>
            <a:pPr>
              <a:defRPr/>
            </a:pPr>
            <a:r>
              <a:rPr lang="en-US"/>
              <a:t>Tries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9225" y="0"/>
            <a:ext cx="302577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880" tIns="46440" rIns="92880" bIns="46440" numCol="1" anchor="t" anchorCtr="0" compatLnSpc="1">
            <a:prstTxWarp prst="textNoShape">
              <a:avLst/>
            </a:prstTxWarp>
          </a:bodyPr>
          <a:lstStyle>
            <a:lvl1pPr algn="r" defTabSz="928688" eaLnBrk="1" hangingPunct="1">
              <a:defRPr sz="1300"/>
            </a:lvl1pPr>
          </a:lstStyle>
          <a:p>
            <a:pPr>
              <a:defRPr/>
            </a:pPr>
            <a:fld id="{C48D00E9-036B-4F9C-A3A8-CC9A88F9D907}" type="datetime8">
              <a:rPr lang="en-US"/>
              <a:pPr>
                <a:defRPr/>
              </a:pPr>
              <a:t>7/15/2017 10:13 AM</a:t>
            </a:fld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07450"/>
            <a:ext cx="302577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880" tIns="46440" rIns="92880" bIns="46440" numCol="1" anchor="b" anchorCtr="0" compatLnSpc="1">
            <a:prstTxWarp prst="textNoShape">
              <a:avLst/>
            </a:prstTxWarp>
          </a:bodyPr>
          <a:lstStyle>
            <a:lvl1pPr algn="l" defTabSz="9286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9225" y="8807450"/>
            <a:ext cx="302577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880" tIns="46440" rIns="92880" bIns="46440" numCol="1" anchor="b" anchorCtr="0" compatLnSpc="1">
            <a:prstTxWarp prst="textNoShape">
              <a:avLst/>
            </a:prstTxWarp>
          </a:bodyPr>
          <a:lstStyle>
            <a:lvl1pPr algn="r" defTabSz="928688" eaLnBrk="1" hangingPunct="1">
              <a:defRPr sz="1300"/>
            </a:lvl1pPr>
          </a:lstStyle>
          <a:p>
            <a:fld id="{7BE48659-9A67-45B4-B536-8D48878761B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577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880" tIns="46440" rIns="92880" bIns="46440" numCol="1" anchor="t" anchorCtr="0" compatLnSpc="1">
            <a:prstTxWarp prst="textNoShape">
              <a:avLst/>
            </a:prstTxWarp>
          </a:bodyPr>
          <a:lstStyle>
            <a:lvl1pPr algn="l" defTabSz="928688" eaLnBrk="1" hangingPunct="1">
              <a:defRPr sz="1300"/>
            </a:lvl1pPr>
          </a:lstStyle>
          <a:p>
            <a:pPr>
              <a:defRPr/>
            </a:pPr>
            <a:r>
              <a:rPr lang="en-US"/>
              <a:t>Tries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9225" y="0"/>
            <a:ext cx="302577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880" tIns="46440" rIns="92880" bIns="46440" numCol="1" anchor="t" anchorCtr="0" compatLnSpc="1">
            <a:prstTxWarp prst="textNoShape">
              <a:avLst/>
            </a:prstTxWarp>
          </a:bodyPr>
          <a:lstStyle>
            <a:lvl1pPr algn="r" defTabSz="928688" eaLnBrk="1" hangingPunct="1">
              <a:defRPr sz="1300"/>
            </a:lvl1pPr>
          </a:lstStyle>
          <a:p>
            <a:pPr>
              <a:defRPr/>
            </a:pPr>
            <a:fld id="{EC88C3C8-A4FD-4F58-83E2-92BCA1521AC2}" type="datetime8">
              <a:rPr lang="en-US"/>
              <a:pPr>
                <a:defRPr/>
              </a:pPr>
              <a:t>7/15/2017 10:13 AM</a:t>
            </a:fld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6338" y="696913"/>
            <a:ext cx="4633912" cy="34750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0275" y="4403725"/>
            <a:ext cx="5124450" cy="417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880" tIns="46440" rIns="92880" bIns="4644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07450"/>
            <a:ext cx="302577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880" tIns="46440" rIns="92880" bIns="46440" numCol="1" anchor="b" anchorCtr="0" compatLnSpc="1">
            <a:prstTxWarp prst="textNoShape">
              <a:avLst/>
            </a:prstTxWarp>
          </a:bodyPr>
          <a:lstStyle>
            <a:lvl1pPr algn="l" defTabSz="9286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9225" y="8807450"/>
            <a:ext cx="302577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880" tIns="46440" rIns="92880" bIns="46440" numCol="1" anchor="b" anchorCtr="0" compatLnSpc="1">
            <a:prstTxWarp prst="textNoShape">
              <a:avLst/>
            </a:prstTxWarp>
          </a:bodyPr>
          <a:lstStyle>
            <a:lvl1pPr algn="r" defTabSz="928688" eaLnBrk="1" hangingPunct="1">
              <a:defRPr sz="1300"/>
            </a:lvl1pPr>
          </a:lstStyle>
          <a:p>
            <a:fld id="{74598871-70F4-440D-9B74-9F8B42A2C77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 smtClean="0"/>
              <a:t>Tries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68EE082-72DE-407E-989E-A1DB3C9DE2E3}" type="datetime8">
              <a:rPr lang="en-US" altLang="en-US" smtClean="0"/>
              <a:pPr/>
              <a:t>7/15/2017 10:13 AM</a:t>
            </a:fld>
            <a:endParaRPr lang="en-US" altLang="en-US" smtClean="0"/>
          </a:p>
        </p:txBody>
      </p:sp>
      <p:sp>
        <p:nvSpPr>
          <p:cNvPr id="614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F61D4D4F-1076-42AB-9DB9-DBC05A3E79AA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61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defRPr/>
                </a:pPr>
                <a:endParaRPr lang="en-US" altLang="en-US" smtClean="0"/>
              </a:p>
            </p:txBody>
          </p:sp>
          <p:grpSp>
            <p:nvGrpSpPr>
              <p:cNvPr id="16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19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20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21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22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2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2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2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2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27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2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2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3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3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32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3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3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3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3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37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3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39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4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4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4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4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4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4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4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4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4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4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5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5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5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5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5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5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5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5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5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5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6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6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6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6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6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6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6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6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6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  <p:sp>
            <p:nvSpPr>
              <p:cNvPr id="17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grpSp>
          <p:nvGrpSpPr>
            <p:cNvPr id="6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2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3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4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T0" fmla="*/ 0 w 43195"/>
                  <a:gd name="T1" fmla="*/ 0 h 43200"/>
                  <a:gd name="T2" fmla="*/ 0 w 43195"/>
                  <a:gd name="T3" fmla="*/ 0 h 43200"/>
                  <a:gd name="T4" fmla="*/ 0 w 43195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grpSp>
          <p:nvGrpSpPr>
            <p:cNvPr id="7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9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0" name="Arc 66"/>
              <p:cNvSpPr>
                <a:spLocks/>
              </p:cNvSpPr>
              <p:nvPr/>
            </p:nvSpPr>
            <p:spPr bwMode="ltGray">
              <a:xfrm rot="5400000">
                <a:off x="5097" y="3346"/>
                <a:ext cx="156" cy="157"/>
              </a:xfrm>
              <a:custGeom>
                <a:avLst/>
                <a:gdLst>
                  <a:gd name="T0" fmla="*/ 0 w 43195"/>
                  <a:gd name="T1" fmla="*/ 0 h 43200"/>
                  <a:gd name="T2" fmla="*/ 0 w 43195"/>
                  <a:gd name="T3" fmla="*/ 0 h 43200"/>
                  <a:gd name="T4" fmla="*/ 0 w 43195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</p:grpSp>
      </p:grpSp>
      <p:sp>
        <p:nvSpPr>
          <p:cNvPr id="69" name="Text Box 72"/>
          <p:cNvSpPr txBox="1">
            <a:spLocks noChangeArrowheads="1"/>
          </p:cNvSpPr>
          <p:nvPr userDrawn="1"/>
        </p:nvSpPr>
        <p:spPr bwMode="auto">
          <a:xfrm>
            <a:off x="152400" y="6451600"/>
            <a:ext cx="2387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sz="1400" smtClean="0"/>
              <a:t>© 2004 Goodrich, Tamassia</a:t>
            </a:r>
          </a:p>
        </p:txBody>
      </p:sp>
      <p:sp>
        <p:nvSpPr>
          <p:cNvPr id="5187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5188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70" name="Rectangle 69"/>
          <p:cNvSpPr>
            <a:spLocks noGrp="1" noChangeArrowheads="1"/>
          </p:cNvSpPr>
          <p:nvPr>
            <p:ph type="dt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E84F82-ECD0-499F-A59C-6EE09A6EBB1A}" type="datetime8">
              <a:rPr lang="en-US"/>
              <a:pPr>
                <a:defRPr/>
              </a:pPr>
              <a:t>7/15/2017 10:13 AM</a:t>
            </a:fld>
            <a:endParaRPr lang="en-US"/>
          </a:p>
        </p:txBody>
      </p:sp>
      <p:sp>
        <p:nvSpPr>
          <p:cNvPr id="71" name="Rectangle 70"/>
          <p:cNvSpPr>
            <a:spLocks noGrp="1" noChangeArrowheads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Tries</a:t>
            </a:r>
          </a:p>
        </p:txBody>
      </p:sp>
      <p:sp>
        <p:nvSpPr>
          <p:cNvPr id="72" name="Rectangle 71"/>
          <p:cNvSpPr>
            <a:spLocks noGrp="1" noChangeArrowheads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fld id="{354127CB-D630-4102-9722-EE6C6993BF3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26C552-797E-4465-A749-47904FEEC5D3}" type="datetime8">
              <a:rPr lang="en-US"/>
              <a:pPr>
                <a:defRPr/>
              </a:pPr>
              <a:t>7/15/2017 10:13 AM</a:t>
            </a:fld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Tries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DDC386-889D-4B8C-BD9E-235254B3400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080744-8B95-467A-A5E7-58CE141F46BE}" type="datetime8">
              <a:rPr lang="en-US"/>
              <a:pPr>
                <a:defRPr/>
              </a:pPr>
              <a:t>7/15/2017 10:13 AM</a:t>
            </a:fld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Tries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913446-9CFE-45CA-AB73-6C3F83E1DC1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0B5A29-6D78-4B7B-A395-970A57584E31}" type="datetime8">
              <a:rPr lang="en-US"/>
              <a:pPr>
                <a:defRPr/>
              </a:pPr>
              <a:t>7/15/2017 10:13 AM</a:t>
            </a:fld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Tries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9E24DD-8437-458B-ADB9-50812111A4B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66F603-51E5-40D3-99D1-624EE96060DC}" type="datetime8">
              <a:rPr lang="en-US"/>
              <a:pPr>
                <a:defRPr/>
              </a:pPr>
              <a:t>7/15/2017 10:13 AM</a:t>
            </a:fld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Tries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53565A-4ED5-4DF2-A8EB-9BB1BBAFAE5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FE9DF6-05B9-49AA-AFC0-C3C74823455F}" type="datetime8">
              <a:rPr lang="en-US"/>
              <a:pPr>
                <a:defRPr/>
              </a:pPr>
              <a:t>7/15/2017 10:13 AM</a:t>
            </a:fld>
            <a:endParaRPr lang="en-US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Tries</a:t>
            </a: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7B6551-9CA4-4855-B175-5BDB5771CCC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019ACE-413D-418D-A085-DDCE5956B7AE}" type="datetime8">
              <a:rPr lang="en-US"/>
              <a:pPr>
                <a:defRPr/>
              </a:pPr>
              <a:t>7/15/2017 10:13 AM</a:t>
            </a:fld>
            <a:endParaRPr lang="en-US"/>
          </a:p>
        </p:txBody>
      </p:sp>
      <p:sp>
        <p:nvSpPr>
          <p:cNvPr id="8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Tries</a:t>
            </a:r>
          </a:p>
        </p:txBody>
      </p:sp>
      <p:sp>
        <p:nvSpPr>
          <p:cNvPr id="9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68EF99-0905-4A2E-86ED-C6D36F83E5B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2F770C-4C72-432D-9171-B4EB8636F43A}" type="datetime8">
              <a:rPr lang="en-US"/>
              <a:pPr>
                <a:defRPr/>
              </a:pPr>
              <a:t>7/15/2017 10:13 AM</a:t>
            </a:fld>
            <a:endParaRPr lang="en-US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Tries</a:t>
            </a:r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A2E066-5B05-471E-8CDF-7625F8ABC78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46F23D-292B-4850-9290-98728B27782D}" type="datetime8">
              <a:rPr lang="en-US"/>
              <a:pPr>
                <a:defRPr/>
              </a:pPr>
              <a:t>7/15/2017 10:13 AM</a:t>
            </a:fld>
            <a:endParaRPr lang="en-US"/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Tries</a:t>
            </a:r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97F241-468B-45F8-AA48-BDEC6A7952E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5D1FFA-4235-4846-B488-F43204DB09F9}" type="datetime8">
              <a:rPr lang="en-US"/>
              <a:pPr>
                <a:defRPr/>
              </a:pPr>
              <a:t>7/15/2017 10:13 AM</a:t>
            </a:fld>
            <a:endParaRPr lang="en-US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Tries</a:t>
            </a: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00BF1A-C929-4035-9743-345DB6D3299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CB7D0E-A0CE-46DA-96AC-9F26863E2933}" type="datetime8">
              <a:rPr lang="en-US"/>
              <a:pPr>
                <a:defRPr/>
              </a:pPr>
              <a:t>7/15/2017 10:13 AM</a:t>
            </a:fld>
            <a:endParaRPr lang="en-US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Tries</a:t>
            </a: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8224A88-B52A-4598-B497-8E5F24B968E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3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40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1071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1072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1073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1074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1075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1076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1077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1078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1079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1080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1081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1082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1083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1084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1085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1086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1087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1088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1089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1090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1091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1092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  <p:grpSp>
            <p:nvGrpSpPr>
              <p:cNvPr id="1041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1042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1043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1044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1045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1046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1047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1048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1049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1050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1051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1052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1053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1054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1055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1056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1057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1058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1059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1060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1061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1062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1063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1064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1065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1066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1067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1068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1069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1070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</p:grpSp>
        <p:sp>
          <p:nvSpPr>
            <p:cNvPr id="1034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 smtClean="0"/>
            </a:p>
          </p:txBody>
        </p:sp>
        <p:sp>
          <p:nvSpPr>
            <p:cNvPr id="1035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1036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1037" name="Line 60"/>
              <p:cNvSpPr>
                <a:spLocks noChangeShapeType="1"/>
              </p:cNvSpPr>
              <p:nvPr/>
            </p:nvSpPr>
            <p:spPr bwMode="ltGray">
              <a:xfrm flipH="1">
                <a:off x="96" y="1037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038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039" name="Arc 62"/>
              <p:cNvSpPr>
                <a:spLocks/>
              </p:cNvSpPr>
              <p:nvPr/>
            </p:nvSpPr>
            <p:spPr bwMode="ltGray">
              <a:xfrm flipH="1">
                <a:off x="217" y="916"/>
                <a:ext cx="239" cy="239"/>
              </a:xfrm>
              <a:custGeom>
                <a:avLst/>
                <a:gdLst>
                  <a:gd name="T0" fmla="*/ 0 w 43195"/>
                  <a:gd name="T1" fmla="*/ 0 h 43200"/>
                  <a:gd name="T2" fmla="*/ 0 w 43195"/>
                  <a:gd name="T3" fmla="*/ 0 h 43200"/>
                  <a:gd name="T4" fmla="*/ 0 w 43195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</p:grpSp>
      </p:grpSp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161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400"/>
            </a:lvl1pPr>
          </a:lstStyle>
          <a:p>
            <a:pPr>
              <a:defRPr/>
            </a:pPr>
            <a:fld id="{4C98E600-2448-4728-A00D-A811B04EECB9}" type="datetime8">
              <a:rPr lang="en-US"/>
              <a:pPr>
                <a:defRPr/>
              </a:pPr>
              <a:t>7/15/2017 10:13 AM</a:t>
            </a:fld>
            <a:endParaRPr lang="en-US"/>
          </a:p>
        </p:txBody>
      </p:sp>
      <p:sp>
        <p:nvSpPr>
          <p:cNvPr id="4162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r>
              <a:rPr lang="en-US"/>
              <a:t>Tries</a:t>
            </a:r>
          </a:p>
        </p:txBody>
      </p:sp>
      <p:sp>
        <p:nvSpPr>
          <p:cNvPr id="4163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7F0CDD1D-FDE9-4409-A09E-80029698BDD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32" name="Text Box 68"/>
          <p:cNvSpPr txBox="1">
            <a:spLocks noChangeArrowheads="1"/>
          </p:cNvSpPr>
          <p:nvPr userDrawn="1"/>
        </p:nvSpPr>
        <p:spPr bwMode="auto">
          <a:xfrm>
            <a:off x="152400" y="6451600"/>
            <a:ext cx="2387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sz="1400" smtClean="0"/>
              <a:t>© 2004 Goodrich, Tamassia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itchFamily="2" charset="2"/>
        <a:buBlip>
          <a:blip r:embed="rId13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itchFamily="2" charset="2"/>
        <a:buChar char="w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5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7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9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11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1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0"/>
          <p:cNvSpPr>
            <a:spLocks noGrp="1" noChangeArrowheads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 smtClean="0"/>
              <a:t>Tries</a:t>
            </a:r>
          </a:p>
        </p:txBody>
      </p:sp>
      <p:sp>
        <p:nvSpPr>
          <p:cNvPr id="5123" name="Rectangle 71"/>
          <p:cNvSpPr>
            <a:spLocks noGrp="1" noChangeArrowheads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C3CE8A2-FF19-4D4D-B341-04D890411A0A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676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Tries</a:t>
            </a:r>
          </a:p>
        </p:txBody>
      </p:sp>
      <p:graphicFrame>
        <p:nvGraphicFramePr>
          <p:cNvPr id="5125" name="Object 398"/>
          <p:cNvGraphicFramePr>
            <a:graphicFrameLocks noChangeAspect="1"/>
          </p:cNvGraphicFramePr>
          <p:nvPr/>
        </p:nvGraphicFramePr>
        <p:xfrm>
          <a:off x="1066800" y="3352800"/>
          <a:ext cx="7010400" cy="2016125"/>
        </p:xfrm>
        <a:graphic>
          <a:graphicData uri="http://schemas.openxmlformats.org/presentationml/2006/ole">
            <p:oleObj spid="_x0000_s5125" name="VISIO" r:id="rId4" imgW="5000040" imgH="1447200" progId="">
              <p:embed/>
            </p:oleObj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5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 smtClean="0"/>
              <a:t>Tries</a:t>
            </a:r>
          </a:p>
        </p:txBody>
      </p:sp>
      <p:sp>
        <p:nvSpPr>
          <p:cNvPr id="717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F3BDB555-56E9-40CB-87A8-330A9F13E2A1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Preprocessing Strings</a:t>
            </a:r>
          </a:p>
        </p:txBody>
      </p:sp>
      <p:sp>
        <p:nvSpPr>
          <p:cNvPr id="717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590675"/>
            <a:ext cx="7848600" cy="4505325"/>
          </a:xfrm>
        </p:spPr>
        <p:txBody>
          <a:bodyPr/>
          <a:lstStyle/>
          <a:p>
            <a:pPr eaLnBrk="1" hangingPunct="1"/>
            <a:r>
              <a:rPr lang="en-US" altLang="en-US" sz="2400" smtClean="0"/>
              <a:t>Preprocessing the pattern speeds up pattern matching queries</a:t>
            </a:r>
          </a:p>
          <a:p>
            <a:pPr lvl="1" eaLnBrk="1" hangingPunct="1"/>
            <a:r>
              <a:rPr lang="en-US" altLang="en-US" sz="2000" smtClean="0"/>
              <a:t>After preprocessing the pattern, KMP’s algorithm performs pattern matching in time proportional to the text size</a:t>
            </a:r>
          </a:p>
          <a:p>
            <a:pPr eaLnBrk="1" hangingPunct="1"/>
            <a:r>
              <a:rPr lang="en-US" altLang="en-US" sz="2400" smtClean="0"/>
              <a:t>If the text is large, immutable and searched for often (e.g., works by Shakespeare), we may want to preprocess the text instead of the pattern</a:t>
            </a:r>
          </a:p>
          <a:p>
            <a:pPr eaLnBrk="1" hangingPunct="1"/>
            <a:r>
              <a:rPr lang="en-US" altLang="en-US" sz="2400" smtClean="0"/>
              <a:t>A trie is a compact data structure for representing a set of strings, such as all the words in a text</a:t>
            </a:r>
          </a:p>
          <a:p>
            <a:pPr lvl="1" eaLnBrk="1" hangingPunct="1"/>
            <a:r>
              <a:rPr lang="en-US" altLang="en-US" sz="2000" smtClean="0"/>
              <a:t>A tries supports pattern matching queries in time proportional to the pattern size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4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 smtClean="0"/>
              <a:t>Tries</a:t>
            </a:r>
          </a:p>
        </p:txBody>
      </p:sp>
      <p:sp>
        <p:nvSpPr>
          <p:cNvPr id="81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ACAE3C8-91CD-437C-96B0-50F01D2D9E43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Standard Tries</a:t>
            </a:r>
          </a:p>
        </p:txBody>
      </p:sp>
      <p:sp>
        <p:nvSpPr>
          <p:cNvPr id="819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229600" cy="2286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 smtClean="0"/>
              <a:t>The standard trie for a set of strings S is an ordered tree such that: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smtClean="0"/>
              <a:t>Each node but the root is labeled with a character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smtClean="0"/>
              <a:t>The children of a node are alphabetically ordered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smtClean="0"/>
              <a:t>The paths from the external nodes to the root yield the strings of 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smtClean="0"/>
              <a:t>Example: standard trie for the set of strings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smtClean="0"/>
              <a:t>S = { bear, bell, bid, bull, buy, sell, stock, stop }</a:t>
            </a:r>
          </a:p>
        </p:txBody>
      </p:sp>
      <p:graphicFrame>
        <p:nvGraphicFramePr>
          <p:cNvPr id="8198" name="Object 4"/>
          <p:cNvGraphicFramePr>
            <a:graphicFrameLocks noChangeAspect="1"/>
          </p:cNvGraphicFramePr>
          <p:nvPr/>
        </p:nvGraphicFramePr>
        <p:xfrm>
          <a:off x="838200" y="3335338"/>
          <a:ext cx="7315200" cy="3217862"/>
        </p:xfrm>
        <a:graphic>
          <a:graphicData uri="http://schemas.openxmlformats.org/presentationml/2006/ole">
            <p:oleObj spid="_x0000_s8198" name="VISIO" r:id="rId3" imgW="5819760" imgH="2561400" progId="">
              <p:embed/>
            </p:oleObj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4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 smtClean="0"/>
              <a:t>Tries</a:t>
            </a:r>
          </a:p>
        </p:txBody>
      </p:sp>
      <p:sp>
        <p:nvSpPr>
          <p:cNvPr id="92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D9196D8-ED2B-43A9-AB6A-35FE266CD2F6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922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Analysis of Standard Tries</a:t>
            </a:r>
          </a:p>
        </p:txBody>
      </p:sp>
      <p:sp>
        <p:nvSpPr>
          <p:cNvPr id="9221" name="Rectangle 1027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2209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A standard trie uses </a:t>
            </a:r>
            <a:r>
              <a:rPr lang="en-US" altLang="en-US" sz="2400" b="1" i="1" smtClean="0">
                <a:latin typeface="Times New Roman" pitchFamily="18" charset="0"/>
              </a:rPr>
              <a:t>O</a:t>
            </a:r>
            <a:r>
              <a:rPr lang="en-US" altLang="en-US" sz="2400" smtClean="0">
                <a:latin typeface="Times New Roman" pitchFamily="18" charset="0"/>
              </a:rPr>
              <a:t>(</a:t>
            </a:r>
            <a:r>
              <a:rPr lang="en-US" altLang="en-US" sz="2400" b="1" i="1" smtClean="0">
                <a:latin typeface="Times New Roman" pitchFamily="18" charset="0"/>
              </a:rPr>
              <a:t>n</a:t>
            </a:r>
            <a:r>
              <a:rPr lang="en-US" altLang="en-US" sz="2400" smtClean="0">
                <a:latin typeface="Times New Roman" pitchFamily="18" charset="0"/>
              </a:rPr>
              <a:t>)</a:t>
            </a:r>
            <a:r>
              <a:rPr lang="en-US" altLang="en-US" sz="2400" smtClean="0"/>
              <a:t> space and supports searches, insertions and deletions in time </a:t>
            </a:r>
            <a:r>
              <a:rPr lang="en-US" altLang="en-US" sz="2400" b="1" i="1" smtClean="0">
                <a:latin typeface="Times New Roman" pitchFamily="18" charset="0"/>
              </a:rPr>
              <a:t>O</a:t>
            </a:r>
            <a:r>
              <a:rPr lang="en-US" altLang="en-US" sz="2400" smtClean="0">
                <a:latin typeface="Times New Roman" pitchFamily="18" charset="0"/>
              </a:rPr>
              <a:t>(</a:t>
            </a:r>
            <a:r>
              <a:rPr lang="en-US" altLang="en-US" sz="2400" b="1" i="1" smtClean="0">
                <a:latin typeface="Times New Roman" pitchFamily="18" charset="0"/>
              </a:rPr>
              <a:t>dm</a:t>
            </a:r>
            <a:r>
              <a:rPr lang="en-US" altLang="en-US" sz="2400" smtClean="0">
                <a:latin typeface="Times New Roman" pitchFamily="18" charset="0"/>
              </a:rPr>
              <a:t>)</a:t>
            </a:r>
            <a:r>
              <a:rPr lang="en-US" altLang="en-US" sz="2400" smtClean="0"/>
              <a:t>, where: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b="1" i="1" smtClean="0">
                <a:latin typeface="Times New Roman" pitchFamily="18" charset="0"/>
              </a:rPr>
              <a:t>n</a:t>
            </a:r>
            <a:r>
              <a:rPr lang="en-US" altLang="en-US" sz="2000" smtClean="0"/>
              <a:t> 	total size of the strings in S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b="1" i="1" smtClean="0">
                <a:latin typeface="Times New Roman" pitchFamily="18" charset="0"/>
              </a:rPr>
              <a:t>m</a:t>
            </a:r>
            <a:r>
              <a:rPr lang="en-US" altLang="en-US" sz="2000" smtClean="0"/>
              <a:t> 	size of the string parameter of the operation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b="1" i="1" smtClean="0">
                <a:latin typeface="Times New Roman" pitchFamily="18" charset="0"/>
              </a:rPr>
              <a:t>d 	</a:t>
            </a:r>
            <a:r>
              <a:rPr lang="en-US" altLang="en-US" sz="2000" smtClean="0"/>
              <a:t>size of the alphabet </a:t>
            </a:r>
          </a:p>
        </p:txBody>
      </p:sp>
      <p:graphicFrame>
        <p:nvGraphicFramePr>
          <p:cNvPr id="9222" name="Object 1028"/>
          <p:cNvGraphicFramePr>
            <a:graphicFrameLocks noChangeAspect="1"/>
          </p:cNvGraphicFramePr>
          <p:nvPr/>
        </p:nvGraphicFramePr>
        <p:xfrm>
          <a:off x="838200" y="3335338"/>
          <a:ext cx="7315200" cy="3217862"/>
        </p:xfrm>
        <a:graphic>
          <a:graphicData uri="http://schemas.openxmlformats.org/presentationml/2006/ole">
            <p:oleObj spid="_x0000_s9222" name="VISIO" r:id="rId3" imgW="5819760" imgH="2561400" progId="">
              <p:embed/>
            </p:oleObj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4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 smtClean="0"/>
              <a:t>Tries</a:t>
            </a:r>
          </a:p>
        </p:txBody>
      </p:sp>
      <p:sp>
        <p:nvSpPr>
          <p:cNvPr id="102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F24C008B-A007-434F-AFEA-2B347188CA7A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Word Matching with a Trie</a:t>
            </a:r>
          </a:p>
        </p:txBody>
      </p:sp>
      <p:sp>
        <p:nvSpPr>
          <p:cNvPr id="1024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2057400" cy="3200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 smtClean="0"/>
              <a:t>We insert the words of the text into a trie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smtClean="0"/>
              <a:t>Each leaf stores the occurrences of the associated word in the text </a:t>
            </a:r>
          </a:p>
        </p:txBody>
      </p:sp>
      <p:graphicFrame>
        <p:nvGraphicFramePr>
          <p:cNvPr id="10246" name="Object 4"/>
          <p:cNvGraphicFramePr>
            <a:graphicFrameLocks noChangeAspect="1"/>
          </p:cNvGraphicFramePr>
          <p:nvPr/>
        </p:nvGraphicFramePr>
        <p:xfrm>
          <a:off x="2676525" y="1524000"/>
          <a:ext cx="6172200" cy="2071688"/>
        </p:xfrm>
        <a:graphic>
          <a:graphicData uri="http://schemas.openxmlformats.org/presentationml/2006/ole">
            <p:oleObj spid="_x0000_s10246" name="VISIO" r:id="rId3" imgW="5612760" imgH="1883880" progId="">
              <p:embed/>
            </p:oleObj>
          </a:graphicData>
        </a:graphic>
      </p:graphicFrame>
      <p:graphicFrame>
        <p:nvGraphicFramePr>
          <p:cNvPr id="10247" name="Object 5"/>
          <p:cNvGraphicFramePr>
            <a:graphicFrameLocks noChangeAspect="1"/>
          </p:cNvGraphicFramePr>
          <p:nvPr/>
        </p:nvGraphicFramePr>
        <p:xfrm>
          <a:off x="1066800" y="3571875"/>
          <a:ext cx="7153275" cy="3057525"/>
        </p:xfrm>
        <a:graphic>
          <a:graphicData uri="http://schemas.openxmlformats.org/presentationml/2006/ole">
            <p:oleObj spid="_x0000_s10247" name="VISIO" r:id="rId4" imgW="7153200" imgH="3057120" progId="">
              <p:embed/>
            </p:oleObj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4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 smtClean="0"/>
              <a:t>Tries</a:t>
            </a:r>
          </a:p>
        </p:txBody>
      </p:sp>
      <p:sp>
        <p:nvSpPr>
          <p:cNvPr id="112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01149BD-EF9A-465C-953C-77BBFC76EF94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51816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Compressed Tries</a:t>
            </a:r>
          </a:p>
        </p:txBody>
      </p:sp>
      <p:sp>
        <p:nvSpPr>
          <p:cNvPr id="1126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3505200" cy="2209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 smtClean="0"/>
              <a:t>A compressed trie has internal nodes of degree at least two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smtClean="0"/>
              <a:t>It is obtained from standard trie by compressing chains of “redundant” nodes</a:t>
            </a:r>
          </a:p>
        </p:txBody>
      </p:sp>
      <p:graphicFrame>
        <p:nvGraphicFramePr>
          <p:cNvPr id="11270" name="Object 4"/>
          <p:cNvGraphicFramePr>
            <a:graphicFrameLocks noChangeAspect="1"/>
          </p:cNvGraphicFramePr>
          <p:nvPr/>
        </p:nvGraphicFramePr>
        <p:xfrm>
          <a:off x="3962400" y="1066800"/>
          <a:ext cx="4845050" cy="2057400"/>
        </p:xfrm>
        <a:graphic>
          <a:graphicData uri="http://schemas.openxmlformats.org/presentationml/2006/ole">
            <p:oleObj spid="_x0000_s11270" name="VISIO" r:id="rId3" imgW="3876840" imgH="1647000" progId="">
              <p:embed/>
            </p:oleObj>
          </a:graphicData>
        </a:graphic>
      </p:graphicFrame>
      <p:graphicFrame>
        <p:nvGraphicFramePr>
          <p:cNvPr id="11271" name="Object 5"/>
          <p:cNvGraphicFramePr>
            <a:graphicFrameLocks noChangeAspect="1"/>
          </p:cNvGraphicFramePr>
          <p:nvPr/>
        </p:nvGraphicFramePr>
        <p:xfrm>
          <a:off x="228600" y="3352800"/>
          <a:ext cx="7248525" cy="3189288"/>
        </p:xfrm>
        <a:graphic>
          <a:graphicData uri="http://schemas.openxmlformats.org/presentationml/2006/ole">
            <p:oleObj spid="_x0000_s11271" name="VISIO" r:id="rId4" imgW="5819760" imgH="2561400" progId="">
              <p:embed/>
            </p:oleObj>
          </a:graphicData>
        </a:graphic>
      </p:graphicFrame>
      <p:sp>
        <p:nvSpPr>
          <p:cNvPr id="11272" name="AutoShape 6"/>
          <p:cNvSpPr>
            <a:spLocks noChangeArrowheads="1"/>
          </p:cNvSpPr>
          <p:nvPr/>
        </p:nvSpPr>
        <p:spPr bwMode="auto">
          <a:xfrm rot="-2713369">
            <a:off x="6248400" y="3429000"/>
            <a:ext cx="685800" cy="381000"/>
          </a:xfrm>
          <a:prstGeom prst="rightArrow">
            <a:avLst>
              <a:gd name="adj1" fmla="val 50000"/>
              <a:gd name="adj2" fmla="val 45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4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 smtClean="0"/>
              <a:t>Tries</a:t>
            </a:r>
          </a:p>
        </p:txBody>
      </p:sp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0C0CDA3-E8E5-40C5-827F-A165440A4ED6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Compact Representation</a:t>
            </a:r>
          </a:p>
        </p:txBody>
      </p:sp>
      <p:sp>
        <p:nvSpPr>
          <p:cNvPr id="1229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8229600" cy="1524000"/>
          </a:xfrm>
        </p:spPr>
        <p:txBody>
          <a:bodyPr/>
          <a:lstStyle/>
          <a:p>
            <a:pPr eaLnBrk="1" hangingPunct="1"/>
            <a:r>
              <a:rPr lang="en-US" altLang="en-US" sz="2000" smtClean="0"/>
              <a:t>Compact representation of a compressed trie for an array of</a:t>
            </a:r>
            <a:r>
              <a:rPr lang="en-US" altLang="en-US" sz="2000" b="1" i="1" smtClean="0">
                <a:latin typeface="Times New Roman" pitchFamily="18" charset="0"/>
              </a:rPr>
              <a:t> </a:t>
            </a:r>
            <a:r>
              <a:rPr lang="en-US" altLang="en-US" sz="2000" smtClean="0"/>
              <a:t>strings:</a:t>
            </a:r>
          </a:p>
          <a:p>
            <a:pPr lvl="1" eaLnBrk="1" hangingPunct="1"/>
            <a:r>
              <a:rPr lang="en-US" altLang="en-US" sz="1800" smtClean="0"/>
              <a:t>Stores at the nodes ranges of indices instead of substrings</a:t>
            </a:r>
          </a:p>
          <a:p>
            <a:pPr lvl="1" eaLnBrk="1" hangingPunct="1"/>
            <a:r>
              <a:rPr lang="en-US" altLang="en-US" sz="1800" smtClean="0"/>
              <a:t>Uses </a:t>
            </a:r>
            <a:r>
              <a:rPr lang="en-US" altLang="en-US" sz="1800" b="1" i="1" smtClean="0">
                <a:latin typeface="Times New Roman" pitchFamily="18" charset="0"/>
              </a:rPr>
              <a:t>O</a:t>
            </a:r>
            <a:r>
              <a:rPr lang="en-US" altLang="en-US" sz="1800" smtClean="0">
                <a:latin typeface="Times New Roman" pitchFamily="18" charset="0"/>
              </a:rPr>
              <a:t>(</a:t>
            </a:r>
            <a:r>
              <a:rPr lang="en-US" altLang="en-US" sz="1800" b="1" i="1" smtClean="0">
                <a:latin typeface="Times New Roman" pitchFamily="18" charset="0"/>
              </a:rPr>
              <a:t>s</a:t>
            </a:r>
            <a:r>
              <a:rPr lang="en-US" altLang="en-US" sz="1800" smtClean="0">
                <a:latin typeface="Times New Roman" pitchFamily="18" charset="0"/>
              </a:rPr>
              <a:t>) </a:t>
            </a:r>
            <a:r>
              <a:rPr lang="en-US" altLang="en-US" sz="1800" smtClean="0"/>
              <a:t>space, where </a:t>
            </a:r>
            <a:r>
              <a:rPr lang="en-US" altLang="en-US" sz="1800" b="1" i="1" smtClean="0">
                <a:latin typeface="Times New Roman" pitchFamily="18" charset="0"/>
              </a:rPr>
              <a:t>s </a:t>
            </a:r>
            <a:r>
              <a:rPr lang="en-US" altLang="en-US" sz="1800" smtClean="0"/>
              <a:t>is the number of strings in the array</a:t>
            </a:r>
          </a:p>
          <a:p>
            <a:pPr lvl="1" eaLnBrk="1" hangingPunct="1"/>
            <a:r>
              <a:rPr lang="en-US" altLang="en-US" sz="1800" smtClean="0"/>
              <a:t>Serves as an auxiliary index structure</a:t>
            </a:r>
          </a:p>
        </p:txBody>
      </p:sp>
      <p:graphicFrame>
        <p:nvGraphicFramePr>
          <p:cNvPr id="12294" name="Object 4"/>
          <p:cNvGraphicFramePr>
            <a:graphicFrameLocks noChangeAspect="1"/>
          </p:cNvGraphicFramePr>
          <p:nvPr/>
        </p:nvGraphicFramePr>
        <p:xfrm>
          <a:off x="1676400" y="3048000"/>
          <a:ext cx="6145213" cy="1546225"/>
        </p:xfrm>
        <a:graphic>
          <a:graphicData uri="http://schemas.openxmlformats.org/presentationml/2006/ole">
            <p:oleObj spid="_x0000_s12294" name="VISIO" r:id="rId3" imgW="6144480" imgH="1545480" progId="">
              <p:embed/>
            </p:oleObj>
          </a:graphicData>
        </a:graphic>
      </p:graphicFrame>
      <p:graphicFrame>
        <p:nvGraphicFramePr>
          <p:cNvPr id="12295" name="Object 5"/>
          <p:cNvGraphicFramePr>
            <a:graphicFrameLocks noChangeAspect="1"/>
          </p:cNvGraphicFramePr>
          <p:nvPr/>
        </p:nvGraphicFramePr>
        <p:xfrm>
          <a:off x="533400" y="4343400"/>
          <a:ext cx="8153400" cy="2041525"/>
        </p:xfrm>
        <a:graphic>
          <a:graphicData uri="http://schemas.openxmlformats.org/presentationml/2006/ole">
            <p:oleObj spid="_x0000_s12295" name="VISIO" r:id="rId4" imgW="6810480" imgH="1704600" progId="">
              <p:embed/>
            </p:oleObj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 smtClean="0"/>
              <a:t>Tries</a:t>
            </a:r>
          </a:p>
        </p:txBody>
      </p:sp>
      <p:sp>
        <p:nvSpPr>
          <p:cNvPr id="1331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F3041E8-A55C-467B-931D-23E17C1BACCE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Suffix Trie</a:t>
            </a:r>
          </a:p>
        </p:txBody>
      </p:sp>
      <p:sp>
        <p:nvSpPr>
          <p:cNvPr id="1331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7772400" cy="838200"/>
          </a:xfrm>
        </p:spPr>
        <p:txBody>
          <a:bodyPr/>
          <a:lstStyle/>
          <a:p>
            <a:pPr eaLnBrk="1" hangingPunct="1"/>
            <a:r>
              <a:rPr lang="en-US" altLang="en-US" sz="2000" smtClean="0"/>
              <a:t>The suffix trie of a string </a:t>
            </a:r>
            <a:r>
              <a:rPr lang="en-US" altLang="en-US" sz="2000" b="1" i="1" smtClean="0">
                <a:latin typeface="Times New Roman" pitchFamily="18" charset="0"/>
              </a:rPr>
              <a:t>X</a:t>
            </a:r>
            <a:r>
              <a:rPr lang="en-US" altLang="en-US" sz="2000" smtClean="0"/>
              <a:t> is the compressed trie of all the suffixes of </a:t>
            </a:r>
            <a:r>
              <a:rPr lang="en-US" altLang="en-US" sz="2000" b="1" i="1" smtClean="0">
                <a:latin typeface="Times New Roman" pitchFamily="18" charset="0"/>
              </a:rPr>
              <a:t>X</a:t>
            </a:r>
          </a:p>
        </p:txBody>
      </p:sp>
      <p:graphicFrame>
        <p:nvGraphicFramePr>
          <p:cNvPr id="13318" name="Object 4"/>
          <p:cNvGraphicFramePr>
            <a:graphicFrameLocks noChangeAspect="1"/>
          </p:cNvGraphicFramePr>
          <p:nvPr/>
        </p:nvGraphicFramePr>
        <p:xfrm>
          <a:off x="762000" y="3657600"/>
          <a:ext cx="8001000" cy="2300288"/>
        </p:xfrm>
        <a:graphic>
          <a:graphicData uri="http://schemas.openxmlformats.org/presentationml/2006/ole">
            <p:oleObj spid="_x0000_s13318" name="VISIO" r:id="rId3" imgW="5000040" imgH="1447200" progId="">
              <p:embed/>
            </p:oleObj>
          </a:graphicData>
        </a:graphic>
      </p:graphicFrame>
      <p:graphicFrame>
        <p:nvGraphicFramePr>
          <p:cNvPr id="13319" name="Object 6"/>
          <p:cNvGraphicFramePr>
            <a:graphicFrameLocks noChangeAspect="1"/>
          </p:cNvGraphicFramePr>
          <p:nvPr/>
        </p:nvGraphicFramePr>
        <p:xfrm>
          <a:off x="2971800" y="2514600"/>
          <a:ext cx="3505200" cy="901700"/>
        </p:xfrm>
        <a:graphic>
          <a:graphicData uri="http://schemas.openxmlformats.org/presentationml/2006/ole">
            <p:oleObj spid="_x0000_s13319" name="VISIO" r:id="rId4" imgW="1955160" imgH="504000" progId="">
              <p:embed/>
            </p:oleObj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4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 smtClean="0"/>
              <a:t>Tries</a:t>
            </a:r>
          </a:p>
        </p:txBody>
      </p:sp>
      <p:sp>
        <p:nvSpPr>
          <p:cNvPr id="143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9DD968A-1B62-4963-BF7B-A25B82BAC201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Analysis of Suffix Tries</a:t>
            </a:r>
          </a:p>
        </p:txBody>
      </p:sp>
      <p:sp>
        <p:nvSpPr>
          <p:cNvPr id="1434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524000"/>
            <a:ext cx="7772400" cy="1981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 smtClean="0"/>
              <a:t>Compact representation of the suffix trie for a string </a:t>
            </a:r>
            <a:r>
              <a:rPr lang="en-US" altLang="en-US" sz="2400" b="1" i="1" smtClean="0">
                <a:latin typeface="Times New Roman" pitchFamily="18" charset="0"/>
              </a:rPr>
              <a:t>X</a:t>
            </a:r>
            <a:r>
              <a:rPr lang="en-US" altLang="en-US" sz="2400" smtClean="0"/>
              <a:t> of size </a:t>
            </a:r>
            <a:r>
              <a:rPr lang="en-US" altLang="en-US" sz="2400" b="1" i="1" smtClean="0">
                <a:latin typeface="Times New Roman" pitchFamily="18" charset="0"/>
              </a:rPr>
              <a:t>n</a:t>
            </a:r>
            <a:r>
              <a:rPr lang="en-US" altLang="en-US" sz="2400" smtClean="0"/>
              <a:t> from an alphabet of size </a:t>
            </a:r>
            <a:r>
              <a:rPr lang="en-US" altLang="en-US" sz="2400" b="1" i="1" smtClean="0">
                <a:latin typeface="Times New Roman" pitchFamily="18" charset="0"/>
              </a:rPr>
              <a:t>d</a:t>
            </a:r>
            <a:endParaRPr lang="en-US" altLang="en-US" sz="2400" b="1" i="1" smtClean="0">
              <a:solidFill>
                <a:schemeClr val="accent2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smtClean="0"/>
              <a:t>Uses </a:t>
            </a:r>
            <a:r>
              <a:rPr lang="en-US" altLang="en-US" sz="2000" b="1" i="1" smtClean="0">
                <a:latin typeface="Times New Roman" pitchFamily="18" charset="0"/>
              </a:rPr>
              <a:t>O</a:t>
            </a:r>
            <a:r>
              <a:rPr lang="en-US" altLang="en-US" sz="2000" smtClean="0">
                <a:latin typeface="Times New Roman" pitchFamily="18" charset="0"/>
              </a:rPr>
              <a:t>(</a:t>
            </a:r>
            <a:r>
              <a:rPr lang="en-US" altLang="en-US" sz="2000" b="1" i="1" smtClean="0">
                <a:latin typeface="Times New Roman" pitchFamily="18" charset="0"/>
              </a:rPr>
              <a:t>n</a:t>
            </a:r>
            <a:r>
              <a:rPr lang="en-US" altLang="en-US" sz="2000" smtClean="0">
                <a:latin typeface="Times New Roman" pitchFamily="18" charset="0"/>
              </a:rPr>
              <a:t>)</a:t>
            </a:r>
            <a:r>
              <a:rPr lang="en-US" altLang="en-US" sz="2000" smtClean="0"/>
              <a:t> space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smtClean="0"/>
              <a:t>Supports arbitrary pattern matching queries in </a:t>
            </a:r>
            <a:r>
              <a:rPr lang="en-US" altLang="en-US" sz="2000" b="1" i="1" smtClean="0">
                <a:latin typeface="Times New Roman" pitchFamily="18" charset="0"/>
              </a:rPr>
              <a:t>X</a:t>
            </a:r>
            <a:r>
              <a:rPr lang="en-US" altLang="en-US" sz="2000" smtClean="0"/>
              <a:t> in </a:t>
            </a:r>
            <a:r>
              <a:rPr lang="en-US" altLang="en-US" sz="2000" b="1" i="1" smtClean="0">
                <a:latin typeface="Times New Roman" pitchFamily="18" charset="0"/>
              </a:rPr>
              <a:t>O</a:t>
            </a:r>
            <a:r>
              <a:rPr lang="en-US" altLang="en-US" sz="2000" smtClean="0">
                <a:latin typeface="Times New Roman" pitchFamily="18" charset="0"/>
              </a:rPr>
              <a:t>(</a:t>
            </a:r>
            <a:r>
              <a:rPr lang="en-US" altLang="en-US" sz="2000" b="1" i="1" smtClean="0">
                <a:latin typeface="Times New Roman" pitchFamily="18" charset="0"/>
              </a:rPr>
              <a:t>dm</a:t>
            </a:r>
            <a:r>
              <a:rPr lang="en-US" altLang="en-US" sz="2000" smtClean="0">
                <a:latin typeface="Times New Roman" pitchFamily="18" charset="0"/>
              </a:rPr>
              <a:t>)</a:t>
            </a:r>
            <a:r>
              <a:rPr lang="en-US" altLang="en-US" sz="2000" smtClean="0"/>
              <a:t> time, where </a:t>
            </a:r>
            <a:r>
              <a:rPr lang="en-US" altLang="en-US" sz="2000" b="1" i="1" smtClean="0">
                <a:latin typeface="Times New Roman" pitchFamily="18" charset="0"/>
              </a:rPr>
              <a:t>m</a:t>
            </a:r>
            <a:r>
              <a:rPr lang="en-US" altLang="en-US" sz="2000" smtClean="0"/>
              <a:t> is the size of the pattern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smtClean="0"/>
              <a:t>Can be constructed in </a:t>
            </a:r>
            <a:r>
              <a:rPr lang="en-US" altLang="en-US" sz="2000" b="1" i="1" smtClean="0">
                <a:latin typeface="Times New Roman" pitchFamily="18" charset="0"/>
              </a:rPr>
              <a:t>O</a:t>
            </a:r>
            <a:r>
              <a:rPr lang="en-US" altLang="en-US" sz="2000" smtClean="0">
                <a:latin typeface="Times New Roman" pitchFamily="18" charset="0"/>
              </a:rPr>
              <a:t>(</a:t>
            </a:r>
            <a:r>
              <a:rPr lang="en-US" altLang="en-US" sz="2000" b="1" i="1" smtClean="0">
                <a:latin typeface="Times New Roman" pitchFamily="18" charset="0"/>
              </a:rPr>
              <a:t>n</a:t>
            </a:r>
            <a:r>
              <a:rPr lang="en-US" altLang="en-US" sz="2000" smtClean="0">
                <a:latin typeface="Times New Roman" pitchFamily="18" charset="0"/>
              </a:rPr>
              <a:t>)</a:t>
            </a:r>
            <a:r>
              <a:rPr lang="en-US" altLang="en-US" sz="2000" smtClean="0"/>
              <a:t> time</a:t>
            </a:r>
          </a:p>
        </p:txBody>
      </p:sp>
      <p:graphicFrame>
        <p:nvGraphicFramePr>
          <p:cNvPr id="14342" name="Object 4"/>
          <p:cNvGraphicFramePr>
            <a:graphicFrameLocks noChangeAspect="1"/>
          </p:cNvGraphicFramePr>
          <p:nvPr/>
        </p:nvGraphicFramePr>
        <p:xfrm>
          <a:off x="1066800" y="4191000"/>
          <a:ext cx="7596188" cy="2036763"/>
        </p:xfrm>
        <a:graphic>
          <a:graphicData uri="http://schemas.openxmlformats.org/presentationml/2006/ole">
            <p:oleObj spid="_x0000_s14342" name="VISIO" r:id="rId3" imgW="5076000" imgH="1361160" progId="">
              <p:embed/>
            </p:oleObj>
          </a:graphicData>
        </a:graphic>
      </p:graphicFrame>
      <p:graphicFrame>
        <p:nvGraphicFramePr>
          <p:cNvPr id="14343" name="Object 5"/>
          <p:cNvGraphicFramePr>
            <a:graphicFrameLocks noChangeAspect="1"/>
          </p:cNvGraphicFramePr>
          <p:nvPr/>
        </p:nvGraphicFramePr>
        <p:xfrm>
          <a:off x="3352800" y="3505200"/>
          <a:ext cx="2943225" cy="757238"/>
        </p:xfrm>
        <a:graphic>
          <a:graphicData uri="http://schemas.openxmlformats.org/presentationml/2006/ole">
            <p:oleObj spid="_x0000_s14343" name="VISIO" r:id="rId4" imgW="1955160" imgH="504000" progId="">
              <p:embed/>
            </p:oleObj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Designs\Blueprint.pot</Template>
  <TotalTime>5828</TotalTime>
  <Words>388</Words>
  <Application>Microsoft Office PowerPoint</Application>
  <PresentationFormat>On-screen Show (4:3)</PresentationFormat>
  <Paragraphs>58</Paragraphs>
  <Slides>9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Blueprint</vt:lpstr>
      <vt:lpstr>VISIO</vt:lpstr>
      <vt:lpstr>Tries</vt:lpstr>
      <vt:lpstr>Preprocessing Strings</vt:lpstr>
      <vt:lpstr>Standard Tries</vt:lpstr>
      <vt:lpstr>Analysis of Standard Tries</vt:lpstr>
      <vt:lpstr>Word Matching with a Trie</vt:lpstr>
      <vt:lpstr>Compressed Tries</vt:lpstr>
      <vt:lpstr>Compact Representation</vt:lpstr>
      <vt:lpstr>Suffix Trie</vt:lpstr>
      <vt:lpstr>Analysis of Suffix Tries</vt:lpstr>
    </vt:vector>
  </TitlesOfParts>
  <Company>Brown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Algorithms</dc:title>
  <dc:creator>Roberto Tamassia</dc:creator>
  <cp:lastModifiedBy>Gururajan</cp:lastModifiedBy>
  <cp:revision>1095</cp:revision>
  <dcterms:created xsi:type="dcterms:W3CDTF">2002-01-21T02:22:10Z</dcterms:created>
  <dcterms:modified xsi:type="dcterms:W3CDTF">2017-07-15T04:44:24Z</dcterms:modified>
</cp:coreProperties>
</file>