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3"/>
  </p:notesMasterIdLst>
  <p:handoutMasterIdLst>
    <p:handoutMasterId r:id="rId24"/>
  </p:handoutMasterIdLst>
  <p:sldIdLst>
    <p:sldId id="256" r:id="rId2"/>
    <p:sldId id="919" r:id="rId3"/>
    <p:sldId id="920" r:id="rId4"/>
    <p:sldId id="921" r:id="rId5"/>
    <p:sldId id="922" r:id="rId6"/>
    <p:sldId id="909" r:id="rId7"/>
    <p:sldId id="928" r:id="rId8"/>
    <p:sldId id="927" r:id="rId9"/>
    <p:sldId id="926" r:id="rId10"/>
    <p:sldId id="912" r:id="rId11"/>
    <p:sldId id="913" r:id="rId12"/>
    <p:sldId id="914" r:id="rId13"/>
    <p:sldId id="923" r:id="rId14"/>
    <p:sldId id="890" r:id="rId15"/>
    <p:sldId id="929" r:id="rId16"/>
    <p:sldId id="925" r:id="rId17"/>
    <p:sldId id="917" r:id="rId18"/>
    <p:sldId id="893" r:id="rId19"/>
    <p:sldId id="930" r:id="rId20"/>
    <p:sldId id="931" r:id="rId21"/>
    <p:sldId id="932" r:id="rId22"/>
  </p:sldIdLst>
  <p:sldSz cx="9144000" cy="6858000" type="screen4x3"/>
  <p:notesSz cx="7315200" cy="9601200"/>
  <p:defaultTextStyle>
    <a:defPPr>
      <a:defRPr lang="en-US"/>
    </a:defPPr>
    <a:lvl1pPr algn="l" rtl="0" eaLnBrk="0" fontAlgn="base" hangingPunct="0">
      <a:spcBef>
        <a:spcPct val="0"/>
      </a:spcBef>
      <a:spcAft>
        <a:spcPct val="0"/>
      </a:spcAft>
      <a:defRPr sz="2400" b="1"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charset="0"/>
        <a:ea typeface="+mn-ea"/>
        <a:cs typeface="+mn-cs"/>
      </a:defRPr>
    </a:lvl5pPr>
    <a:lvl6pPr marL="2286000" algn="l" defTabSz="914400" rtl="0" eaLnBrk="1" latinLnBrk="0" hangingPunct="1">
      <a:defRPr sz="2400" b="1" kern="1200">
        <a:solidFill>
          <a:schemeClr val="tx1"/>
        </a:solidFill>
        <a:latin typeface="Times New Roman" charset="0"/>
        <a:ea typeface="+mn-ea"/>
        <a:cs typeface="+mn-cs"/>
      </a:defRPr>
    </a:lvl6pPr>
    <a:lvl7pPr marL="2743200" algn="l" defTabSz="914400" rtl="0" eaLnBrk="1" latinLnBrk="0" hangingPunct="1">
      <a:defRPr sz="2400" b="1" kern="1200">
        <a:solidFill>
          <a:schemeClr val="tx1"/>
        </a:solidFill>
        <a:latin typeface="Times New Roman" charset="0"/>
        <a:ea typeface="+mn-ea"/>
        <a:cs typeface="+mn-cs"/>
      </a:defRPr>
    </a:lvl7pPr>
    <a:lvl8pPr marL="3200400" algn="l" defTabSz="914400" rtl="0" eaLnBrk="1" latinLnBrk="0" hangingPunct="1">
      <a:defRPr sz="2400" b="1" kern="1200">
        <a:solidFill>
          <a:schemeClr val="tx1"/>
        </a:solidFill>
        <a:latin typeface="Times New Roman" charset="0"/>
        <a:ea typeface="+mn-ea"/>
        <a:cs typeface="+mn-cs"/>
      </a:defRPr>
    </a:lvl8pPr>
    <a:lvl9pPr marL="3657600" algn="l" defTabSz="914400" rtl="0" eaLnBrk="1" latinLnBrk="0" hangingPunct="1">
      <a:defRPr sz="2400" b="1"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C9900"/>
    <a:srgbClr val="FF3300"/>
    <a:srgbClr val="3399FF"/>
    <a:srgbClr val="0000CC"/>
    <a:srgbClr val="FF33CC"/>
    <a:srgbClr val="9900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9639" autoAdjust="0"/>
    <p:restoredTop sz="95755" autoAdjust="0"/>
  </p:normalViewPr>
  <p:slideViewPr>
    <p:cSldViewPr>
      <p:cViewPr>
        <p:scale>
          <a:sx n="89" d="100"/>
          <a:sy n="89" d="100"/>
        </p:scale>
        <p:origin x="-1482" y="-3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257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6.xml"/><Relationship Id="rId1" Type="http://schemas.openxmlformats.org/officeDocument/2006/relationships/slide" Target="slides/slide1.xml"/><Relationship Id="rId6" Type="http://schemas.openxmlformats.org/officeDocument/2006/relationships/slide" Target="slides/slide17.xml"/><Relationship Id="rId5" Type="http://schemas.openxmlformats.org/officeDocument/2006/relationships/slide" Target="slides/slide14.xml"/><Relationship Id="rId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154" name="Rectangle 2"/>
          <p:cNvSpPr>
            <a:spLocks noGrp="1" noChangeArrowheads="1"/>
          </p:cNvSpPr>
          <p:nvPr>
            <p:ph type="hdr" sz="quarter"/>
          </p:nvPr>
        </p:nvSpPr>
        <p:spPr bwMode="auto">
          <a:xfrm>
            <a:off x="0" y="0"/>
            <a:ext cx="3178175" cy="466725"/>
          </a:xfrm>
          <a:prstGeom prst="rect">
            <a:avLst/>
          </a:prstGeom>
          <a:noFill/>
          <a:ln w="9525">
            <a:noFill/>
            <a:miter lim="800000"/>
            <a:headEnd/>
            <a:tailEnd/>
          </a:ln>
          <a:effectLst/>
        </p:spPr>
        <p:txBody>
          <a:bodyPr vert="horz" wrap="square" lIns="95211" tIns="47607" rIns="95211" bIns="47607" numCol="1" anchor="t" anchorCtr="0" compatLnSpc="1">
            <a:prstTxWarp prst="textNoShape">
              <a:avLst/>
            </a:prstTxWarp>
          </a:bodyPr>
          <a:lstStyle>
            <a:lvl1pPr defTabSz="952500">
              <a:defRPr sz="1100" b="0"/>
            </a:lvl1pPr>
          </a:lstStyle>
          <a:p>
            <a:endParaRPr lang="en-US"/>
          </a:p>
        </p:txBody>
      </p:sp>
      <p:sp>
        <p:nvSpPr>
          <p:cNvPr id="433155" name="Rectangle 3"/>
          <p:cNvSpPr>
            <a:spLocks noGrp="1" noChangeArrowheads="1"/>
          </p:cNvSpPr>
          <p:nvPr>
            <p:ph type="dt" sz="quarter" idx="1"/>
          </p:nvPr>
        </p:nvSpPr>
        <p:spPr bwMode="auto">
          <a:xfrm>
            <a:off x="4152900" y="0"/>
            <a:ext cx="3176588" cy="466725"/>
          </a:xfrm>
          <a:prstGeom prst="rect">
            <a:avLst/>
          </a:prstGeom>
          <a:noFill/>
          <a:ln w="9525">
            <a:noFill/>
            <a:miter lim="800000"/>
            <a:headEnd/>
            <a:tailEnd/>
          </a:ln>
          <a:effectLst/>
        </p:spPr>
        <p:txBody>
          <a:bodyPr vert="horz" wrap="square" lIns="95211" tIns="47607" rIns="95211" bIns="47607" numCol="1" anchor="t" anchorCtr="0" compatLnSpc="1">
            <a:prstTxWarp prst="textNoShape">
              <a:avLst/>
            </a:prstTxWarp>
          </a:bodyPr>
          <a:lstStyle>
            <a:lvl1pPr algn="r" defTabSz="952500">
              <a:defRPr sz="1100" b="0"/>
            </a:lvl1pPr>
          </a:lstStyle>
          <a:p>
            <a:endParaRPr lang="en-US"/>
          </a:p>
        </p:txBody>
      </p:sp>
      <p:sp>
        <p:nvSpPr>
          <p:cNvPr id="433156" name="Rectangle 4"/>
          <p:cNvSpPr>
            <a:spLocks noGrp="1" noChangeArrowheads="1"/>
          </p:cNvSpPr>
          <p:nvPr>
            <p:ph type="ftr" sz="quarter" idx="2"/>
          </p:nvPr>
        </p:nvSpPr>
        <p:spPr bwMode="auto">
          <a:xfrm>
            <a:off x="0" y="9109075"/>
            <a:ext cx="3178175" cy="468313"/>
          </a:xfrm>
          <a:prstGeom prst="rect">
            <a:avLst/>
          </a:prstGeom>
          <a:noFill/>
          <a:ln w="9525">
            <a:noFill/>
            <a:miter lim="800000"/>
            <a:headEnd/>
            <a:tailEnd/>
          </a:ln>
          <a:effectLst/>
        </p:spPr>
        <p:txBody>
          <a:bodyPr vert="horz" wrap="square" lIns="95211" tIns="47607" rIns="95211" bIns="47607" numCol="1" anchor="b" anchorCtr="0" compatLnSpc="1">
            <a:prstTxWarp prst="textNoShape">
              <a:avLst/>
            </a:prstTxWarp>
          </a:bodyPr>
          <a:lstStyle>
            <a:lvl1pPr defTabSz="952500">
              <a:defRPr sz="1100" b="0"/>
            </a:lvl1pPr>
          </a:lstStyle>
          <a:p>
            <a:endParaRPr lang="en-US"/>
          </a:p>
        </p:txBody>
      </p:sp>
      <p:sp>
        <p:nvSpPr>
          <p:cNvPr id="433157" name="Rectangle 5"/>
          <p:cNvSpPr>
            <a:spLocks noGrp="1" noChangeArrowheads="1"/>
          </p:cNvSpPr>
          <p:nvPr>
            <p:ph type="sldNum" sz="quarter" idx="3"/>
          </p:nvPr>
        </p:nvSpPr>
        <p:spPr bwMode="auto">
          <a:xfrm>
            <a:off x="4152900" y="9109075"/>
            <a:ext cx="3176588" cy="468313"/>
          </a:xfrm>
          <a:prstGeom prst="rect">
            <a:avLst/>
          </a:prstGeom>
          <a:noFill/>
          <a:ln w="9525">
            <a:noFill/>
            <a:miter lim="800000"/>
            <a:headEnd/>
            <a:tailEnd/>
          </a:ln>
          <a:effectLst/>
        </p:spPr>
        <p:txBody>
          <a:bodyPr vert="horz" wrap="square" lIns="95211" tIns="47607" rIns="95211" bIns="47607" numCol="1" anchor="b" anchorCtr="0" compatLnSpc="1">
            <a:prstTxWarp prst="textNoShape">
              <a:avLst/>
            </a:prstTxWarp>
          </a:bodyPr>
          <a:lstStyle>
            <a:lvl1pPr algn="r" defTabSz="952500">
              <a:defRPr sz="1100" b="0"/>
            </a:lvl1pPr>
          </a:lstStyle>
          <a:p>
            <a:fld id="{F902066A-B65C-4D2A-A6A0-2892BB9CF1B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3178175" cy="466725"/>
          </a:xfrm>
          <a:prstGeom prst="rect">
            <a:avLst/>
          </a:prstGeom>
          <a:noFill/>
          <a:ln w="12700">
            <a:noFill/>
            <a:miter lim="800000"/>
            <a:headEnd/>
            <a:tailEnd/>
          </a:ln>
          <a:effectLst/>
        </p:spPr>
        <p:txBody>
          <a:bodyPr vert="horz" wrap="none" lIns="95211" tIns="47607" rIns="95211" bIns="47607" numCol="1" anchor="ctr" anchorCtr="0" compatLnSpc="1">
            <a:prstTxWarp prst="textNoShape">
              <a:avLst/>
            </a:prstTxWarp>
          </a:bodyPr>
          <a:lstStyle>
            <a:lvl1pPr defTabSz="952500">
              <a:defRPr sz="1100" b="0"/>
            </a:lvl1pPr>
          </a:lstStyle>
          <a:p>
            <a:endParaRPr lang="en-US"/>
          </a:p>
        </p:txBody>
      </p:sp>
      <p:sp>
        <p:nvSpPr>
          <p:cNvPr id="86019" name="Rectangle 3"/>
          <p:cNvSpPr>
            <a:spLocks noGrp="1" noChangeArrowheads="1"/>
          </p:cNvSpPr>
          <p:nvPr>
            <p:ph type="dt" idx="1"/>
          </p:nvPr>
        </p:nvSpPr>
        <p:spPr bwMode="auto">
          <a:xfrm>
            <a:off x="4152900" y="0"/>
            <a:ext cx="3176588" cy="466725"/>
          </a:xfrm>
          <a:prstGeom prst="rect">
            <a:avLst/>
          </a:prstGeom>
          <a:noFill/>
          <a:ln w="12700">
            <a:noFill/>
            <a:miter lim="800000"/>
            <a:headEnd/>
            <a:tailEnd/>
          </a:ln>
          <a:effectLst/>
        </p:spPr>
        <p:txBody>
          <a:bodyPr vert="horz" wrap="none" lIns="95211" tIns="47607" rIns="95211" bIns="47607" numCol="1" anchor="ctr" anchorCtr="0" compatLnSpc="1">
            <a:prstTxWarp prst="textNoShape">
              <a:avLst/>
            </a:prstTxWarp>
          </a:bodyPr>
          <a:lstStyle>
            <a:lvl1pPr algn="r" defTabSz="952500">
              <a:defRPr sz="1100" b="0"/>
            </a:lvl1pPr>
          </a:lstStyle>
          <a:p>
            <a:endParaRPr lang="en-US"/>
          </a:p>
        </p:txBody>
      </p:sp>
      <p:sp>
        <p:nvSpPr>
          <p:cNvPr id="86020" name="Rectangle 4"/>
          <p:cNvSpPr>
            <a:spLocks noGrp="1" noRot="1" noChangeAspect="1" noChangeArrowheads="1" noTextEdit="1"/>
          </p:cNvSpPr>
          <p:nvPr>
            <p:ph type="sldImg" idx="2"/>
          </p:nvPr>
        </p:nvSpPr>
        <p:spPr bwMode="auto">
          <a:xfrm>
            <a:off x="1227138" y="700088"/>
            <a:ext cx="4881562" cy="3660775"/>
          </a:xfrm>
          <a:prstGeom prst="rect">
            <a:avLst/>
          </a:prstGeom>
          <a:noFill/>
          <a:ln w="9525">
            <a:solidFill>
              <a:srgbClr val="000000"/>
            </a:solidFill>
            <a:miter lim="800000"/>
            <a:headEnd/>
            <a:tailEnd/>
          </a:ln>
          <a:effectLst/>
        </p:spPr>
      </p:sp>
      <p:sp>
        <p:nvSpPr>
          <p:cNvPr id="86021" name="Rectangle 5"/>
          <p:cNvSpPr>
            <a:spLocks noGrp="1" noChangeArrowheads="1"/>
          </p:cNvSpPr>
          <p:nvPr>
            <p:ph type="body" sz="quarter" idx="3"/>
          </p:nvPr>
        </p:nvSpPr>
        <p:spPr bwMode="auto">
          <a:xfrm>
            <a:off x="974725" y="4594225"/>
            <a:ext cx="5376863" cy="4281488"/>
          </a:xfrm>
          <a:prstGeom prst="rect">
            <a:avLst/>
          </a:prstGeom>
          <a:noFill/>
          <a:ln w="12700">
            <a:noFill/>
            <a:miter lim="800000"/>
            <a:headEnd/>
            <a:tailEnd/>
          </a:ln>
          <a:effectLst/>
        </p:spPr>
        <p:txBody>
          <a:bodyPr vert="horz" wrap="none" lIns="95211" tIns="47607" rIns="95211" bIns="47607"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6022" name="Rectangle 6"/>
          <p:cNvSpPr>
            <a:spLocks noGrp="1" noChangeArrowheads="1"/>
          </p:cNvSpPr>
          <p:nvPr>
            <p:ph type="ftr" sz="quarter" idx="4"/>
          </p:nvPr>
        </p:nvSpPr>
        <p:spPr bwMode="auto">
          <a:xfrm>
            <a:off x="0" y="9109075"/>
            <a:ext cx="3178175" cy="468313"/>
          </a:xfrm>
          <a:prstGeom prst="rect">
            <a:avLst/>
          </a:prstGeom>
          <a:noFill/>
          <a:ln w="12700">
            <a:noFill/>
            <a:miter lim="800000"/>
            <a:headEnd/>
            <a:tailEnd/>
          </a:ln>
          <a:effectLst/>
        </p:spPr>
        <p:txBody>
          <a:bodyPr vert="horz" wrap="none" lIns="95211" tIns="47607" rIns="95211" bIns="47607" numCol="1" anchor="b" anchorCtr="0" compatLnSpc="1">
            <a:prstTxWarp prst="textNoShape">
              <a:avLst/>
            </a:prstTxWarp>
          </a:bodyPr>
          <a:lstStyle>
            <a:lvl1pPr defTabSz="952500">
              <a:defRPr sz="1100" b="0"/>
            </a:lvl1pPr>
          </a:lstStyle>
          <a:p>
            <a:endParaRPr lang="en-US"/>
          </a:p>
        </p:txBody>
      </p:sp>
      <p:sp>
        <p:nvSpPr>
          <p:cNvPr id="86023" name="Rectangle 7"/>
          <p:cNvSpPr>
            <a:spLocks noGrp="1" noChangeArrowheads="1"/>
          </p:cNvSpPr>
          <p:nvPr>
            <p:ph type="sldNum" sz="quarter" idx="5"/>
          </p:nvPr>
        </p:nvSpPr>
        <p:spPr bwMode="auto">
          <a:xfrm>
            <a:off x="4152900" y="9109075"/>
            <a:ext cx="3176588" cy="468313"/>
          </a:xfrm>
          <a:prstGeom prst="rect">
            <a:avLst/>
          </a:prstGeom>
          <a:noFill/>
          <a:ln w="12700">
            <a:noFill/>
            <a:miter lim="800000"/>
            <a:headEnd/>
            <a:tailEnd/>
          </a:ln>
          <a:effectLst/>
        </p:spPr>
        <p:txBody>
          <a:bodyPr vert="horz" wrap="none" lIns="95211" tIns="47607" rIns="95211" bIns="47607" numCol="1" anchor="b" anchorCtr="0" compatLnSpc="1">
            <a:prstTxWarp prst="textNoShape">
              <a:avLst/>
            </a:prstTxWarp>
          </a:bodyPr>
          <a:lstStyle>
            <a:lvl1pPr algn="r" defTabSz="952500">
              <a:defRPr sz="1100" b="0"/>
            </a:lvl1pPr>
          </a:lstStyle>
          <a:p>
            <a:fld id="{13D2BEF8-EAF4-4D58-91C7-944674D6229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F04CA-B28A-4BCE-AB67-815445B58AA3}" type="slidenum">
              <a:rPr lang="en-US"/>
              <a:pPr/>
              <a:t>20</a:t>
            </a:fld>
            <a:endParaRPr lang="en-US"/>
          </a:p>
        </p:txBody>
      </p:sp>
      <p:sp>
        <p:nvSpPr>
          <p:cNvPr id="1556482" name="Rectangle 2"/>
          <p:cNvSpPr>
            <a:spLocks noGrp="1" noRot="1" noChangeAspect="1" noChangeArrowheads="1" noTextEdit="1"/>
          </p:cNvSpPr>
          <p:nvPr>
            <p:ph type="sldImg"/>
          </p:nvPr>
        </p:nvSpPr>
        <p:spPr bwMode="auto">
          <a:xfrm>
            <a:off x="1258888" y="720725"/>
            <a:ext cx="4799012" cy="3598863"/>
          </a:xfrm>
          <a:prstGeom prst="rect">
            <a:avLst/>
          </a:prstGeom>
          <a:solidFill>
            <a:srgbClr val="FFFFFF"/>
          </a:solidFill>
          <a:ln>
            <a:solidFill>
              <a:srgbClr val="000000"/>
            </a:solidFill>
            <a:miter lim="800000"/>
            <a:headEnd/>
            <a:tailEnd/>
          </a:ln>
        </p:spPr>
      </p:sp>
      <p:sp>
        <p:nvSpPr>
          <p:cNvPr id="1556483" name="Rectangle 3"/>
          <p:cNvSpPr>
            <a:spLocks noGrp="1" noChangeArrowheads="1"/>
          </p:cNvSpPr>
          <p:nvPr>
            <p:ph type="body" idx="1"/>
          </p:nvPr>
        </p:nvSpPr>
        <p:spPr bwMode="auto">
          <a:xfrm>
            <a:off x="731838" y="4560888"/>
            <a:ext cx="5851525" cy="4319587"/>
          </a:xfrm>
          <a:prstGeom prst="rect">
            <a:avLst/>
          </a:prstGeom>
          <a:solidFill>
            <a:srgbClr val="FFFFFF"/>
          </a:solidFill>
          <a:ln>
            <a:solidFill>
              <a:srgbClr val="000000"/>
            </a:solidFill>
            <a:miter lim="800000"/>
            <a:headEnd/>
            <a:tailEnd/>
          </a:ln>
        </p:spPr>
        <p:txBody>
          <a:bodyPr lIns="95235" tIns="47617" rIns="95235" bIns="47617"/>
          <a:lstStyle/>
          <a:p>
            <a:r>
              <a:rPr lang="en-US"/>
              <a:t>DNA in the human genome is arranged into 24 distinct chromosomes--physically separate molecules that range in length from about 50 million to 250 million base pairs. A few types of major chromosomal abnormalities, including missing or extra copies or gross breaks and rejoinings (translocations), can be detected by microscopic examination. Most changes in DNA, however, are more subtle and require a closer analysis of the DNA molecule to find perhaps single-base differences. </a:t>
            </a:r>
          </a:p>
          <a:p>
            <a:r>
              <a:rPr lang="en-US"/>
              <a:t>Each chromosome contains many genes, the basic physical and functional units of heredity. Genes are specific sequences of bases that encode instructions on how to make proteins. Genes comprise only about 2% of the human genome; the remainder consists of noncoding regions, whose functions may include providing chromosomal structural integrity and regulating where, when, and in what quantity proteins are made. The human genome is estimated to contain 30,000 to 40,000 genes. </a:t>
            </a:r>
          </a:p>
          <a:p>
            <a:r>
              <a:rPr lang="en-US"/>
              <a:t>Although genes get a lot of attention, it’s the proteins that perform most life functions and even make up the majority of cellular structures. Proteins are large, complex molecules made up of smaller subunits called amino acids. Chemical properties that distinguish the 20 different amino acids cause the protein chains to fold up into specific three-dimensional structures that define their particular functions in the cell.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2209800"/>
            <a:ext cx="8026400" cy="0"/>
          </a:xfrm>
          <a:prstGeom prst="line">
            <a:avLst/>
          </a:prstGeom>
          <a:noFill/>
          <a:ln w="50800">
            <a:solidFill>
              <a:schemeClr val="accent2"/>
            </a:solidFill>
            <a:round/>
            <a:headEnd type="none" w="sm" len="sm"/>
            <a:tailEnd type="none" w="sm" len="sm"/>
          </a:ln>
          <a:effectLst/>
        </p:spPr>
        <p:txBody>
          <a:bodyPr wrap="none" anchor="ctr"/>
          <a:lstStyle/>
          <a:p>
            <a:endParaRPr lang="en-IN"/>
          </a:p>
        </p:txBody>
      </p:sp>
      <p:sp>
        <p:nvSpPr>
          <p:cNvPr id="4099" name="Rectangle 3"/>
          <p:cNvSpPr>
            <a:spLocks noGrp="1" noChangeArrowheads="1"/>
          </p:cNvSpPr>
          <p:nvPr>
            <p:ph type="ctrTitle" sz="quarter"/>
          </p:nvPr>
        </p:nvSpPr>
        <p:spPr>
          <a:xfrm>
            <a:off x="685800" y="609600"/>
            <a:ext cx="7772400" cy="1143000"/>
          </a:xfrm>
        </p:spPr>
        <p:txBody>
          <a:bodyPr/>
          <a:lstStyle>
            <a:lvl1pPr>
              <a:defRPr/>
            </a:lvl1pPr>
          </a:lstStyle>
          <a:p>
            <a:r>
              <a:rPr lang="en-US"/>
              <a:t>Click to edit Master title style</a:t>
            </a:r>
          </a:p>
        </p:txBody>
      </p:sp>
      <p:sp>
        <p:nvSpPr>
          <p:cNvPr id="4100" name="Rectangle 4"/>
          <p:cNvSpPr>
            <a:spLocks noGrp="1" noChangeArrowheads="1"/>
          </p:cNvSpPr>
          <p:nvPr>
            <p:ph type="subTitle" sz="quarter" idx="1"/>
          </p:nvPr>
        </p:nvSpPr>
        <p:spPr>
          <a:xfrm>
            <a:off x="1371600" y="35814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101" name="Rectangle 5"/>
          <p:cNvSpPr>
            <a:spLocks noGrp="1" noChangeArrowheads="1"/>
          </p:cNvSpPr>
          <p:nvPr>
            <p:ph type="dt" sz="quarter" idx="2"/>
          </p:nvPr>
        </p:nvSpPr>
        <p:spPr>
          <a:xfrm>
            <a:off x="381000" y="6248400"/>
            <a:ext cx="1905000" cy="457200"/>
          </a:xfrm>
        </p:spPr>
        <p:txBody>
          <a:bodyPr/>
          <a:lstStyle>
            <a:lvl1pPr>
              <a:defRPr/>
            </a:lvl1pPr>
          </a:lstStyle>
          <a:p>
            <a:endParaRPr 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b="0"/>
            </a:lvl1pPr>
          </a:lstStyle>
          <a:p>
            <a:endParaRPr lang="en-US"/>
          </a:p>
        </p:txBody>
      </p:sp>
      <p:sp>
        <p:nvSpPr>
          <p:cNvPr id="4103" name="Rectangle 7"/>
          <p:cNvSpPr>
            <a:spLocks noGrp="1" noChangeArrowheads="1"/>
          </p:cNvSpPr>
          <p:nvPr>
            <p:ph type="sldNum" sz="quarter" idx="4"/>
          </p:nvPr>
        </p:nvSpPr>
        <p:spPr>
          <a:xfrm>
            <a:off x="6858000" y="6248400"/>
            <a:ext cx="1905000" cy="457200"/>
          </a:xfrm>
        </p:spPr>
        <p:txBody>
          <a:bodyPr/>
          <a:lstStyle>
            <a:lvl1pPr>
              <a:defRPr/>
            </a:lvl1pPr>
          </a:lstStyle>
          <a:p>
            <a:fld id="{521BE976-1072-4D38-9A9D-D979D9C8121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5C84FBB-042A-4466-8E1D-D375BE1D9C0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3246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04800" y="152400"/>
            <a:ext cx="63055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A8B3061-D80E-4B41-A2B8-2F5CC6953BF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EF00B52-BE41-44B5-9A1F-5C80AF1C940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C62B09C-B188-4B36-9311-AB2CB6A0089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1143000"/>
            <a:ext cx="42291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86300" y="1143000"/>
            <a:ext cx="42291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6760AD1-F95F-4DAF-BB45-CE18A434C2A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E78F1C0A-1428-45D3-AA33-B56775B2A1F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74EC94F5-789D-4B79-94D6-E023252BFF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8B147527-DB3C-4BE8-A54E-6568D5FB19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731B6D-31AF-4D08-AA1C-8B63B875451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38F51B3-56C2-434C-8849-242DA52A19C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1027"/>
          <p:cNvSpPr>
            <a:spLocks noGrp="1" noChangeArrowheads="1"/>
          </p:cNvSpPr>
          <p:nvPr>
            <p:ph type="title"/>
          </p:nvPr>
        </p:nvSpPr>
        <p:spPr bwMode="auto">
          <a:xfrm>
            <a:off x="304800" y="152400"/>
            <a:ext cx="8610600" cy="7239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3076" name="Rectangle 1028"/>
          <p:cNvSpPr>
            <a:spLocks noGrp="1" noChangeArrowheads="1"/>
          </p:cNvSpPr>
          <p:nvPr>
            <p:ph type="body" idx="1"/>
          </p:nvPr>
        </p:nvSpPr>
        <p:spPr bwMode="auto">
          <a:xfrm>
            <a:off x="304800" y="1143000"/>
            <a:ext cx="8610600" cy="5334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1029"/>
          <p:cNvSpPr>
            <a:spLocks noGrp="1" noChangeArrowheads="1"/>
          </p:cNvSpPr>
          <p:nvPr>
            <p:ph type="dt" sz="half" idx="2"/>
          </p:nvPr>
        </p:nvSpPr>
        <p:spPr bwMode="auto">
          <a:xfrm>
            <a:off x="381000" y="6629400"/>
            <a:ext cx="1905000" cy="227013"/>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vl1pPr>
          </a:lstStyle>
          <a:p>
            <a:endParaRPr lang="en-US"/>
          </a:p>
        </p:txBody>
      </p:sp>
      <p:sp>
        <p:nvSpPr>
          <p:cNvPr id="3079" name="Rectangle 1031"/>
          <p:cNvSpPr>
            <a:spLocks noGrp="1" noChangeArrowheads="1"/>
          </p:cNvSpPr>
          <p:nvPr>
            <p:ph type="sldNum" sz="quarter" idx="4"/>
          </p:nvPr>
        </p:nvSpPr>
        <p:spPr bwMode="auto">
          <a:xfrm>
            <a:off x="7237413" y="6553200"/>
            <a:ext cx="1905000" cy="303213"/>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vl1pPr>
          </a:lstStyle>
          <a:p>
            <a:fld id="{6506253D-6393-4570-B293-E3436B174F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eaLnBrk="0" fontAlgn="base" hangingPunct="0">
        <a:spcBef>
          <a:spcPct val="0"/>
        </a:spcBef>
        <a:spcAft>
          <a:spcPct val="0"/>
        </a:spcAft>
        <a:defRPr sz="3600" b="1">
          <a:solidFill>
            <a:schemeClr val="tx2"/>
          </a:solidFill>
          <a:latin typeface="Arial" charset="0"/>
        </a:defRPr>
      </a:lvl6pPr>
      <a:lvl7pPr marL="914400" algn="ctr" rtl="0" eaLnBrk="0" fontAlgn="base" hangingPunct="0">
        <a:spcBef>
          <a:spcPct val="0"/>
        </a:spcBef>
        <a:spcAft>
          <a:spcPct val="0"/>
        </a:spcAft>
        <a:defRPr sz="3600" b="1">
          <a:solidFill>
            <a:schemeClr val="tx2"/>
          </a:solidFill>
          <a:latin typeface="Arial" charset="0"/>
        </a:defRPr>
      </a:lvl7pPr>
      <a:lvl8pPr marL="1371600" algn="ctr" rtl="0" eaLnBrk="0" fontAlgn="base" hangingPunct="0">
        <a:spcBef>
          <a:spcPct val="0"/>
        </a:spcBef>
        <a:spcAft>
          <a:spcPct val="0"/>
        </a:spcAft>
        <a:defRPr sz="3600" b="1">
          <a:solidFill>
            <a:schemeClr val="tx2"/>
          </a:solidFill>
          <a:latin typeface="Arial" charset="0"/>
        </a:defRPr>
      </a:lvl8pPr>
      <a:lvl9pPr marL="1828800" algn="ctr"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lnSpc>
          <a:spcPct val="110000"/>
        </a:lnSpc>
        <a:spcBef>
          <a:spcPct val="20000"/>
        </a:spcBef>
        <a:spcAft>
          <a:spcPct val="0"/>
        </a:spcAft>
        <a:buClr>
          <a:srgbClr val="9900FF"/>
        </a:buClr>
        <a:buSzPct val="90000"/>
        <a:buFont typeface="Wingdings" pitchFamily="2" charset="2"/>
        <a:buBlip>
          <a:blip r:embed="rId13"/>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33CC"/>
        </a:buClr>
        <a:buSzPct val="90000"/>
        <a:buFont typeface="Wingdings" pitchFamily="2" charset="2"/>
        <a:buBlip>
          <a:blip r:embed="rId14"/>
        </a:buBlip>
        <a:defRPr sz="2400" b="1">
          <a:solidFill>
            <a:srgbClr val="0000CC"/>
          </a:solidFill>
          <a:latin typeface="+mn-lt"/>
        </a:defRPr>
      </a:lvl2pPr>
      <a:lvl3pPr marL="1143000" indent="-228600" algn="l" rtl="0" eaLnBrk="0" fontAlgn="base" hangingPunct="0">
        <a:lnSpc>
          <a:spcPct val="110000"/>
        </a:lnSpc>
        <a:spcBef>
          <a:spcPct val="20000"/>
        </a:spcBef>
        <a:spcAft>
          <a:spcPct val="0"/>
        </a:spcAft>
        <a:buClr>
          <a:srgbClr val="FF33CC"/>
        </a:buClr>
        <a:buSzPct val="80000"/>
        <a:buFont typeface="Wingdings" pitchFamily="2" charset="2"/>
        <a:buBlip>
          <a:blip r:embed="rId15"/>
        </a:buBlip>
        <a:defRPr sz="2400" b="1">
          <a:solidFill>
            <a:srgbClr val="006699"/>
          </a:solidFill>
          <a:latin typeface="+mn-lt"/>
        </a:defRPr>
      </a:lvl3pPr>
      <a:lvl4pPr marL="1600200" indent="-228600" algn="l" rtl="0" eaLnBrk="0" fontAlgn="base" hangingPunct="0">
        <a:spcBef>
          <a:spcPct val="20000"/>
        </a:spcBef>
        <a:spcAft>
          <a:spcPct val="0"/>
        </a:spcAft>
        <a:buClr>
          <a:srgbClr val="FF33CC"/>
        </a:buClr>
        <a:buSzPct val="80000"/>
        <a:buFont typeface="Wingdings" pitchFamily="2" charset="2"/>
        <a:buBlip>
          <a:blip r:embed="rId16"/>
        </a:buBlip>
        <a:defRPr sz="2000" b="1">
          <a:solidFill>
            <a:srgbClr val="FF3300"/>
          </a:solidFill>
          <a:latin typeface="+mn-lt"/>
        </a:defRPr>
      </a:lvl4pPr>
      <a:lvl5pPr marL="2057400" indent="-228600" algn="l" rtl="0" eaLnBrk="0" fontAlgn="base" hangingPunct="0">
        <a:spcBef>
          <a:spcPct val="20000"/>
        </a:spcBef>
        <a:spcAft>
          <a:spcPct val="0"/>
        </a:spcAft>
        <a:buClr>
          <a:srgbClr val="FF33CC"/>
        </a:buClr>
        <a:buSzPct val="80000"/>
        <a:buFont typeface="Wingdings" pitchFamily="2" charset="2"/>
        <a:buBlip>
          <a:blip r:embed="rId15"/>
        </a:buBlip>
        <a:defRPr sz="2000" b="1">
          <a:solidFill>
            <a:schemeClr val="tx1"/>
          </a:solidFill>
          <a:latin typeface="+mn-lt"/>
        </a:defRPr>
      </a:lvl5pPr>
      <a:lvl6pPr marL="2514600" indent="-228600" algn="l" rtl="0" eaLnBrk="0" fontAlgn="base" hangingPunct="0">
        <a:spcBef>
          <a:spcPct val="20000"/>
        </a:spcBef>
        <a:spcAft>
          <a:spcPct val="0"/>
        </a:spcAft>
        <a:buClr>
          <a:srgbClr val="FF33CC"/>
        </a:buClr>
        <a:buSzPct val="80000"/>
        <a:buFont typeface="Wingdings" pitchFamily="2" charset="2"/>
        <a:buBlip>
          <a:blip r:embed="rId15"/>
        </a:buBlip>
        <a:defRPr sz="2000" b="1">
          <a:solidFill>
            <a:schemeClr val="tx1"/>
          </a:solidFill>
          <a:latin typeface="+mn-lt"/>
        </a:defRPr>
      </a:lvl6pPr>
      <a:lvl7pPr marL="2971800" indent="-228600" algn="l" rtl="0" eaLnBrk="0" fontAlgn="base" hangingPunct="0">
        <a:spcBef>
          <a:spcPct val="20000"/>
        </a:spcBef>
        <a:spcAft>
          <a:spcPct val="0"/>
        </a:spcAft>
        <a:buClr>
          <a:srgbClr val="FF33CC"/>
        </a:buClr>
        <a:buSzPct val="80000"/>
        <a:buFont typeface="Wingdings" pitchFamily="2" charset="2"/>
        <a:buBlip>
          <a:blip r:embed="rId15"/>
        </a:buBlip>
        <a:defRPr sz="2000" b="1">
          <a:solidFill>
            <a:schemeClr val="tx1"/>
          </a:solidFill>
          <a:latin typeface="+mn-lt"/>
        </a:defRPr>
      </a:lvl7pPr>
      <a:lvl8pPr marL="3429000" indent="-228600" algn="l" rtl="0" eaLnBrk="0" fontAlgn="base" hangingPunct="0">
        <a:spcBef>
          <a:spcPct val="20000"/>
        </a:spcBef>
        <a:spcAft>
          <a:spcPct val="0"/>
        </a:spcAft>
        <a:buClr>
          <a:srgbClr val="FF33CC"/>
        </a:buClr>
        <a:buSzPct val="80000"/>
        <a:buFont typeface="Wingdings" pitchFamily="2" charset="2"/>
        <a:buBlip>
          <a:blip r:embed="rId15"/>
        </a:buBlip>
        <a:defRPr sz="2000" b="1">
          <a:solidFill>
            <a:schemeClr val="tx1"/>
          </a:solidFill>
          <a:latin typeface="+mn-lt"/>
        </a:defRPr>
      </a:lvl8pPr>
      <a:lvl9pPr marL="3886200" indent="-228600" algn="l" rtl="0" eaLnBrk="0" fontAlgn="base" hangingPunct="0">
        <a:spcBef>
          <a:spcPct val="20000"/>
        </a:spcBef>
        <a:spcAft>
          <a:spcPct val="0"/>
        </a:spcAft>
        <a:buClr>
          <a:srgbClr val="FF33CC"/>
        </a:buClr>
        <a:buSzPct val="80000"/>
        <a:buFont typeface="Wingdings" pitchFamily="2" charset="2"/>
        <a:buBlip>
          <a:blip r:embed="rId15"/>
        </a:buBlip>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457200"/>
            <a:ext cx="8839200" cy="1143000"/>
          </a:xfrm>
        </p:spPr>
        <p:txBody>
          <a:bodyPr/>
          <a:lstStyle/>
          <a:p>
            <a:r>
              <a:rPr lang="en-US" sz="4000"/>
              <a:t>Indexed Search Tree (Trie)</a:t>
            </a:r>
          </a:p>
        </p:txBody>
      </p:sp>
      <p:sp>
        <p:nvSpPr>
          <p:cNvPr id="2051" name="Rectangle 3"/>
          <p:cNvSpPr>
            <a:spLocks noGrp="1" noChangeArrowheads="1"/>
          </p:cNvSpPr>
          <p:nvPr>
            <p:ph type="subTitle" idx="1"/>
          </p:nvPr>
        </p:nvSpPr>
        <p:spPr>
          <a:xfrm>
            <a:off x="1905000" y="2819400"/>
            <a:ext cx="6400800" cy="2057400"/>
          </a:xfrm>
        </p:spPr>
        <p:txBody>
          <a:bodyPr/>
          <a:lstStyle/>
          <a:p>
            <a:r>
              <a:rPr lang="en-US" sz="3600">
                <a:latin typeface="Helvetica" pitchFamily="34" charset="0"/>
              </a:rPr>
              <a:t>Nelson Padua-Perez</a:t>
            </a:r>
          </a:p>
          <a:p>
            <a:r>
              <a:rPr lang="en-US" sz="3600">
                <a:latin typeface="Helvetica" pitchFamily="34" charset="0"/>
              </a:rPr>
              <a:t>Chau-Wen Tseng</a:t>
            </a:r>
          </a:p>
          <a:p>
            <a:endParaRPr lang="en-US" sz="2000">
              <a:latin typeface="Helvetica" pitchFamily="34" charset="0"/>
            </a:endParaRPr>
          </a:p>
          <a:p>
            <a:r>
              <a:rPr lang="en-US">
                <a:latin typeface="Helvetica" pitchFamily="34" charset="0"/>
              </a:rPr>
              <a:t>Department of Computer Science</a:t>
            </a:r>
          </a:p>
          <a:p>
            <a:r>
              <a:rPr lang="en-US">
                <a:latin typeface="Helvetica" pitchFamily="34" charset="0"/>
              </a:rPr>
              <a:t>University of Maryland, College Park</a:t>
            </a:r>
            <a:endParaRPr lang="en-US" sz="2400" b="0">
              <a:latin typeface="Helvetica" pitchFamily="34" charset="0"/>
            </a:endParaRPr>
          </a:p>
        </p:txBody>
      </p:sp>
      <p:pic>
        <p:nvPicPr>
          <p:cNvPr id="2054" name="Picture 6" descr="F:\rivera\pcdump\gabe\umdseal.gif"/>
          <p:cNvPicPr>
            <a:picLocks noChangeAspect="1" noChangeArrowheads="1"/>
          </p:cNvPicPr>
          <p:nvPr/>
        </p:nvPicPr>
        <p:blipFill>
          <a:blip r:embed="rId2" cstate="print"/>
          <a:srcRect/>
          <a:stretch>
            <a:fillRect/>
          </a:stretch>
        </p:blipFill>
        <p:spPr bwMode="auto">
          <a:xfrm>
            <a:off x="228600" y="2971800"/>
            <a:ext cx="1600200" cy="14287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a:t>Word Matching Trie</a:t>
            </a:r>
          </a:p>
        </p:txBody>
      </p:sp>
      <p:sp>
        <p:nvSpPr>
          <p:cNvPr id="1402883" name="Rectangle 3"/>
          <p:cNvSpPr>
            <a:spLocks noGrp="1" noChangeArrowheads="1"/>
          </p:cNvSpPr>
          <p:nvPr>
            <p:ph type="body" idx="1"/>
          </p:nvPr>
        </p:nvSpPr>
        <p:spPr>
          <a:xfrm>
            <a:off x="152400" y="1371600"/>
            <a:ext cx="2362200" cy="3200400"/>
          </a:xfrm>
        </p:spPr>
        <p:txBody>
          <a:bodyPr/>
          <a:lstStyle/>
          <a:p>
            <a:pPr>
              <a:lnSpc>
                <a:spcPct val="100000"/>
              </a:lnSpc>
            </a:pPr>
            <a:r>
              <a:rPr lang="en-US" sz="2400"/>
              <a:t>Insert words into trie</a:t>
            </a:r>
          </a:p>
          <a:p>
            <a:pPr>
              <a:lnSpc>
                <a:spcPct val="100000"/>
              </a:lnSpc>
            </a:pPr>
            <a:r>
              <a:rPr lang="en-US" sz="2400"/>
              <a:t>Each leaf stores occurrences of word in the text </a:t>
            </a:r>
          </a:p>
        </p:txBody>
      </p:sp>
      <p:graphicFrame>
        <p:nvGraphicFramePr>
          <p:cNvPr id="1402884" name="Object 4"/>
          <p:cNvGraphicFramePr>
            <a:graphicFrameLocks noChangeAspect="1"/>
          </p:cNvGraphicFramePr>
          <p:nvPr/>
        </p:nvGraphicFramePr>
        <p:xfrm>
          <a:off x="2676525" y="1524000"/>
          <a:ext cx="6172200" cy="2071688"/>
        </p:xfrm>
        <a:graphic>
          <a:graphicData uri="http://schemas.openxmlformats.org/presentationml/2006/ole">
            <p:oleObj spid="_x0000_s1402884" name="VISIO" r:id="rId3" imgW="5612760" imgH="1883880" progId="">
              <p:embed/>
            </p:oleObj>
          </a:graphicData>
        </a:graphic>
      </p:graphicFrame>
      <p:graphicFrame>
        <p:nvGraphicFramePr>
          <p:cNvPr id="1402885" name="Object 5"/>
          <p:cNvGraphicFramePr>
            <a:graphicFrameLocks noChangeAspect="1"/>
          </p:cNvGraphicFramePr>
          <p:nvPr/>
        </p:nvGraphicFramePr>
        <p:xfrm>
          <a:off x="1752600" y="3800475"/>
          <a:ext cx="7153275" cy="3057525"/>
        </p:xfrm>
        <a:graphic>
          <a:graphicData uri="http://schemas.openxmlformats.org/presentationml/2006/ole">
            <p:oleObj spid="_x0000_s1402885" name="VISIO" r:id="rId4" imgW="7153200" imgH="3057120" progId="">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8" name="Rectangle 4"/>
          <p:cNvSpPr>
            <a:spLocks noGrp="1" noChangeArrowheads="1"/>
          </p:cNvSpPr>
          <p:nvPr>
            <p:ph type="title"/>
          </p:nvPr>
        </p:nvSpPr>
        <p:spPr/>
        <p:txBody>
          <a:bodyPr/>
          <a:lstStyle/>
          <a:p>
            <a:r>
              <a:rPr lang="en-CA"/>
              <a:t>Compressed Trie</a:t>
            </a:r>
          </a:p>
        </p:txBody>
      </p:sp>
      <p:sp>
        <p:nvSpPr>
          <p:cNvPr id="1403909" name="Rectangle 5"/>
          <p:cNvSpPr>
            <a:spLocks noGrp="1" noChangeArrowheads="1"/>
          </p:cNvSpPr>
          <p:nvPr>
            <p:ph type="body" idx="1"/>
          </p:nvPr>
        </p:nvSpPr>
        <p:spPr/>
        <p:txBody>
          <a:bodyPr/>
          <a:lstStyle/>
          <a:p>
            <a:r>
              <a:rPr lang="en-CA"/>
              <a:t>Observation</a:t>
            </a:r>
          </a:p>
          <a:p>
            <a:pPr lvl="1"/>
            <a:r>
              <a:rPr lang="en-CA"/>
              <a:t>Internal node v of T is redundant if v has one child and is not the root</a:t>
            </a:r>
          </a:p>
          <a:p>
            <a:r>
              <a:rPr lang="en-CA"/>
              <a:t>Approach</a:t>
            </a:r>
          </a:p>
          <a:p>
            <a:pPr lvl="1"/>
            <a:r>
              <a:rPr lang="en-CA"/>
              <a:t>A chain of redundant nodes can be compressed </a:t>
            </a:r>
          </a:p>
          <a:p>
            <a:pPr lvl="2"/>
            <a:r>
              <a:rPr lang="en-CA"/>
              <a:t>Replace chain with single node </a:t>
            </a:r>
          </a:p>
          <a:p>
            <a:pPr lvl="2"/>
            <a:r>
              <a:rPr lang="en-CA"/>
              <a:t>Include concatenation of labels from chain</a:t>
            </a:r>
          </a:p>
          <a:p>
            <a:r>
              <a:rPr lang="en-CA"/>
              <a:t>Result</a:t>
            </a:r>
          </a:p>
          <a:p>
            <a:pPr lvl="1"/>
            <a:r>
              <a:rPr lang="en-CA"/>
              <a:t>Internal nodes have at least 2 children</a:t>
            </a:r>
          </a:p>
          <a:p>
            <a:pPr lvl="1"/>
            <a:r>
              <a:rPr lang="en-CA"/>
              <a:t>Some nodes have multiple characters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a:t>Compressed Trie</a:t>
            </a:r>
          </a:p>
        </p:txBody>
      </p:sp>
      <p:graphicFrame>
        <p:nvGraphicFramePr>
          <p:cNvPr id="1404932" name="Object 4"/>
          <p:cNvGraphicFramePr>
            <a:graphicFrameLocks noChangeAspect="1"/>
          </p:cNvGraphicFramePr>
          <p:nvPr/>
        </p:nvGraphicFramePr>
        <p:xfrm>
          <a:off x="3962400" y="1066800"/>
          <a:ext cx="4845050" cy="2057400"/>
        </p:xfrm>
        <a:graphic>
          <a:graphicData uri="http://schemas.openxmlformats.org/presentationml/2006/ole">
            <p:oleObj spid="_x0000_s1404932" name="VISIO" r:id="rId3" imgW="3876840" imgH="1647000" progId="">
              <p:embed/>
            </p:oleObj>
          </a:graphicData>
        </a:graphic>
      </p:graphicFrame>
      <p:graphicFrame>
        <p:nvGraphicFramePr>
          <p:cNvPr id="1404933" name="Object 5"/>
          <p:cNvGraphicFramePr>
            <a:graphicFrameLocks noChangeAspect="1"/>
          </p:cNvGraphicFramePr>
          <p:nvPr/>
        </p:nvGraphicFramePr>
        <p:xfrm>
          <a:off x="228600" y="3352800"/>
          <a:ext cx="7248525" cy="3189288"/>
        </p:xfrm>
        <a:graphic>
          <a:graphicData uri="http://schemas.openxmlformats.org/presentationml/2006/ole">
            <p:oleObj spid="_x0000_s1404933" name="VISIO" r:id="rId4" imgW="5819760" imgH="2561400" progId="">
              <p:embed/>
            </p:oleObj>
          </a:graphicData>
        </a:graphic>
      </p:graphicFrame>
      <p:sp>
        <p:nvSpPr>
          <p:cNvPr id="1404934" name="AutoShape 6"/>
          <p:cNvSpPr>
            <a:spLocks noChangeArrowheads="1"/>
          </p:cNvSpPr>
          <p:nvPr/>
        </p:nvSpPr>
        <p:spPr bwMode="auto">
          <a:xfrm rot="-2713369">
            <a:off x="6248400" y="3429000"/>
            <a:ext cx="685800" cy="381000"/>
          </a:xfrm>
          <a:prstGeom prst="rightArrow">
            <a:avLst>
              <a:gd name="adj1" fmla="val 50000"/>
              <a:gd name="adj2" fmla="val 45000"/>
            </a:avLst>
          </a:prstGeom>
          <a:noFill/>
          <a:ln w="19050">
            <a:solidFill>
              <a:schemeClr val="tx1"/>
            </a:solidFill>
            <a:miter lim="800000"/>
            <a:headEnd/>
            <a:tailEnd/>
          </a:ln>
          <a:effectLst/>
        </p:spPr>
        <p:txBody>
          <a:bodyPr wrap="none" anchor="ctr"/>
          <a:lstStyle/>
          <a:p>
            <a:endParaRPr lang="en-IN"/>
          </a:p>
        </p:txBody>
      </p:sp>
      <p:sp>
        <p:nvSpPr>
          <p:cNvPr id="1404935" name="Rectangle 7"/>
          <p:cNvSpPr>
            <a:spLocks noGrp="1" noChangeArrowheads="1"/>
          </p:cNvSpPr>
          <p:nvPr>
            <p:ph type="body" idx="1"/>
          </p:nvPr>
        </p:nvSpPr>
        <p:spPr/>
        <p:txBody>
          <a:bodyPr/>
          <a:lstStyle/>
          <a:p>
            <a:r>
              <a:rPr lang="en-US"/>
              <a:t>Example</a:t>
            </a:r>
          </a:p>
        </p:txBody>
      </p:sp>
      <p:sp>
        <p:nvSpPr>
          <p:cNvPr id="1404936" name="AutoShape 8"/>
          <p:cNvSpPr>
            <a:spLocks noChangeArrowheads="1"/>
          </p:cNvSpPr>
          <p:nvPr/>
        </p:nvSpPr>
        <p:spPr bwMode="auto">
          <a:xfrm>
            <a:off x="381000" y="4953000"/>
            <a:ext cx="609600" cy="1219200"/>
          </a:xfrm>
          <a:prstGeom prst="roundRect">
            <a:avLst>
              <a:gd name="adj" fmla="val 16667"/>
            </a:avLst>
          </a:prstGeom>
          <a:noFill/>
          <a:ln w="38100">
            <a:solidFill>
              <a:srgbClr val="FF0000"/>
            </a:solidFill>
            <a:round/>
            <a:headEnd/>
            <a:tailEnd/>
          </a:ln>
          <a:effectLst/>
        </p:spPr>
        <p:txBody>
          <a:bodyPr wrap="none" anchor="ctr"/>
          <a:lstStyle/>
          <a:p>
            <a:endParaRPr lang="en-IN"/>
          </a:p>
        </p:txBody>
      </p:sp>
      <p:sp>
        <p:nvSpPr>
          <p:cNvPr id="1404937" name="AutoShape 9"/>
          <p:cNvSpPr>
            <a:spLocks noChangeArrowheads="1"/>
          </p:cNvSpPr>
          <p:nvPr/>
        </p:nvSpPr>
        <p:spPr bwMode="auto">
          <a:xfrm>
            <a:off x="1524000" y="4953000"/>
            <a:ext cx="609600" cy="1219200"/>
          </a:xfrm>
          <a:prstGeom prst="roundRect">
            <a:avLst>
              <a:gd name="adj" fmla="val 16667"/>
            </a:avLst>
          </a:prstGeom>
          <a:noFill/>
          <a:ln w="38100">
            <a:solidFill>
              <a:srgbClr val="FF0000"/>
            </a:solidFill>
            <a:round/>
            <a:headEnd/>
            <a:tailEnd/>
          </a:ln>
          <a:effectLst/>
        </p:spPr>
        <p:txBody>
          <a:bodyPr wrap="none" anchor="ctr"/>
          <a:lstStyle/>
          <a:p>
            <a:endParaRPr lang="en-IN"/>
          </a:p>
        </p:txBody>
      </p:sp>
      <p:sp>
        <p:nvSpPr>
          <p:cNvPr id="1404938" name="AutoShape 10"/>
          <p:cNvSpPr>
            <a:spLocks noChangeArrowheads="1"/>
          </p:cNvSpPr>
          <p:nvPr/>
        </p:nvSpPr>
        <p:spPr bwMode="auto">
          <a:xfrm>
            <a:off x="2971800" y="4953000"/>
            <a:ext cx="609600" cy="1219200"/>
          </a:xfrm>
          <a:prstGeom prst="roundRect">
            <a:avLst>
              <a:gd name="adj" fmla="val 16667"/>
            </a:avLst>
          </a:prstGeom>
          <a:noFill/>
          <a:ln w="38100">
            <a:solidFill>
              <a:srgbClr val="FF0000"/>
            </a:solidFill>
            <a:round/>
            <a:headEnd/>
            <a:tailEnd/>
          </a:ln>
          <a:effectLst/>
        </p:spPr>
        <p:txBody>
          <a:bodyPr wrap="none" anchor="ctr"/>
          <a:lstStyle/>
          <a:p>
            <a:endParaRPr lang="en-IN"/>
          </a:p>
        </p:txBody>
      </p:sp>
      <p:sp>
        <p:nvSpPr>
          <p:cNvPr id="1404939" name="AutoShape 11"/>
          <p:cNvSpPr>
            <a:spLocks noChangeArrowheads="1"/>
          </p:cNvSpPr>
          <p:nvPr/>
        </p:nvSpPr>
        <p:spPr bwMode="auto">
          <a:xfrm>
            <a:off x="4953000" y="4343400"/>
            <a:ext cx="609600" cy="1828800"/>
          </a:xfrm>
          <a:prstGeom prst="roundRect">
            <a:avLst>
              <a:gd name="adj" fmla="val 16667"/>
            </a:avLst>
          </a:prstGeom>
          <a:noFill/>
          <a:ln w="38100">
            <a:solidFill>
              <a:srgbClr val="FF0000"/>
            </a:solidFill>
            <a:round/>
            <a:headEnd/>
            <a:tailEnd/>
          </a:ln>
          <a:effectLst/>
        </p:spPr>
        <p:txBody>
          <a:bodyPr wrap="none" anchor="ctr"/>
          <a:lstStyle/>
          <a:p>
            <a:endParaRPr lang="en-IN"/>
          </a:p>
        </p:txBody>
      </p:sp>
      <p:sp>
        <p:nvSpPr>
          <p:cNvPr id="1404940" name="AutoShape 12"/>
          <p:cNvSpPr>
            <a:spLocks noChangeArrowheads="1"/>
          </p:cNvSpPr>
          <p:nvPr/>
        </p:nvSpPr>
        <p:spPr bwMode="auto">
          <a:xfrm>
            <a:off x="6400800" y="4343400"/>
            <a:ext cx="609600" cy="1143000"/>
          </a:xfrm>
          <a:prstGeom prst="roundRect">
            <a:avLst>
              <a:gd name="adj" fmla="val 16667"/>
            </a:avLst>
          </a:prstGeom>
          <a:noFill/>
          <a:ln w="38100">
            <a:solidFill>
              <a:srgbClr val="FF0000"/>
            </a:solidFill>
            <a:round/>
            <a:headEnd/>
            <a:tailEnd/>
          </a:ln>
          <a:effectLst/>
        </p:spPr>
        <p:txBody>
          <a:bodyPr wrap="none" anchor="ctr"/>
          <a:lstStyle/>
          <a:p>
            <a:endParaRPr lang="en-IN"/>
          </a:p>
        </p:txBody>
      </p:sp>
      <p:sp>
        <p:nvSpPr>
          <p:cNvPr id="1404941" name="AutoShape 13"/>
          <p:cNvSpPr>
            <a:spLocks noChangeArrowheads="1"/>
          </p:cNvSpPr>
          <p:nvPr/>
        </p:nvSpPr>
        <p:spPr bwMode="auto">
          <a:xfrm>
            <a:off x="5867400" y="5562600"/>
            <a:ext cx="533400" cy="1143000"/>
          </a:xfrm>
          <a:prstGeom prst="roundRect">
            <a:avLst>
              <a:gd name="adj" fmla="val 16667"/>
            </a:avLst>
          </a:prstGeom>
          <a:noFill/>
          <a:ln w="38100">
            <a:solidFill>
              <a:srgbClr val="FF0000"/>
            </a:solidFill>
            <a:round/>
            <a:headEnd/>
            <a:tailEnd/>
          </a:ln>
          <a:effectLst/>
        </p:spPr>
        <p:txBody>
          <a:bodyPr wrap="none" anchor="ctr"/>
          <a:lstStyle/>
          <a:p>
            <a:endParaRPr lang="en-IN"/>
          </a:p>
        </p:txBody>
      </p:sp>
      <p:sp>
        <p:nvSpPr>
          <p:cNvPr id="1404942" name="AutoShape 14"/>
          <p:cNvSpPr>
            <a:spLocks noChangeArrowheads="1"/>
          </p:cNvSpPr>
          <p:nvPr/>
        </p:nvSpPr>
        <p:spPr bwMode="auto">
          <a:xfrm>
            <a:off x="2286000" y="4343400"/>
            <a:ext cx="533400" cy="1219200"/>
          </a:xfrm>
          <a:prstGeom prst="roundRect">
            <a:avLst>
              <a:gd name="adj" fmla="val 16667"/>
            </a:avLst>
          </a:prstGeom>
          <a:noFill/>
          <a:ln w="38100">
            <a:solidFill>
              <a:srgbClr val="FF0000"/>
            </a:solidFill>
            <a:round/>
            <a:headEnd/>
            <a:tailEnd/>
          </a:ln>
          <a:effectLst/>
        </p:spPr>
        <p:txBody>
          <a:bodyPr wrap="none" anchor="ctr"/>
          <a:lstStyle/>
          <a:p>
            <a:endParaRPr lang="en-IN"/>
          </a:p>
        </p:txBody>
      </p:sp>
      <p:sp>
        <p:nvSpPr>
          <p:cNvPr id="1404943" name="Oval 15"/>
          <p:cNvSpPr>
            <a:spLocks noChangeArrowheads="1"/>
          </p:cNvSpPr>
          <p:nvPr/>
        </p:nvSpPr>
        <p:spPr bwMode="auto">
          <a:xfrm>
            <a:off x="3886200" y="2667000"/>
            <a:ext cx="762000" cy="533400"/>
          </a:xfrm>
          <a:prstGeom prst="ellipse">
            <a:avLst/>
          </a:prstGeom>
          <a:noFill/>
          <a:ln w="38100">
            <a:solidFill>
              <a:schemeClr val="tx2"/>
            </a:solidFill>
            <a:round/>
            <a:headEnd/>
            <a:tailEnd/>
          </a:ln>
          <a:effectLst/>
        </p:spPr>
        <p:txBody>
          <a:bodyPr wrap="none" anchor="ctr"/>
          <a:lstStyle/>
          <a:p>
            <a:endParaRPr lang="en-IN"/>
          </a:p>
        </p:txBody>
      </p:sp>
      <p:sp>
        <p:nvSpPr>
          <p:cNvPr id="1404944" name="Oval 16"/>
          <p:cNvSpPr>
            <a:spLocks noChangeArrowheads="1"/>
          </p:cNvSpPr>
          <p:nvPr/>
        </p:nvSpPr>
        <p:spPr bwMode="auto">
          <a:xfrm>
            <a:off x="4724400" y="2667000"/>
            <a:ext cx="762000" cy="533400"/>
          </a:xfrm>
          <a:prstGeom prst="ellipse">
            <a:avLst/>
          </a:prstGeom>
          <a:noFill/>
          <a:ln w="38100">
            <a:solidFill>
              <a:schemeClr val="tx2"/>
            </a:solidFill>
            <a:round/>
            <a:headEnd/>
            <a:tailEnd/>
          </a:ln>
          <a:effectLst/>
        </p:spPr>
        <p:txBody>
          <a:bodyPr wrap="none" anchor="ctr"/>
          <a:lstStyle/>
          <a:p>
            <a:endParaRPr lang="en-IN"/>
          </a:p>
        </p:txBody>
      </p:sp>
      <p:sp>
        <p:nvSpPr>
          <p:cNvPr id="1404945" name="Oval 17"/>
          <p:cNvSpPr>
            <a:spLocks noChangeArrowheads="1"/>
          </p:cNvSpPr>
          <p:nvPr/>
        </p:nvSpPr>
        <p:spPr bwMode="auto">
          <a:xfrm>
            <a:off x="5181600" y="2133600"/>
            <a:ext cx="762000" cy="533400"/>
          </a:xfrm>
          <a:prstGeom prst="ellipse">
            <a:avLst/>
          </a:prstGeom>
          <a:noFill/>
          <a:ln w="38100">
            <a:solidFill>
              <a:schemeClr val="tx2"/>
            </a:solidFill>
            <a:round/>
            <a:headEnd/>
            <a:tailEnd/>
          </a:ln>
          <a:effectLst/>
        </p:spPr>
        <p:txBody>
          <a:bodyPr wrap="none" anchor="ctr"/>
          <a:lstStyle/>
          <a:p>
            <a:endParaRPr lang="en-IN"/>
          </a:p>
        </p:txBody>
      </p:sp>
      <p:sp>
        <p:nvSpPr>
          <p:cNvPr id="1404946" name="Oval 18"/>
          <p:cNvSpPr>
            <a:spLocks noChangeArrowheads="1"/>
          </p:cNvSpPr>
          <p:nvPr/>
        </p:nvSpPr>
        <p:spPr bwMode="auto">
          <a:xfrm>
            <a:off x="5562600" y="2667000"/>
            <a:ext cx="762000" cy="533400"/>
          </a:xfrm>
          <a:prstGeom prst="ellipse">
            <a:avLst/>
          </a:prstGeom>
          <a:noFill/>
          <a:ln w="38100">
            <a:solidFill>
              <a:schemeClr val="tx2"/>
            </a:solidFill>
            <a:round/>
            <a:headEnd/>
            <a:tailEnd/>
          </a:ln>
          <a:effectLst/>
        </p:spPr>
        <p:txBody>
          <a:bodyPr wrap="none" anchor="ctr"/>
          <a:lstStyle/>
          <a:p>
            <a:endParaRPr lang="en-IN"/>
          </a:p>
        </p:txBody>
      </p:sp>
      <p:sp>
        <p:nvSpPr>
          <p:cNvPr id="1404947" name="Oval 19"/>
          <p:cNvSpPr>
            <a:spLocks noChangeArrowheads="1"/>
          </p:cNvSpPr>
          <p:nvPr/>
        </p:nvSpPr>
        <p:spPr bwMode="auto">
          <a:xfrm>
            <a:off x="6858000" y="2133600"/>
            <a:ext cx="762000" cy="533400"/>
          </a:xfrm>
          <a:prstGeom prst="ellipse">
            <a:avLst/>
          </a:prstGeom>
          <a:noFill/>
          <a:ln w="38100">
            <a:solidFill>
              <a:schemeClr val="tx2"/>
            </a:solidFill>
            <a:round/>
            <a:headEnd/>
            <a:tailEnd/>
          </a:ln>
          <a:effectLst/>
        </p:spPr>
        <p:txBody>
          <a:bodyPr wrap="none" anchor="ctr"/>
          <a:lstStyle/>
          <a:p>
            <a:endParaRPr lang="en-IN"/>
          </a:p>
        </p:txBody>
      </p:sp>
      <p:sp>
        <p:nvSpPr>
          <p:cNvPr id="1404948" name="Oval 20"/>
          <p:cNvSpPr>
            <a:spLocks noChangeArrowheads="1"/>
          </p:cNvSpPr>
          <p:nvPr/>
        </p:nvSpPr>
        <p:spPr bwMode="auto">
          <a:xfrm>
            <a:off x="7315200" y="2667000"/>
            <a:ext cx="762000" cy="533400"/>
          </a:xfrm>
          <a:prstGeom prst="ellipse">
            <a:avLst/>
          </a:prstGeom>
          <a:noFill/>
          <a:ln w="38100">
            <a:solidFill>
              <a:schemeClr val="tx2"/>
            </a:solidFill>
            <a:round/>
            <a:headEnd/>
            <a:tailEnd/>
          </a:ln>
          <a:effectLst/>
        </p:spPr>
        <p:txBody>
          <a:bodyPr wrap="none" anchor="ctr"/>
          <a:lstStyle/>
          <a:p>
            <a:endParaRPr lang="en-IN"/>
          </a:p>
        </p:txBody>
      </p:sp>
      <p:sp>
        <p:nvSpPr>
          <p:cNvPr id="1404949" name="Oval 21"/>
          <p:cNvSpPr>
            <a:spLocks noChangeArrowheads="1"/>
          </p:cNvSpPr>
          <p:nvPr/>
        </p:nvSpPr>
        <p:spPr bwMode="auto">
          <a:xfrm>
            <a:off x="7772400" y="2133600"/>
            <a:ext cx="762000" cy="533400"/>
          </a:xfrm>
          <a:prstGeom prst="ellipse">
            <a:avLst/>
          </a:prstGeom>
          <a:noFill/>
          <a:ln w="38100">
            <a:solidFill>
              <a:schemeClr val="tx2"/>
            </a:solidFill>
            <a:round/>
            <a:headEnd/>
            <a:tailEnd/>
          </a:ln>
          <a:effectLst/>
        </p:spPr>
        <p:txBody>
          <a:bodyPr wrap="none" anchor="ct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70" name="Rectangle 6"/>
          <p:cNvSpPr>
            <a:spLocks noGrp="1" noChangeArrowheads="1"/>
          </p:cNvSpPr>
          <p:nvPr>
            <p:ph type="title"/>
          </p:nvPr>
        </p:nvSpPr>
        <p:spPr/>
        <p:txBody>
          <a:bodyPr/>
          <a:lstStyle/>
          <a:p>
            <a:r>
              <a:rPr lang="en-US"/>
              <a:t>Compact Tries</a:t>
            </a:r>
          </a:p>
        </p:txBody>
      </p:sp>
      <p:sp>
        <p:nvSpPr>
          <p:cNvPr id="1547271" name="Rectangle 7"/>
          <p:cNvSpPr>
            <a:spLocks noGrp="1" noChangeArrowheads="1"/>
          </p:cNvSpPr>
          <p:nvPr>
            <p:ph type="body" idx="1"/>
          </p:nvPr>
        </p:nvSpPr>
        <p:spPr/>
        <p:txBody>
          <a:bodyPr/>
          <a:lstStyle/>
          <a:p>
            <a:r>
              <a:rPr lang="en-US"/>
              <a:t>Compact representation of a compressed trie</a:t>
            </a:r>
          </a:p>
          <a:p>
            <a:r>
              <a:rPr lang="en-US"/>
              <a:t>Approach</a:t>
            </a:r>
          </a:p>
          <a:p>
            <a:pPr lvl="1"/>
            <a:r>
              <a:rPr lang="en-US"/>
              <a:t>For an array of strings S = S[0], … S[s-1]</a:t>
            </a:r>
          </a:p>
          <a:p>
            <a:pPr lvl="1"/>
            <a:r>
              <a:rPr lang="en-US"/>
              <a:t>Store ranges of indices at each node</a:t>
            </a:r>
          </a:p>
          <a:p>
            <a:pPr lvl="2"/>
            <a:r>
              <a:rPr lang="en-US"/>
              <a:t>Instead of substring</a:t>
            </a:r>
          </a:p>
          <a:p>
            <a:pPr lvl="1"/>
            <a:r>
              <a:rPr lang="en-US"/>
              <a:t>Represent as a triplet of integers (i, j, k)</a:t>
            </a:r>
          </a:p>
          <a:p>
            <a:pPr lvl="2"/>
            <a:r>
              <a:rPr lang="en-US"/>
              <a:t>Such that X = s[i][j..k]</a:t>
            </a:r>
          </a:p>
          <a:p>
            <a:pPr lvl="1"/>
            <a:r>
              <a:rPr lang="en-US"/>
              <a:t>Example: S[0] = “abcd”, (0,1,2) = “bc”</a:t>
            </a:r>
          </a:p>
          <a:p>
            <a:r>
              <a:rPr lang="en-US"/>
              <a:t>Properties</a:t>
            </a:r>
          </a:p>
          <a:p>
            <a:pPr lvl="1"/>
            <a:r>
              <a:rPr lang="en-US"/>
              <a:t>Uses O(s) space, where s = # of strings in the array</a:t>
            </a:r>
          </a:p>
          <a:p>
            <a:pPr lvl="1"/>
            <a:r>
              <a:rPr lang="en-US"/>
              <a:t>Serves as an auxiliary index structure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6" name="Rectangle 6"/>
          <p:cNvSpPr>
            <a:spLocks noGrp="1" noChangeArrowheads="1"/>
          </p:cNvSpPr>
          <p:nvPr>
            <p:ph type="title"/>
          </p:nvPr>
        </p:nvSpPr>
        <p:spPr/>
        <p:txBody>
          <a:bodyPr/>
          <a:lstStyle/>
          <a:p>
            <a:r>
              <a:rPr lang="en-US"/>
              <a:t>Compact Representation</a:t>
            </a:r>
          </a:p>
        </p:txBody>
      </p:sp>
      <p:sp>
        <p:nvSpPr>
          <p:cNvPr id="1377287" name="Rectangle 7"/>
          <p:cNvSpPr>
            <a:spLocks noGrp="1" noChangeArrowheads="1"/>
          </p:cNvSpPr>
          <p:nvPr>
            <p:ph type="body" idx="1"/>
          </p:nvPr>
        </p:nvSpPr>
        <p:spPr/>
        <p:txBody>
          <a:bodyPr/>
          <a:lstStyle/>
          <a:p>
            <a:r>
              <a:rPr lang="en-US"/>
              <a:t>Example</a:t>
            </a:r>
          </a:p>
        </p:txBody>
      </p:sp>
      <p:graphicFrame>
        <p:nvGraphicFramePr>
          <p:cNvPr id="1377284" name="Object 4"/>
          <p:cNvGraphicFramePr>
            <a:graphicFrameLocks noChangeAspect="1"/>
          </p:cNvGraphicFramePr>
          <p:nvPr/>
        </p:nvGraphicFramePr>
        <p:xfrm>
          <a:off x="228600" y="1752600"/>
          <a:ext cx="8610600" cy="2165350"/>
        </p:xfrm>
        <a:graphic>
          <a:graphicData uri="http://schemas.openxmlformats.org/presentationml/2006/ole">
            <p:oleObj spid="_x0000_s1377284" name="VISIO" r:id="rId3" imgW="6144480" imgH="1545480" progId="">
              <p:embed/>
            </p:oleObj>
          </a:graphicData>
        </a:graphic>
      </p:graphicFrame>
      <p:graphicFrame>
        <p:nvGraphicFramePr>
          <p:cNvPr id="1377285" name="Object 5"/>
          <p:cNvGraphicFramePr>
            <a:graphicFrameLocks noChangeAspect="1"/>
          </p:cNvGraphicFramePr>
          <p:nvPr/>
        </p:nvGraphicFramePr>
        <p:xfrm>
          <a:off x="0" y="3962400"/>
          <a:ext cx="9144000" cy="2289175"/>
        </p:xfrm>
        <a:graphic>
          <a:graphicData uri="http://schemas.openxmlformats.org/presentationml/2006/ole">
            <p:oleObj spid="_x0000_s1377285" name="VISIO" r:id="rId4" imgW="6810480" imgH="1704600" progId="">
              <p:embed/>
            </p:oleObj>
          </a:graphicData>
        </a:graphic>
      </p:graphicFrame>
      <p:sp>
        <p:nvSpPr>
          <p:cNvPr id="1377288" name="Oval 8"/>
          <p:cNvSpPr>
            <a:spLocks noChangeArrowheads="1"/>
          </p:cNvSpPr>
          <p:nvPr/>
        </p:nvSpPr>
        <p:spPr bwMode="auto">
          <a:xfrm>
            <a:off x="4572000" y="4419600"/>
            <a:ext cx="990600" cy="762000"/>
          </a:xfrm>
          <a:prstGeom prst="ellipse">
            <a:avLst/>
          </a:prstGeom>
          <a:noFill/>
          <a:ln w="38100">
            <a:solidFill>
              <a:srgbClr val="FF0000"/>
            </a:solidFill>
            <a:round/>
            <a:headEnd/>
            <a:tailEnd/>
          </a:ln>
          <a:effectLst/>
        </p:spPr>
        <p:txBody>
          <a:bodyPr wrap="none" anchor="ctr"/>
          <a:lstStyle/>
          <a:p>
            <a:endParaRPr lang="en-IN"/>
          </a:p>
        </p:txBody>
      </p:sp>
      <p:sp>
        <p:nvSpPr>
          <p:cNvPr id="1377289" name="AutoShape 9"/>
          <p:cNvSpPr>
            <a:spLocks noChangeArrowheads="1"/>
          </p:cNvSpPr>
          <p:nvPr/>
        </p:nvSpPr>
        <p:spPr bwMode="auto">
          <a:xfrm>
            <a:off x="7239000" y="1752600"/>
            <a:ext cx="1676400" cy="762000"/>
          </a:xfrm>
          <a:prstGeom prst="roundRect">
            <a:avLst>
              <a:gd name="adj" fmla="val 16667"/>
            </a:avLst>
          </a:prstGeom>
          <a:noFill/>
          <a:ln w="38100">
            <a:solidFill>
              <a:srgbClr val="FF0000"/>
            </a:solidFill>
            <a:round/>
            <a:headEnd/>
            <a:tailEnd/>
          </a:ln>
          <a:effectLst/>
        </p:spPr>
        <p:txBody>
          <a:bodyPr wrap="none" anchor="ctr"/>
          <a:lstStyle/>
          <a:p>
            <a:endParaRPr lang="en-IN"/>
          </a:p>
        </p:txBody>
      </p:sp>
      <p:cxnSp>
        <p:nvCxnSpPr>
          <p:cNvPr id="1377290" name="AutoShape 10"/>
          <p:cNvCxnSpPr>
            <a:cxnSpLocks noChangeShapeType="1"/>
            <a:stCxn id="1377288" idx="7"/>
            <a:endCxn id="1377289" idx="2"/>
          </p:cNvCxnSpPr>
          <p:nvPr/>
        </p:nvCxnSpPr>
        <p:spPr bwMode="auto">
          <a:xfrm rot="16200000">
            <a:off x="5758656" y="2193132"/>
            <a:ext cx="1978025" cy="2659062"/>
          </a:xfrm>
          <a:prstGeom prst="curvedConnector3">
            <a:avLst>
              <a:gd name="adj1" fmla="val 52810"/>
            </a:avLst>
          </a:prstGeom>
          <a:noFill/>
          <a:ln w="38100">
            <a:solidFill>
              <a:srgbClr val="FF0000"/>
            </a:solidFill>
            <a:round/>
            <a:headEnd/>
            <a:tailEnd type="triangle" w="med" len="med"/>
          </a:ln>
          <a:effectLst/>
        </p:spPr>
      </p:cxnSp>
      <p:sp>
        <p:nvSpPr>
          <p:cNvPr id="1377291" name="Oval 11"/>
          <p:cNvSpPr>
            <a:spLocks noChangeArrowheads="1"/>
          </p:cNvSpPr>
          <p:nvPr/>
        </p:nvSpPr>
        <p:spPr bwMode="auto">
          <a:xfrm>
            <a:off x="2133600" y="5029200"/>
            <a:ext cx="990600" cy="762000"/>
          </a:xfrm>
          <a:prstGeom prst="ellipse">
            <a:avLst/>
          </a:prstGeom>
          <a:noFill/>
          <a:ln w="38100">
            <a:solidFill>
              <a:srgbClr val="0000CC"/>
            </a:solidFill>
            <a:round/>
            <a:headEnd/>
            <a:tailEnd/>
          </a:ln>
          <a:effectLst/>
        </p:spPr>
        <p:txBody>
          <a:bodyPr wrap="none" anchor="ctr"/>
          <a:lstStyle/>
          <a:p>
            <a:endParaRPr lang="en-IN"/>
          </a:p>
        </p:txBody>
      </p:sp>
      <p:sp>
        <p:nvSpPr>
          <p:cNvPr id="1377292" name="AutoShape 12"/>
          <p:cNvSpPr>
            <a:spLocks noChangeArrowheads="1"/>
          </p:cNvSpPr>
          <p:nvPr/>
        </p:nvSpPr>
        <p:spPr bwMode="auto">
          <a:xfrm>
            <a:off x="4953000" y="2971800"/>
            <a:ext cx="609600" cy="457200"/>
          </a:xfrm>
          <a:prstGeom prst="roundRect">
            <a:avLst>
              <a:gd name="adj" fmla="val 16667"/>
            </a:avLst>
          </a:prstGeom>
          <a:noFill/>
          <a:ln w="38100">
            <a:solidFill>
              <a:srgbClr val="0000CC"/>
            </a:solidFill>
            <a:round/>
            <a:headEnd/>
            <a:tailEnd/>
          </a:ln>
          <a:effectLst/>
        </p:spPr>
        <p:txBody>
          <a:bodyPr wrap="none" anchor="ctr"/>
          <a:lstStyle/>
          <a:p>
            <a:endParaRPr lang="en-IN"/>
          </a:p>
        </p:txBody>
      </p:sp>
      <p:cxnSp>
        <p:nvCxnSpPr>
          <p:cNvPr id="1377293" name="AutoShape 13"/>
          <p:cNvCxnSpPr>
            <a:cxnSpLocks noChangeShapeType="1"/>
            <a:stCxn id="1377291" idx="7"/>
            <a:endCxn id="1377292" idx="2"/>
          </p:cNvCxnSpPr>
          <p:nvPr/>
        </p:nvCxnSpPr>
        <p:spPr bwMode="auto">
          <a:xfrm rot="16200000">
            <a:off x="3282156" y="3145632"/>
            <a:ext cx="1673225" cy="2278062"/>
          </a:xfrm>
          <a:prstGeom prst="curvedConnector3">
            <a:avLst>
              <a:gd name="adj1" fmla="val 53319"/>
            </a:avLst>
          </a:prstGeom>
          <a:noFill/>
          <a:ln w="38100">
            <a:solidFill>
              <a:srgbClr val="0000CC"/>
            </a:solidFill>
            <a:round/>
            <a:headEnd/>
            <a:tailEnd type="triangle" w="med" len="med"/>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38" name="Rectangle 1054"/>
          <p:cNvSpPr>
            <a:spLocks noGrp="1" noChangeArrowheads="1"/>
          </p:cNvSpPr>
          <p:nvPr>
            <p:ph type="title"/>
          </p:nvPr>
        </p:nvSpPr>
        <p:spPr/>
        <p:txBody>
          <a:bodyPr/>
          <a:lstStyle/>
          <a:p>
            <a:r>
              <a:rPr lang="en-US"/>
              <a:t>Suffix Trie</a:t>
            </a:r>
          </a:p>
        </p:txBody>
      </p:sp>
      <p:sp>
        <p:nvSpPr>
          <p:cNvPr id="1553439" name="Rectangle 1055"/>
          <p:cNvSpPr>
            <a:spLocks noGrp="1" noChangeArrowheads="1"/>
          </p:cNvSpPr>
          <p:nvPr>
            <p:ph type="body" idx="1"/>
          </p:nvPr>
        </p:nvSpPr>
        <p:spPr/>
        <p:txBody>
          <a:bodyPr/>
          <a:lstStyle/>
          <a:p>
            <a:r>
              <a:rPr lang="en-US"/>
              <a:t>Compressed trie of all suffixes of text</a:t>
            </a:r>
          </a:p>
          <a:p>
            <a:r>
              <a:rPr lang="en-US"/>
              <a:t>Example: “IPDPS”</a:t>
            </a:r>
          </a:p>
          <a:p>
            <a:pPr lvl="1"/>
            <a:r>
              <a:rPr lang="en-US"/>
              <a:t>Suffixes</a:t>
            </a:r>
          </a:p>
          <a:p>
            <a:pPr lvl="2"/>
            <a:r>
              <a:rPr lang="en-US"/>
              <a:t>IPDPS</a:t>
            </a:r>
          </a:p>
          <a:p>
            <a:pPr lvl="2"/>
            <a:r>
              <a:rPr lang="en-US"/>
              <a:t>PDPS</a:t>
            </a:r>
          </a:p>
          <a:p>
            <a:pPr lvl="2"/>
            <a:r>
              <a:rPr lang="en-US"/>
              <a:t>DPS</a:t>
            </a:r>
          </a:p>
          <a:p>
            <a:pPr lvl="2"/>
            <a:r>
              <a:rPr lang="en-US"/>
              <a:t>PS</a:t>
            </a:r>
          </a:p>
          <a:p>
            <a:pPr lvl="2"/>
            <a:r>
              <a:rPr lang="en-US"/>
              <a:t>S</a:t>
            </a:r>
          </a:p>
          <a:p>
            <a:r>
              <a:rPr lang="en-US"/>
              <a:t>Useful for finding pattern in any part of text</a:t>
            </a:r>
          </a:p>
          <a:p>
            <a:pPr lvl="1"/>
            <a:r>
              <a:rPr lang="en-US"/>
              <a:t>Occurrence </a:t>
            </a:r>
            <a:r>
              <a:rPr lang="en-US">
                <a:sym typeface="Symbol" pitchFamily="18" charset="2"/>
              </a:rPr>
              <a:t></a:t>
            </a:r>
            <a:r>
              <a:rPr lang="en-US"/>
              <a:t> prefix of some suffix</a:t>
            </a:r>
          </a:p>
          <a:p>
            <a:pPr lvl="1"/>
            <a:r>
              <a:rPr lang="en-US"/>
              <a:t>Example: find </a:t>
            </a:r>
            <a:r>
              <a:rPr lang="en-US">
                <a:solidFill>
                  <a:srgbClr val="FF3300"/>
                </a:solidFill>
              </a:rPr>
              <a:t>PDP </a:t>
            </a:r>
            <a:r>
              <a:rPr lang="en-US"/>
              <a:t>in</a:t>
            </a:r>
            <a:r>
              <a:rPr lang="en-US">
                <a:solidFill>
                  <a:srgbClr val="FF3300"/>
                </a:solidFill>
              </a:rPr>
              <a:t> </a:t>
            </a:r>
            <a:r>
              <a:rPr lang="en-US"/>
              <a:t>I</a:t>
            </a:r>
            <a:r>
              <a:rPr lang="en-US">
                <a:solidFill>
                  <a:srgbClr val="FF3300"/>
                </a:solidFill>
              </a:rPr>
              <a:t>PDP</a:t>
            </a:r>
            <a:r>
              <a:rPr lang="en-US"/>
              <a:t>S</a:t>
            </a:r>
          </a:p>
        </p:txBody>
      </p:sp>
      <p:grpSp>
        <p:nvGrpSpPr>
          <p:cNvPr id="1553412" name="Group 1028"/>
          <p:cNvGrpSpPr>
            <a:grpSpLocks/>
          </p:cNvGrpSpPr>
          <p:nvPr/>
        </p:nvGrpSpPr>
        <p:grpSpPr bwMode="auto">
          <a:xfrm>
            <a:off x="3657600" y="1752600"/>
            <a:ext cx="4953000" cy="3352800"/>
            <a:chOff x="2400" y="2229"/>
            <a:chExt cx="2256" cy="1419"/>
          </a:xfrm>
        </p:grpSpPr>
        <p:sp>
          <p:nvSpPr>
            <p:cNvPr id="1553413" name="Line 1029"/>
            <p:cNvSpPr>
              <a:spLocks noChangeShapeType="1"/>
            </p:cNvSpPr>
            <p:nvPr/>
          </p:nvSpPr>
          <p:spPr bwMode="auto">
            <a:xfrm flipH="1">
              <a:off x="2400" y="2256"/>
              <a:ext cx="1152" cy="1008"/>
            </a:xfrm>
            <a:prstGeom prst="line">
              <a:avLst/>
            </a:prstGeom>
            <a:noFill/>
            <a:ln w="38100">
              <a:solidFill>
                <a:schemeClr val="accent2"/>
              </a:solidFill>
              <a:round/>
              <a:headEnd/>
              <a:tailEnd/>
            </a:ln>
            <a:effectLst/>
          </p:spPr>
          <p:txBody>
            <a:bodyPr/>
            <a:lstStyle/>
            <a:p>
              <a:endParaRPr lang="en-IN"/>
            </a:p>
          </p:txBody>
        </p:sp>
        <p:grpSp>
          <p:nvGrpSpPr>
            <p:cNvPr id="1553414" name="Group 1030"/>
            <p:cNvGrpSpPr>
              <a:grpSpLocks/>
            </p:cNvGrpSpPr>
            <p:nvPr/>
          </p:nvGrpSpPr>
          <p:grpSpPr bwMode="auto">
            <a:xfrm>
              <a:off x="2592" y="2304"/>
              <a:ext cx="672" cy="624"/>
              <a:chOff x="2592" y="2304"/>
              <a:chExt cx="672" cy="624"/>
            </a:xfrm>
          </p:grpSpPr>
          <p:sp>
            <p:nvSpPr>
              <p:cNvPr id="1553415" name="Rectangle 1031"/>
              <p:cNvSpPr>
                <a:spLocks noChangeArrowheads="1"/>
              </p:cNvSpPr>
              <p:nvPr/>
            </p:nvSpPr>
            <p:spPr bwMode="auto">
              <a:xfrm>
                <a:off x="3120" y="2304"/>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D</a:t>
                </a:r>
              </a:p>
            </p:txBody>
          </p:sp>
          <p:sp>
            <p:nvSpPr>
              <p:cNvPr id="1553416" name="Rectangle 1032"/>
              <p:cNvSpPr>
                <a:spLocks noChangeArrowheads="1"/>
              </p:cNvSpPr>
              <p:nvPr/>
            </p:nvSpPr>
            <p:spPr bwMode="auto">
              <a:xfrm>
                <a:off x="2832" y="2544"/>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P</a:t>
                </a:r>
              </a:p>
            </p:txBody>
          </p:sp>
          <p:sp>
            <p:nvSpPr>
              <p:cNvPr id="1553417" name="Rectangle 1033"/>
              <p:cNvSpPr>
                <a:spLocks noChangeArrowheads="1"/>
              </p:cNvSpPr>
              <p:nvPr/>
            </p:nvSpPr>
            <p:spPr bwMode="auto">
              <a:xfrm>
                <a:off x="2592" y="2784"/>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S</a:t>
                </a:r>
              </a:p>
            </p:txBody>
          </p:sp>
        </p:grpSp>
        <p:sp>
          <p:nvSpPr>
            <p:cNvPr id="1553418" name="Line 1034"/>
            <p:cNvSpPr>
              <a:spLocks noChangeShapeType="1"/>
            </p:cNvSpPr>
            <p:nvPr/>
          </p:nvSpPr>
          <p:spPr bwMode="auto">
            <a:xfrm flipH="1">
              <a:off x="3072" y="2304"/>
              <a:ext cx="480" cy="1296"/>
            </a:xfrm>
            <a:prstGeom prst="line">
              <a:avLst/>
            </a:prstGeom>
            <a:noFill/>
            <a:ln w="38100">
              <a:solidFill>
                <a:schemeClr val="accent2"/>
              </a:solidFill>
              <a:round/>
              <a:headEnd/>
              <a:tailEnd/>
            </a:ln>
            <a:effectLst/>
          </p:spPr>
          <p:txBody>
            <a:bodyPr/>
            <a:lstStyle/>
            <a:p>
              <a:endParaRPr lang="en-IN"/>
            </a:p>
          </p:txBody>
        </p:sp>
        <p:grpSp>
          <p:nvGrpSpPr>
            <p:cNvPr id="1553419" name="Group 1035"/>
            <p:cNvGrpSpPr>
              <a:grpSpLocks/>
            </p:cNvGrpSpPr>
            <p:nvPr/>
          </p:nvGrpSpPr>
          <p:grpSpPr bwMode="auto">
            <a:xfrm>
              <a:off x="2880" y="2448"/>
              <a:ext cx="576" cy="1104"/>
              <a:chOff x="2880" y="2448"/>
              <a:chExt cx="576" cy="1104"/>
            </a:xfrm>
          </p:grpSpPr>
          <p:sp>
            <p:nvSpPr>
              <p:cNvPr id="1553420" name="Rectangle 1036"/>
              <p:cNvSpPr>
                <a:spLocks noChangeArrowheads="1"/>
              </p:cNvSpPr>
              <p:nvPr/>
            </p:nvSpPr>
            <p:spPr bwMode="auto">
              <a:xfrm>
                <a:off x="2976" y="3168"/>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P</a:t>
                </a:r>
              </a:p>
            </p:txBody>
          </p:sp>
          <p:sp>
            <p:nvSpPr>
              <p:cNvPr id="1553421" name="Rectangle 1037"/>
              <p:cNvSpPr>
                <a:spLocks noChangeArrowheads="1"/>
              </p:cNvSpPr>
              <p:nvPr/>
            </p:nvSpPr>
            <p:spPr bwMode="auto">
              <a:xfrm>
                <a:off x="3312" y="2448"/>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I</a:t>
                </a:r>
              </a:p>
            </p:txBody>
          </p:sp>
          <p:sp>
            <p:nvSpPr>
              <p:cNvPr id="1553422" name="Rectangle 1038"/>
              <p:cNvSpPr>
                <a:spLocks noChangeArrowheads="1"/>
              </p:cNvSpPr>
              <p:nvPr/>
            </p:nvSpPr>
            <p:spPr bwMode="auto">
              <a:xfrm>
                <a:off x="3216" y="2688"/>
                <a:ext cx="96"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P</a:t>
                </a:r>
              </a:p>
            </p:txBody>
          </p:sp>
          <p:sp>
            <p:nvSpPr>
              <p:cNvPr id="1553423" name="Rectangle 1039"/>
              <p:cNvSpPr>
                <a:spLocks noChangeArrowheads="1"/>
              </p:cNvSpPr>
              <p:nvPr/>
            </p:nvSpPr>
            <p:spPr bwMode="auto">
              <a:xfrm>
                <a:off x="3072" y="2928"/>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D</a:t>
                </a:r>
              </a:p>
            </p:txBody>
          </p:sp>
          <p:sp>
            <p:nvSpPr>
              <p:cNvPr id="1553424" name="Rectangle 1040"/>
              <p:cNvSpPr>
                <a:spLocks noChangeArrowheads="1"/>
              </p:cNvSpPr>
              <p:nvPr/>
            </p:nvSpPr>
            <p:spPr bwMode="auto">
              <a:xfrm>
                <a:off x="2880" y="3408"/>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S</a:t>
                </a:r>
              </a:p>
            </p:txBody>
          </p:sp>
        </p:grpSp>
        <p:sp>
          <p:nvSpPr>
            <p:cNvPr id="1553425" name="Line 1041"/>
            <p:cNvSpPr>
              <a:spLocks noChangeShapeType="1"/>
            </p:cNvSpPr>
            <p:nvPr/>
          </p:nvSpPr>
          <p:spPr bwMode="auto">
            <a:xfrm>
              <a:off x="3552" y="2256"/>
              <a:ext cx="240" cy="432"/>
            </a:xfrm>
            <a:prstGeom prst="line">
              <a:avLst/>
            </a:prstGeom>
            <a:noFill/>
            <a:ln w="38100">
              <a:solidFill>
                <a:schemeClr val="accent2"/>
              </a:solidFill>
              <a:round/>
              <a:headEnd/>
              <a:tailEnd/>
            </a:ln>
            <a:effectLst/>
          </p:spPr>
          <p:txBody>
            <a:bodyPr/>
            <a:lstStyle/>
            <a:p>
              <a:endParaRPr lang="en-IN"/>
            </a:p>
          </p:txBody>
        </p:sp>
        <p:sp>
          <p:nvSpPr>
            <p:cNvPr id="1553426" name="Rectangle 1042"/>
            <p:cNvSpPr>
              <a:spLocks noChangeArrowheads="1"/>
            </p:cNvSpPr>
            <p:nvPr/>
          </p:nvSpPr>
          <p:spPr bwMode="auto">
            <a:xfrm>
              <a:off x="3504" y="2496"/>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solidFill>
                    <a:srgbClr val="FF3300"/>
                  </a:solidFill>
                </a:rPr>
                <a:t>P</a:t>
              </a:r>
            </a:p>
          </p:txBody>
        </p:sp>
        <p:sp>
          <p:nvSpPr>
            <p:cNvPr id="1553427" name="Line 1043"/>
            <p:cNvSpPr>
              <a:spLocks noChangeShapeType="1"/>
            </p:cNvSpPr>
            <p:nvPr/>
          </p:nvSpPr>
          <p:spPr bwMode="auto">
            <a:xfrm>
              <a:off x="3552" y="2256"/>
              <a:ext cx="1104" cy="1008"/>
            </a:xfrm>
            <a:prstGeom prst="line">
              <a:avLst/>
            </a:prstGeom>
            <a:noFill/>
            <a:ln w="38100">
              <a:solidFill>
                <a:schemeClr val="accent2"/>
              </a:solidFill>
              <a:round/>
              <a:headEnd/>
              <a:tailEnd/>
            </a:ln>
            <a:effectLst/>
          </p:spPr>
          <p:txBody>
            <a:bodyPr/>
            <a:lstStyle/>
            <a:p>
              <a:endParaRPr lang="en-IN"/>
            </a:p>
          </p:txBody>
        </p:sp>
        <p:sp>
          <p:nvSpPr>
            <p:cNvPr id="1553428" name="Oval 1044"/>
            <p:cNvSpPr>
              <a:spLocks noChangeArrowheads="1"/>
            </p:cNvSpPr>
            <p:nvPr/>
          </p:nvSpPr>
          <p:spPr bwMode="auto">
            <a:xfrm>
              <a:off x="3525" y="2229"/>
              <a:ext cx="75" cy="75"/>
            </a:xfrm>
            <a:prstGeom prst="ellipse">
              <a:avLst/>
            </a:prstGeom>
            <a:solidFill>
              <a:srgbClr val="FF0000"/>
            </a:solidFill>
            <a:ln w="9525">
              <a:solidFill>
                <a:srgbClr val="FF0000"/>
              </a:solidFill>
              <a:round/>
              <a:headEnd/>
              <a:tailEnd/>
            </a:ln>
            <a:effectLst/>
          </p:spPr>
          <p:txBody>
            <a:bodyPr wrap="none" anchor="ctr"/>
            <a:lstStyle/>
            <a:p>
              <a:endParaRPr lang="en-IN"/>
            </a:p>
          </p:txBody>
        </p:sp>
        <p:sp>
          <p:nvSpPr>
            <p:cNvPr id="1553429" name="Line 1045"/>
            <p:cNvSpPr>
              <a:spLocks noChangeShapeType="1"/>
            </p:cNvSpPr>
            <p:nvPr/>
          </p:nvSpPr>
          <p:spPr bwMode="auto">
            <a:xfrm flipH="1">
              <a:off x="3600" y="2715"/>
              <a:ext cx="192" cy="933"/>
            </a:xfrm>
            <a:prstGeom prst="line">
              <a:avLst/>
            </a:prstGeom>
            <a:noFill/>
            <a:ln w="38100">
              <a:solidFill>
                <a:schemeClr val="accent2"/>
              </a:solidFill>
              <a:round/>
              <a:headEnd/>
              <a:tailEnd/>
            </a:ln>
            <a:effectLst/>
          </p:spPr>
          <p:txBody>
            <a:bodyPr/>
            <a:lstStyle/>
            <a:p>
              <a:endParaRPr lang="en-IN"/>
            </a:p>
          </p:txBody>
        </p:sp>
        <p:sp>
          <p:nvSpPr>
            <p:cNvPr id="1553430" name="Line 1046"/>
            <p:cNvSpPr>
              <a:spLocks noChangeShapeType="1"/>
            </p:cNvSpPr>
            <p:nvPr/>
          </p:nvSpPr>
          <p:spPr bwMode="auto">
            <a:xfrm>
              <a:off x="3792" y="2715"/>
              <a:ext cx="384" cy="837"/>
            </a:xfrm>
            <a:prstGeom prst="line">
              <a:avLst/>
            </a:prstGeom>
            <a:noFill/>
            <a:ln w="38100">
              <a:solidFill>
                <a:schemeClr val="accent2"/>
              </a:solidFill>
              <a:round/>
              <a:headEnd/>
              <a:tailEnd/>
            </a:ln>
            <a:effectLst/>
          </p:spPr>
          <p:txBody>
            <a:bodyPr/>
            <a:lstStyle/>
            <a:p>
              <a:endParaRPr lang="en-IN"/>
            </a:p>
          </p:txBody>
        </p:sp>
        <p:grpSp>
          <p:nvGrpSpPr>
            <p:cNvPr id="1553431" name="Group 1047"/>
            <p:cNvGrpSpPr>
              <a:grpSpLocks/>
            </p:cNvGrpSpPr>
            <p:nvPr/>
          </p:nvGrpSpPr>
          <p:grpSpPr bwMode="auto">
            <a:xfrm>
              <a:off x="3408" y="2880"/>
              <a:ext cx="288" cy="624"/>
              <a:chOff x="3408" y="2715"/>
              <a:chExt cx="288" cy="624"/>
            </a:xfrm>
          </p:grpSpPr>
          <p:sp>
            <p:nvSpPr>
              <p:cNvPr id="1553432" name="Rectangle 1048"/>
              <p:cNvSpPr>
                <a:spLocks noChangeArrowheads="1"/>
              </p:cNvSpPr>
              <p:nvPr/>
            </p:nvSpPr>
            <p:spPr bwMode="auto">
              <a:xfrm>
                <a:off x="3408" y="3195"/>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S</a:t>
                </a:r>
              </a:p>
            </p:txBody>
          </p:sp>
          <p:sp>
            <p:nvSpPr>
              <p:cNvPr id="1553433" name="Rectangle 1049"/>
              <p:cNvSpPr>
                <a:spLocks noChangeArrowheads="1"/>
              </p:cNvSpPr>
              <p:nvPr/>
            </p:nvSpPr>
            <p:spPr bwMode="auto">
              <a:xfrm>
                <a:off x="3552" y="2715"/>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solidFill>
                      <a:srgbClr val="FF3300"/>
                    </a:solidFill>
                  </a:rPr>
                  <a:t>D</a:t>
                </a:r>
              </a:p>
            </p:txBody>
          </p:sp>
          <p:sp>
            <p:nvSpPr>
              <p:cNvPr id="1553434" name="Rectangle 1050"/>
              <p:cNvSpPr>
                <a:spLocks noChangeArrowheads="1"/>
              </p:cNvSpPr>
              <p:nvPr/>
            </p:nvSpPr>
            <p:spPr bwMode="auto">
              <a:xfrm>
                <a:off x="3456" y="2955"/>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solidFill>
                      <a:srgbClr val="FF3300"/>
                    </a:solidFill>
                  </a:rPr>
                  <a:t>P</a:t>
                </a:r>
              </a:p>
            </p:txBody>
          </p:sp>
        </p:grpSp>
        <p:sp>
          <p:nvSpPr>
            <p:cNvPr id="1553435" name="Rectangle 1051"/>
            <p:cNvSpPr>
              <a:spLocks noChangeArrowheads="1"/>
            </p:cNvSpPr>
            <p:nvPr/>
          </p:nvSpPr>
          <p:spPr bwMode="auto">
            <a:xfrm>
              <a:off x="3840" y="3312"/>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S</a:t>
              </a:r>
            </a:p>
          </p:txBody>
        </p:sp>
        <p:sp>
          <p:nvSpPr>
            <p:cNvPr id="1553436" name="Oval 1052"/>
            <p:cNvSpPr>
              <a:spLocks noChangeArrowheads="1"/>
            </p:cNvSpPr>
            <p:nvPr/>
          </p:nvSpPr>
          <p:spPr bwMode="auto">
            <a:xfrm>
              <a:off x="3744" y="2640"/>
              <a:ext cx="75" cy="75"/>
            </a:xfrm>
            <a:prstGeom prst="ellipse">
              <a:avLst/>
            </a:prstGeom>
            <a:solidFill>
              <a:srgbClr val="FF0000"/>
            </a:solidFill>
            <a:ln w="9525">
              <a:solidFill>
                <a:srgbClr val="FF0000"/>
              </a:solidFill>
              <a:round/>
              <a:headEnd/>
              <a:tailEnd/>
            </a:ln>
            <a:effectLst/>
          </p:spPr>
          <p:txBody>
            <a:bodyPr wrap="none" anchor="ctr"/>
            <a:lstStyle/>
            <a:p>
              <a:endParaRPr lang="en-IN"/>
            </a:p>
          </p:txBody>
        </p:sp>
        <p:sp>
          <p:nvSpPr>
            <p:cNvPr id="1553437" name="Rectangle 1053"/>
            <p:cNvSpPr>
              <a:spLocks noChangeArrowheads="1"/>
            </p:cNvSpPr>
            <p:nvPr/>
          </p:nvSpPr>
          <p:spPr bwMode="auto">
            <a:xfrm>
              <a:off x="4224" y="3072"/>
              <a:ext cx="144" cy="144"/>
            </a:xfrm>
            <a:prstGeom prst="rect">
              <a:avLst/>
            </a:prstGeom>
            <a:noFill/>
            <a:ln w="25400">
              <a:noFill/>
              <a:miter lim="800000"/>
              <a:headEnd/>
              <a:tailEnd/>
            </a:ln>
            <a:effectLst/>
          </p:spPr>
          <p:txBody>
            <a:bodyPr wrap="none" anchor="ctr"/>
            <a:lstStyle/>
            <a:p>
              <a:pPr algn="ctr" eaLnBrk="1" hangingPunct="1">
                <a:spcBef>
                  <a:spcPct val="20000"/>
                </a:spcBef>
                <a:buClr>
                  <a:schemeClr val="bg1"/>
                </a:buClr>
                <a:buFont typeface="Wingdings" pitchFamily="2" charset="2"/>
                <a:buNone/>
              </a:pPr>
              <a:r>
                <a:rPr lang="en-US" sz="3200" b="0"/>
                <a:t>S</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21" name="Rectangle 9"/>
          <p:cNvSpPr>
            <a:spLocks noGrp="1" noChangeArrowheads="1"/>
          </p:cNvSpPr>
          <p:nvPr>
            <p:ph type="title"/>
          </p:nvPr>
        </p:nvSpPr>
        <p:spPr/>
        <p:txBody>
          <a:bodyPr/>
          <a:lstStyle/>
          <a:p>
            <a:r>
              <a:rPr lang="en-US"/>
              <a:t>Suffix Trie</a:t>
            </a:r>
          </a:p>
        </p:txBody>
      </p:sp>
      <p:sp>
        <p:nvSpPr>
          <p:cNvPr id="1549322" name="Rectangle 10"/>
          <p:cNvSpPr>
            <a:spLocks noGrp="1" noChangeArrowheads="1"/>
          </p:cNvSpPr>
          <p:nvPr>
            <p:ph type="body" idx="1"/>
          </p:nvPr>
        </p:nvSpPr>
        <p:spPr/>
        <p:txBody>
          <a:bodyPr/>
          <a:lstStyle/>
          <a:p>
            <a:r>
              <a:rPr lang="en-US"/>
              <a:t>Properties</a:t>
            </a:r>
          </a:p>
          <a:p>
            <a:pPr lvl="1"/>
            <a:r>
              <a:rPr lang="en-US" altLang="en-US"/>
              <a:t>For</a:t>
            </a:r>
          </a:p>
          <a:p>
            <a:pPr lvl="2"/>
            <a:r>
              <a:rPr lang="en-US" altLang="en-US"/>
              <a:t>String </a:t>
            </a:r>
            <a:r>
              <a:rPr lang="en-US"/>
              <a:t>X</a:t>
            </a:r>
            <a:r>
              <a:rPr lang="en-US" altLang="en-US"/>
              <a:t> with length </a:t>
            </a:r>
            <a:r>
              <a:rPr lang="en-US">
                <a:solidFill>
                  <a:srgbClr val="FF3300"/>
                </a:solidFill>
              </a:rPr>
              <a:t>n</a:t>
            </a:r>
            <a:endParaRPr lang="en-US" altLang="en-US">
              <a:solidFill>
                <a:srgbClr val="FF3300"/>
              </a:solidFill>
            </a:endParaRPr>
          </a:p>
          <a:p>
            <a:pPr lvl="2"/>
            <a:r>
              <a:rPr lang="en-US" altLang="en-US"/>
              <a:t>Alphabet of size </a:t>
            </a:r>
            <a:r>
              <a:rPr lang="en-US">
                <a:solidFill>
                  <a:srgbClr val="FF3300"/>
                </a:solidFill>
              </a:rPr>
              <a:t>m</a:t>
            </a:r>
          </a:p>
          <a:p>
            <a:pPr lvl="2"/>
            <a:r>
              <a:rPr lang="en-US" altLang="en-US"/>
              <a:t>Pattern P with length </a:t>
            </a:r>
            <a:r>
              <a:rPr lang="en-US" altLang="en-US">
                <a:solidFill>
                  <a:srgbClr val="FF3300"/>
                </a:solidFill>
              </a:rPr>
              <a:t>d</a:t>
            </a:r>
            <a:endParaRPr lang="en-US"/>
          </a:p>
          <a:p>
            <a:pPr lvl="1"/>
            <a:r>
              <a:rPr lang="en-US" altLang="en-US"/>
              <a:t>Uses O(</a:t>
            </a:r>
            <a:r>
              <a:rPr lang="en-US" altLang="en-US">
                <a:solidFill>
                  <a:srgbClr val="FF3300"/>
                </a:solidFill>
              </a:rPr>
              <a:t>n</a:t>
            </a:r>
            <a:r>
              <a:rPr lang="en-US" altLang="en-US"/>
              <a:t>) space</a:t>
            </a:r>
          </a:p>
          <a:p>
            <a:pPr lvl="1"/>
            <a:r>
              <a:rPr lang="en-US" altLang="en-US"/>
              <a:t>Can be constructed in O(</a:t>
            </a:r>
            <a:r>
              <a:rPr lang="en-US" altLang="en-US">
                <a:solidFill>
                  <a:srgbClr val="FF3300"/>
                </a:solidFill>
              </a:rPr>
              <a:t>n</a:t>
            </a:r>
            <a:r>
              <a:rPr lang="en-US" altLang="en-US"/>
              <a:t>) time</a:t>
            </a:r>
          </a:p>
          <a:p>
            <a:pPr lvl="1"/>
            <a:r>
              <a:rPr lang="en-US" altLang="en-US"/>
              <a:t>Find pattern P in </a:t>
            </a:r>
            <a:r>
              <a:rPr lang="en-US"/>
              <a:t>X</a:t>
            </a:r>
            <a:r>
              <a:rPr lang="en-US" altLang="en-US"/>
              <a:t> in O(</a:t>
            </a:r>
            <a:r>
              <a:rPr lang="en-US" altLang="en-US">
                <a:solidFill>
                  <a:srgbClr val="FF3300"/>
                </a:solidFill>
              </a:rPr>
              <a:t>d</a:t>
            </a:r>
            <a:r>
              <a:rPr lang="en-US">
                <a:solidFill>
                  <a:srgbClr val="FF3300"/>
                </a:solidFill>
                <a:sym typeface="Symbol" pitchFamily="18" charset="2"/>
              </a:rPr>
              <a:t></a:t>
            </a:r>
            <a:r>
              <a:rPr lang="en-US" altLang="en-US">
                <a:solidFill>
                  <a:srgbClr val="FF3300"/>
                </a:solidFill>
              </a:rPr>
              <a:t>m</a:t>
            </a:r>
            <a:r>
              <a:rPr lang="en-US" altLang="en-US"/>
              <a:t>) time</a:t>
            </a:r>
          </a:p>
          <a:p>
            <a:pPr lvl="2"/>
            <a:r>
              <a:rPr lang="en-US" altLang="en-US"/>
              <a:t>Proportional to length of pattern, not text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6" name="Rectangle 6"/>
          <p:cNvSpPr>
            <a:spLocks noGrp="1" noChangeArrowheads="1"/>
          </p:cNvSpPr>
          <p:nvPr>
            <p:ph type="title"/>
          </p:nvPr>
        </p:nvSpPr>
        <p:spPr/>
        <p:txBody>
          <a:bodyPr/>
          <a:lstStyle/>
          <a:p>
            <a:r>
              <a:rPr lang="en-US"/>
              <a:t>Suffix Trie Example</a:t>
            </a:r>
          </a:p>
        </p:txBody>
      </p:sp>
      <p:graphicFrame>
        <p:nvGraphicFramePr>
          <p:cNvPr id="1408004" name="Object 4"/>
          <p:cNvGraphicFramePr>
            <a:graphicFrameLocks noChangeAspect="1"/>
          </p:cNvGraphicFramePr>
          <p:nvPr/>
        </p:nvGraphicFramePr>
        <p:xfrm>
          <a:off x="533400" y="2057400"/>
          <a:ext cx="8001000" cy="2300288"/>
        </p:xfrm>
        <a:graphic>
          <a:graphicData uri="http://schemas.openxmlformats.org/presentationml/2006/ole">
            <p:oleObj spid="_x0000_s1408004" name="VISIO" r:id="rId3" imgW="5000040" imgH="1447200" progId="">
              <p:embed/>
            </p:oleObj>
          </a:graphicData>
        </a:graphic>
      </p:graphicFrame>
      <p:graphicFrame>
        <p:nvGraphicFramePr>
          <p:cNvPr id="1408005" name="Object 5"/>
          <p:cNvGraphicFramePr>
            <a:graphicFrameLocks noChangeAspect="1"/>
          </p:cNvGraphicFramePr>
          <p:nvPr/>
        </p:nvGraphicFramePr>
        <p:xfrm>
          <a:off x="3048000" y="1066800"/>
          <a:ext cx="3505200" cy="901700"/>
        </p:xfrm>
        <a:graphic>
          <a:graphicData uri="http://schemas.openxmlformats.org/presentationml/2006/ole">
            <p:oleObj spid="_x0000_s1408005" name="VISIO" r:id="rId4" imgW="1955160" imgH="504000" progId="">
              <p:embed/>
            </p:oleObj>
          </a:graphicData>
        </a:graphic>
      </p:graphicFrame>
      <p:graphicFrame>
        <p:nvGraphicFramePr>
          <p:cNvPr id="1408008" name="Object 8"/>
          <p:cNvGraphicFramePr>
            <a:graphicFrameLocks noChangeAspect="1"/>
          </p:cNvGraphicFramePr>
          <p:nvPr/>
        </p:nvGraphicFramePr>
        <p:xfrm>
          <a:off x="76200" y="4343400"/>
          <a:ext cx="8839200" cy="2370138"/>
        </p:xfrm>
        <a:graphic>
          <a:graphicData uri="http://schemas.openxmlformats.org/presentationml/2006/ole">
            <p:oleObj spid="_x0000_s1408008" name="VISIO" r:id="rId5" imgW="5076000" imgH="1361160" progId="">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6" name="Rectangle 1028"/>
          <p:cNvSpPr>
            <a:spLocks noGrp="1" noChangeArrowheads="1"/>
          </p:cNvSpPr>
          <p:nvPr>
            <p:ph type="title"/>
          </p:nvPr>
        </p:nvSpPr>
        <p:spPr/>
        <p:txBody>
          <a:bodyPr/>
          <a:lstStyle/>
          <a:p>
            <a:r>
              <a:rPr lang="en-IE"/>
              <a:t>Tries and Web Search Engines</a:t>
            </a:r>
            <a:endParaRPr lang="en-GB"/>
          </a:p>
        </p:txBody>
      </p:sp>
      <p:sp>
        <p:nvSpPr>
          <p:cNvPr id="1380357" name="Rectangle 1029"/>
          <p:cNvSpPr>
            <a:spLocks noGrp="1" noChangeArrowheads="1"/>
          </p:cNvSpPr>
          <p:nvPr>
            <p:ph type="body" idx="1"/>
          </p:nvPr>
        </p:nvSpPr>
        <p:spPr/>
        <p:txBody>
          <a:bodyPr/>
          <a:lstStyle/>
          <a:p>
            <a:r>
              <a:rPr lang="en-IE"/>
              <a:t>Search engine index</a:t>
            </a:r>
          </a:p>
          <a:p>
            <a:pPr lvl="1"/>
            <a:r>
              <a:rPr lang="en-IE"/>
              <a:t>Collection of all searchable words</a:t>
            </a:r>
          </a:p>
          <a:p>
            <a:pPr lvl="1"/>
            <a:r>
              <a:rPr lang="en-IE"/>
              <a:t>Stored in compressed trie</a:t>
            </a:r>
          </a:p>
          <a:p>
            <a:r>
              <a:rPr lang="en-IE"/>
              <a:t>Each leaf of trie </a:t>
            </a:r>
          </a:p>
          <a:p>
            <a:pPr lvl="1"/>
            <a:r>
              <a:rPr lang="en-IE"/>
              <a:t>Associated with a word </a:t>
            </a:r>
          </a:p>
          <a:p>
            <a:pPr lvl="1"/>
            <a:r>
              <a:rPr lang="en-IE"/>
              <a:t>List of pages (URLs) containing that word </a:t>
            </a:r>
          </a:p>
          <a:p>
            <a:pPr lvl="2"/>
            <a:r>
              <a:rPr lang="en-IE"/>
              <a:t>Called occurrence list</a:t>
            </a:r>
          </a:p>
          <a:p>
            <a:r>
              <a:rPr lang="en-GB"/>
              <a:t>Trie is kept in memory (fast)</a:t>
            </a:r>
          </a:p>
          <a:p>
            <a:r>
              <a:rPr lang="en-GB"/>
              <a:t>Occurrence lists kept in external memory</a:t>
            </a:r>
          </a:p>
          <a:p>
            <a:pPr lvl="1"/>
            <a:r>
              <a:rPr lang="en-GB"/>
              <a:t>Ranked by relevance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p:txBody>
          <a:bodyPr/>
          <a:lstStyle/>
          <a:p>
            <a:r>
              <a:rPr lang="en-IE"/>
              <a:t>Computational Biology</a:t>
            </a:r>
            <a:endParaRPr lang="en-GB"/>
          </a:p>
        </p:txBody>
      </p:sp>
      <p:sp>
        <p:nvSpPr>
          <p:cNvPr id="1554435" name="Rectangle 3"/>
          <p:cNvSpPr>
            <a:spLocks noGrp="1" noChangeArrowheads="1"/>
          </p:cNvSpPr>
          <p:nvPr>
            <p:ph type="body" idx="1"/>
          </p:nvPr>
        </p:nvSpPr>
        <p:spPr/>
        <p:txBody>
          <a:bodyPr/>
          <a:lstStyle/>
          <a:p>
            <a:r>
              <a:rPr lang="en-IE"/>
              <a:t>DNA</a:t>
            </a:r>
          </a:p>
          <a:p>
            <a:pPr lvl="1"/>
            <a:r>
              <a:rPr lang="en-IE"/>
              <a:t>Sequence of 4 different nucleotides (ATCG)</a:t>
            </a:r>
          </a:p>
          <a:p>
            <a:pPr lvl="1"/>
            <a:r>
              <a:rPr lang="en-IE"/>
              <a:t>Portions of DNA sequence produce proteins (genes)</a:t>
            </a:r>
          </a:p>
          <a:p>
            <a:r>
              <a:rPr lang="en-IE"/>
              <a:t>Genome</a:t>
            </a:r>
          </a:p>
          <a:p>
            <a:pPr lvl="1"/>
            <a:r>
              <a:rPr lang="en-IE"/>
              <a:t>Master DNA sequence for organism</a:t>
            </a:r>
          </a:p>
          <a:p>
            <a:pPr lvl="1"/>
            <a:r>
              <a:rPr lang="en-IE"/>
              <a:t>For Human</a:t>
            </a:r>
          </a:p>
          <a:p>
            <a:pPr lvl="2"/>
            <a:r>
              <a:rPr lang="en-IE"/>
              <a:t>46 chromosomes</a:t>
            </a:r>
          </a:p>
          <a:p>
            <a:pPr lvl="2"/>
            <a:r>
              <a:rPr lang="en-IE"/>
              <a:t>3 billion nucleotides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p:cNvSpPr>
            <a:spLocks noGrp="1" noChangeArrowheads="1"/>
          </p:cNvSpPr>
          <p:nvPr>
            <p:ph type="title"/>
          </p:nvPr>
        </p:nvSpPr>
        <p:spPr/>
        <p:txBody>
          <a:bodyPr/>
          <a:lstStyle/>
          <a:p>
            <a:r>
              <a:rPr lang="en-US" sz="4000"/>
              <a:t>Indexed Search Tree (</a:t>
            </a:r>
            <a:r>
              <a:rPr lang="en-US"/>
              <a:t>Trie)</a:t>
            </a:r>
          </a:p>
        </p:txBody>
      </p:sp>
      <p:sp>
        <p:nvSpPr>
          <p:cNvPr id="1543171" name="Rectangle 3"/>
          <p:cNvSpPr>
            <a:spLocks noGrp="1" noChangeArrowheads="1"/>
          </p:cNvSpPr>
          <p:nvPr>
            <p:ph type="body" idx="1"/>
          </p:nvPr>
        </p:nvSpPr>
        <p:spPr/>
        <p:txBody>
          <a:bodyPr/>
          <a:lstStyle/>
          <a:p>
            <a:r>
              <a:rPr lang="en-US"/>
              <a:t>Special case of tree</a:t>
            </a:r>
          </a:p>
          <a:p>
            <a:r>
              <a:rPr lang="en-US"/>
              <a:t>Applicable when </a:t>
            </a:r>
          </a:p>
          <a:p>
            <a:pPr lvl="1"/>
            <a:r>
              <a:rPr lang="en-US"/>
              <a:t>Key </a:t>
            </a:r>
            <a:r>
              <a:rPr lang="en-US">
                <a:solidFill>
                  <a:srgbClr val="FF3300"/>
                </a:solidFill>
              </a:rPr>
              <a:t>C</a:t>
            </a:r>
            <a:r>
              <a:rPr lang="en-US"/>
              <a:t> can be decomposed into a sequence of subkeys </a:t>
            </a:r>
            <a:r>
              <a:rPr lang="en-US">
                <a:solidFill>
                  <a:srgbClr val="FF3300"/>
                </a:solidFill>
              </a:rPr>
              <a:t>C</a:t>
            </a:r>
            <a:r>
              <a:rPr lang="en-US" sz="2800" baseline="-25000">
                <a:solidFill>
                  <a:srgbClr val="FF3300"/>
                </a:solidFill>
              </a:rPr>
              <a:t>1</a:t>
            </a:r>
            <a:r>
              <a:rPr lang="en-US">
                <a:solidFill>
                  <a:srgbClr val="FF3300"/>
                </a:solidFill>
              </a:rPr>
              <a:t>, C</a:t>
            </a:r>
            <a:r>
              <a:rPr lang="en-US" sz="2800" baseline="-25000">
                <a:solidFill>
                  <a:srgbClr val="FF3300"/>
                </a:solidFill>
              </a:rPr>
              <a:t>2</a:t>
            </a:r>
            <a:r>
              <a:rPr lang="en-US">
                <a:solidFill>
                  <a:srgbClr val="FF3300"/>
                </a:solidFill>
              </a:rPr>
              <a:t>, … C</a:t>
            </a:r>
            <a:r>
              <a:rPr lang="en-US" sz="2800" baseline="-25000">
                <a:solidFill>
                  <a:srgbClr val="FF3300"/>
                </a:solidFill>
              </a:rPr>
              <a:t>n</a:t>
            </a:r>
          </a:p>
          <a:p>
            <a:pPr lvl="1"/>
            <a:r>
              <a:rPr lang="en-US"/>
              <a:t>Redundancy exists between subkeys</a:t>
            </a:r>
            <a:endParaRPr lang="en-US" sz="2800" baseline="-25000">
              <a:solidFill>
                <a:srgbClr val="FF3300"/>
              </a:solidFill>
            </a:endParaRPr>
          </a:p>
          <a:p>
            <a:r>
              <a:rPr lang="en-US"/>
              <a:t>Approach</a:t>
            </a:r>
          </a:p>
          <a:p>
            <a:pPr lvl="1"/>
            <a:r>
              <a:rPr lang="en-US"/>
              <a:t>Store subkey at each node</a:t>
            </a:r>
          </a:p>
          <a:p>
            <a:pPr lvl="1"/>
            <a:r>
              <a:rPr lang="en-US"/>
              <a:t>Path through trie yields full key</a:t>
            </a:r>
          </a:p>
          <a:p>
            <a:r>
              <a:rPr lang="en-US"/>
              <a:t>Example</a:t>
            </a:r>
          </a:p>
          <a:p>
            <a:pPr lvl="1"/>
            <a:r>
              <a:rPr lang="en-US"/>
              <a:t>Huffman tree</a:t>
            </a:r>
          </a:p>
        </p:txBody>
      </p:sp>
      <p:sp>
        <p:nvSpPr>
          <p:cNvPr id="1543173" name="Oval 5"/>
          <p:cNvSpPr>
            <a:spLocks noChangeArrowheads="1"/>
          </p:cNvSpPr>
          <p:nvPr/>
        </p:nvSpPr>
        <p:spPr bwMode="auto">
          <a:xfrm>
            <a:off x="7772400" y="46482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solidFill>
                  <a:srgbClr val="FF3300"/>
                </a:solidFill>
                <a:latin typeface="Arial" charset="0"/>
              </a:rPr>
              <a:t>C</a:t>
            </a:r>
            <a:r>
              <a:rPr lang="en-US" sz="2800" baseline="-25000">
                <a:solidFill>
                  <a:srgbClr val="FF3300"/>
                </a:solidFill>
                <a:latin typeface="Arial" charset="0"/>
              </a:rPr>
              <a:t>3</a:t>
            </a:r>
          </a:p>
        </p:txBody>
      </p:sp>
      <p:sp>
        <p:nvSpPr>
          <p:cNvPr id="1543190" name="Oval 22"/>
          <p:cNvSpPr>
            <a:spLocks noChangeArrowheads="1"/>
          </p:cNvSpPr>
          <p:nvPr/>
        </p:nvSpPr>
        <p:spPr bwMode="auto">
          <a:xfrm>
            <a:off x="7239000" y="36576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solidFill>
                  <a:srgbClr val="FF3300"/>
                </a:solidFill>
                <a:latin typeface="Arial" charset="0"/>
              </a:rPr>
              <a:t>C</a:t>
            </a:r>
            <a:r>
              <a:rPr lang="en-US" sz="2800" baseline="-25000">
                <a:solidFill>
                  <a:srgbClr val="FF3300"/>
                </a:solidFill>
                <a:latin typeface="Arial" charset="0"/>
              </a:rPr>
              <a:t>1</a:t>
            </a:r>
          </a:p>
        </p:txBody>
      </p:sp>
      <p:sp>
        <p:nvSpPr>
          <p:cNvPr id="1543191" name="Oval 23"/>
          <p:cNvSpPr>
            <a:spLocks noChangeArrowheads="1"/>
          </p:cNvSpPr>
          <p:nvPr/>
        </p:nvSpPr>
        <p:spPr bwMode="auto">
          <a:xfrm>
            <a:off x="6934200" y="46482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solidFill>
                  <a:srgbClr val="FF3300"/>
                </a:solidFill>
                <a:latin typeface="Arial" charset="0"/>
              </a:rPr>
              <a:t>C</a:t>
            </a:r>
            <a:r>
              <a:rPr lang="en-US" sz="2800" baseline="-25000">
                <a:solidFill>
                  <a:srgbClr val="FF3300"/>
                </a:solidFill>
                <a:latin typeface="Arial" charset="0"/>
              </a:rPr>
              <a:t>2</a:t>
            </a:r>
          </a:p>
        </p:txBody>
      </p:sp>
      <p:cxnSp>
        <p:nvCxnSpPr>
          <p:cNvPr id="1543192" name="AutoShape 24"/>
          <p:cNvCxnSpPr>
            <a:cxnSpLocks noChangeShapeType="1"/>
            <a:stCxn id="1543190" idx="4"/>
            <a:endCxn id="1543191" idx="0"/>
          </p:cNvCxnSpPr>
          <p:nvPr/>
        </p:nvCxnSpPr>
        <p:spPr bwMode="auto">
          <a:xfrm flipH="1">
            <a:off x="7277100" y="4343400"/>
            <a:ext cx="304800" cy="304800"/>
          </a:xfrm>
          <a:prstGeom prst="straightConnector1">
            <a:avLst/>
          </a:prstGeom>
          <a:noFill/>
          <a:ln w="38100">
            <a:solidFill>
              <a:srgbClr val="FF3300"/>
            </a:solidFill>
            <a:round/>
            <a:headEnd/>
            <a:tailEnd type="triangle" w="med" len="med"/>
          </a:ln>
          <a:effectLst/>
        </p:spPr>
      </p:cxnSp>
      <p:cxnSp>
        <p:nvCxnSpPr>
          <p:cNvPr id="1543193" name="AutoShape 25"/>
          <p:cNvCxnSpPr>
            <a:cxnSpLocks noChangeShapeType="1"/>
            <a:stCxn id="1543190" idx="4"/>
            <a:endCxn id="1543173" idx="0"/>
          </p:cNvCxnSpPr>
          <p:nvPr/>
        </p:nvCxnSpPr>
        <p:spPr bwMode="auto">
          <a:xfrm>
            <a:off x="7581900" y="4343400"/>
            <a:ext cx="533400" cy="304800"/>
          </a:xfrm>
          <a:prstGeom prst="straightConnector1">
            <a:avLst/>
          </a:prstGeom>
          <a:noFill/>
          <a:ln w="38100">
            <a:solidFill>
              <a:schemeClr val="tx1"/>
            </a:solidFill>
            <a:round/>
            <a:headEnd/>
            <a:tailEnd type="triangle" w="med" len="med"/>
          </a:ln>
          <a:effectLst/>
        </p:spPr>
      </p:cxnSp>
      <p:sp>
        <p:nvSpPr>
          <p:cNvPr id="1543194" name="Oval 26"/>
          <p:cNvSpPr>
            <a:spLocks noChangeArrowheads="1"/>
          </p:cNvSpPr>
          <p:nvPr/>
        </p:nvSpPr>
        <p:spPr bwMode="auto">
          <a:xfrm>
            <a:off x="7391400" y="57150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solidFill>
                  <a:srgbClr val="FF3300"/>
                </a:solidFill>
                <a:latin typeface="Arial" charset="0"/>
              </a:rPr>
              <a:t>C</a:t>
            </a:r>
            <a:r>
              <a:rPr lang="en-US" sz="2800" baseline="-25000">
                <a:solidFill>
                  <a:srgbClr val="FF3300"/>
                </a:solidFill>
                <a:latin typeface="Arial" charset="0"/>
              </a:rPr>
              <a:t>4</a:t>
            </a:r>
          </a:p>
        </p:txBody>
      </p:sp>
      <p:sp>
        <p:nvSpPr>
          <p:cNvPr id="1543195" name="Oval 27"/>
          <p:cNvSpPr>
            <a:spLocks noChangeArrowheads="1"/>
          </p:cNvSpPr>
          <p:nvPr/>
        </p:nvSpPr>
        <p:spPr bwMode="auto">
          <a:xfrm>
            <a:off x="6553200" y="57150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solidFill>
                  <a:srgbClr val="FF3300"/>
                </a:solidFill>
                <a:latin typeface="Arial" charset="0"/>
              </a:rPr>
              <a:t>C</a:t>
            </a:r>
            <a:r>
              <a:rPr lang="en-US" sz="2800" baseline="-25000">
                <a:solidFill>
                  <a:srgbClr val="FF3300"/>
                </a:solidFill>
                <a:latin typeface="Arial" charset="0"/>
              </a:rPr>
              <a:t>3</a:t>
            </a:r>
          </a:p>
        </p:txBody>
      </p:sp>
      <p:cxnSp>
        <p:nvCxnSpPr>
          <p:cNvPr id="1543196" name="AutoShape 28"/>
          <p:cNvCxnSpPr>
            <a:cxnSpLocks noChangeShapeType="1"/>
            <a:stCxn id="1543191" idx="4"/>
            <a:endCxn id="1543195" idx="0"/>
          </p:cNvCxnSpPr>
          <p:nvPr/>
        </p:nvCxnSpPr>
        <p:spPr bwMode="auto">
          <a:xfrm flipH="1">
            <a:off x="6896100" y="5334000"/>
            <a:ext cx="381000" cy="381000"/>
          </a:xfrm>
          <a:prstGeom prst="straightConnector1">
            <a:avLst/>
          </a:prstGeom>
          <a:noFill/>
          <a:ln w="38100">
            <a:solidFill>
              <a:schemeClr val="tx1"/>
            </a:solidFill>
            <a:round/>
            <a:headEnd/>
            <a:tailEnd type="triangle" w="med" len="med"/>
          </a:ln>
          <a:effectLst/>
        </p:spPr>
      </p:cxnSp>
      <p:cxnSp>
        <p:nvCxnSpPr>
          <p:cNvPr id="1543197" name="AutoShape 29"/>
          <p:cNvCxnSpPr>
            <a:cxnSpLocks noChangeShapeType="1"/>
            <a:stCxn id="1543191" idx="4"/>
            <a:endCxn id="1543194" idx="0"/>
          </p:cNvCxnSpPr>
          <p:nvPr/>
        </p:nvCxnSpPr>
        <p:spPr bwMode="auto">
          <a:xfrm>
            <a:off x="7277100" y="5334000"/>
            <a:ext cx="457200" cy="381000"/>
          </a:xfrm>
          <a:prstGeom prst="straightConnector1">
            <a:avLst/>
          </a:prstGeom>
          <a:noFill/>
          <a:ln w="38100">
            <a:solidFill>
              <a:srgbClr val="FF3300"/>
            </a:solidFill>
            <a:round/>
            <a:headEnd/>
            <a:tailEnd type="triangle" w="med" len="med"/>
          </a:ln>
          <a:effectLst/>
        </p:spPr>
      </p:cxnSp>
      <p:sp>
        <p:nvSpPr>
          <p:cNvPr id="1543198" name="Oval 30"/>
          <p:cNvSpPr>
            <a:spLocks noChangeArrowheads="1"/>
          </p:cNvSpPr>
          <p:nvPr/>
        </p:nvSpPr>
        <p:spPr bwMode="auto">
          <a:xfrm>
            <a:off x="7620000" y="2667000"/>
            <a:ext cx="685800" cy="685800"/>
          </a:xfrm>
          <a:prstGeom prst="ellipse">
            <a:avLst/>
          </a:prstGeom>
          <a:solidFill>
            <a:srgbClr val="CCFFFF"/>
          </a:solidFill>
          <a:ln w="9525">
            <a:solidFill>
              <a:srgbClr val="003300"/>
            </a:solidFill>
            <a:round/>
            <a:headEnd/>
            <a:tailEnd/>
          </a:ln>
          <a:effectLst/>
        </p:spPr>
        <p:txBody>
          <a:bodyPr wrap="none" anchor="ctr"/>
          <a:lstStyle/>
          <a:p>
            <a:pPr algn="ctr"/>
            <a:endParaRPr lang="en-US">
              <a:latin typeface="Arial" charset="0"/>
            </a:endParaRPr>
          </a:p>
        </p:txBody>
      </p:sp>
      <p:cxnSp>
        <p:nvCxnSpPr>
          <p:cNvPr id="1543199" name="AutoShape 31"/>
          <p:cNvCxnSpPr>
            <a:cxnSpLocks noChangeShapeType="1"/>
            <a:stCxn id="1543198" idx="4"/>
            <a:endCxn id="1543190" idx="0"/>
          </p:cNvCxnSpPr>
          <p:nvPr/>
        </p:nvCxnSpPr>
        <p:spPr bwMode="auto">
          <a:xfrm flipH="1">
            <a:off x="7581900" y="3352800"/>
            <a:ext cx="381000" cy="304800"/>
          </a:xfrm>
          <a:prstGeom prst="straightConnector1">
            <a:avLst/>
          </a:prstGeom>
          <a:noFill/>
          <a:ln w="38100">
            <a:solidFill>
              <a:srgbClr val="FF3300"/>
            </a:solidFill>
            <a:round/>
            <a:headEnd/>
            <a:tailEnd type="triangle" w="med" len="med"/>
          </a:ln>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5458" name="Picture 2" descr="DNAmoloflife"/>
          <p:cNvPicPr>
            <a:picLocks noChangeAspect="1" noChangeArrowheads="1"/>
          </p:cNvPicPr>
          <p:nvPr/>
        </p:nvPicPr>
        <p:blipFill>
          <a:blip r:embed="rId3" cstate="print"/>
          <a:srcRect/>
          <a:stretch>
            <a:fillRect/>
          </a:stretch>
        </p:blipFill>
        <p:spPr bwMode="auto">
          <a:xfrm>
            <a:off x="0" y="0"/>
            <a:ext cx="9144000" cy="653256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p:cNvSpPr>
            <a:spLocks noGrp="1" noChangeArrowheads="1"/>
          </p:cNvSpPr>
          <p:nvPr>
            <p:ph type="title"/>
          </p:nvPr>
        </p:nvSpPr>
        <p:spPr/>
        <p:txBody>
          <a:bodyPr/>
          <a:lstStyle/>
          <a:p>
            <a:r>
              <a:rPr lang="en-IE"/>
              <a:t>Tries and Computational Biology</a:t>
            </a:r>
            <a:endParaRPr lang="en-GB"/>
          </a:p>
        </p:txBody>
      </p:sp>
      <p:sp>
        <p:nvSpPr>
          <p:cNvPr id="1557507" name="Rectangle 3"/>
          <p:cNvSpPr>
            <a:spLocks noGrp="1" noChangeArrowheads="1"/>
          </p:cNvSpPr>
          <p:nvPr>
            <p:ph type="body" idx="1"/>
          </p:nvPr>
        </p:nvSpPr>
        <p:spPr>
          <a:xfrm>
            <a:off x="457200" y="1143000"/>
            <a:ext cx="5791200" cy="5334000"/>
          </a:xfrm>
        </p:spPr>
        <p:txBody>
          <a:bodyPr/>
          <a:lstStyle/>
          <a:p>
            <a:r>
              <a:rPr lang="en-IE"/>
              <a:t>ESTs</a:t>
            </a:r>
          </a:p>
          <a:p>
            <a:pPr lvl="1"/>
            <a:r>
              <a:rPr lang="en-IE"/>
              <a:t>Fragments of expressed DNA </a:t>
            </a:r>
          </a:p>
          <a:p>
            <a:pPr lvl="1"/>
            <a:r>
              <a:rPr lang="en-IE"/>
              <a:t>Indicator for genes (&amp; location)</a:t>
            </a:r>
          </a:p>
          <a:p>
            <a:pPr lvl="1"/>
            <a:r>
              <a:rPr lang="en-IE"/>
              <a:t>5.5 million sequences at NIH</a:t>
            </a:r>
          </a:p>
          <a:p>
            <a:r>
              <a:rPr lang="en-IE"/>
              <a:t>ESTmapper</a:t>
            </a:r>
          </a:p>
          <a:p>
            <a:pPr lvl="1"/>
            <a:r>
              <a:rPr lang="en-IE"/>
              <a:t>Build suffix trie of genome</a:t>
            </a:r>
          </a:p>
          <a:p>
            <a:pPr lvl="2"/>
            <a:r>
              <a:rPr lang="en-IE"/>
              <a:t>8 hours, 60 Gbytes</a:t>
            </a:r>
          </a:p>
          <a:p>
            <a:pPr lvl="1"/>
            <a:r>
              <a:rPr lang="en-IE"/>
              <a:t>Search for ESTs in suffix trie</a:t>
            </a:r>
          </a:p>
          <a:p>
            <a:pPr lvl="2"/>
            <a:r>
              <a:rPr lang="en-IE"/>
              <a:t>11 hours w/ 8 processor Sun</a:t>
            </a:r>
          </a:p>
          <a:p>
            <a:r>
              <a:rPr lang="en-IE"/>
              <a:t>Search genome w/ BLAST </a:t>
            </a:r>
          </a:p>
          <a:p>
            <a:pPr lvl="1"/>
            <a:r>
              <a:rPr lang="en-IE"/>
              <a:t>5</a:t>
            </a:r>
            <a:r>
              <a:rPr lang="en-IE" sz="2800" baseline="30000"/>
              <a:t>+</a:t>
            </a:r>
            <a:r>
              <a:rPr lang="en-IE"/>
              <a:t> years (predicted) </a:t>
            </a:r>
          </a:p>
        </p:txBody>
      </p:sp>
      <p:grpSp>
        <p:nvGrpSpPr>
          <p:cNvPr id="1557583" name="Group 79"/>
          <p:cNvGrpSpPr>
            <a:grpSpLocks/>
          </p:cNvGrpSpPr>
          <p:nvPr/>
        </p:nvGrpSpPr>
        <p:grpSpPr bwMode="auto">
          <a:xfrm>
            <a:off x="5943600" y="1295400"/>
            <a:ext cx="3200400" cy="5029200"/>
            <a:chOff x="3888" y="864"/>
            <a:chExt cx="1751" cy="2697"/>
          </a:xfrm>
        </p:grpSpPr>
        <p:grpSp>
          <p:nvGrpSpPr>
            <p:cNvPr id="1557508" name="Group 4"/>
            <p:cNvGrpSpPr>
              <a:grpSpLocks/>
            </p:cNvGrpSpPr>
            <p:nvPr/>
          </p:nvGrpSpPr>
          <p:grpSpPr bwMode="auto">
            <a:xfrm>
              <a:off x="4141" y="3066"/>
              <a:ext cx="919" cy="474"/>
              <a:chOff x="3885" y="2863"/>
              <a:chExt cx="860" cy="430"/>
            </a:xfrm>
          </p:grpSpPr>
          <p:grpSp>
            <p:nvGrpSpPr>
              <p:cNvPr id="1557509" name="Group 5"/>
              <p:cNvGrpSpPr>
                <a:grpSpLocks/>
              </p:cNvGrpSpPr>
              <p:nvPr/>
            </p:nvGrpSpPr>
            <p:grpSpPr bwMode="auto">
              <a:xfrm>
                <a:off x="3900" y="2863"/>
                <a:ext cx="799" cy="264"/>
                <a:chOff x="1493" y="3442"/>
                <a:chExt cx="1274" cy="389"/>
              </a:xfrm>
            </p:grpSpPr>
            <p:grpSp>
              <p:nvGrpSpPr>
                <p:cNvPr id="1557510" name="Group 6"/>
                <p:cNvGrpSpPr>
                  <a:grpSpLocks/>
                </p:cNvGrpSpPr>
                <p:nvPr/>
              </p:nvGrpSpPr>
              <p:grpSpPr bwMode="auto">
                <a:xfrm>
                  <a:off x="2443" y="3572"/>
                  <a:ext cx="324" cy="259"/>
                  <a:chOff x="4464" y="912"/>
                  <a:chExt cx="672" cy="384"/>
                </a:xfrm>
              </p:grpSpPr>
              <p:sp>
                <p:nvSpPr>
                  <p:cNvPr id="1557511" name="Line 7"/>
                  <p:cNvSpPr>
                    <a:spLocks noChangeShapeType="1"/>
                  </p:cNvSpPr>
                  <p:nvPr/>
                </p:nvSpPr>
                <p:spPr bwMode="auto">
                  <a:xfrm>
                    <a:off x="4656" y="912"/>
                    <a:ext cx="432" cy="0"/>
                  </a:xfrm>
                  <a:prstGeom prst="line">
                    <a:avLst/>
                  </a:prstGeom>
                  <a:noFill/>
                  <a:ln w="50800">
                    <a:solidFill>
                      <a:srgbClr val="FF0000"/>
                    </a:solidFill>
                    <a:round/>
                    <a:headEnd/>
                    <a:tailEnd/>
                  </a:ln>
                  <a:effectLst/>
                </p:spPr>
                <p:txBody>
                  <a:bodyPr/>
                  <a:lstStyle/>
                  <a:p>
                    <a:endParaRPr lang="en-IN"/>
                  </a:p>
                </p:txBody>
              </p:sp>
              <p:sp>
                <p:nvSpPr>
                  <p:cNvPr id="1557512" name="Line 8"/>
                  <p:cNvSpPr>
                    <a:spLocks noChangeShapeType="1"/>
                  </p:cNvSpPr>
                  <p:nvPr/>
                </p:nvSpPr>
                <p:spPr bwMode="auto">
                  <a:xfrm>
                    <a:off x="4464" y="1104"/>
                    <a:ext cx="432" cy="0"/>
                  </a:xfrm>
                  <a:prstGeom prst="line">
                    <a:avLst/>
                  </a:prstGeom>
                  <a:noFill/>
                  <a:ln w="50800">
                    <a:solidFill>
                      <a:srgbClr val="FF0000"/>
                    </a:solidFill>
                    <a:round/>
                    <a:headEnd/>
                    <a:tailEnd/>
                  </a:ln>
                  <a:effectLst/>
                </p:spPr>
                <p:txBody>
                  <a:bodyPr/>
                  <a:lstStyle/>
                  <a:p>
                    <a:endParaRPr lang="en-IN"/>
                  </a:p>
                </p:txBody>
              </p:sp>
              <p:sp>
                <p:nvSpPr>
                  <p:cNvPr id="1557513" name="Line 9"/>
                  <p:cNvSpPr>
                    <a:spLocks noChangeShapeType="1"/>
                  </p:cNvSpPr>
                  <p:nvPr/>
                </p:nvSpPr>
                <p:spPr bwMode="auto">
                  <a:xfrm>
                    <a:off x="4704" y="1296"/>
                    <a:ext cx="432" cy="0"/>
                  </a:xfrm>
                  <a:prstGeom prst="line">
                    <a:avLst/>
                  </a:prstGeom>
                  <a:noFill/>
                  <a:ln w="50800">
                    <a:solidFill>
                      <a:srgbClr val="FF0000"/>
                    </a:solidFill>
                    <a:round/>
                    <a:headEnd/>
                    <a:tailEnd/>
                  </a:ln>
                  <a:effectLst/>
                </p:spPr>
                <p:txBody>
                  <a:bodyPr/>
                  <a:lstStyle/>
                  <a:p>
                    <a:endParaRPr lang="en-IN"/>
                  </a:p>
                </p:txBody>
              </p:sp>
            </p:grpSp>
            <p:grpSp>
              <p:nvGrpSpPr>
                <p:cNvPr id="1557514" name="Group 10"/>
                <p:cNvGrpSpPr>
                  <a:grpSpLocks/>
                </p:cNvGrpSpPr>
                <p:nvPr/>
              </p:nvGrpSpPr>
              <p:grpSpPr bwMode="auto">
                <a:xfrm>
                  <a:off x="2026" y="3702"/>
                  <a:ext cx="301" cy="129"/>
                  <a:chOff x="3600" y="1104"/>
                  <a:chExt cx="624" cy="192"/>
                </a:xfrm>
              </p:grpSpPr>
              <p:sp>
                <p:nvSpPr>
                  <p:cNvPr id="1557515" name="Line 11"/>
                  <p:cNvSpPr>
                    <a:spLocks noChangeShapeType="1"/>
                  </p:cNvSpPr>
                  <p:nvPr/>
                </p:nvSpPr>
                <p:spPr bwMode="auto">
                  <a:xfrm>
                    <a:off x="3600" y="1104"/>
                    <a:ext cx="432" cy="0"/>
                  </a:xfrm>
                  <a:prstGeom prst="line">
                    <a:avLst/>
                  </a:prstGeom>
                  <a:noFill/>
                  <a:ln w="50800">
                    <a:solidFill>
                      <a:srgbClr val="FF0000"/>
                    </a:solidFill>
                    <a:round/>
                    <a:headEnd/>
                    <a:tailEnd/>
                  </a:ln>
                  <a:effectLst/>
                </p:spPr>
                <p:txBody>
                  <a:bodyPr/>
                  <a:lstStyle/>
                  <a:p>
                    <a:endParaRPr lang="en-IN"/>
                  </a:p>
                </p:txBody>
              </p:sp>
              <p:sp>
                <p:nvSpPr>
                  <p:cNvPr id="1557516" name="Line 12"/>
                  <p:cNvSpPr>
                    <a:spLocks noChangeShapeType="1"/>
                  </p:cNvSpPr>
                  <p:nvPr/>
                </p:nvSpPr>
                <p:spPr bwMode="auto">
                  <a:xfrm>
                    <a:off x="3792" y="1296"/>
                    <a:ext cx="432" cy="0"/>
                  </a:xfrm>
                  <a:prstGeom prst="line">
                    <a:avLst/>
                  </a:prstGeom>
                  <a:noFill/>
                  <a:ln w="50800">
                    <a:solidFill>
                      <a:srgbClr val="FF0000"/>
                    </a:solidFill>
                    <a:round/>
                    <a:headEnd/>
                    <a:tailEnd/>
                  </a:ln>
                  <a:effectLst/>
                </p:spPr>
                <p:txBody>
                  <a:bodyPr/>
                  <a:lstStyle/>
                  <a:p>
                    <a:endParaRPr lang="en-IN"/>
                  </a:p>
                </p:txBody>
              </p:sp>
            </p:grpSp>
            <p:grpSp>
              <p:nvGrpSpPr>
                <p:cNvPr id="1557517" name="Group 13"/>
                <p:cNvGrpSpPr>
                  <a:grpSpLocks/>
                </p:cNvGrpSpPr>
                <p:nvPr/>
              </p:nvGrpSpPr>
              <p:grpSpPr bwMode="auto">
                <a:xfrm>
                  <a:off x="1493" y="3442"/>
                  <a:ext cx="371" cy="389"/>
                  <a:chOff x="2496" y="720"/>
                  <a:chExt cx="768" cy="576"/>
                </a:xfrm>
              </p:grpSpPr>
              <p:sp>
                <p:nvSpPr>
                  <p:cNvPr id="1557518" name="Line 14"/>
                  <p:cNvSpPr>
                    <a:spLocks noChangeShapeType="1"/>
                  </p:cNvSpPr>
                  <p:nvPr/>
                </p:nvSpPr>
                <p:spPr bwMode="auto">
                  <a:xfrm>
                    <a:off x="2832" y="1104"/>
                    <a:ext cx="432" cy="0"/>
                  </a:xfrm>
                  <a:prstGeom prst="line">
                    <a:avLst/>
                  </a:prstGeom>
                  <a:noFill/>
                  <a:ln w="50800">
                    <a:solidFill>
                      <a:srgbClr val="FF0000"/>
                    </a:solidFill>
                    <a:round/>
                    <a:headEnd/>
                    <a:tailEnd/>
                  </a:ln>
                  <a:effectLst/>
                </p:spPr>
                <p:txBody>
                  <a:bodyPr/>
                  <a:lstStyle/>
                  <a:p>
                    <a:endParaRPr lang="en-IN"/>
                  </a:p>
                </p:txBody>
              </p:sp>
              <p:sp>
                <p:nvSpPr>
                  <p:cNvPr id="1557519" name="Line 15"/>
                  <p:cNvSpPr>
                    <a:spLocks noChangeShapeType="1"/>
                  </p:cNvSpPr>
                  <p:nvPr/>
                </p:nvSpPr>
                <p:spPr bwMode="auto">
                  <a:xfrm>
                    <a:off x="2784" y="720"/>
                    <a:ext cx="432" cy="0"/>
                  </a:xfrm>
                  <a:prstGeom prst="line">
                    <a:avLst/>
                  </a:prstGeom>
                  <a:noFill/>
                  <a:ln w="50800">
                    <a:solidFill>
                      <a:srgbClr val="FF0000"/>
                    </a:solidFill>
                    <a:round/>
                    <a:headEnd/>
                    <a:tailEnd/>
                  </a:ln>
                  <a:effectLst/>
                </p:spPr>
                <p:txBody>
                  <a:bodyPr/>
                  <a:lstStyle/>
                  <a:p>
                    <a:endParaRPr lang="en-IN"/>
                  </a:p>
                </p:txBody>
              </p:sp>
              <p:sp>
                <p:nvSpPr>
                  <p:cNvPr id="1557520" name="Line 16"/>
                  <p:cNvSpPr>
                    <a:spLocks noChangeShapeType="1"/>
                  </p:cNvSpPr>
                  <p:nvPr/>
                </p:nvSpPr>
                <p:spPr bwMode="auto">
                  <a:xfrm>
                    <a:off x="2592" y="1296"/>
                    <a:ext cx="432" cy="0"/>
                  </a:xfrm>
                  <a:prstGeom prst="line">
                    <a:avLst/>
                  </a:prstGeom>
                  <a:noFill/>
                  <a:ln w="50800">
                    <a:solidFill>
                      <a:srgbClr val="FF0000"/>
                    </a:solidFill>
                    <a:round/>
                    <a:headEnd/>
                    <a:tailEnd/>
                  </a:ln>
                  <a:effectLst/>
                </p:spPr>
                <p:txBody>
                  <a:bodyPr/>
                  <a:lstStyle/>
                  <a:p>
                    <a:endParaRPr lang="en-IN"/>
                  </a:p>
                </p:txBody>
              </p:sp>
              <p:sp>
                <p:nvSpPr>
                  <p:cNvPr id="1557521" name="Line 17"/>
                  <p:cNvSpPr>
                    <a:spLocks noChangeShapeType="1"/>
                  </p:cNvSpPr>
                  <p:nvPr/>
                </p:nvSpPr>
                <p:spPr bwMode="auto">
                  <a:xfrm>
                    <a:off x="2496" y="912"/>
                    <a:ext cx="432" cy="0"/>
                  </a:xfrm>
                  <a:prstGeom prst="line">
                    <a:avLst/>
                  </a:prstGeom>
                  <a:noFill/>
                  <a:ln w="50800">
                    <a:solidFill>
                      <a:srgbClr val="FF0000"/>
                    </a:solidFill>
                    <a:round/>
                    <a:headEnd/>
                    <a:tailEnd/>
                  </a:ln>
                  <a:effectLst/>
                </p:spPr>
                <p:txBody>
                  <a:bodyPr/>
                  <a:lstStyle/>
                  <a:p>
                    <a:endParaRPr lang="en-IN"/>
                  </a:p>
                </p:txBody>
              </p:sp>
            </p:grpSp>
          </p:grpSp>
          <p:pic>
            <p:nvPicPr>
              <p:cNvPr id="1557522" name="Picture 18" descr="F:\research\bioinformatics\tech_2004\chromosome.bmp"/>
              <p:cNvPicPr>
                <a:picLocks noChangeAspect="1" noChangeArrowheads="1"/>
              </p:cNvPicPr>
              <p:nvPr/>
            </p:nvPicPr>
            <p:blipFill>
              <a:blip r:embed="rId2" cstate="print"/>
              <a:srcRect/>
              <a:stretch>
                <a:fillRect/>
              </a:stretch>
            </p:blipFill>
            <p:spPr bwMode="auto">
              <a:xfrm>
                <a:off x="3885" y="3171"/>
                <a:ext cx="860" cy="122"/>
              </a:xfrm>
              <a:prstGeom prst="rect">
                <a:avLst/>
              </a:prstGeom>
              <a:noFill/>
            </p:spPr>
          </p:pic>
        </p:grpSp>
        <p:sp>
          <p:nvSpPr>
            <p:cNvPr id="1557523" name="Line 19"/>
            <p:cNvSpPr>
              <a:spLocks noChangeShapeType="1"/>
            </p:cNvSpPr>
            <p:nvPr/>
          </p:nvSpPr>
          <p:spPr bwMode="auto">
            <a:xfrm flipH="1">
              <a:off x="4604" y="1181"/>
              <a:ext cx="2" cy="173"/>
            </a:xfrm>
            <a:prstGeom prst="line">
              <a:avLst/>
            </a:prstGeom>
            <a:noFill/>
            <a:ln w="25400">
              <a:solidFill>
                <a:schemeClr val="accent2"/>
              </a:solidFill>
              <a:round/>
              <a:headEnd/>
              <a:tailEnd type="triangle" w="med" len="med"/>
            </a:ln>
            <a:effectLst/>
          </p:spPr>
          <p:txBody>
            <a:bodyPr/>
            <a:lstStyle/>
            <a:p>
              <a:endParaRPr lang="en-IN"/>
            </a:p>
          </p:txBody>
        </p:sp>
        <p:sp>
          <p:nvSpPr>
            <p:cNvPr id="1557524" name="Line 20"/>
            <p:cNvSpPr>
              <a:spLocks noChangeShapeType="1"/>
            </p:cNvSpPr>
            <p:nvPr/>
          </p:nvSpPr>
          <p:spPr bwMode="auto">
            <a:xfrm flipH="1">
              <a:off x="4918" y="2080"/>
              <a:ext cx="125" cy="0"/>
            </a:xfrm>
            <a:prstGeom prst="line">
              <a:avLst/>
            </a:prstGeom>
            <a:noFill/>
            <a:ln w="25400">
              <a:solidFill>
                <a:schemeClr val="accent2"/>
              </a:solidFill>
              <a:round/>
              <a:headEnd/>
              <a:tailEnd type="triangle" w="med" len="med"/>
            </a:ln>
            <a:effectLst/>
          </p:spPr>
          <p:txBody>
            <a:bodyPr/>
            <a:lstStyle/>
            <a:p>
              <a:endParaRPr lang="en-IN"/>
            </a:p>
          </p:txBody>
        </p:sp>
        <p:grpSp>
          <p:nvGrpSpPr>
            <p:cNvPr id="1557525" name="Group 21"/>
            <p:cNvGrpSpPr>
              <a:grpSpLocks/>
            </p:cNvGrpSpPr>
            <p:nvPr/>
          </p:nvGrpSpPr>
          <p:grpSpPr bwMode="auto">
            <a:xfrm>
              <a:off x="3888" y="864"/>
              <a:ext cx="1172" cy="317"/>
              <a:chOff x="3648" y="864"/>
              <a:chExt cx="1097" cy="288"/>
            </a:xfrm>
          </p:grpSpPr>
          <p:pic>
            <p:nvPicPr>
              <p:cNvPr id="1557526" name="Picture 22" descr="F:\research\bioinformatics\tech_2004\chromosome.bmp"/>
              <p:cNvPicPr>
                <a:picLocks noChangeAspect="1" noChangeArrowheads="1"/>
              </p:cNvPicPr>
              <p:nvPr/>
            </p:nvPicPr>
            <p:blipFill>
              <a:blip r:embed="rId2" cstate="print"/>
              <a:srcRect/>
              <a:stretch>
                <a:fillRect/>
              </a:stretch>
            </p:blipFill>
            <p:spPr bwMode="auto">
              <a:xfrm>
                <a:off x="3885" y="1030"/>
                <a:ext cx="860" cy="122"/>
              </a:xfrm>
              <a:prstGeom prst="rect">
                <a:avLst/>
              </a:prstGeom>
              <a:noFill/>
            </p:spPr>
          </p:pic>
          <p:sp>
            <p:nvSpPr>
              <p:cNvPr id="1557527" name="Rectangle 23"/>
              <p:cNvSpPr>
                <a:spLocks noChangeArrowheads="1"/>
              </p:cNvSpPr>
              <p:nvPr/>
            </p:nvSpPr>
            <p:spPr bwMode="auto">
              <a:xfrm>
                <a:off x="3648" y="864"/>
                <a:ext cx="591" cy="123"/>
              </a:xfrm>
              <a:prstGeom prst="rect">
                <a:avLst/>
              </a:prstGeom>
              <a:noFill/>
              <a:ln w="9525">
                <a:noFill/>
                <a:miter lim="800000"/>
                <a:headEnd/>
                <a:tailEnd/>
              </a:ln>
              <a:effectLst/>
            </p:spPr>
            <p:txBody>
              <a:bodyPr anchor="ctr"/>
              <a:lstStyle/>
              <a:p>
                <a:pPr algn="ctr" eaLnBrk="1" hangingPunct="1">
                  <a:spcBef>
                    <a:spcPct val="20000"/>
                  </a:spcBef>
                </a:pPr>
                <a:r>
                  <a:rPr lang="en-US" sz="1600">
                    <a:latin typeface="Tahoma" charset="0"/>
                  </a:rPr>
                  <a:t>Genome</a:t>
                </a:r>
              </a:p>
            </p:txBody>
          </p:sp>
        </p:grpSp>
        <p:grpSp>
          <p:nvGrpSpPr>
            <p:cNvPr id="1557528" name="Group 24"/>
            <p:cNvGrpSpPr>
              <a:grpSpLocks/>
            </p:cNvGrpSpPr>
            <p:nvPr/>
          </p:nvGrpSpPr>
          <p:grpSpPr bwMode="auto">
            <a:xfrm>
              <a:off x="4987" y="1604"/>
              <a:ext cx="490" cy="748"/>
              <a:chOff x="4677" y="1536"/>
              <a:chExt cx="459" cy="679"/>
            </a:xfrm>
          </p:grpSpPr>
          <p:grpSp>
            <p:nvGrpSpPr>
              <p:cNvPr id="1557529" name="Group 25"/>
              <p:cNvGrpSpPr>
                <a:grpSpLocks/>
              </p:cNvGrpSpPr>
              <p:nvPr/>
            </p:nvGrpSpPr>
            <p:grpSpPr bwMode="auto">
              <a:xfrm>
                <a:off x="4772" y="1776"/>
                <a:ext cx="364" cy="439"/>
                <a:chOff x="4772" y="1776"/>
                <a:chExt cx="364" cy="439"/>
              </a:xfrm>
            </p:grpSpPr>
            <p:sp>
              <p:nvSpPr>
                <p:cNvPr id="1557530" name="Line 26"/>
                <p:cNvSpPr>
                  <a:spLocks noChangeShapeType="1"/>
                </p:cNvSpPr>
                <p:nvPr/>
              </p:nvSpPr>
              <p:spPr bwMode="auto">
                <a:xfrm>
                  <a:off x="4845" y="1776"/>
                  <a:ext cx="131" cy="0"/>
                </a:xfrm>
                <a:prstGeom prst="line">
                  <a:avLst/>
                </a:prstGeom>
                <a:noFill/>
                <a:ln w="50800">
                  <a:solidFill>
                    <a:srgbClr val="FF0000"/>
                  </a:solidFill>
                  <a:round/>
                  <a:headEnd/>
                  <a:tailEnd/>
                </a:ln>
                <a:effectLst/>
              </p:spPr>
              <p:txBody>
                <a:bodyPr/>
                <a:lstStyle/>
                <a:p>
                  <a:endParaRPr lang="en-IN"/>
                </a:p>
              </p:txBody>
            </p:sp>
            <p:sp>
              <p:nvSpPr>
                <p:cNvPr id="1557531" name="Line 27"/>
                <p:cNvSpPr>
                  <a:spLocks noChangeShapeType="1"/>
                </p:cNvSpPr>
                <p:nvPr/>
              </p:nvSpPr>
              <p:spPr bwMode="auto">
                <a:xfrm>
                  <a:off x="4918" y="1842"/>
                  <a:ext cx="131" cy="0"/>
                </a:xfrm>
                <a:prstGeom prst="line">
                  <a:avLst/>
                </a:prstGeom>
                <a:noFill/>
                <a:ln w="50800">
                  <a:solidFill>
                    <a:srgbClr val="FF0000"/>
                  </a:solidFill>
                  <a:round/>
                  <a:headEnd/>
                  <a:tailEnd/>
                </a:ln>
                <a:effectLst/>
              </p:spPr>
              <p:txBody>
                <a:bodyPr/>
                <a:lstStyle/>
                <a:p>
                  <a:endParaRPr lang="en-IN"/>
                </a:p>
              </p:txBody>
            </p:sp>
            <p:sp>
              <p:nvSpPr>
                <p:cNvPr id="1557532" name="Line 28"/>
                <p:cNvSpPr>
                  <a:spLocks noChangeShapeType="1"/>
                </p:cNvSpPr>
                <p:nvPr/>
              </p:nvSpPr>
              <p:spPr bwMode="auto">
                <a:xfrm>
                  <a:off x="4772" y="2017"/>
                  <a:ext cx="131" cy="0"/>
                </a:xfrm>
                <a:prstGeom prst="line">
                  <a:avLst/>
                </a:prstGeom>
                <a:noFill/>
                <a:ln w="50800">
                  <a:solidFill>
                    <a:srgbClr val="FF0000"/>
                  </a:solidFill>
                  <a:round/>
                  <a:headEnd/>
                  <a:tailEnd/>
                </a:ln>
                <a:effectLst/>
              </p:spPr>
              <p:txBody>
                <a:bodyPr/>
                <a:lstStyle/>
                <a:p>
                  <a:endParaRPr lang="en-IN"/>
                </a:p>
              </p:txBody>
            </p:sp>
            <p:sp>
              <p:nvSpPr>
                <p:cNvPr id="1557533" name="Line 29"/>
                <p:cNvSpPr>
                  <a:spLocks noChangeShapeType="1"/>
                </p:cNvSpPr>
                <p:nvPr/>
              </p:nvSpPr>
              <p:spPr bwMode="auto">
                <a:xfrm>
                  <a:off x="4801" y="1930"/>
                  <a:ext cx="131" cy="0"/>
                </a:xfrm>
                <a:prstGeom prst="line">
                  <a:avLst/>
                </a:prstGeom>
                <a:noFill/>
                <a:ln w="50800">
                  <a:solidFill>
                    <a:srgbClr val="FF0000"/>
                  </a:solidFill>
                  <a:round/>
                  <a:headEnd/>
                  <a:tailEnd/>
                </a:ln>
                <a:effectLst/>
              </p:spPr>
              <p:txBody>
                <a:bodyPr/>
                <a:lstStyle/>
                <a:p>
                  <a:endParaRPr lang="en-IN"/>
                </a:p>
              </p:txBody>
            </p:sp>
            <p:sp>
              <p:nvSpPr>
                <p:cNvPr id="1557534" name="Line 30"/>
                <p:cNvSpPr>
                  <a:spLocks noChangeShapeType="1"/>
                </p:cNvSpPr>
                <p:nvPr/>
              </p:nvSpPr>
              <p:spPr bwMode="auto">
                <a:xfrm>
                  <a:off x="4961" y="1952"/>
                  <a:ext cx="131" cy="0"/>
                </a:xfrm>
                <a:prstGeom prst="line">
                  <a:avLst/>
                </a:prstGeom>
                <a:noFill/>
                <a:ln w="50800">
                  <a:solidFill>
                    <a:srgbClr val="FF0000"/>
                  </a:solidFill>
                  <a:round/>
                  <a:headEnd/>
                  <a:tailEnd/>
                </a:ln>
                <a:effectLst/>
              </p:spPr>
              <p:txBody>
                <a:bodyPr/>
                <a:lstStyle/>
                <a:p>
                  <a:endParaRPr lang="en-IN"/>
                </a:p>
              </p:txBody>
            </p:sp>
            <p:sp>
              <p:nvSpPr>
                <p:cNvPr id="1557535" name="Line 31"/>
                <p:cNvSpPr>
                  <a:spLocks noChangeShapeType="1"/>
                </p:cNvSpPr>
                <p:nvPr/>
              </p:nvSpPr>
              <p:spPr bwMode="auto">
                <a:xfrm>
                  <a:off x="4990" y="2105"/>
                  <a:ext cx="131" cy="0"/>
                </a:xfrm>
                <a:prstGeom prst="line">
                  <a:avLst/>
                </a:prstGeom>
                <a:noFill/>
                <a:ln w="50800">
                  <a:solidFill>
                    <a:srgbClr val="FF0000"/>
                  </a:solidFill>
                  <a:round/>
                  <a:headEnd/>
                  <a:tailEnd/>
                </a:ln>
                <a:effectLst/>
              </p:spPr>
              <p:txBody>
                <a:bodyPr/>
                <a:lstStyle/>
                <a:p>
                  <a:endParaRPr lang="en-IN"/>
                </a:p>
              </p:txBody>
            </p:sp>
            <p:sp>
              <p:nvSpPr>
                <p:cNvPr id="1557536" name="Line 32"/>
                <p:cNvSpPr>
                  <a:spLocks noChangeShapeType="1"/>
                </p:cNvSpPr>
                <p:nvPr/>
              </p:nvSpPr>
              <p:spPr bwMode="auto">
                <a:xfrm>
                  <a:off x="4816" y="2105"/>
                  <a:ext cx="131" cy="0"/>
                </a:xfrm>
                <a:prstGeom prst="line">
                  <a:avLst/>
                </a:prstGeom>
                <a:noFill/>
                <a:ln w="50800">
                  <a:solidFill>
                    <a:srgbClr val="FF0000"/>
                  </a:solidFill>
                  <a:round/>
                  <a:headEnd/>
                  <a:tailEnd/>
                </a:ln>
                <a:effectLst/>
              </p:spPr>
              <p:txBody>
                <a:bodyPr/>
                <a:lstStyle/>
                <a:p>
                  <a:endParaRPr lang="en-IN"/>
                </a:p>
              </p:txBody>
            </p:sp>
            <p:sp>
              <p:nvSpPr>
                <p:cNvPr id="1557537" name="Line 33"/>
                <p:cNvSpPr>
                  <a:spLocks noChangeShapeType="1"/>
                </p:cNvSpPr>
                <p:nvPr/>
              </p:nvSpPr>
              <p:spPr bwMode="auto">
                <a:xfrm>
                  <a:off x="4903" y="2215"/>
                  <a:ext cx="131" cy="0"/>
                </a:xfrm>
                <a:prstGeom prst="line">
                  <a:avLst/>
                </a:prstGeom>
                <a:noFill/>
                <a:ln w="50800">
                  <a:solidFill>
                    <a:srgbClr val="FF0000"/>
                  </a:solidFill>
                  <a:round/>
                  <a:headEnd/>
                  <a:tailEnd/>
                </a:ln>
                <a:effectLst/>
              </p:spPr>
              <p:txBody>
                <a:bodyPr/>
                <a:lstStyle/>
                <a:p>
                  <a:endParaRPr lang="en-IN"/>
                </a:p>
              </p:txBody>
            </p:sp>
            <p:sp>
              <p:nvSpPr>
                <p:cNvPr id="1557538" name="Line 34"/>
                <p:cNvSpPr>
                  <a:spLocks noChangeShapeType="1"/>
                </p:cNvSpPr>
                <p:nvPr/>
              </p:nvSpPr>
              <p:spPr bwMode="auto">
                <a:xfrm>
                  <a:off x="5005" y="2017"/>
                  <a:ext cx="131" cy="0"/>
                </a:xfrm>
                <a:prstGeom prst="line">
                  <a:avLst/>
                </a:prstGeom>
                <a:noFill/>
                <a:ln w="50800">
                  <a:solidFill>
                    <a:srgbClr val="FF0000"/>
                  </a:solidFill>
                  <a:round/>
                  <a:headEnd/>
                  <a:tailEnd/>
                </a:ln>
                <a:effectLst/>
              </p:spPr>
              <p:txBody>
                <a:bodyPr/>
                <a:lstStyle/>
                <a:p>
                  <a:endParaRPr lang="en-IN"/>
                </a:p>
              </p:txBody>
            </p:sp>
          </p:grpSp>
          <p:sp>
            <p:nvSpPr>
              <p:cNvPr id="1557539" name="Rectangle 35"/>
              <p:cNvSpPr>
                <a:spLocks noChangeArrowheads="1"/>
              </p:cNvSpPr>
              <p:nvPr/>
            </p:nvSpPr>
            <p:spPr bwMode="auto">
              <a:xfrm>
                <a:off x="4677" y="1536"/>
                <a:ext cx="459" cy="182"/>
              </a:xfrm>
              <a:prstGeom prst="rect">
                <a:avLst/>
              </a:prstGeom>
              <a:noFill/>
              <a:ln w="9525">
                <a:noFill/>
                <a:miter lim="800000"/>
                <a:headEnd/>
                <a:tailEnd/>
              </a:ln>
              <a:effectLst/>
            </p:spPr>
            <p:txBody>
              <a:bodyPr anchor="ctr"/>
              <a:lstStyle/>
              <a:p>
                <a:pPr algn="ctr" eaLnBrk="1" hangingPunct="1">
                  <a:spcBef>
                    <a:spcPct val="20000"/>
                  </a:spcBef>
                </a:pPr>
                <a:r>
                  <a:rPr lang="en-US" sz="1600">
                    <a:latin typeface="Tahoma" charset="0"/>
                  </a:rPr>
                  <a:t>ESTs</a:t>
                </a:r>
              </a:p>
            </p:txBody>
          </p:sp>
        </p:grpSp>
        <p:grpSp>
          <p:nvGrpSpPr>
            <p:cNvPr id="1557540" name="Group 36"/>
            <p:cNvGrpSpPr>
              <a:grpSpLocks/>
            </p:cNvGrpSpPr>
            <p:nvPr/>
          </p:nvGrpSpPr>
          <p:grpSpPr bwMode="auto">
            <a:xfrm>
              <a:off x="3942" y="1393"/>
              <a:ext cx="930" cy="1428"/>
              <a:chOff x="3699" y="1344"/>
              <a:chExt cx="870" cy="1296"/>
            </a:xfrm>
          </p:grpSpPr>
          <p:grpSp>
            <p:nvGrpSpPr>
              <p:cNvPr id="1557541" name="Group 37"/>
              <p:cNvGrpSpPr>
                <a:grpSpLocks/>
              </p:cNvGrpSpPr>
              <p:nvPr/>
            </p:nvGrpSpPr>
            <p:grpSpPr bwMode="auto">
              <a:xfrm>
                <a:off x="4060" y="1344"/>
                <a:ext cx="509" cy="1296"/>
                <a:chOff x="1872" y="720"/>
                <a:chExt cx="1680" cy="2832"/>
              </a:xfrm>
            </p:grpSpPr>
            <p:sp>
              <p:nvSpPr>
                <p:cNvPr id="1557542" name="Line 38"/>
                <p:cNvSpPr>
                  <a:spLocks noChangeShapeType="1"/>
                </p:cNvSpPr>
                <p:nvPr/>
              </p:nvSpPr>
              <p:spPr bwMode="auto">
                <a:xfrm flipH="1">
                  <a:off x="1872" y="720"/>
                  <a:ext cx="816" cy="1344"/>
                </a:xfrm>
                <a:prstGeom prst="line">
                  <a:avLst/>
                </a:prstGeom>
                <a:noFill/>
                <a:ln w="63500">
                  <a:solidFill>
                    <a:srgbClr val="008080"/>
                  </a:solidFill>
                  <a:round/>
                  <a:headEnd/>
                  <a:tailEnd/>
                </a:ln>
                <a:effectLst/>
              </p:spPr>
              <p:txBody>
                <a:bodyPr/>
                <a:lstStyle/>
                <a:p>
                  <a:endParaRPr lang="en-IN"/>
                </a:p>
              </p:txBody>
            </p:sp>
            <p:sp>
              <p:nvSpPr>
                <p:cNvPr id="1557543" name="Line 39"/>
                <p:cNvSpPr>
                  <a:spLocks noChangeShapeType="1"/>
                </p:cNvSpPr>
                <p:nvPr/>
              </p:nvSpPr>
              <p:spPr bwMode="auto">
                <a:xfrm>
                  <a:off x="2688" y="768"/>
                  <a:ext cx="864" cy="1344"/>
                </a:xfrm>
                <a:prstGeom prst="line">
                  <a:avLst/>
                </a:prstGeom>
                <a:noFill/>
                <a:ln w="63500">
                  <a:solidFill>
                    <a:srgbClr val="008080"/>
                  </a:solidFill>
                  <a:round/>
                  <a:headEnd/>
                  <a:tailEnd/>
                </a:ln>
                <a:effectLst/>
              </p:spPr>
              <p:txBody>
                <a:bodyPr/>
                <a:lstStyle/>
                <a:p>
                  <a:endParaRPr lang="en-IN"/>
                </a:p>
              </p:txBody>
            </p:sp>
            <p:sp>
              <p:nvSpPr>
                <p:cNvPr id="1557544" name="Line 40"/>
                <p:cNvSpPr>
                  <a:spLocks noChangeShapeType="1"/>
                </p:cNvSpPr>
                <p:nvPr/>
              </p:nvSpPr>
              <p:spPr bwMode="auto">
                <a:xfrm>
                  <a:off x="2352" y="1296"/>
                  <a:ext cx="336" cy="528"/>
                </a:xfrm>
                <a:prstGeom prst="line">
                  <a:avLst/>
                </a:prstGeom>
                <a:noFill/>
                <a:ln w="63500">
                  <a:solidFill>
                    <a:srgbClr val="008080"/>
                  </a:solidFill>
                  <a:round/>
                  <a:headEnd/>
                  <a:tailEnd/>
                </a:ln>
                <a:effectLst/>
              </p:spPr>
              <p:txBody>
                <a:bodyPr/>
                <a:lstStyle/>
                <a:p>
                  <a:endParaRPr lang="en-IN"/>
                </a:p>
              </p:txBody>
            </p:sp>
            <p:sp>
              <p:nvSpPr>
                <p:cNvPr id="1557545" name="Line 41"/>
                <p:cNvSpPr>
                  <a:spLocks noChangeShapeType="1"/>
                </p:cNvSpPr>
                <p:nvPr/>
              </p:nvSpPr>
              <p:spPr bwMode="auto">
                <a:xfrm>
                  <a:off x="2112" y="1680"/>
                  <a:ext cx="384" cy="624"/>
                </a:xfrm>
                <a:prstGeom prst="line">
                  <a:avLst/>
                </a:prstGeom>
                <a:noFill/>
                <a:ln w="63500">
                  <a:solidFill>
                    <a:srgbClr val="008080"/>
                  </a:solidFill>
                  <a:round/>
                  <a:headEnd/>
                  <a:tailEnd/>
                </a:ln>
                <a:effectLst/>
              </p:spPr>
              <p:txBody>
                <a:bodyPr/>
                <a:lstStyle/>
                <a:p>
                  <a:endParaRPr lang="en-IN"/>
                </a:p>
              </p:txBody>
            </p:sp>
            <p:sp>
              <p:nvSpPr>
                <p:cNvPr id="1557546" name="Line 42"/>
                <p:cNvSpPr>
                  <a:spLocks noChangeShapeType="1"/>
                </p:cNvSpPr>
                <p:nvPr/>
              </p:nvSpPr>
              <p:spPr bwMode="auto">
                <a:xfrm flipH="1">
                  <a:off x="1968" y="2016"/>
                  <a:ext cx="336" cy="672"/>
                </a:xfrm>
                <a:prstGeom prst="line">
                  <a:avLst/>
                </a:prstGeom>
                <a:noFill/>
                <a:ln w="63500">
                  <a:solidFill>
                    <a:srgbClr val="008080"/>
                  </a:solidFill>
                  <a:round/>
                  <a:headEnd/>
                  <a:tailEnd/>
                </a:ln>
                <a:effectLst/>
              </p:spPr>
              <p:txBody>
                <a:bodyPr/>
                <a:lstStyle/>
                <a:p>
                  <a:endParaRPr lang="en-IN"/>
                </a:p>
              </p:txBody>
            </p:sp>
            <p:sp>
              <p:nvSpPr>
                <p:cNvPr id="1557547" name="Line 43"/>
                <p:cNvSpPr>
                  <a:spLocks noChangeShapeType="1"/>
                </p:cNvSpPr>
                <p:nvPr/>
              </p:nvSpPr>
              <p:spPr bwMode="auto">
                <a:xfrm>
                  <a:off x="2160" y="2352"/>
                  <a:ext cx="528" cy="768"/>
                </a:xfrm>
                <a:prstGeom prst="line">
                  <a:avLst/>
                </a:prstGeom>
                <a:noFill/>
                <a:ln w="63500">
                  <a:solidFill>
                    <a:srgbClr val="008080"/>
                  </a:solidFill>
                  <a:round/>
                  <a:headEnd/>
                  <a:tailEnd/>
                </a:ln>
                <a:effectLst/>
              </p:spPr>
              <p:txBody>
                <a:bodyPr/>
                <a:lstStyle/>
                <a:p>
                  <a:endParaRPr lang="en-IN"/>
                </a:p>
              </p:txBody>
            </p:sp>
            <p:sp>
              <p:nvSpPr>
                <p:cNvPr id="1557548" name="Line 44"/>
                <p:cNvSpPr>
                  <a:spLocks noChangeShapeType="1"/>
                </p:cNvSpPr>
                <p:nvPr/>
              </p:nvSpPr>
              <p:spPr bwMode="auto">
                <a:xfrm flipH="1">
                  <a:off x="2832" y="1584"/>
                  <a:ext cx="384" cy="720"/>
                </a:xfrm>
                <a:prstGeom prst="line">
                  <a:avLst/>
                </a:prstGeom>
                <a:noFill/>
                <a:ln w="63500">
                  <a:solidFill>
                    <a:srgbClr val="008080"/>
                  </a:solidFill>
                  <a:round/>
                  <a:headEnd/>
                  <a:tailEnd/>
                </a:ln>
                <a:effectLst/>
              </p:spPr>
              <p:txBody>
                <a:bodyPr/>
                <a:lstStyle/>
                <a:p>
                  <a:endParaRPr lang="en-IN"/>
                </a:p>
              </p:txBody>
            </p:sp>
            <p:sp>
              <p:nvSpPr>
                <p:cNvPr id="1557549" name="Line 45"/>
                <p:cNvSpPr>
                  <a:spLocks noChangeShapeType="1"/>
                </p:cNvSpPr>
                <p:nvPr/>
              </p:nvSpPr>
              <p:spPr bwMode="auto">
                <a:xfrm flipH="1">
                  <a:off x="2016" y="2736"/>
                  <a:ext cx="384" cy="624"/>
                </a:xfrm>
                <a:prstGeom prst="line">
                  <a:avLst/>
                </a:prstGeom>
                <a:noFill/>
                <a:ln w="63500">
                  <a:solidFill>
                    <a:srgbClr val="008080"/>
                  </a:solidFill>
                  <a:round/>
                  <a:headEnd/>
                  <a:tailEnd/>
                </a:ln>
                <a:effectLst/>
              </p:spPr>
              <p:txBody>
                <a:bodyPr/>
                <a:lstStyle/>
                <a:p>
                  <a:endParaRPr lang="en-IN"/>
                </a:p>
              </p:txBody>
            </p:sp>
            <p:sp>
              <p:nvSpPr>
                <p:cNvPr id="1557550" name="Line 46"/>
                <p:cNvSpPr>
                  <a:spLocks noChangeShapeType="1"/>
                </p:cNvSpPr>
                <p:nvPr/>
              </p:nvSpPr>
              <p:spPr bwMode="auto">
                <a:xfrm>
                  <a:off x="2208" y="3072"/>
                  <a:ext cx="336" cy="480"/>
                </a:xfrm>
                <a:prstGeom prst="line">
                  <a:avLst/>
                </a:prstGeom>
                <a:noFill/>
                <a:ln w="63500">
                  <a:solidFill>
                    <a:srgbClr val="008080"/>
                  </a:solidFill>
                  <a:round/>
                  <a:headEnd/>
                  <a:tailEnd/>
                </a:ln>
                <a:effectLst/>
              </p:spPr>
              <p:txBody>
                <a:bodyPr/>
                <a:lstStyle/>
                <a:p>
                  <a:endParaRPr lang="en-IN"/>
                </a:p>
              </p:txBody>
            </p:sp>
            <p:sp>
              <p:nvSpPr>
                <p:cNvPr id="1557551" name="Line 47"/>
                <p:cNvSpPr>
                  <a:spLocks noChangeShapeType="1"/>
                </p:cNvSpPr>
                <p:nvPr/>
              </p:nvSpPr>
              <p:spPr bwMode="auto">
                <a:xfrm>
                  <a:off x="3024" y="1968"/>
                  <a:ext cx="336" cy="528"/>
                </a:xfrm>
                <a:prstGeom prst="line">
                  <a:avLst/>
                </a:prstGeom>
                <a:noFill/>
                <a:ln w="63500">
                  <a:solidFill>
                    <a:srgbClr val="008080"/>
                  </a:solidFill>
                  <a:round/>
                  <a:headEnd/>
                  <a:tailEnd/>
                </a:ln>
                <a:effectLst/>
              </p:spPr>
              <p:txBody>
                <a:bodyPr/>
                <a:lstStyle/>
                <a:p>
                  <a:endParaRPr lang="en-IN"/>
                </a:p>
              </p:txBody>
            </p:sp>
          </p:grpSp>
          <p:sp>
            <p:nvSpPr>
              <p:cNvPr id="1557552" name="Rectangle 48"/>
              <p:cNvSpPr>
                <a:spLocks noChangeArrowheads="1"/>
              </p:cNvSpPr>
              <p:nvPr/>
            </p:nvSpPr>
            <p:spPr bwMode="auto">
              <a:xfrm>
                <a:off x="3699" y="1392"/>
                <a:ext cx="525" cy="261"/>
              </a:xfrm>
              <a:prstGeom prst="rect">
                <a:avLst/>
              </a:prstGeom>
              <a:noFill/>
              <a:ln w="9525">
                <a:noFill/>
                <a:miter lim="800000"/>
                <a:headEnd/>
                <a:tailEnd/>
              </a:ln>
              <a:effectLst/>
            </p:spPr>
            <p:txBody>
              <a:bodyPr anchor="ctr"/>
              <a:lstStyle/>
              <a:p>
                <a:pPr algn="ctr" eaLnBrk="1" hangingPunct="1">
                  <a:spcBef>
                    <a:spcPct val="20000"/>
                  </a:spcBef>
                </a:pPr>
                <a:r>
                  <a:rPr lang="en-US" sz="1600">
                    <a:latin typeface="Tahoma" charset="0"/>
                  </a:rPr>
                  <a:t>Suffix tree</a:t>
                </a:r>
              </a:p>
            </p:txBody>
          </p:sp>
        </p:grpSp>
        <p:grpSp>
          <p:nvGrpSpPr>
            <p:cNvPr id="1557553" name="Group 49"/>
            <p:cNvGrpSpPr>
              <a:grpSpLocks/>
            </p:cNvGrpSpPr>
            <p:nvPr/>
          </p:nvGrpSpPr>
          <p:grpSpPr bwMode="auto">
            <a:xfrm>
              <a:off x="4592" y="2873"/>
              <a:ext cx="732" cy="219"/>
              <a:chOff x="4307" y="2688"/>
              <a:chExt cx="685" cy="198"/>
            </a:xfrm>
          </p:grpSpPr>
          <p:sp>
            <p:nvSpPr>
              <p:cNvPr id="1557554" name="Line 50"/>
              <p:cNvSpPr>
                <a:spLocks noChangeShapeType="1"/>
              </p:cNvSpPr>
              <p:nvPr/>
            </p:nvSpPr>
            <p:spPr bwMode="auto">
              <a:xfrm>
                <a:off x="4307" y="2688"/>
                <a:ext cx="11" cy="152"/>
              </a:xfrm>
              <a:prstGeom prst="line">
                <a:avLst/>
              </a:prstGeom>
              <a:noFill/>
              <a:ln w="25400">
                <a:solidFill>
                  <a:schemeClr val="accent2"/>
                </a:solidFill>
                <a:round/>
                <a:headEnd/>
                <a:tailEnd type="triangle" w="med" len="med"/>
              </a:ln>
              <a:effectLst/>
            </p:spPr>
            <p:txBody>
              <a:bodyPr/>
              <a:lstStyle/>
              <a:p>
                <a:endParaRPr lang="en-IN"/>
              </a:p>
            </p:txBody>
          </p:sp>
          <p:sp>
            <p:nvSpPr>
              <p:cNvPr id="1557555" name="Rectangle 51"/>
              <p:cNvSpPr>
                <a:spLocks noChangeArrowheads="1"/>
              </p:cNvSpPr>
              <p:nvPr/>
            </p:nvSpPr>
            <p:spPr bwMode="auto">
              <a:xfrm>
                <a:off x="4369" y="2704"/>
                <a:ext cx="623" cy="182"/>
              </a:xfrm>
              <a:prstGeom prst="rect">
                <a:avLst/>
              </a:prstGeom>
              <a:noFill/>
              <a:ln w="9525">
                <a:noFill/>
                <a:miter lim="800000"/>
                <a:headEnd/>
                <a:tailEnd/>
              </a:ln>
              <a:effectLst/>
            </p:spPr>
            <p:txBody>
              <a:bodyPr anchor="ctr"/>
              <a:lstStyle/>
              <a:p>
                <a:pPr algn="ctr" eaLnBrk="1" hangingPunct="1">
                  <a:spcBef>
                    <a:spcPct val="20000"/>
                  </a:spcBef>
                </a:pPr>
                <a:r>
                  <a:rPr lang="en-US" sz="1600">
                    <a:latin typeface="Tahoma" charset="0"/>
                  </a:rPr>
                  <a:t>Mapping</a:t>
                </a:r>
              </a:p>
            </p:txBody>
          </p:sp>
        </p:grpSp>
        <p:grpSp>
          <p:nvGrpSpPr>
            <p:cNvPr id="1557556" name="Group 52"/>
            <p:cNvGrpSpPr>
              <a:grpSpLocks/>
            </p:cNvGrpSpPr>
            <p:nvPr/>
          </p:nvGrpSpPr>
          <p:grpSpPr bwMode="auto">
            <a:xfrm>
              <a:off x="4349" y="1446"/>
              <a:ext cx="462" cy="1216"/>
              <a:chOff x="4080" y="1392"/>
              <a:chExt cx="432" cy="1104"/>
            </a:xfrm>
          </p:grpSpPr>
          <p:sp>
            <p:nvSpPr>
              <p:cNvPr id="1557557" name="Line 53"/>
              <p:cNvSpPr>
                <a:spLocks noChangeShapeType="1"/>
              </p:cNvSpPr>
              <p:nvPr/>
            </p:nvSpPr>
            <p:spPr bwMode="auto">
              <a:xfrm flipH="1">
                <a:off x="4080" y="1728"/>
                <a:ext cx="61" cy="144"/>
              </a:xfrm>
              <a:prstGeom prst="line">
                <a:avLst/>
              </a:prstGeom>
              <a:noFill/>
              <a:ln w="50800">
                <a:solidFill>
                  <a:srgbClr val="FF0000"/>
                </a:solidFill>
                <a:round/>
                <a:headEnd/>
                <a:tailEnd/>
              </a:ln>
              <a:effectLst/>
            </p:spPr>
            <p:txBody>
              <a:bodyPr/>
              <a:lstStyle/>
              <a:p>
                <a:endParaRPr lang="en-IN"/>
              </a:p>
            </p:txBody>
          </p:sp>
          <p:sp>
            <p:nvSpPr>
              <p:cNvPr id="1557558" name="Line 54"/>
              <p:cNvSpPr>
                <a:spLocks noChangeShapeType="1"/>
              </p:cNvSpPr>
              <p:nvPr/>
            </p:nvSpPr>
            <p:spPr bwMode="auto">
              <a:xfrm flipH="1">
                <a:off x="4128" y="1968"/>
                <a:ext cx="61" cy="144"/>
              </a:xfrm>
              <a:prstGeom prst="line">
                <a:avLst/>
              </a:prstGeom>
              <a:noFill/>
              <a:ln w="50800">
                <a:solidFill>
                  <a:srgbClr val="FF0000"/>
                </a:solidFill>
                <a:round/>
                <a:headEnd/>
                <a:tailEnd/>
              </a:ln>
              <a:effectLst/>
            </p:spPr>
            <p:txBody>
              <a:bodyPr/>
              <a:lstStyle/>
              <a:p>
                <a:endParaRPr lang="en-IN"/>
              </a:p>
            </p:txBody>
          </p:sp>
          <p:sp>
            <p:nvSpPr>
              <p:cNvPr id="1557559" name="Line 55"/>
              <p:cNvSpPr>
                <a:spLocks noChangeShapeType="1"/>
              </p:cNvSpPr>
              <p:nvPr/>
            </p:nvSpPr>
            <p:spPr bwMode="auto">
              <a:xfrm>
                <a:off x="4224" y="2256"/>
                <a:ext cx="48" cy="144"/>
              </a:xfrm>
              <a:prstGeom prst="line">
                <a:avLst/>
              </a:prstGeom>
              <a:noFill/>
              <a:ln w="50800">
                <a:solidFill>
                  <a:srgbClr val="FF0000"/>
                </a:solidFill>
                <a:round/>
                <a:headEnd/>
                <a:tailEnd/>
              </a:ln>
              <a:effectLst/>
            </p:spPr>
            <p:txBody>
              <a:bodyPr/>
              <a:lstStyle/>
              <a:p>
                <a:endParaRPr lang="en-IN"/>
              </a:p>
            </p:txBody>
          </p:sp>
          <p:sp>
            <p:nvSpPr>
              <p:cNvPr id="1557560" name="Line 56"/>
              <p:cNvSpPr>
                <a:spLocks noChangeShapeType="1"/>
              </p:cNvSpPr>
              <p:nvPr/>
            </p:nvSpPr>
            <p:spPr bwMode="auto">
              <a:xfrm flipH="1">
                <a:off x="4115" y="2352"/>
                <a:ext cx="61" cy="144"/>
              </a:xfrm>
              <a:prstGeom prst="line">
                <a:avLst/>
              </a:prstGeom>
              <a:noFill/>
              <a:ln w="50800">
                <a:solidFill>
                  <a:srgbClr val="FF0000"/>
                </a:solidFill>
                <a:round/>
                <a:headEnd/>
                <a:tailEnd/>
              </a:ln>
              <a:effectLst/>
            </p:spPr>
            <p:txBody>
              <a:bodyPr/>
              <a:lstStyle/>
              <a:p>
                <a:endParaRPr lang="en-IN"/>
              </a:p>
            </p:txBody>
          </p:sp>
          <p:sp>
            <p:nvSpPr>
              <p:cNvPr id="1557561" name="Line 57"/>
              <p:cNvSpPr>
                <a:spLocks noChangeShapeType="1"/>
              </p:cNvSpPr>
              <p:nvPr/>
            </p:nvSpPr>
            <p:spPr bwMode="auto">
              <a:xfrm>
                <a:off x="4368" y="1488"/>
                <a:ext cx="48" cy="144"/>
              </a:xfrm>
              <a:prstGeom prst="line">
                <a:avLst/>
              </a:prstGeom>
              <a:noFill/>
              <a:ln w="50800">
                <a:solidFill>
                  <a:srgbClr val="FF0000"/>
                </a:solidFill>
                <a:round/>
                <a:headEnd/>
                <a:tailEnd/>
              </a:ln>
              <a:effectLst/>
            </p:spPr>
            <p:txBody>
              <a:bodyPr/>
              <a:lstStyle/>
              <a:p>
                <a:endParaRPr lang="en-IN"/>
              </a:p>
            </p:txBody>
          </p:sp>
          <p:sp>
            <p:nvSpPr>
              <p:cNvPr id="1557562" name="Line 58"/>
              <p:cNvSpPr>
                <a:spLocks noChangeShapeType="1"/>
              </p:cNvSpPr>
              <p:nvPr/>
            </p:nvSpPr>
            <p:spPr bwMode="auto">
              <a:xfrm>
                <a:off x="4464" y="1728"/>
                <a:ext cx="48" cy="144"/>
              </a:xfrm>
              <a:prstGeom prst="line">
                <a:avLst/>
              </a:prstGeom>
              <a:noFill/>
              <a:ln w="50800">
                <a:solidFill>
                  <a:srgbClr val="FF0000"/>
                </a:solidFill>
                <a:round/>
                <a:headEnd/>
                <a:tailEnd/>
              </a:ln>
              <a:effectLst/>
            </p:spPr>
            <p:txBody>
              <a:bodyPr/>
              <a:lstStyle/>
              <a:p>
                <a:endParaRPr lang="en-IN"/>
              </a:p>
            </p:txBody>
          </p:sp>
          <p:sp>
            <p:nvSpPr>
              <p:cNvPr id="1557563" name="Line 59"/>
              <p:cNvSpPr>
                <a:spLocks noChangeShapeType="1"/>
              </p:cNvSpPr>
              <p:nvPr/>
            </p:nvSpPr>
            <p:spPr bwMode="auto">
              <a:xfrm>
                <a:off x="4224" y="1632"/>
                <a:ext cx="48" cy="144"/>
              </a:xfrm>
              <a:prstGeom prst="line">
                <a:avLst/>
              </a:prstGeom>
              <a:noFill/>
              <a:ln w="50800">
                <a:solidFill>
                  <a:srgbClr val="FF0000"/>
                </a:solidFill>
                <a:round/>
                <a:headEnd/>
                <a:tailEnd/>
              </a:ln>
              <a:effectLst/>
            </p:spPr>
            <p:txBody>
              <a:bodyPr/>
              <a:lstStyle/>
              <a:p>
                <a:endParaRPr lang="en-IN"/>
              </a:p>
            </p:txBody>
          </p:sp>
          <p:sp>
            <p:nvSpPr>
              <p:cNvPr id="1557564" name="Line 60"/>
              <p:cNvSpPr>
                <a:spLocks noChangeShapeType="1"/>
              </p:cNvSpPr>
              <p:nvPr/>
            </p:nvSpPr>
            <p:spPr bwMode="auto">
              <a:xfrm>
                <a:off x="4416" y="1920"/>
                <a:ext cx="48" cy="144"/>
              </a:xfrm>
              <a:prstGeom prst="line">
                <a:avLst/>
              </a:prstGeom>
              <a:noFill/>
              <a:ln w="50800">
                <a:solidFill>
                  <a:srgbClr val="FF0000"/>
                </a:solidFill>
                <a:round/>
                <a:headEnd/>
                <a:tailEnd/>
              </a:ln>
              <a:effectLst/>
            </p:spPr>
            <p:txBody>
              <a:bodyPr/>
              <a:lstStyle/>
              <a:p>
                <a:endParaRPr lang="en-IN"/>
              </a:p>
            </p:txBody>
          </p:sp>
          <p:sp>
            <p:nvSpPr>
              <p:cNvPr id="1557565" name="Line 61"/>
              <p:cNvSpPr>
                <a:spLocks noChangeShapeType="1"/>
              </p:cNvSpPr>
              <p:nvPr/>
            </p:nvSpPr>
            <p:spPr bwMode="auto">
              <a:xfrm flipH="1">
                <a:off x="4224" y="1392"/>
                <a:ext cx="61" cy="144"/>
              </a:xfrm>
              <a:prstGeom prst="line">
                <a:avLst/>
              </a:prstGeom>
              <a:noFill/>
              <a:ln w="50800">
                <a:solidFill>
                  <a:srgbClr val="FF0000"/>
                </a:solidFill>
                <a:round/>
                <a:headEnd/>
                <a:tailEnd/>
              </a:ln>
              <a:effectLst/>
            </p:spPr>
            <p:txBody>
              <a:bodyPr/>
              <a:lstStyle/>
              <a:p>
                <a:endParaRPr lang="en-IN"/>
              </a:p>
            </p:txBody>
          </p:sp>
        </p:grpSp>
        <p:sp>
          <p:nvSpPr>
            <p:cNvPr id="1557566" name="Oval 62"/>
            <p:cNvSpPr>
              <a:spLocks noChangeArrowheads="1"/>
            </p:cNvSpPr>
            <p:nvPr/>
          </p:nvSpPr>
          <p:spPr bwMode="auto">
            <a:xfrm>
              <a:off x="4811" y="3297"/>
              <a:ext cx="256" cy="264"/>
            </a:xfrm>
            <a:prstGeom prst="ellipse">
              <a:avLst/>
            </a:prstGeom>
            <a:noFill/>
            <a:ln w="25400">
              <a:solidFill>
                <a:schemeClr val="accent1"/>
              </a:solidFill>
              <a:round/>
              <a:headEnd/>
              <a:tailEnd/>
            </a:ln>
            <a:effectLst/>
          </p:spPr>
          <p:txBody>
            <a:bodyPr wrap="none" anchor="ctr"/>
            <a:lstStyle/>
            <a:p>
              <a:endParaRPr lang="en-IN"/>
            </a:p>
          </p:txBody>
        </p:sp>
        <p:sp>
          <p:nvSpPr>
            <p:cNvPr id="1557567" name="Line 63"/>
            <p:cNvSpPr>
              <a:spLocks noChangeShapeType="1"/>
            </p:cNvSpPr>
            <p:nvPr/>
          </p:nvSpPr>
          <p:spPr bwMode="auto">
            <a:xfrm>
              <a:off x="5067" y="3455"/>
              <a:ext cx="185" cy="0"/>
            </a:xfrm>
            <a:prstGeom prst="line">
              <a:avLst/>
            </a:prstGeom>
            <a:noFill/>
            <a:ln w="25400">
              <a:solidFill>
                <a:schemeClr val="accent1"/>
              </a:solidFill>
              <a:round/>
              <a:headEnd/>
              <a:tailEnd type="triangle" w="med" len="med"/>
            </a:ln>
            <a:effectLst/>
          </p:spPr>
          <p:txBody>
            <a:bodyPr/>
            <a:lstStyle/>
            <a:p>
              <a:endParaRPr lang="en-IN"/>
            </a:p>
          </p:txBody>
        </p:sp>
        <p:sp>
          <p:nvSpPr>
            <p:cNvPr id="1557582" name="Rectangle 78"/>
            <p:cNvSpPr>
              <a:spLocks noChangeArrowheads="1"/>
            </p:cNvSpPr>
            <p:nvPr/>
          </p:nvSpPr>
          <p:spPr bwMode="auto">
            <a:xfrm>
              <a:off x="5232" y="3360"/>
              <a:ext cx="407" cy="201"/>
            </a:xfrm>
            <a:prstGeom prst="rect">
              <a:avLst/>
            </a:prstGeom>
            <a:noFill/>
            <a:ln w="9525">
              <a:noFill/>
              <a:miter lim="800000"/>
              <a:headEnd/>
              <a:tailEnd/>
            </a:ln>
            <a:effectLst/>
          </p:spPr>
          <p:txBody>
            <a:bodyPr anchor="ctr"/>
            <a:lstStyle/>
            <a:p>
              <a:pPr algn="ctr" eaLnBrk="1" hangingPunct="1">
                <a:spcBef>
                  <a:spcPct val="20000"/>
                </a:spcBef>
              </a:pPr>
              <a:r>
                <a:rPr lang="en-US" sz="1600">
                  <a:latin typeface="Tahoma" charset="0"/>
                </a:rPr>
                <a:t>Gene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p:cNvSpPr>
            <a:spLocks noGrp="1" noChangeArrowheads="1"/>
          </p:cNvSpPr>
          <p:nvPr>
            <p:ph type="title"/>
          </p:nvPr>
        </p:nvSpPr>
        <p:spPr/>
        <p:txBody>
          <a:bodyPr/>
          <a:lstStyle/>
          <a:p>
            <a:r>
              <a:rPr lang="en-US"/>
              <a:t>Tries</a:t>
            </a:r>
          </a:p>
        </p:txBody>
      </p:sp>
      <p:sp>
        <p:nvSpPr>
          <p:cNvPr id="1544195" name="Rectangle 3"/>
          <p:cNvSpPr>
            <a:spLocks noGrp="1" noChangeArrowheads="1"/>
          </p:cNvSpPr>
          <p:nvPr>
            <p:ph type="body" idx="1"/>
          </p:nvPr>
        </p:nvSpPr>
        <p:spPr/>
        <p:txBody>
          <a:bodyPr/>
          <a:lstStyle/>
          <a:p>
            <a:r>
              <a:rPr lang="en-US"/>
              <a:t>Useful for searching strings </a:t>
            </a:r>
          </a:p>
          <a:p>
            <a:pPr lvl="1"/>
            <a:r>
              <a:rPr lang="en-US"/>
              <a:t>String decomposes into sequence of letters</a:t>
            </a:r>
          </a:p>
          <a:p>
            <a:pPr lvl="1"/>
            <a:r>
              <a:rPr lang="en-US"/>
              <a:t>Example</a:t>
            </a:r>
          </a:p>
          <a:p>
            <a:pPr lvl="2"/>
            <a:r>
              <a:rPr lang="en-US"/>
              <a:t>“ART” </a:t>
            </a:r>
            <a:r>
              <a:rPr lang="en-US">
                <a:sym typeface="Symbol" pitchFamily="18" charset="2"/>
              </a:rPr>
              <a:t></a:t>
            </a:r>
            <a:r>
              <a:rPr lang="en-US"/>
              <a:t> “A” “R” “T”</a:t>
            </a:r>
          </a:p>
          <a:p>
            <a:r>
              <a:rPr lang="en-US"/>
              <a:t>Can be very fast</a:t>
            </a:r>
          </a:p>
          <a:p>
            <a:pPr lvl="1"/>
            <a:r>
              <a:rPr lang="en-US"/>
              <a:t>Less overhead than hashing</a:t>
            </a:r>
          </a:p>
          <a:p>
            <a:r>
              <a:rPr lang="en-US"/>
              <a:t>May reduce memory</a:t>
            </a:r>
          </a:p>
          <a:p>
            <a:pPr lvl="1"/>
            <a:r>
              <a:rPr lang="en-US"/>
              <a:t>Exploiting redundancy</a:t>
            </a:r>
          </a:p>
          <a:p>
            <a:r>
              <a:rPr lang="en-US"/>
              <a:t>May require more memory</a:t>
            </a:r>
          </a:p>
          <a:p>
            <a:pPr lvl="1"/>
            <a:r>
              <a:rPr lang="en-US"/>
              <a:t>Explicitly storing substrings</a:t>
            </a:r>
          </a:p>
        </p:txBody>
      </p:sp>
      <p:sp>
        <p:nvSpPr>
          <p:cNvPr id="1544196" name="Oval 4"/>
          <p:cNvSpPr>
            <a:spLocks noChangeArrowheads="1"/>
          </p:cNvSpPr>
          <p:nvPr/>
        </p:nvSpPr>
        <p:spPr bwMode="auto">
          <a:xfrm>
            <a:off x="8153400" y="36576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latin typeface="Arial" charset="0"/>
              </a:rPr>
              <a:t>S</a:t>
            </a:r>
          </a:p>
        </p:txBody>
      </p:sp>
      <p:sp>
        <p:nvSpPr>
          <p:cNvPr id="1544197" name="Oval 5"/>
          <p:cNvSpPr>
            <a:spLocks noChangeArrowheads="1"/>
          </p:cNvSpPr>
          <p:nvPr/>
        </p:nvSpPr>
        <p:spPr bwMode="auto">
          <a:xfrm>
            <a:off x="7620000" y="26670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latin typeface="Arial" charset="0"/>
              </a:rPr>
              <a:t>A</a:t>
            </a:r>
          </a:p>
        </p:txBody>
      </p:sp>
      <p:sp>
        <p:nvSpPr>
          <p:cNvPr id="1544198" name="Oval 6"/>
          <p:cNvSpPr>
            <a:spLocks noChangeArrowheads="1"/>
          </p:cNvSpPr>
          <p:nvPr/>
        </p:nvSpPr>
        <p:spPr bwMode="auto">
          <a:xfrm>
            <a:off x="7315200" y="36576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latin typeface="Arial" charset="0"/>
              </a:rPr>
              <a:t>R</a:t>
            </a:r>
          </a:p>
        </p:txBody>
      </p:sp>
      <p:cxnSp>
        <p:nvCxnSpPr>
          <p:cNvPr id="1544199" name="AutoShape 7"/>
          <p:cNvCxnSpPr>
            <a:cxnSpLocks noChangeShapeType="1"/>
            <a:stCxn id="1544197" idx="4"/>
            <a:endCxn id="1544198" idx="0"/>
          </p:cNvCxnSpPr>
          <p:nvPr/>
        </p:nvCxnSpPr>
        <p:spPr bwMode="auto">
          <a:xfrm flipH="1">
            <a:off x="7658100" y="3352800"/>
            <a:ext cx="304800" cy="304800"/>
          </a:xfrm>
          <a:prstGeom prst="straightConnector1">
            <a:avLst/>
          </a:prstGeom>
          <a:noFill/>
          <a:ln w="38100">
            <a:solidFill>
              <a:srgbClr val="FF3300"/>
            </a:solidFill>
            <a:round/>
            <a:headEnd/>
            <a:tailEnd type="triangle" w="med" len="med"/>
          </a:ln>
          <a:effectLst/>
        </p:spPr>
      </p:cxnSp>
      <p:cxnSp>
        <p:nvCxnSpPr>
          <p:cNvPr id="1544200" name="AutoShape 8"/>
          <p:cNvCxnSpPr>
            <a:cxnSpLocks noChangeShapeType="1"/>
            <a:stCxn id="1544197" idx="4"/>
            <a:endCxn id="1544196" idx="0"/>
          </p:cNvCxnSpPr>
          <p:nvPr/>
        </p:nvCxnSpPr>
        <p:spPr bwMode="auto">
          <a:xfrm>
            <a:off x="7962900" y="3352800"/>
            <a:ext cx="533400" cy="304800"/>
          </a:xfrm>
          <a:prstGeom prst="straightConnector1">
            <a:avLst/>
          </a:prstGeom>
          <a:noFill/>
          <a:ln w="38100">
            <a:solidFill>
              <a:schemeClr val="tx1"/>
            </a:solidFill>
            <a:round/>
            <a:headEnd/>
            <a:tailEnd type="triangle" w="med" len="med"/>
          </a:ln>
          <a:effectLst/>
        </p:spPr>
      </p:cxnSp>
      <p:sp>
        <p:nvSpPr>
          <p:cNvPr id="1544201" name="Oval 9"/>
          <p:cNvSpPr>
            <a:spLocks noChangeArrowheads="1"/>
          </p:cNvSpPr>
          <p:nvPr/>
        </p:nvSpPr>
        <p:spPr bwMode="auto">
          <a:xfrm>
            <a:off x="7772400" y="47244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latin typeface="Arial" charset="0"/>
              </a:rPr>
              <a:t>T</a:t>
            </a:r>
          </a:p>
        </p:txBody>
      </p:sp>
      <p:sp>
        <p:nvSpPr>
          <p:cNvPr id="1544202" name="Oval 10"/>
          <p:cNvSpPr>
            <a:spLocks noChangeArrowheads="1"/>
          </p:cNvSpPr>
          <p:nvPr/>
        </p:nvSpPr>
        <p:spPr bwMode="auto">
          <a:xfrm>
            <a:off x="6934200" y="4724400"/>
            <a:ext cx="685800" cy="685800"/>
          </a:xfrm>
          <a:prstGeom prst="ellipse">
            <a:avLst/>
          </a:prstGeom>
          <a:solidFill>
            <a:srgbClr val="CCFFFF"/>
          </a:solidFill>
          <a:ln w="9525">
            <a:solidFill>
              <a:srgbClr val="003300"/>
            </a:solidFill>
            <a:round/>
            <a:headEnd/>
            <a:tailEnd/>
          </a:ln>
          <a:effectLst/>
        </p:spPr>
        <p:txBody>
          <a:bodyPr wrap="none" anchor="ctr"/>
          <a:lstStyle/>
          <a:p>
            <a:pPr algn="ctr"/>
            <a:r>
              <a:rPr lang="en-US">
                <a:latin typeface="Arial" charset="0"/>
              </a:rPr>
              <a:t>E</a:t>
            </a:r>
          </a:p>
        </p:txBody>
      </p:sp>
      <p:cxnSp>
        <p:nvCxnSpPr>
          <p:cNvPr id="1544203" name="AutoShape 11"/>
          <p:cNvCxnSpPr>
            <a:cxnSpLocks noChangeShapeType="1"/>
            <a:stCxn id="1544198" idx="4"/>
            <a:endCxn id="1544202" idx="0"/>
          </p:cNvCxnSpPr>
          <p:nvPr/>
        </p:nvCxnSpPr>
        <p:spPr bwMode="auto">
          <a:xfrm flipH="1">
            <a:off x="7277100" y="4343400"/>
            <a:ext cx="381000" cy="381000"/>
          </a:xfrm>
          <a:prstGeom prst="straightConnector1">
            <a:avLst/>
          </a:prstGeom>
          <a:noFill/>
          <a:ln w="38100">
            <a:solidFill>
              <a:schemeClr val="tx1"/>
            </a:solidFill>
            <a:round/>
            <a:headEnd/>
            <a:tailEnd type="triangle" w="med" len="med"/>
          </a:ln>
          <a:effectLst/>
        </p:spPr>
      </p:cxnSp>
      <p:cxnSp>
        <p:nvCxnSpPr>
          <p:cNvPr id="1544204" name="AutoShape 12"/>
          <p:cNvCxnSpPr>
            <a:cxnSpLocks noChangeShapeType="1"/>
            <a:stCxn id="1544198" idx="4"/>
            <a:endCxn id="1544201" idx="0"/>
          </p:cNvCxnSpPr>
          <p:nvPr/>
        </p:nvCxnSpPr>
        <p:spPr bwMode="auto">
          <a:xfrm>
            <a:off x="7658100" y="4343400"/>
            <a:ext cx="457200" cy="381000"/>
          </a:xfrm>
          <a:prstGeom prst="straightConnector1">
            <a:avLst/>
          </a:prstGeom>
          <a:noFill/>
          <a:ln w="38100">
            <a:solidFill>
              <a:srgbClr val="FF3300"/>
            </a:solidFill>
            <a:round/>
            <a:headEnd/>
            <a:tailEnd type="triangle" w="med" len="med"/>
          </a:ln>
          <a:effectLst/>
        </p:spPr>
      </p:cxnSp>
      <p:sp>
        <p:nvSpPr>
          <p:cNvPr id="1544205" name="Oval 13"/>
          <p:cNvSpPr>
            <a:spLocks noChangeArrowheads="1"/>
          </p:cNvSpPr>
          <p:nvPr/>
        </p:nvSpPr>
        <p:spPr bwMode="auto">
          <a:xfrm>
            <a:off x="8001000" y="1676400"/>
            <a:ext cx="685800" cy="685800"/>
          </a:xfrm>
          <a:prstGeom prst="ellipse">
            <a:avLst/>
          </a:prstGeom>
          <a:solidFill>
            <a:srgbClr val="CCFFFF"/>
          </a:solidFill>
          <a:ln w="9525">
            <a:solidFill>
              <a:srgbClr val="003300"/>
            </a:solidFill>
            <a:round/>
            <a:headEnd/>
            <a:tailEnd/>
          </a:ln>
          <a:effectLst/>
        </p:spPr>
        <p:txBody>
          <a:bodyPr wrap="none" anchor="ctr"/>
          <a:lstStyle/>
          <a:p>
            <a:pPr algn="ctr"/>
            <a:endParaRPr lang="en-US">
              <a:latin typeface="Arial" charset="0"/>
            </a:endParaRPr>
          </a:p>
        </p:txBody>
      </p:sp>
      <p:cxnSp>
        <p:nvCxnSpPr>
          <p:cNvPr id="1544206" name="AutoShape 14"/>
          <p:cNvCxnSpPr>
            <a:cxnSpLocks noChangeShapeType="1"/>
            <a:stCxn id="1544205" idx="4"/>
            <a:endCxn id="1544197" idx="0"/>
          </p:cNvCxnSpPr>
          <p:nvPr/>
        </p:nvCxnSpPr>
        <p:spPr bwMode="auto">
          <a:xfrm flipH="1">
            <a:off x="7962900" y="2362200"/>
            <a:ext cx="381000" cy="304800"/>
          </a:xfrm>
          <a:prstGeom prst="straightConnector1">
            <a:avLst/>
          </a:prstGeom>
          <a:noFill/>
          <a:ln w="38100">
            <a:solidFill>
              <a:srgbClr val="FF3300"/>
            </a:solidFill>
            <a:round/>
            <a:headEnd/>
            <a:tailEnd type="triangle" w="med" len="med"/>
          </a:ln>
          <a:effectLst/>
        </p:spPr>
      </p:cxnSp>
      <p:sp>
        <p:nvSpPr>
          <p:cNvPr id="1544207" name="Text Box 15"/>
          <p:cNvSpPr txBox="1">
            <a:spLocks noChangeArrowheads="1"/>
          </p:cNvSpPr>
          <p:nvPr/>
        </p:nvSpPr>
        <p:spPr bwMode="auto">
          <a:xfrm>
            <a:off x="7315200" y="5562600"/>
            <a:ext cx="1371600" cy="457200"/>
          </a:xfrm>
          <a:prstGeom prst="rect">
            <a:avLst/>
          </a:prstGeom>
          <a:noFill/>
          <a:ln w="12700">
            <a:noFill/>
            <a:miter lim="800000"/>
            <a:headEnd/>
            <a:tailEnd/>
          </a:ln>
          <a:effectLst/>
        </p:spPr>
        <p:txBody>
          <a:bodyPr>
            <a:spAutoFit/>
          </a:bodyPr>
          <a:lstStyle/>
          <a:p>
            <a:pPr algn="ctr">
              <a:spcBef>
                <a:spcPct val="50000"/>
              </a:spcBef>
            </a:pPr>
            <a:r>
              <a:rPr lang="en-US">
                <a:solidFill>
                  <a:srgbClr val="FF3300"/>
                </a:solidFill>
                <a:latin typeface="Arial" charset="0"/>
              </a:rPr>
              <a:t>“ART”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8" name="Rectangle 2"/>
          <p:cNvSpPr>
            <a:spLocks noGrp="1" noChangeArrowheads="1"/>
          </p:cNvSpPr>
          <p:nvPr>
            <p:ph type="title"/>
          </p:nvPr>
        </p:nvSpPr>
        <p:spPr/>
        <p:txBody>
          <a:bodyPr/>
          <a:lstStyle/>
          <a:p>
            <a:r>
              <a:rPr lang="en-US"/>
              <a:t>Types of Tries</a:t>
            </a:r>
          </a:p>
        </p:txBody>
      </p:sp>
      <p:sp>
        <p:nvSpPr>
          <p:cNvPr id="1545219" name="Rectangle 3"/>
          <p:cNvSpPr>
            <a:spLocks noGrp="1" noChangeArrowheads="1"/>
          </p:cNvSpPr>
          <p:nvPr>
            <p:ph type="body" idx="1"/>
          </p:nvPr>
        </p:nvSpPr>
        <p:spPr/>
        <p:txBody>
          <a:bodyPr/>
          <a:lstStyle/>
          <a:p>
            <a:r>
              <a:rPr lang="en-US"/>
              <a:t>Standard</a:t>
            </a:r>
          </a:p>
          <a:p>
            <a:pPr lvl="1"/>
            <a:r>
              <a:rPr lang="en-US"/>
              <a:t>Single character per node</a:t>
            </a:r>
          </a:p>
          <a:p>
            <a:r>
              <a:rPr lang="en-US"/>
              <a:t>Compressed</a:t>
            </a:r>
          </a:p>
          <a:p>
            <a:pPr lvl="1"/>
            <a:r>
              <a:rPr lang="en-US"/>
              <a:t>Eliminating chains of nodes</a:t>
            </a:r>
          </a:p>
          <a:p>
            <a:r>
              <a:rPr lang="en-US"/>
              <a:t>Compact</a:t>
            </a:r>
          </a:p>
          <a:p>
            <a:pPr lvl="1"/>
            <a:r>
              <a:rPr lang="en-US"/>
              <a:t>Stores indices into original string(s)</a:t>
            </a:r>
          </a:p>
          <a:p>
            <a:r>
              <a:rPr lang="en-US"/>
              <a:t>Suffix</a:t>
            </a:r>
          </a:p>
          <a:p>
            <a:pPr lvl="1"/>
            <a:r>
              <a:rPr lang="en-US"/>
              <a:t>Stores all suffixes of string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4" name="Rectangle 4"/>
          <p:cNvSpPr>
            <a:spLocks noGrp="1" noChangeArrowheads="1"/>
          </p:cNvSpPr>
          <p:nvPr>
            <p:ph type="title"/>
          </p:nvPr>
        </p:nvSpPr>
        <p:spPr/>
        <p:txBody>
          <a:bodyPr/>
          <a:lstStyle/>
          <a:p>
            <a:r>
              <a:rPr lang="en-US"/>
              <a:t>Standard Tries</a:t>
            </a:r>
          </a:p>
        </p:txBody>
      </p:sp>
      <p:sp>
        <p:nvSpPr>
          <p:cNvPr id="1546245" name="Rectangle 5"/>
          <p:cNvSpPr>
            <a:spLocks noGrp="1" noChangeArrowheads="1"/>
          </p:cNvSpPr>
          <p:nvPr>
            <p:ph type="body" idx="1"/>
          </p:nvPr>
        </p:nvSpPr>
        <p:spPr/>
        <p:txBody>
          <a:bodyPr/>
          <a:lstStyle/>
          <a:p>
            <a:r>
              <a:rPr lang="en-US"/>
              <a:t>Approach</a:t>
            </a:r>
          </a:p>
          <a:p>
            <a:pPr lvl="1"/>
            <a:r>
              <a:rPr lang="en-US" altLang="en-US"/>
              <a:t>Each node (except root) is labeled with a character</a:t>
            </a:r>
          </a:p>
          <a:p>
            <a:pPr lvl="1"/>
            <a:r>
              <a:rPr lang="en-US" altLang="en-US"/>
              <a:t>Children of node are ordered (alphabetically)</a:t>
            </a:r>
          </a:p>
          <a:p>
            <a:pPr lvl="1"/>
            <a:r>
              <a:rPr lang="en-US" altLang="en-US"/>
              <a:t>Paths from root to leaves yield all input strings</a:t>
            </a:r>
          </a:p>
        </p:txBody>
      </p:sp>
      <p:graphicFrame>
        <p:nvGraphicFramePr>
          <p:cNvPr id="1546253" name="Object 13"/>
          <p:cNvGraphicFramePr>
            <a:graphicFrameLocks noChangeAspect="1"/>
          </p:cNvGraphicFramePr>
          <p:nvPr/>
        </p:nvGraphicFramePr>
        <p:xfrm>
          <a:off x="1752600" y="3200400"/>
          <a:ext cx="6465888" cy="3362325"/>
        </p:xfrm>
        <a:graphic>
          <a:graphicData uri="http://schemas.openxmlformats.org/presentationml/2006/ole">
            <p:oleObj spid="_x0000_s1546253" name="Photo Editor Photo" r:id="rId3" imgW="6466667" imgH="3362794" progId="">
              <p:embed/>
            </p:oleObj>
          </a:graphicData>
        </a:graphic>
      </p:graphicFrame>
      <p:sp>
        <p:nvSpPr>
          <p:cNvPr id="1546254" name="Text Box 14"/>
          <p:cNvSpPr txBox="1">
            <a:spLocks noChangeArrowheads="1"/>
          </p:cNvSpPr>
          <p:nvPr/>
        </p:nvSpPr>
        <p:spPr bwMode="auto">
          <a:xfrm>
            <a:off x="2971800" y="5638800"/>
            <a:ext cx="1981200" cy="822325"/>
          </a:xfrm>
          <a:prstGeom prst="rect">
            <a:avLst/>
          </a:prstGeom>
          <a:noFill/>
          <a:ln w="12700">
            <a:noFill/>
            <a:miter lim="800000"/>
            <a:headEnd/>
            <a:tailEnd/>
          </a:ln>
          <a:effectLst/>
        </p:spPr>
        <p:txBody>
          <a:bodyPr>
            <a:spAutoFit/>
          </a:bodyPr>
          <a:lstStyle/>
          <a:p>
            <a:pPr algn="ctr">
              <a:spcBef>
                <a:spcPct val="50000"/>
              </a:spcBef>
            </a:pPr>
            <a:r>
              <a:rPr lang="en-US">
                <a:solidFill>
                  <a:srgbClr val="FF3300"/>
                </a:solidFill>
                <a:latin typeface="Arial" charset="0"/>
              </a:rPr>
              <a:t>Trie for Morse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3" name="Rectangle 5"/>
          <p:cNvSpPr>
            <a:spLocks noGrp="1" noChangeArrowheads="1"/>
          </p:cNvSpPr>
          <p:nvPr>
            <p:ph type="title"/>
          </p:nvPr>
        </p:nvSpPr>
        <p:spPr/>
        <p:txBody>
          <a:bodyPr/>
          <a:lstStyle/>
          <a:p>
            <a:r>
              <a:rPr lang="en-US"/>
              <a:t>Standard Trie Example</a:t>
            </a:r>
          </a:p>
        </p:txBody>
      </p:sp>
      <p:sp>
        <p:nvSpPr>
          <p:cNvPr id="1399814" name="Rectangle 6"/>
          <p:cNvSpPr>
            <a:spLocks noGrp="1" noChangeArrowheads="1"/>
          </p:cNvSpPr>
          <p:nvPr>
            <p:ph type="body" idx="1"/>
          </p:nvPr>
        </p:nvSpPr>
        <p:spPr/>
        <p:txBody>
          <a:bodyPr/>
          <a:lstStyle/>
          <a:p>
            <a:r>
              <a:rPr lang="en-US" altLang="en-US"/>
              <a:t>For strings</a:t>
            </a:r>
          </a:p>
          <a:p>
            <a:pPr lvl="1"/>
            <a:r>
              <a:rPr lang="en-US" altLang="en-US"/>
              <a:t>{ a, an, and, any, at }</a:t>
            </a:r>
          </a:p>
        </p:txBody>
      </p:sp>
      <p:graphicFrame>
        <p:nvGraphicFramePr>
          <p:cNvPr id="1399816" name="Object 8"/>
          <p:cNvGraphicFramePr>
            <a:graphicFrameLocks noChangeAspect="1"/>
          </p:cNvGraphicFramePr>
          <p:nvPr/>
        </p:nvGraphicFramePr>
        <p:xfrm>
          <a:off x="914400" y="2209800"/>
          <a:ext cx="7315200" cy="4254500"/>
        </p:xfrm>
        <a:graphic>
          <a:graphicData uri="http://schemas.openxmlformats.org/presentationml/2006/ole">
            <p:oleObj spid="_x0000_s1399816" name="Photo Editor Photo" r:id="rId3" imgW="4734586" imgH="2752381" progId="">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Rectangle 2"/>
          <p:cNvSpPr>
            <a:spLocks noGrp="1" noChangeArrowheads="1"/>
          </p:cNvSpPr>
          <p:nvPr>
            <p:ph type="title"/>
          </p:nvPr>
        </p:nvSpPr>
        <p:spPr/>
        <p:txBody>
          <a:bodyPr/>
          <a:lstStyle/>
          <a:p>
            <a:r>
              <a:rPr lang="en-US"/>
              <a:t>Standard Trie Example</a:t>
            </a:r>
          </a:p>
        </p:txBody>
      </p:sp>
      <p:sp>
        <p:nvSpPr>
          <p:cNvPr id="1552387" name="Rectangle 3"/>
          <p:cNvSpPr>
            <a:spLocks noGrp="1" noChangeArrowheads="1"/>
          </p:cNvSpPr>
          <p:nvPr>
            <p:ph type="body" idx="1"/>
          </p:nvPr>
        </p:nvSpPr>
        <p:spPr/>
        <p:txBody>
          <a:bodyPr/>
          <a:lstStyle/>
          <a:p>
            <a:r>
              <a:rPr lang="en-US" altLang="en-US"/>
              <a:t>For strings</a:t>
            </a:r>
          </a:p>
          <a:p>
            <a:pPr lvl="1"/>
            <a:r>
              <a:rPr lang="en-US" altLang="en-US"/>
              <a:t>{ bear, bell, bid, bull, buy, sell, stock, stop }</a:t>
            </a:r>
          </a:p>
        </p:txBody>
      </p:sp>
      <p:graphicFrame>
        <p:nvGraphicFramePr>
          <p:cNvPr id="1552388" name="Object 4"/>
          <p:cNvGraphicFramePr>
            <a:graphicFrameLocks noChangeAspect="1"/>
          </p:cNvGraphicFramePr>
          <p:nvPr/>
        </p:nvGraphicFramePr>
        <p:xfrm>
          <a:off x="152400" y="2438400"/>
          <a:ext cx="8763000" cy="3854450"/>
        </p:xfrm>
        <a:graphic>
          <a:graphicData uri="http://schemas.openxmlformats.org/presentationml/2006/ole">
            <p:oleObj spid="_x0000_s1552388" name="VISIO" r:id="rId3" imgW="5819760" imgH="2561400" progId="">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Rectangle 2"/>
          <p:cNvSpPr>
            <a:spLocks noGrp="1" noChangeArrowheads="1"/>
          </p:cNvSpPr>
          <p:nvPr>
            <p:ph type="title"/>
          </p:nvPr>
        </p:nvSpPr>
        <p:spPr/>
        <p:txBody>
          <a:bodyPr/>
          <a:lstStyle/>
          <a:p>
            <a:r>
              <a:rPr lang="en-US"/>
              <a:t>Standard Tries</a:t>
            </a:r>
          </a:p>
        </p:txBody>
      </p:sp>
      <p:sp>
        <p:nvSpPr>
          <p:cNvPr id="1551363" name="Rectangle 3"/>
          <p:cNvSpPr>
            <a:spLocks noGrp="1" noChangeArrowheads="1"/>
          </p:cNvSpPr>
          <p:nvPr>
            <p:ph type="body" idx="1"/>
          </p:nvPr>
        </p:nvSpPr>
        <p:spPr/>
        <p:txBody>
          <a:bodyPr/>
          <a:lstStyle/>
          <a:p>
            <a:r>
              <a:rPr lang="en-US"/>
              <a:t>Node structure</a:t>
            </a:r>
          </a:p>
          <a:p>
            <a:pPr lvl="1"/>
            <a:r>
              <a:rPr lang="en-US"/>
              <a:t>Value between 1…</a:t>
            </a:r>
            <a:r>
              <a:rPr lang="en-US">
                <a:solidFill>
                  <a:srgbClr val="FF3300"/>
                </a:solidFill>
              </a:rPr>
              <a:t>m</a:t>
            </a:r>
          </a:p>
          <a:p>
            <a:pPr lvl="1"/>
            <a:r>
              <a:rPr lang="en-US"/>
              <a:t>Reference to</a:t>
            </a:r>
            <a:r>
              <a:rPr lang="en-US">
                <a:solidFill>
                  <a:srgbClr val="FF3300"/>
                </a:solidFill>
              </a:rPr>
              <a:t> m</a:t>
            </a:r>
            <a:r>
              <a:rPr lang="en-US"/>
              <a:t> children</a:t>
            </a:r>
          </a:p>
          <a:p>
            <a:pPr lvl="2"/>
            <a:r>
              <a:rPr lang="en-US"/>
              <a:t>Array or linked list</a:t>
            </a:r>
          </a:p>
          <a:p>
            <a:r>
              <a:rPr lang="en-US"/>
              <a:t>Example</a:t>
            </a:r>
          </a:p>
          <a:p>
            <a:pPr lvl="1">
              <a:lnSpc>
                <a:spcPct val="90000"/>
              </a:lnSpc>
              <a:buFont typeface="Wingdings" pitchFamily="2" charset="2"/>
              <a:buNone/>
            </a:pPr>
            <a:r>
              <a:rPr lang="en-US"/>
              <a:t>Class Node {</a:t>
            </a:r>
          </a:p>
          <a:p>
            <a:pPr lvl="2">
              <a:lnSpc>
                <a:spcPct val="90000"/>
              </a:lnSpc>
              <a:buFont typeface="Wingdings" pitchFamily="2" charset="2"/>
              <a:buNone/>
            </a:pPr>
            <a:r>
              <a:rPr lang="en-US"/>
              <a:t>Letter value; 	// Letter V = { V</a:t>
            </a:r>
            <a:r>
              <a:rPr lang="en-US" baseline="-25000"/>
              <a:t>1</a:t>
            </a:r>
            <a:r>
              <a:rPr lang="en-US"/>
              <a:t>, V</a:t>
            </a:r>
            <a:r>
              <a:rPr lang="en-US" baseline="-25000"/>
              <a:t>2</a:t>
            </a:r>
            <a:r>
              <a:rPr lang="en-US"/>
              <a:t>, … V</a:t>
            </a:r>
            <a:r>
              <a:rPr lang="en-US" baseline="-25000">
                <a:solidFill>
                  <a:srgbClr val="FF3300"/>
                </a:solidFill>
              </a:rPr>
              <a:t>m</a:t>
            </a:r>
            <a:r>
              <a:rPr lang="en-US"/>
              <a:t> }</a:t>
            </a:r>
          </a:p>
          <a:p>
            <a:pPr lvl="2">
              <a:lnSpc>
                <a:spcPct val="90000"/>
              </a:lnSpc>
              <a:buFont typeface="Wingdings" pitchFamily="2" charset="2"/>
              <a:buNone/>
            </a:pPr>
            <a:r>
              <a:rPr lang="en-US"/>
              <a:t>Node child[ </a:t>
            </a:r>
            <a:r>
              <a:rPr lang="en-US">
                <a:solidFill>
                  <a:srgbClr val="FF3300"/>
                </a:solidFill>
              </a:rPr>
              <a:t>m</a:t>
            </a:r>
            <a:r>
              <a:rPr lang="en-US"/>
              <a:t> ];</a:t>
            </a:r>
          </a:p>
          <a:p>
            <a:pPr lvl="1">
              <a:lnSpc>
                <a:spcPct val="90000"/>
              </a:lnSpc>
              <a:buFont typeface="Wingdings" pitchFamily="2" charset="2"/>
              <a:buNone/>
            </a:pPr>
            <a:r>
              <a:rPr lang="en-US"/>
              <a:t>}</a:t>
            </a:r>
          </a:p>
        </p:txBody>
      </p:sp>
      <p:graphicFrame>
        <p:nvGraphicFramePr>
          <p:cNvPr id="1551364" name="Object 4"/>
          <p:cNvGraphicFramePr>
            <a:graphicFrameLocks noChangeAspect="1"/>
          </p:cNvGraphicFramePr>
          <p:nvPr/>
        </p:nvGraphicFramePr>
        <p:xfrm>
          <a:off x="2209800" y="5105400"/>
          <a:ext cx="6477000" cy="1411288"/>
        </p:xfrm>
        <a:graphic>
          <a:graphicData uri="http://schemas.openxmlformats.org/presentationml/2006/ole">
            <p:oleObj spid="_x0000_s1551364" name="Photo Editor Photo" r:id="rId3" imgW="4866667" imgH="1076475" progId="">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2"/>
          <p:cNvSpPr>
            <a:spLocks noGrp="1" noChangeArrowheads="1"/>
          </p:cNvSpPr>
          <p:nvPr>
            <p:ph type="title"/>
          </p:nvPr>
        </p:nvSpPr>
        <p:spPr/>
        <p:txBody>
          <a:bodyPr/>
          <a:lstStyle/>
          <a:p>
            <a:r>
              <a:rPr lang="en-US"/>
              <a:t>Standard Tries</a:t>
            </a:r>
          </a:p>
        </p:txBody>
      </p:sp>
      <p:sp>
        <p:nvSpPr>
          <p:cNvPr id="1550339" name="Rectangle 3"/>
          <p:cNvSpPr>
            <a:spLocks noGrp="1" noChangeArrowheads="1"/>
          </p:cNvSpPr>
          <p:nvPr>
            <p:ph type="body" idx="1"/>
          </p:nvPr>
        </p:nvSpPr>
        <p:spPr/>
        <p:txBody>
          <a:bodyPr/>
          <a:lstStyle/>
          <a:p>
            <a:r>
              <a:rPr lang="en-US"/>
              <a:t>Efficiency</a:t>
            </a:r>
          </a:p>
          <a:p>
            <a:pPr lvl="1"/>
            <a:r>
              <a:rPr lang="en-US"/>
              <a:t>Uses O(n) space </a:t>
            </a:r>
          </a:p>
          <a:p>
            <a:pPr lvl="1"/>
            <a:r>
              <a:rPr lang="en-US"/>
              <a:t>Supports search / insert / delete in O(d</a:t>
            </a:r>
            <a:r>
              <a:rPr lang="en-US">
                <a:sym typeface="Symbol" pitchFamily="18" charset="2"/>
              </a:rPr>
              <a:t></a:t>
            </a:r>
            <a:r>
              <a:rPr lang="en-US"/>
              <a:t>m) time</a:t>
            </a:r>
          </a:p>
          <a:p>
            <a:pPr lvl="1"/>
            <a:r>
              <a:rPr lang="en-US"/>
              <a:t>For</a:t>
            </a:r>
          </a:p>
          <a:p>
            <a:pPr lvl="2"/>
            <a:r>
              <a:rPr lang="en-US"/>
              <a:t>n 	total size of strings indexed by trie</a:t>
            </a:r>
          </a:p>
          <a:p>
            <a:pPr lvl="2"/>
            <a:r>
              <a:rPr lang="en-US"/>
              <a:t>d 	length of the parameter string</a:t>
            </a:r>
          </a:p>
          <a:p>
            <a:pPr lvl="2"/>
            <a:r>
              <a:rPr lang="en-US"/>
              <a:t>m 	size of the alphabet </a:t>
            </a:r>
          </a:p>
        </p:txBody>
      </p:sp>
      <p:graphicFrame>
        <p:nvGraphicFramePr>
          <p:cNvPr id="1550340" name="Object 4"/>
          <p:cNvGraphicFramePr>
            <a:graphicFrameLocks noChangeAspect="1"/>
          </p:cNvGraphicFramePr>
          <p:nvPr/>
        </p:nvGraphicFramePr>
        <p:xfrm>
          <a:off x="1143000" y="4800600"/>
          <a:ext cx="7010400" cy="1450975"/>
        </p:xfrm>
        <a:graphic>
          <a:graphicData uri="http://schemas.openxmlformats.org/presentationml/2006/ole">
            <p:oleObj spid="_x0000_s1550340" name="Photo Editor Photo" r:id="rId3" imgW="4923810" imgH="1019048" progId="">
              <p:embed/>
            </p:oleObj>
          </a:graphicData>
        </a:graphic>
      </p:graphicFrame>
    </p:spTree>
  </p:cSld>
  <p:clrMapOvr>
    <a:masterClrMapping/>
  </p:clrMapOvr>
</p:sld>
</file>

<file path=ppt/theme/theme1.xml><?xml version="1.0" encoding="utf-8"?>
<a:theme xmlns:a="http://schemas.openxmlformats.org/drawingml/2006/main" name="white_slide">
  <a:themeElements>
    <a:clrScheme name="">
      <a:dk1>
        <a:srgbClr val="000000"/>
      </a:dk1>
      <a:lt1>
        <a:srgbClr val="FFFFFF"/>
      </a:lt1>
      <a:dk2>
        <a:srgbClr val="008080"/>
      </a:dk2>
      <a:lt2>
        <a:srgbClr val="393939"/>
      </a:lt2>
      <a:accent1>
        <a:srgbClr val="B2B2B2"/>
      </a:accent1>
      <a:accent2>
        <a:srgbClr val="669900"/>
      </a:accent2>
      <a:accent3>
        <a:srgbClr val="FFFFFF"/>
      </a:accent3>
      <a:accent4>
        <a:srgbClr val="000000"/>
      </a:accent4>
      <a:accent5>
        <a:srgbClr val="D5D5D5"/>
      </a:accent5>
      <a:accent6>
        <a:srgbClr val="5C8A00"/>
      </a:accent6>
      <a:hlink>
        <a:srgbClr val="5F5F5F"/>
      </a:hlink>
      <a:folHlink>
        <a:srgbClr val="DDDDDD"/>
      </a:folHlink>
    </a:clrScheme>
    <a:fontScheme name="white_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charset="0"/>
          </a:defRPr>
        </a:defPPr>
      </a:lstStyle>
    </a:lnDef>
  </a:objectDefaults>
  <a:extraClrSchemeLst>
    <a:extraClrScheme>
      <a:clrScheme name="white_slide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white_slide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white_slide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white_slide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Designs\white_slide.pot</Template>
  <TotalTime>9463</TotalTime>
  <Words>921</Words>
  <Application>Microsoft Office PowerPoint</Application>
  <PresentationFormat>On-screen Show (4:3)</PresentationFormat>
  <Paragraphs>184</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white_slide</vt:lpstr>
      <vt:lpstr>Photo Editor Photo</vt:lpstr>
      <vt:lpstr>VISIO</vt:lpstr>
      <vt:lpstr>Indexed Search Tree (Trie)</vt:lpstr>
      <vt:lpstr>Indexed Search Tree (Trie)</vt:lpstr>
      <vt:lpstr>Tries</vt:lpstr>
      <vt:lpstr>Types of Tries</vt:lpstr>
      <vt:lpstr>Standard Tries</vt:lpstr>
      <vt:lpstr>Standard Trie Example</vt:lpstr>
      <vt:lpstr>Standard Trie Example</vt:lpstr>
      <vt:lpstr>Standard Tries</vt:lpstr>
      <vt:lpstr>Standard Tries</vt:lpstr>
      <vt:lpstr>Word Matching Trie</vt:lpstr>
      <vt:lpstr>Compressed Trie</vt:lpstr>
      <vt:lpstr>Compressed Trie</vt:lpstr>
      <vt:lpstr>Compact Tries</vt:lpstr>
      <vt:lpstr>Compact Representation</vt:lpstr>
      <vt:lpstr>Suffix Trie</vt:lpstr>
      <vt:lpstr>Suffix Trie</vt:lpstr>
      <vt:lpstr>Suffix Trie Example</vt:lpstr>
      <vt:lpstr>Tries and Web Search Engines</vt:lpstr>
      <vt:lpstr>Computational Biology</vt:lpstr>
      <vt:lpstr>Slide 20</vt:lpstr>
      <vt:lpstr>Tries and Computational Biology</vt:lpstr>
    </vt:vector>
  </TitlesOfParts>
  <Company>Univ of Md.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132 Lecture</dc:title>
  <dc:subject>Object Oriented Programming II</dc:subject>
  <dc:creator>Chau-Wen Tseng</dc:creator>
  <cp:lastModifiedBy>Gururajan</cp:lastModifiedBy>
  <cp:revision>546</cp:revision>
  <cp:lastPrinted>1999-08-10T20:23:35Z</cp:lastPrinted>
  <dcterms:created xsi:type="dcterms:W3CDTF">1999-08-01T20:47:26Z</dcterms:created>
  <dcterms:modified xsi:type="dcterms:W3CDTF">2017-07-15T04:45:22Z</dcterms:modified>
</cp:coreProperties>
</file>