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6"/>
  </p:notesMasterIdLst>
  <p:sldIdLst>
    <p:sldId id="256" r:id="rId2"/>
    <p:sldId id="300" r:id="rId3"/>
    <p:sldId id="311" r:id="rId4"/>
    <p:sldId id="312" r:id="rId5"/>
    <p:sldId id="317" r:id="rId6"/>
    <p:sldId id="318" r:id="rId7"/>
    <p:sldId id="313" r:id="rId8"/>
    <p:sldId id="328" r:id="rId9"/>
    <p:sldId id="257" r:id="rId10"/>
    <p:sldId id="306" r:id="rId11"/>
    <p:sldId id="303" r:id="rId12"/>
    <p:sldId id="355" r:id="rId13"/>
    <p:sldId id="354" r:id="rId14"/>
    <p:sldId id="371" r:id="rId15"/>
    <p:sldId id="347" r:id="rId16"/>
    <p:sldId id="352" r:id="rId17"/>
    <p:sldId id="348" r:id="rId18"/>
    <p:sldId id="263" r:id="rId19"/>
    <p:sldId id="351" r:id="rId20"/>
    <p:sldId id="353" r:id="rId21"/>
    <p:sldId id="349" r:id="rId22"/>
    <p:sldId id="350" r:id="rId23"/>
    <p:sldId id="324" r:id="rId24"/>
    <p:sldId id="325" r:id="rId25"/>
    <p:sldId id="304" r:id="rId26"/>
    <p:sldId id="305" r:id="rId27"/>
    <p:sldId id="320" r:id="rId28"/>
    <p:sldId id="356" r:id="rId29"/>
    <p:sldId id="321" r:id="rId30"/>
    <p:sldId id="314" r:id="rId31"/>
    <p:sldId id="307" r:id="rId32"/>
    <p:sldId id="308" r:id="rId33"/>
    <p:sldId id="309" r:id="rId34"/>
    <p:sldId id="310" r:id="rId35"/>
    <p:sldId id="266" r:id="rId36"/>
    <p:sldId id="368" r:id="rId37"/>
    <p:sldId id="369" r:id="rId38"/>
    <p:sldId id="370" r:id="rId39"/>
    <p:sldId id="315" r:id="rId40"/>
    <p:sldId id="326" r:id="rId41"/>
    <p:sldId id="258" r:id="rId42"/>
    <p:sldId id="269" r:id="rId43"/>
    <p:sldId id="358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23" r:id="rId52"/>
    <p:sldId id="264" r:id="rId53"/>
    <p:sldId id="357" r:id="rId54"/>
    <p:sldId id="27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8745" autoAdjust="0"/>
    <p:restoredTop sz="86408" autoAdjust="0"/>
  </p:normalViewPr>
  <p:slideViewPr>
    <p:cSldViewPr>
      <p:cViewPr>
        <p:scale>
          <a:sx n="87" d="100"/>
          <a:sy n="87" d="100"/>
        </p:scale>
        <p:origin x="-151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3C0267-212B-4A1B-B749-96C0699DA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588894-B2BA-4EBB-97DF-FF7BB2BCD17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2FC250-E087-417B-B020-B5EA43A2348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99E17E-5C6E-4E94-872C-4F2867FC89B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C0B437-6A56-4599-8FF8-E123B927B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B9494C-00CD-48C7-8A2A-7BEC3DA188F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95CF83-7889-4924-9970-2BF17AC701D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8DF2E7-4900-46AF-83BC-9293E054DD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88B9E4-3144-4DD9-A08F-7538AC5141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C1F3AB-5B48-4B6F-8403-AA8E7615ADE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78D11C-DF0B-4BEE-BC05-1058DF1E246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61727C-E5A8-4EDC-AD07-33ECD8416BF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E763C8-6059-4950-8B4E-F4C572F42A1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D4E444-99C5-4966-B78F-EE05A380411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7E376E-5E41-4DF7-B225-CD3B1BC5ABC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905921-B5A2-4D2D-95D3-FE7A08E150B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A825FC-0C53-4500-89AA-A98CA10CBF7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77E700-2248-437B-B8FC-C435EC191F5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876CCE-9840-4085-A612-44BE6CFC948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A136D8-0C84-4B7C-8412-7ABD28D5A05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DC13E6-7876-4EA6-9CDD-22CB048F574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BF244B-F0AB-40F6-90B9-0D1D647AAD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25DCDA-3697-4F6D-AEC5-D71A05B4C55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941DC-ED5B-43BC-9B9A-54CAF8F3D24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DC04FA-C35C-4A44-937C-0756788EB21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820FD3-A85B-4C03-B916-BF2C77DB7B7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E9D931-1A41-4C6C-86B0-C3D876BB520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9D1B79-7640-4508-B4FB-997F45669E6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78ABA5-94FB-4E68-A423-755B6AA4FC8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8FDB63-BA11-4D4C-AAD9-8F1E743D508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F78183-52AB-4C1D-A429-1CAD1041B8F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9AF863-3172-4B26-A747-8E55DFC64F6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ED40D0-0BD8-4540-8A7F-5FD083CBD93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609308-695F-4EA7-8A1A-02E7154469E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38E60E-B105-4EAF-978B-E0672E218E3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EC5E42-9A87-41C9-9D05-BF4862F0BD6F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2DD4D9-92FF-4C32-A367-75A2453F531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52C231-3C06-4888-9762-9867622994C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955344-9283-43B6-A48D-7A25BC92B72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FCE791-4413-4966-8C45-FF1C09A5DEF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8C562F-2462-4E02-9BE0-93F6565C596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967325-0FAB-45BA-A126-1A6002CF2B0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A96CE2-9AAC-41DF-A801-305F804B5E9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0FCDE8-FC56-43EC-BAC8-27F2C727D22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5FABBC-CFD9-410D-A4C2-CE4F8EC8F715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18D60F-1F38-4B5C-862C-1FF46965451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323B67-AB8F-4221-A369-12CF3E49FC8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8C7255-7FA2-421F-AA74-EEE4DF6A773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E54BD7-FB63-4D08-BDA8-0E7363C396F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C21673-74FB-4160-927E-2318DA83CAE6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12AE16-999E-48B3-9F04-957072C5AEA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559AE6-3533-4C45-9FB1-74C290A1282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FBE8A1-6838-4D64-9E05-4BF74825DCE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2E6E71-C8FB-40B8-9443-C51879B6768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C7C177-DD7A-4A3D-9E2C-074C8A90127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26C0-BD5C-4E0C-8C19-B619D9C10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B9493-C53A-42FB-A4BD-DDE2B5F6A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F3532-9FA2-40FA-8280-4AB137622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636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72D7F-9CE3-4902-BC64-636D34C08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636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C61A9-168C-4DD1-9D90-818D9F392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636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69BF-17F8-4F41-B064-B1290A93B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74F29-7B8A-46BB-8B8A-73ED0ACCA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8945C-A3DA-414F-8873-072013C92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67494-A8B5-4916-897D-FABC1B63D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8761C-20AA-4002-9932-63F699E9C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D50BB-4855-4B25-9D32-6F818E1C8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09D94-70CA-4804-8E87-0A0159DCE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F825D-E19B-4C82-8F55-F6F01CCA7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21D6-0589-4334-AE07-7AD9A3FCF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74ED7E4-0663-4109-B7E4-B23C0960B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1" r:id="rId2"/>
    <p:sldLayoutId id="2147483762" r:id="rId3"/>
    <p:sldLayoutId id="2147483752" r:id="rId4"/>
    <p:sldLayoutId id="2147483763" r:id="rId5"/>
    <p:sldLayoutId id="2147483753" r:id="rId6"/>
    <p:sldLayoutId id="2147483754" r:id="rId7"/>
    <p:sldLayoutId id="214748376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to </a:t>
            </a:r>
            <a:br>
              <a:rPr lang="en-US" smtClean="0"/>
            </a:br>
            <a:r>
              <a:rPr lang="en-US" b="1" smtClean="0"/>
              <a:t>Graph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Basic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Drawn as a </a:t>
            </a:r>
            <a:r>
              <a:rPr lang="en-US" i="1" smtClean="0"/>
              <a:t>node</a:t>
            </a:r>
            <a:r>
              <a:rPr lang="en-US" smtClean="0"/>
              <a:t> or a </a:t>
            </a:r>
            <a:r>
              <a:rPr lang="en-US" i="1" smtClean="0"/>
              <a:t>dot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</a:t>
            </a:r>
            <a:r>
              <a:rPr lang="en-US" b="1" smtClean="0"/>
              <a:t>ertex set</a:t>
            </a:r>
            <a:r>
              <a:rPr lang="en-US" smtClean="0"/>
              <a:t> of </a:t>
            </a:r>
            <a:r>
              <a:rPr lang="en-US" i="1" smtClean="0"/>
              <a:t>G</a:t>
            </a:r>
            <a:r>
              <a:rPr lang="en-US" smtClean="0"/>
              <a:t> is usually denoted by </a:t>
            </a:r>
            <a:r>
              <a:rPr lang="en-US" i="1" smtClean="0"/>
              <a:t>V</a:t>
            </a:r>
            <a:r>
              <a:rPr lang="en-US" smtClean="0"/>
              <a:t>(</a:t>
            </a:r>
            <a:r>
              <a:rPr lang="en-US" i="1" smtClean="0"/>
              <a:t>G</a:t>
            </a:r>
            <a:r>
              <a:rPr lang="en-US" smtClean="0"/>
              <a:t>), or </a:t>
            </a:r>
            <a:r>
              <a:rPr lang="en-US" i="1" smtClean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set of two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Drawn as a line connecting two vertices, called end vertices, or endpoints.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edge set of G is usually denoted by E(G), or 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Example</a:t>
            </a:r>
          </a:p>
        </p:txBody>
      </p:sp>
      <p:pic>
        <p:nvPicPr>
          <p:cNvPr id="16387" name="Picture 6" descr="6n-graf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27350" y="1600200"/>
            <a:ext cx="3289300" cy="2189163"/>
          </a:xfrm>
          <a:noFill/>
        </p:spPr>
      </p:pic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29200"/>
            <a:ext cx="8229600" cy="1101725"/>
          </a:xfrm>
        </p:spPr>
        <p:txBody>
          <a:bodyPr/>
          <a:lstStyle/>
          <a:p>
            <a:pPr eaLnBrk="1" hangingPunct="1"/>
            <a:r>
              <a:rPr lang="en-US" sz="2800" smtClean="0"/>
              <a:t>V:={1,2,3,4,5,6} </a:t>
            </a:r>
          </a:p>
          <a:p>
            <a:pPr eaLnBrk="1" hangingPunct="1"/>
            <a:r>
              <a:rPr lang="en-US" sz="2800" smtClean="0"/>
              <a:t>E:={{1,2},{1,5},{2,3},{2,5},{3,4},{4,5},{4,6}} 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Simple Graphs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   Simple graphs</a:t>
            </a:r>
            <a:r>
              <a:rPr lang="en-US" smtClean="0"/>
              <a:t> are graphs without multiple edges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or self-loops.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Path</a:t>
            </a:r>
          </a:p>
        </p:txBody>
      </p:sp>
      <p:sp>
        <p:nvSpPr>
          <p:cNvPr id="18435" name="Rectangle 47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2057400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path</a:t>
            </a:r>
            <a:r>
              <a:rPr lang="en-US" sz="2800" smtClean="0"/>
              <a:t> is a sequence of vertices such that there is an edge from each vertex to its successor.  </a:t>
            </a:r>
          </a:p>
          <a:p>
            <a:pPr eaLnBrk="1" hangingPunct="1"/>
            <a:r>
              <a:rPr lang="en-US" sz="2800" smtClean="0"/>
              <a:t>A path is </a:t>
            </a:r>
            <a:r>
              <a:rPr lang="en-US" sz="2800" b="1" i="1" smtClean="0"/>
              <a:t>simple</a:t>
            </a:r>
            <a:r>
              <a:rPr lang="en-US" sz="2800" smtClean="0"/>
              <a:t> if each vertex is distinct.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762000" y="3429000"/>
            <a:ext cx="2743200" cy="2043113"/>
            <a:chOff x="384" y="2016"/>
            <a:chExt cx="1728" cy="1287"/>
          </a:xfrm>
        </p:grpSpPr>
        <p:sp>
          <p:nvSpPr>
            <p:cNvPr id="18460" name="Oval 4"/>
            <p:cNvSpPr>
              <a:spLocks noChangeArrowheads="1"/>
            </p:cNvSpPr>
            <p:nvPr/>
          </p:nvSpPr>
          <p:spPr bwMode="auto">
            <a:xfrm>
              <a:off x="38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Oval 5"/>
            <p:cNvSpPr>
              <a:spLocks noChangeArrowheads="1"/>
            </p:cNvSpPr>
            <p:nvPr/>
          </p:nvSpPr>
          <p:spPr bwMode="auto">
            <a:xfrm>
              <a:off x="384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Oval 6"/>
            <p:cNvSpPr>
              <a:spLocks noChangeArrowheads="1"/>
            </p:cNvSpPr>
            <p:nvPr/>
          </p:nvSpPr>
          <p:spPr bwMode="auto">
            <a:xfrm>
              <a:off x="1200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Arial Black" pitchFamily="34" charset="0"/>
              </a:endParaRPr>
            </a:p>
          </p:txBody>
        </p:sp>
        <p:sp>
          <p:nvSpPr>
            <p:cNvPr id="18463" name="Oval 7"/>
            <p:cNvSpPr>
              <a:spLocks noChangeArrowheads="1"/>
            </p:cNvSpPr>
            <p:nvPr/>
          </p:nvSpPr>
          <p:spPr bwMode="auto">
            <a:xfrm>
              <a:off x="1200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Oval 8"/>
            <p:cNvSpPr>
              <a:spLocks noChangeArrowheads="1"/>
            </p:cNvSpPr>
            <p:nvPr/>
          </p:nvSpPr>
          <p:spPr bwMode="auto">
            <a:xfrm>
              <a:off x="182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Oval 9"/>
            <p:cNvSpPr>
              <a:spLocks noChangeArrowheads="1"/>
            </p:cNvSpPr>
            <p:nvPr/>
          </p:nvSpPr>
          <p:spPr bwMode="auto">
            <a:xfrm>
              <a:off x="1824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10"/>
            <p:cNvSpPr>
              <a:spLocks noChangeShapeType="1"/>
            </p:cNvSpPr>
            <p:nvPr/>
          </p:nvSpPr>
          <p:spPr bwMode="auto">
            <a:xfrm flipV="1">
              <a:off x="528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11"/>
            <p:cNvSpPr>
              <a:spLocks noChangeShapeType="1"/>
            </p:cNvSpPr>
            <p:nvPr/>
          </p:nvSpPr>
          <p:spPr bwMode="auto">
            <a:xfrm>
              <a:off x="672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12"/>
            <p:cNvSpPr>
              <a:spLocks noChangeShapeType="1"/>
            </p:cNvSpPr>
            <p:nvPr/>
          </p:nvSpPr>
          <p:spPr bwMode="auto">
            <a:xfrm flipH="1">
              <a:off x="672" y="2256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Freeform 13"/>
            <p:cNvSpPr>
              <a:spLocks/>
            </p:cNvSpPr>
            <p:nvPr/>
          </p:nvSpPr>
          <p:spPr bwMode="auto">
            <a:xfrm>
              <a:off x="672" y="2680"/>
              <a:ext cx="528" cy="152"/>
            </a:xfrm>
            <a:custGeom>
              <a:avLst/>
              <a:gdLst>
                <a:gd name="T0" fmla="*/ 0 w 528"/>
                <a:gd name="T1" fmla="*/ 152 h 152"/>
                <a:gd name="T2" fmla="*/ 336 w 528"/>
                <a:gd name="T3" fmla="*/ 8 h 152"/>
                <a:gd name="T4" fmla="*/ 528 w 528"/>
                <a:gd name="T5" fmla="*/ 104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152">
                  <a:moveTo>
                    <a:pt x="0" y="152"/>
                  </a:moveTo>
                  <a:cubicBezTo>
                    <a:pt x="124" y="84"/>
                    <a:pt x="248" y="16"/>
                    <a:pt x="336" y="8"/>
                  </a:cubicBezTo>
                  <a:cubicBezTo>
                    <a:pt x="424" y="0"/>
                    <a:pt x="496" y="80"/>
                    <a:pt x="528" y="10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Freeform 14"/>
            <p:cNvSpPr>
              <a:spLocks/>
            </p:cNvSpPr>
            <p:nvPr/>
          </p:nvSpPr>
          <p:spPr bwMode="auto">
            <a:xfrm>
              <a:off x="672" y="2928"/>
              <a:ext cx="576" cy="168"/>
            </a:xfrm>
            <a:custGeom>
              <a:avLst/>
              <a:gdLst>
                <a:gd name="T0" fmla="*/ 576 w 576"/>
                <a:gd name="T1" fmla="*/ 0 h 168"/>
                <a:gd name="T2" fmla="*/ 384 w 576"/>
                <a:gd name="T3" fmla="*/ 144 h 168"/>
                <a:gd name="T4" fmla="*/ 144 w 576"/>
                <a:gd name="T5" fmla="*/ 144 h 168"/>
                <a:gd name="T6" fmla="*/ 48 w 576"/>
                <a:gd name="T7" fmla="*/ 96 h 168"/>
                <a:gd name="T8" fmla="*/ 0 w 576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168">
                  <a:moveTo>
                    <a:pt x="576" y="0"/>
                  </a:moveTo>
                  <a:cubicBezTo>
                    <a:pt x="516" y="60"/>
                    <a:pt x="456" y="120"/>
                    <a:pt x="384" y="144"/>
                  </a:cubicBezTo>
                  <a:cubicBezTo>
                    <a:pt x="312" y="168"/>
                    <a:pt x="200" y="152"/>
                    <a:pt x="144" y="144"/>
                  </a:cubicBezTo>
                  <a:cubicBezTo>
                    <a:pt x="88" y="136"/>
                    <a:pt x="72" y="120"/>
                    <a:pt x="48" y="96"/>
                  </a:cubicBezTo>
                  <a:cubicBezTo>
                    <a:pt x="24" y="72"/>
                    <a:pt x="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15"/>
            <p:cNvSpPr>
              <a:spLocks noChangeShapeType="1"/>
            </p:cNvSpPr>
            <p:nvPr/>
          </p:nvSpPr>
          <p:spPr bwMode="auto">
            <a:xfrm flipV="1">
              <a:off x="1968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Text Box 16"/>
            <p:cNvSpPr txBox="1">
              <a:spLocks noChangeArrowheads="1"/>
            </p:cNvSpPr>
            <p:nvPr/>
          </p:nvSpPr>
          <p:spPr bwMode="auto">
            <a:xfrm>
              <a:off x="437" y="201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18473" name="Text Box 17"/>
            <p:cNvSpPr txBox="1">
              <a:spLocks noChangeArrowheads="1"/>
            </p:cNvSpPr>
            <p:nvPr/>
          </p:nvSpPr>
          <p:spPr bwMode="auto">
            <a:xfrm>
              <a:off x="1260" y="206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474" name="Text Box 18"/>
            <p:cNvSpPr txBox="1">
              <a:spLocks noChangeArrowheads="1"/>
            </p:cNvSpPr>
            <p:nvPr/>
          </p:nvSpPr>
          <p:spPr bwMode="auto">
            <a:xfrm>
              <a:off x="1872" y="204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3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75" name="Text Box 19"/>
            <p:cNvSpPr txBox="1">
              <a:spLocks noChangeArrowheads="1"/>
            </p:cNvSpPr>
            <p:nvPr/>
          </p:nvSpPr>
          <p:spPr bwMode="auto">
            <a:xfrm>
              <a:off x="437" y="26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4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76" name="Text Box 20"/>
            <p:cNvSpPr txBox="1">
              <a:spLocks noChangeArrowheads="1"/>
            </p:cNvSpPr>
            <p:nvPr/>
          </p:nvSpPr>
          <p:spPr bwMode="auto">
            <a:xfrm>
              <a:off x="1248" y="273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5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77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6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78" name="Line 22"/>
            <p:cNvSpPr>
              <a:spLocks noChangeShapeType="1"/>
            </p:cNvSpPr>
            <p:nvPr/>
          </p:nvSpPr>
          <p:spPr bwMode="auto">
            <a:xfrm flipH="1" flipV="1">
              <a:off x="1200" y="302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3"/>
            <p:cNvSpPr txBox="1">
              <a:spLocks noChangeArrowheads="1"/>
            </p:cNvSpPr>
            <p:nvPr/>
          </p:nvSpPr>
          <p:spPr bwMode="auto">
            <a:xfrm>
              <a:off x="1440" y="3072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Cycle</a:t>
              </a:r>
            </a:p>
          </p:txBody>
        </p:sp>
      </p:grpSp>
      <p:sp>
        <p:nvSpPr>
          <p:cNvPr id="18437" name="Text Box 24"/>
          <p:cNvSpPr txBox="1">
            <a:spLocks noChangeArrowheads="1"/>
          </p:cNvSpPr>
          <p:nvPr/>
        </p:nvSpPr>
        <p:spPr bwMode="auto">
          <a:xfrm>
            <a:off x="381000" y="5486400"/>
            <a:ext cx="3460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Simple path from 1 to 5 </a:t>
            </a:r>
            <a:br>
              <a:rPr lang="en-US">
                <a:latin typeface="Arial Black" pitchFamily="34" charset="0"/>
              </a:rPr>
            </a:br>
            <a:r>
              <a:rPr lang="en-US">
                <a:latin typeface="Arial Black" pitchFamily="34" charset="0"/>
              </a:rPr>
              <a:t>   = [ 1, 2, 4, 5 ]</a:t>
            </a:r>
          </a:p>
          <a:p>
            <a:pPr eaLnBrk="0" hangingPunct="0"/>
            <a:r>
              <a:rPr lang="en-US"/>
              <a:t>Our text’s alternates the vertices</a:t>
            </a:r>
            <a:br>
              <a:rPr lang="en-US"/>
            </a:br>
            <a:r>
              <a:rPr lang="en-US"/>
              <a:t>and edges.</a:t>
            </a:r>
            <a:endParaRPr lang="en-US">
              <a:latin typeface="Arial Black" pitchFamily="34" charset="0"/>
            </a:endParaRPr>
          </a:p>
        </p:txBody>
      </p:sp>
      <p:grpSp>
        <p:nvGrpSpPr>
          <p:cNvPr id="18438" name="Group 25"/>
          <p:cNvGrpSpPr>
            <a:grpSpLocks/>
          </p:cNvGrpSpPr>
          <p:nvPr/>
        </p:nvGrpSpPr>
        <p:grpSpPr bwMode="auto">
          <a:xfrm>
            <a:off x="4572000" y="3276600"/>
            <a:ext cx="3200400" cy="2424113"/>
            <a:chOff x="3168" y="1200"/>
            <a:chExt cx="2016" cy="1527"/>
          </a:xfrm>
        </p:grpSpPr>
        <p:sp>
          <p:nvSpPr>
            <p:cNvPr id="18440" name="Oval 26"/>
            <p:cNvSpPr>
              <a:spLocks noChangeArrowheads="1"/>
            </p:cNvSpPr>
            <p:nvPr/>
          </p:nvSpPr>
          <p:spPr bwMode="auto">
            <a:xfrm>
              <a:off x="3456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Oval 27"/>
            <p:cNvSpPr>
              <a:spLocks noChangeArrowheads="1"/>
            </p:cNvSpPr>
            <p:nvPr/>
          </p:nvSpPr>
          <p:spPr bwMode="auto">
            <a:xfrm>
              <a:off x="345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28"/>
            <p:cNvSpPr>
              <a:spLocks noChangeArrowheads="1"/>
            </p:cNvSpPr>
            <p:nvPr/>
          </p:nvSpPr>
          <p:spPr bwMode="auto">
            <a:xfrm>
              <a:off x="4272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29"/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30"/>
            <p:cNvSpPr>
              <a:spLocks noChangeArrowheads="1"/>
            </p:cNvSpPr>
            <p:nvPr/>
          </p:nvSpPr>
          <p:spPr bwMode="auto">
            <a:xfrm>
              <a:off x="489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Oval 31"/>
            <p:cNvSpPr>
              <a:spLocks noChangeArrowheads="1"/>
            </p:cNvSpPr>
            <p:nvPr/>
          </p:nvSpPr>
          <p:spPr bwMode="auto">
            <a:xfrm>
              <a:off x="4896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Text Box 32"/>
            <p:cNvSpPr txBox="1">
              <a:spLocks noChangeArrowheads="1"/>
            </p:cNvSpPr>
            <p:nvPr/>
          </p:nvSpPr>
          <p:spPr bwMode="auto">
            <a:xfrm>
              <a:off x="3509" y="124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A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47" name="Text Box 33"/>
            <p:cNvSpPr txBox="1">
              <a:spLocks noChangeArrowheads="1"/>
            </p:cNvSpPr>
            <p:nvPr/>
          </p:nvSpPr>
          <p:spPr bwMode="auto">
            <a:xfrm>
              <a:off x="3504" y="199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D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48" name="Text Box 34"/>
            <p:cNvSpPr txBox="1">
              <a:spLocks noChangeArrowheads="1"/>
            </p:cNvSpPr>
            <p:nvPr/>
          </p:nvSpPr>
          <p:spPr bwMode="auto">
            <a:xfrm>
              <a:off x="4320" y="2017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449" name="Text Box 35"/>
            <p:cNvSpPr txBox="1">
              <a:spLocks noChangeArrowheads="1"/>
            </p:cNvSpPr>
            <p:nvPr/>
          </p:nvSpPr>
          <p:spPr bwMode="auto">
            <a:xfrm>
              <a:off x="4949" y="2016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F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50" name="Text Box 36"/>
            <p:cNvSpPr txBox="1">
              <a:spLocks noChangeArrowheads="1"/>
            </p:cNvSpPr>
            <p:nvPr/>
          </p:nvSpPr>
          <p:spPr bwMode="auto">
            <a:xfrm>
              <a:off x="4332" y="124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1" name="Text Box 37"/>
            <p:cNvSpPr txBox="1">
              <a:spLocks noChangeArrowheads="1"/>
            </p:cNvSpPr>
            <p:nvPr/>
          </p:nvSpPr>
          <p:spPr bwMode="auto">
            <a:xfrm>
              <a:off x="4944" y="1249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52" name="Line 38"/>
            <p:cNvSpPr>
              <a:spLocks noChangeShapeType="1"/>
            </p:cNvSpPr>
            <p:nvPr/>
          </p:nvSpPr>
          <p:spPr bwMode="auto">
            <a:xfrm>
              <a:off x="3696" y="1440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39"/>
            <p:cNvSpPr>
              <a:spLocks noChangeShapeType="1"/>
            </p:cNvSpPr>
            <p:nvPr/>
          </p:nvSpPr>
          <p:spPr bwMode="auto">
            <a:xfrm>
              <a:off x="3744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40"/>
            <p:cNvSpPr>
              <a:spLocks noChangeShapeType="1"/>
            </p:cNvSpPr>
            <p:nvPr/>
          </p:nvSpPr>
          <p:spPr bwMode="auto">
            <a:xfrm flipV="1">
              <a:off x="4416" y="14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41"/>
            <p:cNvSpPr>
              <a:spLocks noChangeShapeType="1"/>
            </p:cNvSpPr>
            <p:nvPr/>
          </p:nvSpPr>
          <p:spPr bwMode="auto">
            <a:xfrm flipH="1" flipV="1">
              <a:off x="5040" y="14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42"/>
            <p:cNvSpPr>
              <a:spLocks noChangeShapeType="1"/>
            </p:cNvSpPr>
            <p:nvPr/>
          </p:nvSpPr>
          <p:spPr bwMode="auto">
            <a:xfrm flipH="1" flipV="1">
              <a:off x="3696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Text Box 43"/>
            <p:cNvSpPr txBox="1">
              <a:spLocks noChangeArrowheads="1"/>
            </p:cNvSpPr>
            <p:nvPr/>
          </p:nvSpPr>
          <p:spPr bwMode="auto">
            <a:xfrm>
              <a:off x="3888" y="2496"/>
              <a:ext cx="9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Unreachable</a:t>
              </a:r>
            </a:p>
          </p:txBody>
        </p:sp>
        <p:sp>
          <p:nvSpPr>
            <p:cNvPr id="18458" name="Line 44"/>
            <p:cNvSpPr>
              <a:spLocks noChangeShapeType="1"/>
            </p:cNvSpPr>
            <p:nvPr/>
          </p:nvSpPr>
          <p:spPr bwMode="auto">
            <a:xfrm flipV="1">
              <a:off x="3600" y="16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Text Box 45"/>
            <p:cNvSpPr txBox="1">
              <a:spLocks noChangeArrowheads="1"/>
            </p:cNvSpPr>
            <p:nvPr/>
          </p:nvSpPr>
          <p:spPr bwMode="auto">
            <a:xfrm>
              <a:off x="3168" y="1703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Cycle</a:t>
              </a:r>
            </a:p>
          </p:txBody>
        </p:sp>
      </p:grpSp>
      <p:sp>
        <p:nvSpPr>
          <p:cNvPr id="373806" name="Rectangle 46"/>
          <p:cNvSpPr>
            <a:spLocks noChangeArrowheads="1"/>
          </p:cNvSpPr>
          <p:nvPr/>
        </p:nvSpPr>
        <p:spPr bwMode="auto">
          <a:xfrm>
            <a:off x="4267200" y="6019800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there is  path </a:t>
            </a:r>
            <a:r>
              <a:rPr lang="en-US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from </a:t>
            </a:r>
            <a:r>
              <a:rPr lang="en-US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 </a:t>
            </a:r>
            <a:r>
              <a:rPr lang="en-US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then we say </a:t>
            </a:r>
            <a:r>
              <a:rPr lang="en-US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reachable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from </a:t>
            </a:r>
            <a:r>
              <a:rPr lang="en-US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via </a:t>
            </a:r>
            <a:r>
              <a:rPr lang="en-US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Cycle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path from a vertex to itself is called a </a:t>
            </a:r>
            <a:r>
              <a:rPr lang="en-US" sz="2800" b="1" i="1" smtClean="0"/>
              <a:t>cycle</a:t>
            </a:r>
            <a:r>
              <a:rPr lang="en-US" sz="2800" smtClean="0"/>
              <a:t>.  </a:t>
            </a:r>
          </a:p>
          <a:p>
            <a:pPr eaLnBrk="1" hangingPunct="1"/>
            <a:r>
              <a:rPr lang="en-US" sz="2800" smtClean="0"/>
              <a:t>A graph is called </a:t>
            </a:r>
            <a:r>
              <a:rPr lang="en-US" sz="2800" b="1" i="1" smtClean="0"/>
              <a:t>cyclic</a:t>
            </a:r>
            <a:r>
              <a:rPr lang="en-US" sz="2800" smtClean="0"/>
              <a:t> if it contains a cycle; </a:t>
            </a:r>
          </a:p>
          <a:p>
            <a:pPr lvl="1" eaLnBrk="1" hangingPunct="1"/>
            <a:r>
              <a:rPr lang="en-US" sz="2400" smtClean="0"/>
              <a:t>otherwise it is called </a:t>
            </a:r>
            <a:r>
              <a:rPr lang="en-US" sz="2400" b="1" i="1" smtClean="0"/>
              <a:t>acyclic</a:t>
            </a:r>
            <a:r>
              <a:rPr lang="en-US" sz="2400" smtClean="0"/>
              <a:t> </a:t>
            </a:r>
          </a:p>
          <a:p>
            <a:pPr eaLnBrk="1" hangingPunct="1"/>
            <a:endParaRPr lang="en-US" sz="2800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762000" y="3429000"/>
            <a:ext cx="2743200" cy="2043113"/>
            <a:chOff x="384" y="2016"/>
            <a:chExt cx="1728" cy="1287"/>
          </a:xfrm>
        </p:grpSpPr>
        <p:sp>
          <p:nvSpPr>
            <p:cNvPr id="19482" name="Oval 5"/>
            <p:cNvSpPr>
              <a:spLocks noChangeArrowheads="1"/>
            </p:cNvSpPr>
            <p:nvPr/>
          </p:nvSpPr>
          <p:spPr bwMode="auto">
            <a:xfrm>
              <a:off x="38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Oval 6"/>
            <p:cNvSpPr>
              <a:spLocks noChangeArrowheads="1"/>
            </p:cNvSpPr>
            <p:nvPr/>
          </p:nvSpPr>
          <p:spPr bwMode="auto">
            <a:xfrm>
              <a:off x="384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Oval 7"/>
            <p:cNvSpPr>
              <a:spLocks noChangeArrowheads="1"/>
            </p:cNvSpPr>
            <p:nvPr/>
          </p:nvSpPr>
          <p:spPr bwMode="auto">
            <a:xfrm>
              <a:off x="1200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Arial Black" pitchFamily="34" charset="0"/>
              </a:endParaRPr>
            </a:p>
          </p:txBody>
        </p:sp>
        <p:sp>
          <p:nvSpPr>
            <p:cNvPr id="19485" name="Oval 8"/>
            <p:cNvSpPr>
              <a:spLocks noChangeArrowheads="1"/>
            </p:cNvSpPr>
            <p:nvPr/>
          </p:nvSpPr>
          <p:spPr bwMode="auto">
            <a:xfrm>
              <a:off x="1200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9"/>
            <p:cNvSpPr>
              <a:spLocks noChangeArrowheads="1"/>
            </p:cNvSpPr>
            <p:nvPr/>
          </p:nvSpPr>
          <p:spPr bwMode="auto">
            <a:xfrm>
              <a:off x="182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10"/>
            <p:cNvSpPr>
              <a:spLocks noChangeArrowheads="1"/>
            </p:cNvSpPr>
            <p:nvPr/>
          </p:nvSpPr>
          <p:spPr bwMode="auto">
            <a:xfrm>
              <a:off x="1824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11"/>
            <p:cNvSpPr>
              <a:spLocks noChangeShapeType="1"/>
            </p:cNvSpPr>
            <p:nvPr/>
          </p:nvSpPr>
          <p:spPr bwMode="auto">
            <a:xfrm flipV="1">
              <a:off x="528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12"/>
            <p:cNvSpPr>
              <a:spLocks noChangeShapeType="1"/>
            </p:cNvSpPr>
            <p:nvPr/>
          </p:nvSpPr>
          <p:spPr bwMode="auto">
            <a:xfrm>
              <a:off x="672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13"/>
            <p:cNvSpPr>
              <a:spLocks noChangeShapeType="1"/>
            </p:cNvSpPr>
            <p:nvPr/>
          </p:nvSpPr>
          <p:spPr bwMode="auto">
            <a:xfrm flipH="1">
              <a:off x="672" y="2256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Freeform 14"/>
            <p:cNvSpPr>
              <a:spLocks/>
            </p:cNvSpPr>
            <p:nvPr/>
          </p:nvSpPr>
          <p:spPr bwMode="auto">
            <a:xfrm>
              <a:off x="672" y="2680"/>
              <a:ext cx="528" cy="152"/>
            </a:xfrm>
            <a:custGeom>
              <a:avLst/>
              <a:gdLst>
                <a:gd name="T0" fmla="*/ 0 w 528"/>
                <a:gd name="T1" fmla="*/ 152 h 152"/>
                <a:gd name="T2" fmla="*/ 336 w 528"/>
                <a:gd name="T3" fmla="*/ 8 h 152"/>
                <a:gd name="T4" fmla="*/ 528 w 528"/>
                <a:gd name="T5" fmla="*/ 104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152">
                  <a:moveTo>
                    <a:pt x="0" y="152"/>
                  </a:moveTo>
                  <a:cubicBezTo>
                    <a:pt x="124" y="84"/>
                    <a:pt x="248" y="16"/>
                    <a:pt x="336" y="8"/>
                  </a:cubicBezTo>
                  <a:cubicBezTo>
                    <a:pt x="424" y="0"/>
                    <a:pt x="496" y="80"/>
                    <a:pt x="528" y="10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Freeform 15"/>
            <p:cNvSpPr>
              <a:spLocks/>
            </p:cNvSpPr>
            <p:nvPr/>
          </p:nvSpPr>
          <p:spPr bwMode="auto">
            <a:xfrm>
              <a:off x="672" y="2928"/>
              <a:ext cx="576" cy="168"/>
            </a:xfrm>
            <a:custGeom>
              <a:avLst/>
              <a:gdLst>
                <a:gd name="T0" fmla="*/ 576 w 576"/>
                <a:gd name="T1" fmla="*/ 0 h 168"/>
                <a:gd name="T2" fmla="*/ 384 w 576"/>
                <a:gd name="T3" fmla="*/ 144 h 168"/>
                <a:gd name="T4" fmla="*/ 144 w 576"/>
                <a:gd name="T5" fmla="*/ 144 h 168"/>
                <a:gd name="T6" fmla="*/ 48 w 576"/>
                <a:gd name="T7" fmla="*/ 96 h 168"/>
                <a:gd name="T8" fmla="*/ 0 w 576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168">
                  <a:moveTo>
                    <a:pt x="576" y="0"/>
                  </a:moveTo>
                  <a:cubicBezTo>
                    <a:pt x="516" y="60"/>
                    <a:pt x="456" y="120"/>
                    <a:pt x="384" y="144"/>
                  </a:cubicBezTo>
                  <a:cubicBezTo>
                    <a:pt x="312" y="168"/>
                    <a:pt x="200" y="152"/>
                    <a:pt x="144" y="144"/>
                  </a:cubicBezTo>
                  <a:cubicBezTo>
                    <a:pt x="88" y="136"/>
                    <a:pt x="72" y="120"/>
                    <a:pt x="48" y="96"/>
                  </a:cubicBezTo>
                  <a:cubicBezTo>
                    <a:pt x="24" y="72"/>
                    <a:pt x="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16"/>
            <p:cNvSpPr>
              <a:spLocks noChangeShapeType="1"/>
            </p:cNvSpPr>
            <p:nvPr/>
          </p:nvSpPr>
          <p:spPr bwMode="auto">
            <a:xfrm flipV="1">
              <a:off x="1968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Text Box 17"/>
            <p:cNvSpPr txBox="1">
              <a:spLocks noChangeArrowheads="1"/>
            </p:cNvSpPr>
            <p:nvPr/>
          </p:nvSpPr>
          <p:spPr bwMode="auto">
            <a:xfrm>
              <a:off x="437" y="201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19495" name="Text Box 18"/>
            <p:cNvSpPr txBox="1">
              <a:spLocks noChangeArrowheads="1"/>
            </p:cNvSpPr>
            <p:nvPr/>
          </p:nvSpPr>
          <p:spPr bwMode="auto">
            <a:xfrm>
              <a:off x="1260" y="206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96" name="Text Box 19"/>
            <p:cNvSpPr txBox="1">
              <a:spLocks noChangeArrowheads="1"/>
            </p:cNvSpPr>
            <p:nvPr/>
          </p:nvSpPr>
          <p:spPr bwMode="auto">
            <a:xfrm>
              <a:off x="1872" y="204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3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97" name="Text Box 20"/>
            <p:cNvSpPr txBox="1">
              <a:spLocks noChangeArrowheads="1"/>
            </p:cNvSpPr>
            <p:nvPr/>
          </p:nvSpPr>
          <p:spPr bwMode="auto">
            <a:xfrm>
              <a:off x="437" y="26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4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98" name="Text Box 21"/>
            <p:cNvSpPr txBox="1">
              <a:spLocks noChangeArrowheads="1"/>
            </p:cNvSpPr>
            <p:nvPr/>
          </p:nvSpPr>
          <p:spPr bwMode="auto">
            <a:xfrm>
              <a:off x="1248" y="273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5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99" name="Text Box 22"/>
            <p:cNvSpPr txBox="1">
              <a:spLocks noChangeArrowheads="1"/>
            </p:cNvSpPr>
            <p:nvPr/>
          </p:nvSpPr>
          <p:spPr bwMode="auto">
            <a:xfrm>
              <a:off x="1872" y="273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6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500" name="Line 23"/>
            <p:cNvSpPr>
              <a:spLocks noChangeShapeType="1"/>
            </p:cNvSpPr>
            <p:nvPr/>
          </p:nvSpPr>
          <p:spPr bwMode="auto">
            <a:xfrm flipH="1" flipV="1">
              <a:off x="1200" y="302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Text Box 24"/>
            <p:cNvSpPr txBox="1">
              <a:spLocks noChangeArrowheads="1"/>
            </p:cNvSpPr>
            <p:nvPr/>
          </p:nvSpPr>
          <p:spPr bwMode="auto">
            <a:xfrm>
              <a:off x="1440" y="3072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Cycle</a:t>
              </a:r>
            </a:p>
          </p:txBody>
        </p:sp>
      </p:grpSp>
      <p:grpSp>
        <p:nvGrpSpPr>
          <p:cNvPr id="19461" name="Group 25"/>
          <p:cNvGrpSpPr>
            <a:grpSpLocks/>
          </p:cNvGrpSpPr>
          <p:nvPr/>
        </p:nvGrpSpPr>
        <p:grpSpPr bwMode="auto">
          <a:xfrm>
            <a:off x="4572000" y="3276600"/>
            <a:ext cx="3200400" cy="2424113"/>
            <a:chOff x="3168" y="1200"/>
            <a:chExt cx="2016" cy="1527"/>
          </a:xfrm>
        </p:grpSpPr>
        <p:sp>
          <p:nvSpPr>
            <p:cNvPr id="19462" name="Oval 26"/>
            <p:cNvSpPr>
              <a:spLocks noChangeArrowheads="1"/>
            </p:cNvSpPr>
            <p:nvPr/>
          </p:nvSpPr>
          <p:spPr bwMode="auto">
            <a:xfrm>
              <a:off x="3456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Oval 27"/>
            <p:cNvSpPr>
              <a:spLocks noChangeArrowheads="1"/>
            </p:cNvSpPr>
            <p:nvPr/>
          </p:nvSpPr>
          <p:spPr bwMode="auto">
            <a:xfrm>
              <a:off x="345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Oval 28"/>
            <p:cNvSpPr>
              <a:spLocks noChangeArrowheads="1"/>
            </p:cNvSpPr>
            <p:nvPr/>
          </p:nvSpPr>
          <p:spPr bwMode="auto">
            <a:xfrm>
              <a:off x="4272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Oval 29"/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30"/>
            <p:cNvSpPr>
              <a:spLocks noChangeArrowheads="1"/>
            </p:cNvSpPr>
            <p:nvPr/>
          </p:nvSpPr>
          <p:spPr bwMode="auto">
            <a:xfrm>
              <a:off x="489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Oval 31"/>
            <p:cNvSpPr>
              <a:spLocks noChangeArrowheads="1"/>
            </p:cNvSpPr>
            <p:nvPr/>
          </p:nvSpPr>
          <p:spPr bwMode="auto">
            <a:xfrm>
              <a:off x="4896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Text Box 32"/>
            <p:cNvSpPr txBox="1">
              <a:spLocks noChangeArrowheads="1"/>
            </p:cNvSpPr>
            <p:nvPr/>
          </p:nvSpPr>
          <p:spPr bwMode="auto">
            <a:xfrm>
              <a:off x="3509" y="124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A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69" name="Text Box 33"/>
            <p:cNvSpPr txBox="1">
              <a:spLocks noChangeArrowheads="1"/>
            </p:cNvSpPr>
            <p:nvPr/>
          </p:nvSpPr>
          <p:spPr bwMode="auto">
            <a:xfrm>
              <a:off x="3504" y="199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D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70" name="Text Box 34"/>
            <p:cNvSpPr txBox="1">
              <a:spLocks noChangeArrowheads="1"/>
            </p:cNvSpPr>
            <p:nvPr/>
          </p:nvSpPr>
          <p:spPr bwMode="auto">
            <a:xfrm>
              <a:off x="4320" y="2017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9471" name="Text Box 35"/>
            <p:cNvSpPr txBox="1">
              <a:spLocks noChangeArrowheads="1"/>
            </p:cNvSpPr>
            <p:nvPr/>
          </p:nvSpPr>
          <p:spPr bwMode="auto">
            <a:xfrm>
              <a:off x="4949" y="2016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F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72" name="Text Box 36"/>
            <p:cNvSpPr txBox="1">
              <a:spLocks noChangeArrowheads="1"/>
            </p:cNvSpPr>
            <p:nvPr/>
          </p:nvSpPr>
          <p:spPr bwMode="auto">
            <a:xfrm>
              <a:off x="4332" y="124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3" name="Text Box 37"/>
            <p:cNvSpPr txBox="1">
              <a:spLocks noChangeArrowheads="1"/>
            </p:cNvSpPr>
            <p:nvPr/>
          </p:nvSpPr>
          <p:spPr bwMode="auto">
            <a:xfrm>
              <a:off x="4944" y="1249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474" name="Line 38"/>
            <p:cNvSpPr>
              <a:spLocks noChangeShapeType="1"/>
            </p:cNvSpPr>
            <p:nvPr/>
          </p:nvSpPr>
          <p:spPr bwMode="auto">
            <a:xfrm>
              <a:off x="3696" y="1440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39"/>
            <p:cNvSpPr>
              <a:spLocks noChangeShapeType="1"/>
            </p:cNvSpPr>
            <p:nvPr/>
          </p:nvSpPr>
          <p:spPr bwMode="auto">
            <a:xfrm>
              <a:off x="3744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40"/>
            <p:cNvSpPr>
              <a:spLocks noChangeShapeType="1"/>
            </p:cNvSpPr>
            <p:nvPr/>
          </p:nvSpPr>
          <p:spPr bwMode="auto">
            <a:xfrm flipV="1">
              <a:off x="4416" y="14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41"/>
            <p:cNvSpPr>
              <a:spLocks noChangeShapeType="1"/>
            </p:cNvSpPr>
            <p:nvPr/>
          </p:nvSpPr>
          <p:spPr bwMode="auto">
            <a:xfrm flipH="1" flipV="1">
              <a:off x="5040" y="14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42"/>
            <p:cNvSpPr>
              <a:spLocks noChangeShapeType="1"/>
            </p:cNvSpPr>
            <p:nvPr/>
          </p:nvSpPr>
          <p:spPr bwMode="auto">
            <a:xfrm flipH="1" flipV="1">
              <a:off x="3696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Text Box 43"/>
            <p:cNvSpPr txBox="1">
              <a:spLocks noChangeArrowheads="1"/>
            </p:cNvSpPr>
            <p:nvPr/>
          </p:nvSpPr>
          <p:spPr bwMode="auto">
            <a:xfrm>
              <a:off x="3888" y="2496"/>
              <a:ext cx="9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Unreachable</a:t>
              </a:r>
            </a:p>
          </p:txBody>
        </p:sp>
        <p:sp>
          <p:nvSpPr>
            <p:cNvPr id="19480" name="Line 44"/>
            <p:cNvSpPr>
              <a:spLocks noChangeShapeType="1"/>
            </p:cNvSpPr>
            <p:nvPr/>
          </p:nvSpPr>
          <p:spPr bwMode="auto">
            <a:xfrm flipV="1">
              <a:off x="3600" y="16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Text Box 45"/>
            <p:cNvSpPr txBox="1">
              <a:spLocks noChangeArrowheads="1"/>
            </p:cNvSpPr>
            <p:nvPr/>
          </p:nvSpPr>
          <p:spPr bwMode="auto">
            <a:xfrm>
              <a:off x="3168" y="1703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Cycle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Connectivity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 is </a:t>
            </a:r>
            <a:r>
              <a:rPr lang="en-US" sz="2800" b="1" i="1" smtClean="0"/>
              <a:t>connected</a:t>
            </a:r>
            <a:r>
              <a:rPr lang="en-US" sz="2800" smtClean="0"/>
              <a:t> if </a:t>
            </a:r>
          </a:p>
          <a:p>
            <a:pPr lvl="1" eaLnBrk="1" hangingPunct="1"/>
            <a:r>
              <a:rPr lang="en-US" sz="2400" smtClean="0"/>
              <a:t>you can get from any node to any other by following a sequence of edges OR </a:t>
            </a:r>
          </a:p>
          <a:p>
            <a:pPr lvl="1" eaLnBrk="1" hangingPunct="1"/>
            <a:r>
              <a:rPr lang="en-US" sz="2400" smtClean="0"/>
              <a:t>any two nodes are connected by a path.</a:t>
            </a:r>
          </a:p>
          <a:p>
            <a:pPr eaLnBrk="1" hangingPunct="1"/>
            <a:r>
              <a:rPr lang="en-US" sz="2800" smtClean="0"/>
              <a:t>A directed graph is </a:t>
            </a:r>
            <a:r>
              <a:rPr lang="en-US" sz="2800" b="1" i="1" smtClean="0"/>
              <a:t>strongly connected</a:t>
            </a:r>
            <a:r>
              <a:rPr lang="en-US" sz="2800" smtClean="0"/>
              <a:t> if there is a directed path from any node to any other node.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Sparse/Dense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graph is </a:t>
            </a:r>
            <a:r>
              <a:rPr lang="en-US" b="1" i="1" smtClean="0"/>
              <a:t>sparse</a:t>
            </a:r>
            <a:r>
              <a:rPr lang="en-US" smtClean="0"/>
              <a:t> if | </a:t>
            </a:r>
            <a:r>
              <a:rPr lang="en-US" i="1" smtClean="0"/>
              <a:t>E</a:t>
            </a:r>
            <a:r>
              <a:rPr lang="en-US" smtClean="0"/>
              <a:t> | </a:t>
            </a:r>
            <a:r>
              <a:rPr lang="en-US" smtClean="0">
                <a:sym typeface="Symbol" pitchFamily="18" charset="2"/>
              </a:rPr>
              <a:t></a:t>
            </a:r>
            <a:r>
              <a:rPr lang="en-US" smtClean="0"/>
              <a:t> | </a:t>
            </a:r>
            <a:r>
              <a:rPr lang="en-US" i="1" smtClean="0"/>
              <a:t>V</a:t>
            </a:r>
            <a:r>
              <a:rPr lang="en-US" smtClean="0"/>
              <a:t> |</a:t>
            </a:r>
            <a:endParaRPr lang="en-US" baseline="30000" smtClean="0"/>
          </a:p>
          <a:p>
            <a:pPr eaLnBrk="1" hangingPunct="1"/>
            <a:r>
              <a:rPr lang="en-US" smtClean="0"/>
              <a:t>A graph is </a:t>
            </a:r>
            <a:r>
              <a:rPr lang="en-US" b="1" i="1" smtClean="0"/>
              <a:t>dense</a:t>
            </a:r>
            <a:r>
              <a:rPr lang="en-US" smtClean="0"/>
              <a:t> if  | </a:t>
            </a:r>
            <a:r>
              <a:rPr lang="en-US" i="1" smtClean="0"/>
              <a:t>E</a:t>
            </a:r>
            <a:r>
              <a:rPr lang="en-US" smtClean="0"/>
              <a:t> | </a:t>
            </a:r>
            <a:r>
              <a:rPr lang="en-US" smtClean="0">
                <a:sym typeface="Symbol" pitchFamily="18" charset="2"/>
              </a:rPr>
              <a:t></a:t>
            </a:r>
            <a:r>
              <a:rPr lang="en-US" smtClean="0"/>
              <a:t>  | </a:t>
            </a:r>
            <a:r>
              <a:rPr lang="en-US" i="1" smtClean="0"/>
              <a:t>V</a:t>
            </a:r>
            <a:r>
              <a:rPr lang="en-US" smtClean="0"/>
              <a:t> |</a:t>
            </a:r>
            <a:r>
              <a:rPr lang="en-US" baseline="30000" smtClean="0"/>
              <a:t>2.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</a:t>
            </a:r>
            <a:r>
              <a:rPr lang="en-US" b="1" i="1" smtClean="0"/>
              <a:t>weighted graph</a:t>
            </a:r>
          </a:p>
        </p:txBody>
      </p:sp>
      <p:sp>
        <p:nvSpPr>
          <p:cNvPr id="22531" name="Rectangle 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 is a graph for which each edge has an associated </a:t>
            </a:r>
            <a:r>
              <a:rPr lang="en-US" sz="2800" b="1" i="1" smtClean="0"/>
              <a:t>weight</a:t>
            </a:r>
            <a:r>
              <a:rPr lang="en-US" sz="2800" smtClean="0"/>
              <a:t>, usually given by a </a:t>
            </a:r>
            <a:r>
              <a:rPr lang="en-US" sz="2800" b="1" i="1" smtClean="0"/>
              <a:t>weight function</a:t>
            </a:r>
            <a:r>
              <a:rPr lang="en-US" sz="2800" smtClean="0"/>
              <a:t> </a:t>
            </a:r>
            <a:r>
              <a:rPr lang="en-US" sz="2800" i="1" smtClean="0"/>
              <a:t>w: E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</a:t>
            </a:r>
            <a:r>
              <a:rPr lang="en-US" sz="2800" b="1" smtClean="0">
                <a:sym typeface="Symbol" pitchFamily="18" charset="2"/>
              </a:rPr>
              <a:t>R</a:t>
            </a:r>
            <a:r>
              <a:rPr lang="en-US" sz="2800" smtClean="0"/>
              <a:t>.</a:t>
            </a:r>
            <a:endParaRPr lang="en-US" smtClean="0"/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381000" y="3048000"/>
            <a:ext cx="8229600" cy="3048000"/>
            <a:chOff x="240" y="1200"/>
            <a:chExt cx="5184" cy="1920"/>
          </a:xfrm>
        </p:grpSpPr>
        <p:sp>
          <p:nvSpPr>
            <p:cNvPr id="22533" name="Oval 4"/>
            <p:cNvSpPr>
              <a:spLocks noChangeArrowheads="1"/>
            </p:cNvSpPr>
            <p:nvPr/>
          </p:nvSpPr>
          <p:spPr bwMode="auto">
            <a:xfrm>
              <a:off x="624" y="1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Oval 5"/>
            <p:cNvSpPr>
              <a:spLocks noChangeArrowheads="1"/>
            </p:cNvSpPr>
            <p:nvPr/>
          </p:nvSpPr>
          <p:spPr bwMode="auto">
            <a:xfrm>
              <a:off x="624" y="23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Oval 6"/>
            <p:cNvSpPr>
              <a:spLocks noChangeArrowheads="1"/>
            </p:cNvSpPr>
            <p:nvPr/>
          </p:nvSpPr>
          <p:spPr bwMode="auto">
            <a:xfrm>
              <a:off x="1440" y="1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Oval 7"/>
            <p:cNvSpPr>
              <a:spLocks noChangeArrowheads="1"/>
            </p:cNvSpPr>
            <p:nvPr/>
          </p:nvSpPr>
          <p:spPr bwMode="auto">
            <a:xfrm>
              <a:off x="1440" y="23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Oval 8"/>
            <p:cNvSpPr>
              <a:spLocks noChangeArrowheads="1"/>
            </p:cNvSpPr>
            <p:nvPr/>
          </p:nvSpPr>
          <p:spPr bwMode="auto">
            <a:xfrm>
              <a:off x="2064" y="1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Oval 9"/>
            <p:cNvSpPr>
              <a:spLocks noChangeArrowheads="1"/>
            </p:cNvSpPr>
            <p:nvPr/>
          </p:nvSpPr>
          <p:spPr bwMode="auto">
            <a:xfrm>
              <a:off x="2064" y="23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 flipV="1">
              <a:off x="768" y="19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912" y="17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flipH="1">
              <a:off x="912" y="1888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912" y="2312"/>
              <a:ext cx="528" cy="152"/>
            </a:xfrm>
            <a:custGeom>
              <a:avLst/>
              <a:gdLst>
                <a:gd name="T0" fmla="*/ 0 w 528"/>
                <a:gd name="T1" fmla="*/ 152 h 152"/>
                <a:gd name="T2" fmla="*/ 336 w 528"/>
                <a:gd name="T3" fmla="*/ 8 h 152"/>
                <a:gd name="T4" fmla="*/ 528 w 528"/>
                <a:gd name="T5" fmla="*/ 104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152">
                  <a:moveTo>
                    <a:pt x="0" y="152"/>
                  </a:moveTo>
                  <a:cubicBezTo>
                    <a:pt x="124" y="84"/>
                    <a:pt x="248" y="16"/>
                    <a:pt x="336" y="8"/>
                  </a:cubicBezTo>
                  <a:cubicBezTo>
                    <a:pt x="424" y="0"/>
                    <a:pt x="496" y="80"/>
                    <a:pt x="528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Freeform 14"/>
            <p:cNvSpPr>
              <a:spLocks/>
            </p:cNvSpPr>
            <p:nvPr/>
          </p:nvSpPr>
          <p:spPr bwMode="auto">
            <a:xfrm>
              <a:off x="912" y="2560"/>
              <a:ext cx="576" cy="168"/>
            </a:xfrm>
            <a:custGeom>
              <a:avLst/>
              <a:gdLst>
                <a:gd name="T0" fmla="*/ 576 w 576"/>
                <a:gd name="T1" fmla="*/ 0 h 168"/>
                <a:gd name="T2" fmla="*/ 384 w 576"/>
                <a:gd name="T3" fmla="*/ 144 h 168"/>
                <a:gd name="T4" fmla="*/ 144 w 576"/>
                <a:gd name="T5" fmla="*/ 144 h 168"/>
                <a:gd name="T6" fmla="*/ 48 w 576"/>
                <a:gd name="T7" fmla="*/ 96 h 168"/>
                <a:gd name="T8" fmla="*/ 0 w 576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168">
                  <a:moveTo>
                    <a:pt x="576" y="0"/>
                  </a:moveTo>
                  <a:cubicBezTo>
                    <a:pt x="516" y="60"/>
                    <a:pt x="456" y="120"/>
                    <a:pt x="384" y="144"/>
                  </a:cubicBezTo>
                  <a:cubicBezTo>
                    <a:pt x="312" y="168"/>
                    <a:pt x="200" y="152"/>
                    <a:pt x="144" y="144"/>
                  </a:cubicBezTo>
                  <a:cubicBezTo>
                    <a:pt x="88" y="136"/>
                    <a:pt x="72" y="120"/>
                    <a:pt x="48" y="96"/>
                  </a:cubicBezTo>
                  <a:cubicBezTo>
                    <a:pt x="24" y="72"/>
                    <a:pt x="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 flipV="1">
              <a:off x="2208" y="19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677" y="16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22546" name="Text Box 17"/>
            <p:cNvSpPr txBox="1">
              <a:spLocks noChangeArrowheads="1"/>
            </p:cNvSpPr>
            <p:nvPr/>
          </p:nvSpPr>
          <p:spPr bwMode="auto">
            <a:xfrm>
              <a:off x="1500" y="16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47" name="Text Box 18"/>
            <p:cNvSpPr txBox="1">
              <a:spLocks noChangeArrowheads="1"/>
            </p:cNvSpPr>
            <p:nvPr/>
          </p:nvSpPr>
          <p:spPr bwMode="auto">
            <a:xfrm>
              <a:off x="2112" y="16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3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677" y="232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4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1488" y="236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5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550" name="Text Box 21"/>
            <p:cNvSpPr txBox="1">
              <a:spLocks noChangeArrowheads="1"/>
            </p:cNvSpPr>
            <p:nvPr/>
          </p:nvSpPr>
          <p:spPr bwMode="auto">
            <a:xfrm>
              <a:off x="2112" y="236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6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518" y="20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.5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52" name="Text Box 23"/>
            <p:cNvSpPr txBox="1">
              <a:spLocks noChangeArrowheads="1"/>
            </p:cNvSpPr>
            <p:nvPr/>
          </p:nvSpPr>
          <p:spPr bwMode="auto">
            <a:xfrm>
              <a:off x="1036" y="1551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1.2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1036" y="192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.2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54" name="Text Box 25"/>
            <p:cNvSpPr txBox="1">
              <a:spLocks noChangeArrowheads="1"/>
            </p:cNvSpPr>
            <p:nvPr/>
          </p:nvSpPr>
          <p:spPr bwMode="auto">
            <a:xfrm>
              <a:off x="1056" y="279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.5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55" name="Text Box 26"/>
            <p:cNvSpPr txBox="1">
              <a:spLocks noChangeArrowheads="1"/>
            </p:cNvSpPr>
            <p:nvPr/>
          </p:nvSpPr>
          <p:spPr bwMode="auto">
            <a:xfrm>
              <a:off x="2208" y="2016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1.5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56" name="Text Box 27"/>
            <p:cNvSpPr txBox="1">
              <a:spLocks noChangeArrowheads="1"/>
            </p:cNvSpPr>
            <p:nvPr/>
          </p:nvSpPr>
          <p:spPr bwMode="auto">
            <a:xfrm>
              <a:off x="1084" y="211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.3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57" name="Oval 28"/>
            <p:cNvSpPr>
              <a:spLocks noChangeArrowheads="1"/>
            </p:cNvSpPr>
            <p:nvPr/>
          </p:nvSpPr>
          <p:spPr bwMode="auto">
            <a:xfrm>
              <a:off x="3168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Oval 29"/>
            <p:cNvSpPr>
              <a:spLocks noChangeArrowheads="1"/>
            </p:cNvSpPr>
            <p:nvPr/>
          </p:nvSpPr>
          <p:spPr bwMode="auto">
            <a:xfrm>
              <a:off x="3168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Oval 30"/>
            <p:cNvSpPr>
              <a:spLocks noChangeArrowheads="1"/>
            </p:cNvSpPr>
            <p:nvPr/>
          </p:nvSpPr>
          <p:spPr bwMode="auto">
            <a:xfrm>
              <a:off x="3984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Oval 31"/>
            <p:cNvSpPr>
              <a:spLocks noChangeArrowheads="1"/>
            </p:cNvSpPr>
            <p:nvPr/>
          </p:nvSpPr>
          <p:spPr bwMode="auto">
            <a:xfrm>
              <a:off x="3984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Oval 32"/>
            <p:cNvSpPr>
              <a:spLocks noChangeArrowheads="1"/>
            </p:cNvSpPr>
            <p:nvPr/>
          </p:nvSpPr>
          <p:spPr bwMode="auto">
            <a:xfrm>
              <a:off x="4608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Oval 33"/>
            <p:cNvSpPr>
              <a:spLocks noChangeArrowheads="1"/>
            </p:cNvSpPr>
            <p:nvPr/>
          </p:nvSpPr>
          <p:spPr bwMode="auto">
            <a:xfrm>
              <a:off x="4608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Text Box 34"/>
            <p:cNvSpPr txBox="1">
              <a:spLocks noChangeArrowheads="1"/>
            </p:cNvSpPr>
            <p:nvPr/>
          </p:nvSpPr>
          <p:spPr bwMode="auto">
            <a:xfrm>
              <a:off x="3221" y="16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564" name="Text Box 35"/>
            <p:cNvSpPr txBox="1">
              <a:spLocks noChangeArrowheads="1"/>
            </p:cNvSpPr>
            <p:nvPr/>
          </p:nvSpPr>
          <p:spPr bwMode="auto">
            <a:xfrm>
              <a:off x="3216" y="24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4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565" name="Text Box 36"/>
            <p:cNvSpPr txBox="1">
              <a:spLocks noChangeArrowheads="1"/>
            </p:cNvSpPr>
            <p:nvPr/>
          </p:nvSpPr>
          <p:spPr bwMode="auto">
            <a:xfrm>
              <a:off x="4032" y="24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5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566" name="Text Box 37"/>
            <p:cNvSpPr txBox="1">
              <a:spLocks noChangeArrowheads="1"/>
            </p:cNvSpPr>
            <p:nvPr/>
          </p:nvSpPr>
          <p:spPr bwMode="auto">
            <a:xfrm>
              <a:off x="4661" y="24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6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567" name="Text Box 38"/>
            <p:cNvSpPr txBox="1">
              <a:spLocks noChangeArrowheads="1"/>
            </p:cNvSpPr>
            <p:nvPr/>
          </p:nvSpPr>
          <p:spPr bwMode="auto">
            <a:xfrm>
              <a:off x="4044" y="16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68" name="Text Box 39"/>
            <p:cNvSpPr txBox="1">
              <a:spLocks noChangeArrowheads="1"/>
            </p:cNvSpPr>
            <p:nvPr/>
          </p:nvSpPr>
          <p:spPr bwMode="auto">
            <a:xfrm>
              <a:off x="4656" y="16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3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2569" name="Line 40"/>
            <p:cNvSpPr>
              <a:spLocks noChangeShapeType="1"/>
            </p:cNvSpPr>
            <p:nvPr/>
          </p:nvSpPr>
          <p:spPr bwMode="auto">
            <a:xfrm>
              <a:off x="3408" y="1872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Line 41"/>
            <p:cNvSpPr>
              <a:spLocks noChangeShapeType="1"/>
            </p:cNvSpPr>
            <p:nvPr/>
          </p:nvSpPr>
          <p:spPr bwMode="auto">
            <a:xfrm>
              <a:off x="3456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42"/>
            <p:cNvSpPr>
              <a:spLocks noChangeShapeType="1"/>
            </p:cNvSpPr>
            <p:nvPr/>
          </p:nvSpPr>
          <p:spPr bwMode="auto">
            <a:xfrm flipV="1">
              <a:off x="4128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43"/>
            <p:cNvSpPr>
              <a:spLocks noChangeShapeType="1"/>
            </p:cNvSpPr>
            <p:nvPr/>
          </p:nvSpPr>
          <p:spPr bwMode="auto">
            <a:xfrm flipH="1" flipV="1">
              <a:off x="475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Text Box 44"/>
            <p:cNvSpPr txBox="1">
              <a:spLocks noChangeArrowheads="1"/>
            </p:cNvSpPr>
            <p:nvPr/>
          </p:nvSpPr>
          <p:spPr bwMode="auto">
            <a:xfrm>
              <a:off x="3542" y="153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2</a:t>
              </a:r>
              <a:endParaRPr lang="en-US">
                <a:latin typeface="Arial Black" pitchFamily="34" charset="0"/>
              </a:endParaRPr>
            </a:p>
          </p:txBody>
        </p:sp>
        <p:sp>
          <p:nvSpPr>
            <p:cNvPr id="22574" name="Text Box 45"/>
            <p:cNvSpPr txBox="1">
              <a:spLocks noChangeArrowheads="1"/>
            </p:cNvSpPr>
            <p:nvPr/>
          </p:nvSpPr>
          <p:spPr bwMode="auto">
            <a:xfrm>
              <a:off x="3504" y="21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1</a:t>
              </a:r>
              <a:endParaRPr lang="en-US">
                <a:latin typeface="Arial Black" pitchFamily="34" charset="0"/>
              </a:endParaRPr>
            </a:p>
          </p:txBody>
        </p:sp>
        <p:sp>
          <p:nvSpPr>
            <p:cNvPr id="22575" name="Text Box 46"/>
            <p:cNvSpPr txBox="1">
              <a:spLocks noChangeArrowheads="1"/>
            </p:cNvSpPr>
            <p:nvPr/>
          </p:nvSpPr>
          <p:spPr bwMode="auto">
            <a:xfrm>
              <a:off x="4791" y="20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3</a:t>
              </a:r>
              <a:endParaRPr lang="en-US">
                <a:latin typeface="Arial Black" pitchFamily="34" charset="0"/>
              </a:endParaRPr>
            </a:p>
          </p:txBody>
        </p:sp>
        <p:sp>
          <p:nvSpPr>
            <p:cNvPr id="22576" name="Text Box 47"/>
            <p:cNvSpPr txBox="1">
              <a:spLocks noChangeArrowheads="1"/>
            </p:cNvSpPr>
            <p:nvPr/>
          </p:nvSpPr>
          <p:spPr bwMode="auto">
            <a:xfrm>
              <a:off x="4167" y="2016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5</a:t>
              </a:r>
              <a:endParaRPr lang="en-US">
                <a:latin typeface="Arial Black" pitchFamily="34" charset="0"/>
              </a:endParaRPr>
            </a:p>
          </p:txBody>
        </p:sp>
        <p:sp>
          <p:nvSpPr>
            <p:cNvPr id="22577" name="Rectangle 48"/>
            <p:cNvSpPr>
              <a:spLocks noChangeArrowheads="1"/>
            </p:cNvSpPr>
            <p:nvPr/>
          </p:nvSpPr>
          <p:spPr bwMode="auto">
            <a:xfrm>
              <a:off x="2832" y="1248"/>
              <a:ext cx="2592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Rectangle 49"/>
            <p:cNvSpPr>
              <a:spLocks noChangeArrowheads="1"/>
            </p:cNvSpPr>
            <p:nvPr/>
          </p:nvSpPr>
          <p:spPr bwMode="auto">
            <a:xfrm>
              <a:off x="240" y="1200"/>
              <a:ext cx="244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Directed Graph (digraph)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257800" cy="4530725"/>
          </a:xfrm>
        </p:spPr>
        <p:txBody>
          <a:bodyPr/>
          <a:lstStyle/>
          <a:p>
            <a:pPr eaLnBrk="1" hangingPunct="1"/>
            <a:r>
              <a:rPr lang="en-US" smtClean="0"/>
              <a:t>Edges have directions</a:t>
            </a:r>
          </a:p>
          <a:p>
            <a:pPr lvl="1" eaLnBrk="1" hangingPunct="1"/>
            <a:r>
              <a:rPr lang="en-US" smtClean="0"/>
              <a:t>An edge is an </a:t>
            </a:r>
            <a:r>
              <a:rPr lang="en-US" i="1" smtClean="0"/>
              <a:t>ordered </a:t>
            </a:r>
            <a:r>
              <a:rPr lang="en-US" smtClean="0"/>
              <a:t>pair of nodes</a:t>
            </a:r>
          </a:p>
        </p:txBody>
      </p:sp>
      <p:pic>
        <p:nvPicPr>
          <p:cNvPr id="23556" name="Picture 5" descr="Direct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38850" y="2376488"/>
            <a:ext cx="2266950" cy="2060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/>
              <a:t>Bipartite</a:t>
            </a:r>
            <a:r>
              <a:rPr lang="en-US" b="1" i="1" smtClean="0"/>
              <a:t> </a:t>
            </a:r>
            <a:r>
              <a:rPr lang="en-US" b="1" smtClean="0"/>
              <a:t>graph</a:t>
            </a:r>
          </a:p>
        </p:txBody>
      </p:sp>
      <p:sp>
        <p:nvSpPr>
          <p:cNvPr id="24579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76800" cy="4530725"/>
          </a:xfrm>
        </p:spPr>
        <p:txBody>
          <a:bodyPr/>
          <a:lstStyle/>
          <a:p>
            <a:pPr eaLnBrk="1" hangingPunct="1"/>
            <a:r>
              <a:rPr lang="en-US" i="1" smtClean="0"/>
              <a:t>V</a:t>
            </a:r>
            <a:r>
              <a:rPr lang="en-US" smtClean="0"/>
              <a:t> can be partitioned into 2 sets </a:t>
            </a:r>
            <a:r>
              <a:rPr lang="en-US" i="1" smtClean="0"/>
              <a:t>V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V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such that (</a:t>
            </a:r>
            <a:r>
              <a:rPr lang="en-US" i="1" smtClean="0"/>
              <a:t>u</a:t>
            </a:r>
            <a:r>
              <a:rPr lang="en-US" smtClean="0"/>
              <a:t>,</a:t>
            </a:r>
            <a:r>
              <a:rPr lang="en-US" i="1" smtClean="0"/>
              <a:t>v</a:t>
            </a:r>
            <a:r>
              <a:rPr lang="en-US" smtClean="0"/>
              <a:t>)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E</a:t>
            </a:r>
            <a:r>
              <a:rPr lang="en-US" smtClean="0">
                <a:sym typeface="Symbol" pitchFamily="18" charset="2"/>
              </a:rPr>
              <a:t> implies 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either </a:t>
            </a:r>
            <a:r>
              <a:rPr lang="en-US" i="1" smtClean="0"/>
              <a:t>u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/>
              <a:t>v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baseline="-25000" smtClean="0">
                <a:sym typeface="Symbol" pitchFamily="18" charset="2"/>
              </a:rPr>
              <a:t>2 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OR </a:t>
            </a:r>
            <a:r>
              <a:rPr lang="en-US" i="1" smtClean="0"/>
              <a:t>v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baseline="-25000" smtClean="0">
                <a:sym typeface="Symbol" pitchFamily="18" charset="2"/>
              </a:rPr>
              <a:t>1 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sym typeface="Symbol" pitchFamily="18" charset="2"/>
              </a:rPr>
              <a:t>u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baseline="-25000" smtClean="0">
                <a:sym typeface="Symbol" pitchFamily="18" charset="2"/>
              </a:rPr>
              <a:t>2.</a:t>
            </a:r>
            <a:endParaRPr lang="en-US" sz="2400" baseline="-25000" smtClean="0">
              <a:sym typeface="Symbol" pitchFamily="18" charset="2"/>
            </a:endParaRP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5791200" y="2209800"/>
            <a:ext cx="1981200" cy="2971800"/>
            <a:chOff x="2208" y="1632"/>
            <a:chExt cx="1248" cy="1872"/>
          </a:xfrm>
        </p:grpSpPr>
        <p:sp>
          <p:nvSpPr>
            <p:cNvPr id="24581" name="Oval 4"/>
            <p:cNvSpPr>
              <a:spLocks noChangeArrowheads="1"/>
            </p:cNvSpPr>
            <p:nvPr/>
          </p:nvSpPr>
          <p:spPr bwMode="auto">
            <a:xfrm>
              <a:off x="2208" y="211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Oval 5"/>
            <p:cNvSpPr>
              <a:spLocks noChangeArrowheads="1"/>
            </p:cNvSpPr>
            <p:nvPr/>
          </p:nvSpPr>
          <p:spPr bwMode="auto">
            <a:xfrm>
              <a:off x="3120" y="192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Oval 6"/>
            <p:cNvSpPr>
              <a:spLocks noChangeArrowheads="1"/>
            </p:cNvSpPr>
            <p:nvPr/>
          </p:nvSpPr>
          <p:spPr bwMode="auto">
            <a:xfrm>
              <a:off x="2208" y="264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2208" y="3216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Oval 8"/>
            <p:cNvSpPr>
              <a:spLocks noChangeArrowheads="1"/>
            </p:cNvSpPr>
            <p:nvPr/>
          </p:nvSpPr>
          <p:spPr bwMode="auto">
            <a:xfrm>
              <a:off x="2208" y="163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Oval 9"/>
            <p:cNvSpPr>
              <a:spLocks noChangeArrowheads="1"/>
            </p:cNvSpPr>
            <p:nvPr/>
          </p:nvSpPr>
          <p:spPr bwMode="auto">
            <a:xfrm>
              <a:off x="3120" y="244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Oval 10"/>
            <p:cNvSpPr>
              <a:spLocks noChangeArrowheads="1"/>
            </p:cNvSpPr>
            <p:nvPr/>
          </p:nvSpPr>
          <p:spPr bwMode="auto">
            <a:xfrm>
              <a:off x="3120" y="2880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2544" y="1824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 flipH="1">
              <a:off x="2544" y="2064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 flipV="1">
              <a:off x="2544" y="2688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 flipV="1">
              <a:off x="2544" y="2640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>
              <a:off x="2544" y="230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2496" y="2352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Graph Theory - History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81575" cy="2895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Leonhard Euler's paper on “</a:t>
            </a:r>
            <a:r>
              <a:rPr lang="en-US" i="1" smtClean="0"/>
              <a:t>Seven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Bridges of Königsberg”</a:t>
            </a:r>
            <a:r>
              <a:rPr lang="en-US" smtClean="0"/>
              <a:t> 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published in 1736.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914400"/>
            <a:ext cx="28892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173" name="Group 10"/>
          <p:cNvGrpSpPr>
            <a:grpSpLocks/>
          </p:cNvGrpSpPr>
          <p:nvPr/>
        </p:nvGrpSpPr>
        <p:grpSpPr bwMode="auto">
          <a:xfrm>
            <a:off x="457200" y="4876800"/>
            <a:ext cx="8382000" cy="1733550"/>
            <a:chOff x="288" y="3072"/>
            <a:chExt cx="5280" cy="1092"/>
          </a:xfrm>
        </p:grpSpPr>
        <p:pic>
          <p:nvPicPr>
            <p:cNvPr id="717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8" y="3072"/>
              <a:ext cx="1458" cy="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5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" y="3085"/>
              <a:ext cx="1368" cy="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6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76" y="3072"/>
              <a:ext cx="1392" cy="1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77" name="Line 8"/>
            <p:cNvSpPr>
              <a:spLocks noChangeShapeType="1"/>
            </p:cNvSpPr>
            <p:nvPr/>
          </p:nvSpPr>
          <p:spPr bwMode="auto">
            <a:xfrm>
              <a:off x="1728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9"/>
            <p:cNvSpPr>
              <a:spLocks noChangeShapeType="1"/>
            </p:cNvSpPr>
            <p:nvPr/>
          </p:nvSpPr>
          <p:spPr bwMode="auto">
            <a:xfrm>
              <a:off x="3696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Special 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Empty Graph / Edgeless graph</a:t>
            </a:r>
          </a:p>
          <a:p>
            <a:pPr lvl="1" eaLnBrk="1" hangingPunct="1"/>
            <a:r>
              <a:rPr lang="en-US" smtClean="0"/>
              <a:t>No edge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Null graph</a:t>
            </a:r>
          </a:p>
          <a:p>
            <a:pPr lvl="1" eaLnBrk="1" hangingPunct="1"/>
            <a:r>
              <a:rPr lang="en-US" smtClean="0"/>
              <a:t>No nodes</a:t>
            </a:r>
          </a:p>
          <a:p>
            <a:pPr lvl="1" eaLnBrk="1" hangingPunct="1"/>
            <a:r>
              <a:rPr lang="en-US" smtClean="0"/>
              <a:t>Obviously no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Complete Graph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Denoted K</a:t>
            </a:r>
            <a:r>
              <a:rPr lang="en-US" baseline="-25000" smtClean="0"/>
              <a:t>n</a:t>
            </a:r>
          </a:p>
          <a:p>
            <a:pPr eaLnBrk="1" hangingPunct="1"/>
            <a:r>
              <a:rPr lang="en-US" smtClean="0"/>
              <a:t>Every pair of vertices are adjacent</a:t>
            </a:r>
          </a:p>
          <a:p>
            <a:pPr eaLnBrk="1" hangingPunct="1"/>
            <a:r>
              <a:rPr lang="en-US" smtClean="0"/>
              <a:t>Has n(n-1) edges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381000" y="2971800"/>
            <a:ext cx="8305800" cy="3657600"/>
            <a:chOff x="432" y="2016"/>
            <a:chExt cx="5232" cy="2304"/>
          </a:xfrm>
        </p:grpSpPr>
        <p:pic>
          <p:nvPicPr>
            <p:cNvPr id="26629" name="Picture 5" descr="600px-Complete_graph_K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2112"/>
              <a:ext cx="1200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0" name="Picture 6" descr="600px-Complete_graph_K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28" y="2112"/>
              <a:ext cx="1200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1" name="Picture 7" descr="600px-Complete_graph_K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20" y="2160"/>
              <a:ext cx="1200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2" name="Picture 8" descr="600px-Complete_graph_K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64" y="2016"/>
              <a:ext cx="1200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3" name="Picture 9" descr="600px-Complete_graph_K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2" y="3120"/>
              <a:ext cx="1200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4" name="Picture 10" descr="600px-Complete_graph_K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76" y="3120"/>
              <a:ext cx="1200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5" name="Picture 11" descr="600px-Complete_graph_K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68" y="3120"/>
              <a:ext cx="1200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6" name="Picture 12" descr="600px-Complete_graph_K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64" y="3120"/>
              <a:ext cx="1200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Complete Bipartite Graph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Bipartite Variation of Complete Graph</a:t>
            </a:r>
          </a:p>
          <a:p>
            <a:pPr eaLnBrk="1" hangingPunct="1"/>
            <a:r>
              <a:rPr lang="en-US" smtClean="0"/>
              <a:t>Every node of one set is connected to every other node on the other set</a:t>
            </a:r>
          </a:p>
        </p:txBody>
      </p:sp>
      <p:pic>
        <p:nvPicPr>
          <p:cNvPr id="27652" name="Picture 4" descr="791px-Complete_bipartite_graph_K3%2C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86200"/>
            <a:ext cx="26670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791px-Complete_bipartite_graph_K3%2C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886200"/>
            <a:ext cx="26670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 descr="791px-Complete_bipartite_graph_K3%2C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3886200"/>
            <a:ext cx="26670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Planar Graph</a:t>
            </a:r>
          </a:p>
        </p:txBody>
      </p:sp>
      <p:pic>
        <p:nvPicPr>
          <p:cNvPr id="28675" name="Picture 5" descr="600px-Complete_graph_K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81125" y="1600200"/>
            <a:ext cx="2189163" cy="2189163"/>
          </a:xfrm>
          <a:noFill/>
        </p:spPr>
      </p:pic>
      <p:pic>
        <p:nvPicPr>
          <p:cNvPr id="28676" name="Picture 3" descr="6n-graf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022850" y="1600200"/>
            <a:ext cx="3289300" cy="2189163"/>
          </a:xfrm>
          <a:noFill/>
        </p:spPr>
      </p:pic>
      <p:sp>
        <p:nvSpPr>
          <p:cNvPr id="28677" name="Rectangle 4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be drawn on a plane such that no two edges intersect</a:t>
            </a:r>
          </a:p>
          <a:p>
            <a:pPr eaLnBrk="1" hangingPunct="1"/>
            <a:r>
              <a:rPr lang="en-US" smtClean="0"/>
              <a:t>K</a:t>
            </a:r>
            <a:r>
              <a:rPr lang="en-US" baseline="-25000" smtClean="0"/>
              <a:t>4</a:t>
            </a:r>
            <a:r>
              <a:rPr lang="en-US" smtClean="0"/>
              <a:t> is the largest complete graph that is planar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Dual Graph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Faces are considered as nodes</a:t>
            </a:r>
          </a:p>
          <a:p>
            <a:pPr eaLnBrk="1" hangingPunct="1"/>
            <a:r>
              <a:rPr lang="en-US" sz="2800" smtClean="0"/>
              <a:t>Edges denote face adjacency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Dual of dual is the original graph</a:t>
            </a:r>
          </a:p>
        </p:txBody>
      </p:sp>
      <p:pic>
        <p:nvPicPr>
          <p:cNvPr id="29700" name="Picture 4" descr="Dual_graph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99050" y="1631950"/>
            <a:ext cx="3133725" cy="4464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Tree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105400" cy="4530725"/>
          </a:xfrm>
        </p:spPr>
        <p:txBody>
          <a:bodyPr/>
          <a:lstStyle/>
          <a:p>
            <a:pPr eaLnBrk="1" hangingPunct="1"/>
            <a:r>
              <a:rPr lang="en-US" sz="2800" smtClean="0"/>
              <a:t>Connected Acyclic Graph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Two nodes have </a:t>
            </a:r>
            <a:r>
              <a:rPr lang="en-US" sz="2800" i="1" smtClean="0"/>
              <a:t>exactly</a:t>
            </a:r>
            <a:r>
              <a:rPr lang="en-US" sz="2800" smtClean="0"/>
              <a:t> one path between them</a:t>
            </a:r>
          </a:p>
          <a:p>
            <a:pPr eaLnBrk="1" hangingPunct="1"/>
            <a:endParaRPr lang="en-US" sz="2800" smtClean="0"/>
          </a:p>
        </p:txBody>
      </p:sp>
      <p:pic>
        <p:nvPicPr>
          <p:cNvPr id="30724" name="Picture 7" descr="162px-Tree_graph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895975" y="2965450"/>
            <a:ext cx="1543050" cy="1800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Generalization: Hypergraph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 of a graph, </a:t>
            </a:r>
          </a:p>
          <a:p>
            <a:pPr lvl="1" eaLnBrk="1" hangingPunct="1"/>
            <a:r>
              <a:rPr lang="en-US" smtClean="0"/>
              <a:t>edges can connect any number of vertices. </a:t>
            </a:r>
          </a:p>
          <a:p>
            <a:pPr eaLnBrk="1" hangingPunct="1"/>
            <a:r>
              <a:rPr lang="en-US" smtClean="0"/>
              <a:t>Formally, an hypergraph is a pair (X,E) where </a:t>
            </a:r>
          </a:p>
          <a:p>
            <a:pPr lvl="1" eaLnBrk="1" hangingPunct="1"/>
            <a:r>
              <a:rPr lang="en-US" smtClean="0"/>
              <a:t>X is a set of elements, called nodes or vertices, and </a:t>
            </a:r>
          </a:p>
          <a:p>
            <a:pPr lvl="1" eaLnBrk="1" hangingPunct="1"/>
            <a:r>
              <a:rPr lang="en-US" smtClean="0"/>
              <a:t>E is a set of subsets of X, called hyperedges. </a:t>
            </a:r>
          </a:p>
          <a:p>
            <a:pPr eaLnBrk="1" hangingPunct="1"/>
            <a:r>
              <a:rPr lang="en-US" smtClean="0"/>
              <a:t>Hyperedges are arbitrary sets of nodes, </a:t>
            </a:r>
          </a:p>
          <a:p>
            <a:pPr lvl="1" eaLnBrk="1" hangingPunct="1"/>
            <a:r>
              <a:rPr lang="en-US" smtClean="0"/>
              <a:t>contain an arbitrary number of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Degree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Number of edges incident on a node</a:t>
            </a:r>
          </a:p>
        </p:txBody>
      </p:sp>
      <p:grpSp>
        <p:nvGrpSpPr>
          <p:cNvPr id="32772" name="Group 40"/>
          <p:cNvGrpSpPr>
            <a:grpSpLocks/>
          </p:cNvGrpSpPr>
          <p:nvPr/>
        </p:nvGrpSpPr>
        <p:grpSpPr bwMode="auto">
          <a:xfrm>
            <a:off x="2819400" y="1143000"/>
            <a:ext cx="3352800" cy="2667000"/>
            <a:chOff x="576" y="736"/>
            <a:chExt cx="2112" cy="1680"/>
          </a:xfrm>
        </p:grpSpPr>
        <p:sp>
          <p:nvSpPr>
            <p:cNvPr id="32773" name="Oval 4"/>
            <p:cNvSpPr>
              <a:spLocks noChangeArrowheads="1"/>
            </p:cNvSpPr>
            <p:nvPr/>
          </p:nvSpPr>
          <p:spPr bwMode="auto">
            <a:xfrm>
              <a:off x="672" y="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4" name="Oval 5"/>
            <p:cNvSpPr>
              <a:spLocks noChangeArrowheads="1"/>
            </p:cNvSpPr>
            <p:nvPr/>
          </p:nvSpPr>
          <p:spPr bwMode="auto">
            <a:xfrm>
              <a:off x="672" y="17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Oval 6"/>
            <p:cNvSpPr>
              <a:spLocks noChangeArrowheads="1"/>
            </p:cNvSpPr>
            <p:nvPr/>
          </p:nvSpPr>
          <p:spPr bwMode="auto">
            <a:xfrm>
              <a:off x="1488" y="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Oval 7"/>
            <p:cNvSpPr>
              <a:spLocks noChangeArrowheads="1"/>
            </p:cNvSpPr>
            <p:nvPr/>
          </p:nvSpPr>
          <p:spPr bwMode="auto">
            <a:xfrm>
              <a:off x="1488" y="17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Oval 8"/>
            <p:cNvSpPr>
              <a:spLocks noChangeArrowheads="1"/>
            </p:cNvSpPr>
            <p:nvPr/>
          </p:nvSpPr>
          <p:spPr bwMode="auto">
            <a:xfrm>
              <a:off x="2112" y="17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Oval 9"/>
            <p:cNvSpPr>
              <a:spLocks noChangeArrowheads="1"/>
            </p:cNvSpPr>
            <p:nvPr/>
          </p:nvSpPr>
          <p:spPr bwMode="auto">
            <a:xfrm>
              <a:off x="2112" y="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725" y="102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A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720" y="177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D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1536" y="1793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782" name="Text Box 13"/>
            <p:cNvSpPr txBox="1">
              <a:spLocks noChangeArrowheads="1"/>
            </p:cNvSpPr>
            <p:nvPr/>
          </p:nvSpPr>
          <p:spPr bwMode="auto">
            <a:xfrm>
              <a:off x="2165" y="179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F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783" name="Text Box 14"/>
            <p:cNvSpPr txBox="1">
              <a:spLocks noChangeArrowheads="1"/>
            </p:cNvSpPr>
            <p:nvPr/>
          </p:nvSpPr>
          <p:spPr bwMode="auto">
            <a:xfrm>
              <a:off x="1548" y="102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2160" y="1025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2785" name="Line 16"/>
            <p:cNvSpPr>
              <a:spLocks noChangeShapeType="1"/>
            </p:cNvSpPr>
            <p:nvPr/>
          </p:nvSpPr>
          <p:spPr bwMode="auto">
            <a:xfrm>
              <a:off x="912" y="1216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>
              <a:off x="960" y="1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 flipV="1">
              <a:off x="1632" y="1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 flipH="1" flipV="1">
              <a:off x="2256" y="1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720" y="2080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The degree of B is 2.</a:t>
              </a:r>
            </a:p>
          </p:txBody>
        </p:sp>
        <p:sp>
          <p:nvSpPr>
            <p:cNvPr id="32790" name="Rectangle 37"/>
            <p:cNvSpPr>
              <a:spLocks noChangeArrowheads="1"/>
            </p:cNvSpPr>
            <p:nvPr/>
          </p:nvSpPr>
          <p:spPr bwMode="auto">
            <a:xfrm>
              <a:off x="576" y="736"/>
              <a:ext cx="21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31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Degree (Directed Graphs)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4343400"/>
            <a:ext cx="8229600" cy="1828800"/>
          </a:xfrm>
        </p:spPr>
        <p:txBody>
          <a:bodyPr rtlCol="0">
            <a:normAutofit fontScale="92500" lnSpcReduction="10000"/>
          </a:bodyPr>
          <a:lstStyle/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degree: Number of edges entering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Out degree: Number of edges leaving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Degree = </a:t>
            </a:r>
            <a:r>
              <a:rPr lang="en-US" dirty="0" err="1" smtClean="0"/>
              <a:t>indegree</a:t>
            </a:r>
            <a:r>
              <a:rPr lang="en-US" dirty="0" smtClean="0"/>
              <a:t> + </a:t>
            </a:r>
            <a:r>
              <a:rPr lang="en-US" dirty="0" err="1" smtClean="0"/>
              <a:t>outdegree</a:t>
            </a:r>
            <a:endParaRPr lang="en-US" dirty="0" smtClean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814638" y="1587500"/>
            <a:ext cx="3362325" cy="2654300"/>
            <a:chOff x="3067" y="736"/>
            <a:chExt cx="2117" cy="1672"/>
          </a:xfrm>
        </p:grpSpPr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3547" y="9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3547" y="16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4363" y="9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4363" y="16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V="1">
              <a:off x="3691" y="12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3835" y="1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 flipH="1">
              <a:off x="3835" y="1168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auto">
            <a:xfrm>
              <a:off x="4355" y="768"/>
              <a:ext cx="344" cy="208"/>
            </a:xfrm>
            <a:custGeom>
              <a:avLst/>
              <a:gdLst>
                <a:gd name="T0" fmla="*/ 56 w 344"/>
                <a:gd name="T1" fmla="*/ 111 h 256"/>
                <a:gd name="T2" fmla="*/ 8 w 344"/>
                <a:gd name="T3" fmla="*/ 49 h 256"/>
                <a:gd name="T4" fmla="*/ 104 w 344"/>
                <a:gd name="T5" fmla="*/ 7 h 256"/>
                <a:gd name="T6" fmla="*/ 200 w 344"/>
                <a:gd name="T7" fmla="*/ 7 h 256"/>
                <a:gd name="T8" fmla="*/ 296 w 344"/>
                <a:gd name="T9" fmla="*/ 28 h 256"/>
                <a:gd name="T10" fmla="*/ 344 w 344"/>
                <a:gd name="T11" fmla="*/ 70 h 256"/>
                <a:gd name="T12" fmla="*/ 296 w 344"/>
                <a:gd name="T13" fmla="*/ 90 h 256"/>
                <a:gd name="T14" fmla="*/ 248 w 344"/>
                <a:gd name="T15" fmla="*/ 111 h 2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4" h="256">
                  <a:moveTo>
                    <a:pt x="56" y="256"/>
                  </a:moveTo>
                  <a:cubicBezTo>
                    <a:pt x="28" y="204"/>
                    <a:pt x="0" y="152"/>
                    <a:pt x="8" y="112"/>
                  </a:cubicBezTo>
                  <a:cubicBezTo>
                    <a:pt x="16" y="72"/>
                    <a:pt x="72" y="32"/>
                    <a:pt x="104" y="16"/>
                  </a:cubicBezTo>
                  <a:cubicBezTo>
                    <a:pt x="136" y="0"/>
                    <a:pt x="168" y="8"/>
                    <a:pt x="200" y="16"/>
                  </a:cubicBezTo>
                  <a:cubicBezTo>
                    <a:pt x="232" y="24"/>
                    <a:pt x="272" y="40"/>
                    <a:pt x="296" y="64"/>
                  </a:cubicBezTo>
                  <a:cubicBezTo>
                    <a:pt x="320" y="88"/>
                    <a:pt x="344" y="136"/>
                    <a:pt x="344" y="160"/>
                  </a:cubicBezTo>
                  <a:cubicBezTo>
                    <a:pt x="344" y="184"/>
                    <a:pt x="312" y="192"/>
                    <a:pt x="296" y="208"/>
                  </a:cubicBezTo>
                  <a:cubicBezTo>
                    <a:pt x="280" y="224"/>
                    <a:pt x="256" y="248"/>
                    <a:pt x="248" y="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3835" y="1592"/>
              <a:ext cx="528" cy="152"/>
            </a:xfrm>
            <a:custGeom>
              <a:avLst/>
              <a:gdLst>
                <a:gd name="T0" fmla="*/ 0 w 528"/>
                <a:gd name="T1" fmla="*/ 152 h 152"/>
                <a:gd name="T2" fmla="*/ 336 w 528"/>
                <a:gd name="T3" fmla="*/ 8 h 152"/>
                <a:gd name="T4" fmla="*/ 528 w 528"/>
                <a:gd name="T5" fmla="*/ 104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152">
                  <a:moveTo>
                    <a:pt x="0" y="152"/>
                  </a:moveTo>
                  <a:cubicBezTo>
                    <a:pt x="124" y="84"/>
                    <a:pt x="248" y="16"/>
                    <a:pt x="336" y="8"/>
                  </a:cubicBezTo>
                  <a:cubicBezTo>
                    <a:pt x="424" y="0"/>
                    <a:pt x="496" y="80"/>
                    <a:pt x="528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3835" y="1840"/>
              <a:ext cx="576" cy="168"/>
            </a:xfrm>
            <a:custGeom>
              <a:avLst/>
              <a:gdLst>
                <a:gd name="T0" fmla="*/ 576 w 576"/>
                <a:gd name="T1" fmla="*/ 0 h 168"/>
                <a:gd name="T2" fmla="*/ 384 w 576"/>
                <a:gd name="T3" fmla="*/ 144 h 168"/>
                <a:gd name="T4" fmla="*/ 144 w 576"/>
                <a:gd name="T5" fmla="*/ 144 h 168"/>
                <a:gd name="T6" fmla="*/ 48 w 576"/>
                <a:gd name="T7" fmla="*/ 96 h 168"/>
                <a:gd name="T8" fmla="*/ 0 w 576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168">
                  <a:moveTo>
                    <a:pt x="576" y="0"/>
                  </a:moveTo>
                  <a:cubicBezTo>
                    <a:pt x="516" y="60"/>
                    <a:pt x="456" y="120"/>
                    <a:pt x="384" y="144"/>
                  </a:cubicBezTo>
                  <a:cubicBezTo>
                    <a:pt x="312" y="168"/>
                    <a:pt x="200" y="152"/>
                    <a:pt x="144" y="144"/>
                  </a:cubicBezTo>
                  <a:cubicBezTo>
                    <a:pt x="88" y="136"/>
                    <a:pt x="72" y="120"/>
                    <a:pt x="48" y="96"/>
                  </a:cubicBezTo>
                  <a:cubicBezTo>
                    <a:pt x="24" y="72"/>
                    <a:pt x="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3600" y="9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4423" y="97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3600" y="16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4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4411" y="16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5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3211" y="1960"/>
              <a:ext cx="18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The in degree of 2 is 2 and</a:t>
              </a:r>
              <a:br>
                <a:rPr lang="en-US"/>
              </a:br>
              <a:r>
                <a:rPr lang="en-US"/>
                <a:t>the out degree of 2 is 3.</a:t>
              </a:r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4507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3067" y="736"/>
              <a:ext cx="2117" cy="1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Degree: Simple Facts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</a:t>
            </a:r>
            <a:r>
              <a:rPr lang="en-US" i="1" smtClean="0"/>
              <a:t>G </a:t>
            </a:r>
            <a:r>
              <a:rPr lang="en-US" smtClean="0"/>
              <a:t> is a digraph with </a:t>
            </a:r>
            <a:r>
              <a:rPr lang="en-US" i="1" smtClean="0"/>
              <a:t>m</a:t>
            </a:r>
            <a:r>
              <a:rPr lang="en-US" smtClean="0"/>
              <a:t> edges, then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4400" smtClean="0">
                <a:sym typeface="Symbol" pitchFamily="18" charset="2"/>
              </a:rPr>
              <a:t></a:t>
            </a:r>
            <a:r>
              <a:rPr lang="en-US" smtClean="0">
                <a:sym typeface="Symbol" pitchFamily="18" charset="2"/>
              </a:rPr>
              <a:t> indeg(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) = </a:t>
            </a:r>
            <a:r>
              <a:rPr lang="en-US" sz="4400" smtClean="0">
                <a:sym typeface="Symbol" pitchFamily="18" charset="2"/>
              </a:rPr>
              <a:t></a:t>
            </a:r>
            <a:r>
              <a:rPr lang="en-US" smtClean="0">
                <a:sym typeface="Symbol" pitchFamily="18" charset="2"/>
              </a:rPr>
              <a:t> outdeg(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) = </a:t>
            </a:r>
            <a:r>
              <a:rPr lang="en-US" i="1" smtClean="0">
                <a:sym typeface="Symbol" pitchFamily="18" charset="2"/>
              </a:rPr>
              <a:t>m = |E</a:t>
            </a:r>
            <a:r>
              <a:rPr lang="en-US" smtClean="0">
                <a:sym typeface="Symbol" pitchFamily="18" charset="2"/>
              </a:rPr>
              <a:t> |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If </a:t>
            </a:r>
            <a:r>
              <a:rPr lang="en-US" i="1" smtClean="0"/>
              <a:t>G </a:t>
            </a:r>
            <a:r>
              <a:rPr lang="en-US" smtClean="0"/>
              <a:t> is a graph with </a:t>
            </a:r>
            <a:r>
              <a:rPr lang="en-US" i="1" smtClean="0"/>
              <a:t>m</a:t>
            </a:r>
            <a:r>
              <a:rPr lang="en-US" smtClean="0"/>
              <a:t> edges, then</a:t>
            </a:r>
            <a:br>
              <a:rPr lang="en-US" smtClean="0"/>
            </a:br>
            <a:r>
              <a:rPr lang="en-US" smtClean="0"/>
              <a:t>			</a:t>
            </a:r>
            <a:r>
              <a:rPr lang="en-US" sz="4400" smtClean="0">
                <a:sym typeface="Symbol" pitchFamily="18" charset="2"/>
              </a:rPr>
              <a:t></a:t>
            </a:r>
            <a:r>
              <a:rPr lang="en-US" smtClean="0">
                <a:sym typeface="Symbol" pitchFamily="18" charset="2"/>
              </a:rPr>
              <a:t> deg(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) = 2</a:t>
            </a:r>
            <a:r>
              <a:rPr lang="en-US" i="1" smtClean="0">
                <a:sym typeface="Symbol" pitchFamily="18" charset="2"/>
              </a:rPr>
              <a:t>m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= 2 |</a:t>
            </a:r>
            <a:r>
              <a:rPr lang="en-US" i="1" smtClean="0"/>
              <a:t>E</a:t>
            </a:r>
            <a:r>
              <a:rPr lang="en-US" smtClean="0"/>
              <a:t> |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Number of Odd degree Nodes is even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Famous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“The traveling salesman problem”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smtClean="0"/>
              <a:t>A traveling salesman is to visit a number of cities; how to plan the trip so every city is visited once and just once and the whole trip is as short as possible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Subgraphs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Subgraph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Vertex and edge sets are subsets of those of G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i="1" smtClean="0"/>
              <a:t>supergraph</a:t>
            </a:r>
            <a:r>
              <a:rPr lang="en-US" smtClean="0"/>
              <a:t> of a graph G is a graph that contains G as a subgraph. </a:t>
            </a:r>
          </a:p>
          <a:p>
            <a:pPr eaLnBrk="1" hangingPunct="1"/>
            <a:r>
              <a:rPr lang="en-US" smtClean="0"/>
              <a:t>A graph G contains another graph H if some subgraph of G </a:t>
            </a:r>
          </a:p>
          <a:p>
            <a:pPr lvl="1" eaLnBrk="1" hangingPunct="1"/>
            <a:r>
              <a:rPr lang="en-US" smtClean="0"/>
              <a:t>is H or </a:t>
            </a:r>
          </a:p>
          <a:p>
            <a:pPr lvl="1" eaLnBrk="1" hangingPunct="1"/>
            <a:r>
              <a:rPr lang="en-US" smtClean="0"/>
              <a:t>is isomorphic to H.</a:t>
            </a:r>
          </a:p>
          <a:p>
            <a:pPr eaLnBrk="1" hangingPunct="1"/>
            <a:r>
              <a:rPr lang="en-US" smtClean="0"/>
              <a:t>H is a </a:t>
            </a:r>
            <a:r>
              <a:rPr lang="en-US" i="1" smtClean="0"/>
              <a:t>proper subgraph</a:t>
            </a:r>
            <a:r>
              <a:rPr lang="en-US" smtClean="0"/>
              <a:t> if H!=G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Spanning subgraph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Subgraph H has the same vertex set as G. </a:t>
            </a:r>
          </a:p>
          <a:p>
            <a:pPr lvl="1" eaLnBrk="1" hangingPunct="1"/>
            <a:r>
              <a:rPr lang="en-US" smtClean="0"/>
              <a:t>Possibly not all the edges</a:t>
            </a:r>
          </a:p>
          <a:p>
            <a:pPr lvl="1" eaLnBrk="1" hangingPunct="1"/>
            <a:r>
              <a:rPr lang="en-US" smtClean="0"/>
              <a:t>“H spans G”.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6858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10668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22098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37338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42672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898" name="AutoShape 10"/>
          <p:cNvCxnSpPr>
            <a:cxnSpLocks noChangeShapeType="1"/>
            <a:stCxn id="37894" idx="7"/>
            <a:endCxn id="37895" idx="3"/>
          </p:cNvCxnSpPr>
          <p:nvPr/>
        </p:nvCxnSpPr>
        <p:spPr bwMode="auto">
          <a:xfrm flipV="1">
            <a:off x="2405063" y="4538663"/>
            <a:ext cx="371475" cy="1209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899" name="AutoShape 11"/>
          <p:cNvCxnSpPr>
            <a:cxnSpLocks noChangeShapeType="1"/>
            <a:stCxn id="37893" idx="4"/>
            <a:endCxn id="37892" idx="0"/>
          </p:cNvCxnSpPr>
          <p:nvPr/>
        </p:nvCxnSpPr>
        <p:spPr bwMode="auto">
          <a:xfrm flipH="1">
            <a:off x="800100" y="4114800"/>
            <a:ext cx="3810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00" name="AutoShape 12"/>
          <p:cNvCxnSpPr>
            <a:cxnSpLocks noChangeShapeType="1"/>
            <a:stCxn id="37893" idx="6"/>
            <a:endCxn id="37895" idx="2"/>
          </p:cNvCxnSpPr>
          <p:nvPr/>
        </p:nvCxnSpPr>
        <p:spPr bwMode="auto">
          <a:xfrm>
            <a:off x="1295400" y="40005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01" name="AutoShape 13"/>
          <p:cNvCxnSpPr>
            <a:cxnSpLocks noChangeShapeType="1"/>
            <a:stCxn id="37895" idx="7"/>
            <a:endCxn id="37896" idx="3"/>
          </p:cNvCxnSpPr>
          <p:nvPr/>
        </p:nvCxnSpPr>
        <p:spPr bwMode="auto">
          <a:xfrm flipV="1">
            <a:off x="2938463" y="3929063"/>
            <a:ext cx="828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02" name="AutoShape 14"/>
          <p:cNvCxnSpPr>
            <a:cxnSpLocks noChangeShapeType="1"/>
            <a:stCxn id="37896" idx="4"/>
            <a:endCxn id="37897" idx="1"/>
          </p:cNvCxnSpPr>
          <p:nvPr/>
        </p:nvCxnSpPr>
        <p:spPr bwMode="auto">
          <a:xfrm>
            <a:off x="3848100" y="3962400"/>
            <a:ext cx="452438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03" name="AutoShape 15"/>
          <p:cNvCxnSpPr>
            <a:cxnSpLocks noChangeShapeType="1"/>
            <a:stCxn id="37893" idx="5"/>
            <a:endCxn id="37894" idx="1"/>
          </p:cNvCxnSpPr>
          <p:nvPr/>
        </p:nvCxnSpPr>
        <p:spPr bwMode="auto">
          <a:xfrm>
            <a:off x="1262063" y="4081463"/>
            <a:ext cx="981075" cy="166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48768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6400800" y="579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Oval 19"/>
          <p:cNvSpPr>
            <a:spLocks noChangeArrowheads="1"/>
          </p:cNvSpPr>
          <p:nvPr/>
        </p:nvSpPr>
        <p:spPr bwMode="auto">
          <a:xfrm>
            <a:off x="6934200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7924800" y="3810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8458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910" name="AutoShape 23"/>
          <p:cNvCxnSpPr>
            <a:cxnSpLocks noChangeShapeType="1"/>
            <a:stCxn id="37905" idx="4"/>
            <a:endCxn id="37904" idx="0"/>
          </p:cNvCxnSpPr>
          <p:nvPr/>
        </p:nvCxnSpPr>
        <p:spPr bwMode="auto">
          <a:xfrm flipH="1">
            <a:off x="4991100" y="4191000"/>
            <a:ext cx="3810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11" name="AutoShape 24"/>
          <p:cNvCxnSpPr>
            <a:cxnSpLocks noChangeShapeType="1"/>
            <a:stCxn id="37905" idx="6"/>
            <a:endCxn id="37907" idx="2"/>
          </p:cNvCxnSpPr>
          <p:nvPr/>
        </p:nvCxnSpPr>
        <p:spPr bwMode="auto">
          <a:xfrm>
            <a:off x="5486400" y="40767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12" name="AutoShape 26"/>
          <p:cNvCxnSpPr>
            <a:cxnSpLocks noChangeShapeType="1"/>
            <a:stCxn id="37908" idx="4"/>
            <a:endCxn id="37909" idx="1"/>
          </p:cNvCxnSpPr>
          <p:nvPr/>
        </p:nvCxnSpPr>
        <p:spPr bwMode="auto">
          <a:xfrm>
            <a:off x="8039100" y="4038600"/>
            <a:ext cx="452438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Induced Subgraph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any pair of vertices x and y of H, xy is an edge of H if and only if xy is an edge of G.</a:t>
            </a:r>
          </a:p>
          <a:p>
            <a:pPr lvl="1" eaLnBrk="1" hangingPunct="1"/>
            <a:r>
              <a:rPr lang="en-US" smtClean="0"/>
              <a:t>H has the most edges that appear in G over the same vertex set.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6858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0668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2098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37338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42672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22" name="AutoShape 10"/>
          <p:cNvCxnSpPr>
            <a:cxnSpLocks noChangeShapeType="1"/>
            <a:stCxn id="38918" idx="7"/>
            <a:endCxn id="38919" idx="3"/>
          </p:cNvCxnSpPr>
          <p:nvPr/>
        </p:nvCxnSpPr>
        <p:spPr bwMode="auto">
          <a:xfrm flipV="1">
            <a:off x="2405063" y="4538663"/>
            <a:ext cx="371475" cy="1209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23" name="AutoShape 11"/>
          <p:cNvCxnSpPr>
            <a:cxnSpLocks noChangeShapeType="1"/>
            <a:stCxn id="38917" idx="4"/>
            <a:endCxn id="38916" idx="0"/>
          </p:cNvCxnSpPr>
          <p:nvPr/>
        </p:nvCxnSpPr>
        <p:spPr bwMode="auto">
          <a:xfrm flipH="1">
            <a:off x="800100" y="4114800"/>
            <a:ext cx="3810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24" name="AutoShape 12"/>
          <p:cNvCxnSpPr>
            <a:cxnSpLocks noChangeShapeType="1"/>
            <a:stCxn id="38917" idx="6"/>
            <a:endCxn id="38919" idx="2"/>
          </p:cNvCxnSpPr>
          <p:nvPr/>
        </p:nvCxnSpPr>
        <p:spPr bwMode="auto">
          <a:xfrm>
            <a:off x="1295400" y="40005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25" name="AutoShape 13"/>
          <p:cNvCxnSpPr>
            <a:cxnSpLocks noChangeShapeType="1"/>
            <a:stCxn id="38919" idx="7"/>
            <a:endCxn id="38920" idx="3"/>
          </p:cNvCxnSpPr>
          <p:nvPr/>
        </p:nvCxnSpPr>
        <p:spPr bwMode="auto">
          <a:xfrm flipV="1">
            <a:off x="2938463" y="3929063"/>
            <a:ext cx="828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26" name="AutoShape 14"/>
          <p:cNvCxnSpPr>
            <a:cxnSpLocks noChangeShapeType="1"/>
            <a:stCxn id="38920" idx="4"/>
            <a:endCxn id="38921" idx="1"/>
          </p:cNvCxnSpPr>
          <p:nvPr/>
        </p:nvCxnSpPr>
        <p:spPr bwMode="auto">
          <a:xfrm>
            <a:off x="3848100" y="3962400"/>
            <a:ext cx="452438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27" name="AutoShape 15"/>
          <p:cNvCxnSpPr>
            <a:cxnSpLocks noChangeShapeType="1"/>
            <a:stCxn id="38917" idx="5"/>
            <a:endCxn id="38918" idx="1"/>
          </p:cNvCxnSpPr>
          <p:nvPr/>
        </p:nvCxnSpPr>
        <p:spPr bwMode="auto">
          <a:xfrm>
            <a:off x="1262063" y="4081463"/>
            <a:ext cx="981075" cy="166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928" name="Oval 17"/>
          <p:cNvSpPr>
            <a:spLocks noChangeArrowheads="1"/>
          </p:cNvSpPr>
          <p:nvPr/>
        </p:nvSpPr>
        <p:spPr bwMode="auto">
          <a:xfrm>
            <a:off x="51054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Oval 18"/>
          <p:cNvSpPr>
            <a:spLocks noChangeArrowheads="1"/>
          </p:cNvSpPr>
          <p:nvPr/>
        </p:nvSpPr>
        <p:spPr bwMode="auto">
          <a:xfrm>
            <a:off x="6248400" y="579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19"/>
          <p:cNvSpPr>
            <a:spLocks noChangeArrowheads="1"/>
          </p:cNvSpPr>
          <p:nvPr/>
        </p:nvSpPr>
        <p:spPr bwMode="auto">
          <a:xfrm>
            <a:off x="6781800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31" name="AutoShape 22"/>
          <p:cNvCxnSpPr>
            <a:cxnSpLocks noChangeShapeType="1"/>
            <a:stCxn id="38929" idx="7"/>
            <a:endCxn id="38930" idx="3"/>
          </p:cNvCxnSpPr>
          <p:nvPr/>
        </p:nvCxnSpPr>
        <p:spPr bwMode="auto">
          <a:xfrm flipV="1">
            <a:off x="6443663" y="4614863"/>
            <a:ext cx="371475" cy="1209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32" name="AutoShape 24"/>
          <p:cNvCxnSpPr>
            <a:cxnSpLocks noChangeShapeType="1"/>
            <a:stCxn id="38928" idx="6"/>
            <a:endCxn id="38930" idx="2"/>
          </p:cNvCxnSpPr>
          <p:nvPr/>
        </p:nvCxnSpPr>
        <p:spPr bwMode="auto">
          <a:xfrm>
            <a:off x="5334000" y="40767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933" name="AutoShape 27"/>
          <p:cNvCxnSpPr>
            <a:cxnSpLocks noChangeShapeType="1"/>
            <a:stCxn id="38928" idx="5"/>
            <a:endCxn id="38929" idx="1"/>
          </p:cNvCxnSpPr>
          <p:nvPr/>
        </p:nvCxnSpPr>
        <p:spPr bwMode="auto">
          <a:xfrm>
            <a:off x="5300663" y="4157663"/>
            <a:ext cx="981075" cy="166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Induced Subgraph 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H is chosen based on a vertex subset S of V(G), then H can be written as G[S]</a:t>
            </a:r>
          </a:p>
          <a:p>
            <a:pPr lvl="1" eaLnBrk="1" hangingPunct="1"/>
            <a:r>
              <a:rPr lang="en-US" smtClean="0"/>
              <a:t>“induced by S”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graph that does not contain H as an induced subgraph is said to be </a:t>
            </a:r>
            <a:r>
              <a:rPr lang="en-US" i="1" smtClean="0"/>
              <a:t>H-free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Component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Connected sub graph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2766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6576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59436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74676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74676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6858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72" name="AutoShape 12"/>
          <p:cNvCxnSpPr>
            <a:cxnSpLocks noChangeShapeType="1"/>
            <a:stCxn id="40964" idx="7"/>
            <a:endCxn id="40965" idx="3"/>
          </p:cNvCxnSpPr>
          <p:nvPr/>
        </p:nvCxnSpPr>
        <p:spPr bwMode="auto">
          <a:xfrm flipV="1">
            <a:off x="2709863" y="3090863"/>
            <a:ext cx="600075" cy="981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3" name="AutoShape 13"/>
          <p:cNvCxnSpPr>
            <a:cxnSpLocks noChangeShapeType="1"/>
            <a:stCxn id="40965" idx="6"/>
            <a:endCxn id="40968" idx="2"/>
          </p:cNvCxnSpPr>
          <p:nvPr/>
        </p:nvCxnSpPr>
        <p:spPr bwMode="auto">
          <a:xfrm>
            <a:off x="3505200" y="3009900"/>
            <a:ext cx="1524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4" name="AutoShape 14"/>
          <p:cNvCxnSpPr>
            <a:cxnSpLocks noChangeShapeType="1"/>
            <a:stCxn id="40964" idx="5"/>
            <a:endCxn id="40966" idx="1"/>
          </p:cNvCxnSpPr>
          <p:nvPr/>
        </p:nvCxnSpPr>
        <p:spPr bwMode="auto">
          <a:xfrm>
            <a:off x="2709863" y="4233863"/>
            <a:ext cx="9810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5" name="AutoShape 15"/>
          <p:cNvCxnSpPr>
            <a:cxnSpLocks noChangeShapeType="1"/>
            <a:stCxn id="40966" idx="7"/>
            <a:endCxn id="40968" idx="3"/>
          </p:cNvCxnSpPr>
          <p:nvPr/>
        </p:nvCxnSpPr>
        <p:spPr bwMode="auto">
          <a:xfrm flipV="1">
            <a:off x="3852863" y="3471863"/>
            <a:ext cx="1209675" cy="204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6" name="AutoShape 16"/>
          <p:cNvCxnSpPr>
            <a:cxnSpLocks noChangeShapeType="1"/>
            <a:stCxn id="40969" idx="3"/>
            <a:endCxn id="40971" idx="7"/>
          </p:cNvCxnSpPr>
          <p:nvPr/>
        </p:nvCxnSpPr>
        <p:spPr bwMode="auto">
          <a:xfrm flipH="1">
            <a:off x="7053263" y="3471863"/>
            <a:ext cx="447675" cy="1209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7" name="AutoShape 17"/>
          <p:cNvCxnSpPr>
            <a:cxnSpLocks noChangeShapeType="1"/>
            <a:stCxn id="40969" idx="4"/>
            <a:endCxn id="40970" idx="0"/>
          </p:cNvCxnSpPr>
          <p:nvPr/>
        </p:nvCxnSpPr>
        <p:spPr bwMode="auto">
          <a:xfrm>
            <a:off x="7581900" y="3505200"/>
            <a:ext cx="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8" name="AutoShape 18"/>
          <p:cNvCxnSpPr>
            <a:cxnSpLocks noChangeShapeType="1"/>
            <a:stCxn id="40971" idx="5"/>
            <a:endCxn id="40970" idx="1"/>
          </p:cNvCxnSpPr>
          <p:nvPr/>
        </p:nvCxnSpPr>
        <p:spPr bwMode="auto">
          <a:xfrm>
            <a:off x="7053263" y="4843463"/>
            <a:ext cx="447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2438400" y="2819400"/>
            <a:ext cx="2895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6781800" y="3200400"/>
            <a:ext cx="990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5867400" y="4114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Isomorphism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Isomorphism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Bijection, i.e., a one-to-one mapping:</a:t>
            </a:r>
          </a:p>
          <a:p>
            <a:pPr lvl="1" algn="ctr" eaLnBrk="1" hangingPunct="1">
              <a:buFontTx/>
              <a:buNone/>
            </a:pPr>
            <a:r>
              <a:rPr lang="en-US" smtClean="0"/>
              <a:t>		f : V(G) -&gt; V(H)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u and v from G are adjacent if and only if f(u) and f(v) are adjacent in H.</a:t>
            </a:r>
          </a:p>
          <a:p>
            <a:pPr eaLnBrk="1" hangingPunct="1"/>
            <a:r>
              <a:rPr lang="en-US" smtClean="0"/>
              <a:t>If an isomorphism can be constructed between two graphs, then we say those graphs are </a:t>
            </a:r>
            <a:r>
              <a:rPr lang="en-US" b="1" i="1" smtClean="0"/>
              <a:t>isomorphic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Isomorphism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76800" cy="4530725"/>
          </a:xfrm>
        </p:spPr>
        <p:txBody>
          <a:bodyPr/>
          <a:lstStyle/>
          <a:p>
            <a:pPr eaLnBrk="1" hangingPunct="1"/>
            <a:r>
              <a:rPr lang="en-US" sz="2800" smtClean="0"/>
              <a:t>Determining whether two graphs are isomorphic</a:t>
            </a:r>
          </a:p>
          <a:p>
            <a:pPr eaLnBrk="1" hangingPunct="1"/>
            <a:r>
              <a:rPr lang="en-US" sz="2800" smtClean="0"/>
              <a:t>Although these graphs look very different, they are isomorphic; one isomorphism between them is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f(a) = 1  f(b) = 6  f(c) = 8  f(d) = 3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f(g) = 5  f(h) = 2  f(i) = 4  f(j) = 7 </a:t>
            </a:r>
          </a:p>
        </p:txBody>
      </p:sp>
      <p:pic>
        <p:nvPicPr>
          <p:cNvPr id="44036" name="Picture 4" descr="Graphisomorphis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828800"/>
            <a:ext cx="27003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Graphisomorphism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828800"/>
            <a:ext cx="11239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400" smtClean="0"/>
              <a:t>Graph </a:t>
            </a:r>
            <a:br>
              <a:rPr lang="en-US" sz="4400" smtClean="0"/>
            </a:br>
            <a:r>
              <a:rPr lang="en-US" sz="4400" smtClean="0"/>
              <a:t>Abstract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Famous problems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In 1852 Francis Guthrie posed the “four color problem”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which asks if it is possible to color, using only four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colors, any map of countries in such a way as to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prevent two bordering countries from having the same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color.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This problem, which was only solved a century later in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1976 by Kenneth Appel and Wolfgang Haken, can be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considered the birth of graph theory.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Graph ADT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computer science, a graph is an abstract data type (ADT) </a:t>
            </a:r>
          </a:p>
          <a:p>
            <a:pPr eaLnBrk="1" hangingPunct="1"/>
            <a:r>
              <a:rPr lang="en-US" smtClean="0"/>
              <a:t>that consists of </a:t>
            </a:r>
          </a:p>
          <a:p>
            <a:pPr lvl="1" eaLnBrk="1" hangingPunct="1"/>
            <a:r>
              <a:rPr lang="en-US" smtClean="0"/>
              <a:t>a set of nodes and </a:t>
            </a:r>
          </a:p>
          <a:p>
            <a:pPr lvl="1" eaLnBrk="1" hangingPunct="1"/>
            <a:r>
              <a:rPr lang="en-US" smtClean="0"/>
              <a:t>a set of edges </a:t>
            </a:r>
          </a:p>
          <a:p>
            <a:pPr lvl="2" eaLnBrk="1" hangingPunct="1"/>
            <a:r>
              <a:rPr lang="en-US" smtClean="0"/>
              <a:t>establish relationships (connections) between the nodes. </a:t>
            </a:r>
          </a:p>
          <a:p>
            <a:pPr eaLnBrk="1" hangingPunct="1"/>
            <a:r>
              <a:rPr lang="en-US" smtClean="0"/>
              <a:t>The graph ADT follows directly from the graph concept from mathematics.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Representation (Matrix)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1475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Incidence Matrix</a:t>
            </a:r>
          </a:p>
          <a:p>
            <a:pPr lvl="1" eaLnBrk="1" hangingPunct="1"/>
            <a:r>
              <a:rPr lang="en-US" smtClean="0"/>
              <a:t>E x V</a:t>
            </a:r>
          </a:p>
          <a:p>
            <a:pPr lvl="1" eaLnBrk="1" hangingPunct="1"/>
            <a:r>
              <a:rPr lang="en-US" smtClean="0"/>
              <a:t>[edge, vertex] contains the edge's data </a:t>
            </a:r>
          </a:p>
          <a:p>
            <a:pPr eaLnBrk="1" hangingPunct="1"/>
            <a:r>
              <a:rPr lang="en-US" smtClean="0"/>
              <a:t>Adjacency Matrix</a:t>
            </a:r>
          </a:p>
          <a:p>
            <a:pPr lvl="1" eaLnBrk="1" hangingPunct="1"/>
            <a:r>
              <a:rPr lang="en-US" smtClean="0"/>
              <a:t>V x V</a:t>
            </a:r>
          </a:p>
          <a:p>
            <a:pPr lvl="1" eaLnBrk="1" hangingPunct="1"/>
            <a:r>
              <a:rPr lang="en-US" smtClean="0"/>
              <a:t>Boolean values (adjacent or not)</a:t>
            </a:r>
          </a:p>
          <a:p>
            <a:pPr lvl="1" eaLnBrk="1" hangingPunct="1"/>
            <a:r>
              <a:rPr lang="en-US" smtClean="0"/>
              <a:t>Or Edge 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Representation (List)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Edge List</a:t>
            </a:r>
          </a:p>
          <a:p>
            <a:pPr lvl="1" eaLnBrk="1" hangingPunct="1"/>
            <a:r>
              <a:rPr lang="en-US" smtClean="0"/>
              <a:t>pairs (ordered if directed) of vertices</a:t>
            </a:r>
          </a:p>
          <a:p>
            <a:pPr lvl="1" eaLnBrk="1" hangingPunct="1"/>
            <a:r>
              <a:rPr lang="en-US" smtClean="0"/>
              <a:t>Optionally weight and other data </a:t>
            </a:r>
          </a:p>
          <a:p>
            <a:pPr eaLnBrk="1" hangingPunct="1"/>
            <a:r>
              <a:rPr lang="en-US" smtClean="0"/>
              <a:t>Adjacency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Implementation of a Graph.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Adjacency-list representation 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an array of |</a:t>
            </a:r>
            <a:r>
              <a:rPr lang="en-US" i="1" smtClean="0"/>
              <a:t>V</a:t>
            </a:r>
            <a:r>
              <a:rPr lang="en-US" smtClean="0"/>
              <a:t> | lists, one for each vertex in </a:t>
            </a:r>
            <a:r>
              <a:rPr lang="en-US" i="1" smtClean="0"/>
              <a:t>V</a:t>
            </a:r>
            <a:r>
              <a:rPr lang="en-US" smtClean="0"/>
              <a:t>.  </a:t>
            </a:r>
          </a:p>
          <a:p>
            <a:pPr lvl="1" eaLnBrk="1" hangingPunct="1"/>
            <a:r>
              <a:rPr lang="en-US" smtClean="0"/>
              <a:t>For each </a:t>
            </a:r>
            <a:r>
              <a:rPr lang="en-US" i="1" smtClean="0"/>
              <a:t>u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</a:t>
            </a:r>
            <a:r>
              <a:rPr lang="en-US" i="1" smtClean="0"/>
              <a:t>V</a:t>
            </a:r>
            <a:r>
              <a:rPr lang="en-US" smtClean="0"/>
              <a:t> , </a:t>
            </a:r>
            <a:r>
              <a:rPr lang="en-US" i="1" smtClean="0"/>
              <a:t>ADJ</a:t>
            </a:r>
            <a:r>
              <a:rPr lang="en-US" smtClean="0"/>
              <a:t> [ </a:t>
            </a:r>
            <a:r>
              <a:rPr lang="en-US" i="1" smtClean="0"/>
              <a:t>u</a:t>
            </a:r>
            <a:r>
              <a:rPr lang="en-US" smtClean="0"/>
              <a:t> ] points to all its adjacent vertices.</a:t>
            </a:r>
            <a:endParaRPr lang="en-US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Adjacency-list representation for a directed graph.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1219200" y="251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286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286000" y="251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3048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1600200" y="28956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V="1">
            <a:off x="14478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676400" y="2743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1676400" y="3657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25146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2743200" y="28194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V="1">
            <a:off x="2743200" y="34290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4343400" y="2209800"/>
            <a:ext cx="685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279525" y="25590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1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1263650" y="34432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5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854450" y="228600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 1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3854450" y="266700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 2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2362200" y="2590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2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810000" y="3976688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  5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2362200" y="3505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4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3810000" y="3581400"/>
            <a:ext cx="49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  4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309245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3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3810000" y="3141663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  3</a:t>
            </a: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4343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43434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43434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43434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5410200" y="2209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5791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480050" y="2224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6477000" y="2209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68580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6546850" y="2224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</a:t>
            </a: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5410200" y="2667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5791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5480050" y="2681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</a:t>
            </a:r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6477000" y="2667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6858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6546850" y="2681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</a:t>
            </a:r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7543800" y="2667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>
            <a:off x="79248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7613650" y="2681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</a:t>
            </a:r>
          </a:p>
        </p:txBody>
      </p:sp>
      <p:sp>
        <p:nvSpPr>
          <p:cNvPr id="50221" name="Rectangle 45"/>
          <p:cNvSpPr>
            <a:spLocks noChangeArrowheads="1"/>
          </p:cNvSpPr>
          <p:nvPr/>
        </p:nvSpPr>
        <p:spPr bwMode="auto">
          <a:xfrm>
            <a:off x="5410200" y="31242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2" name="Line 46"/>
          <p:cNvSpPr>
            <a:spLocks noChangeShapeType="1"/>
          </p:cNvSpPr>
          <p:nvPr/>
        </p:nvSpPr>
        <p:spPr bwMode="auto">
          <a:xfrm>
            <a:off x="57912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5480050" y="3138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</a:t>
            </a:r>
          </a:p>
        </p:txBody>
      </p:sp>
      <p:sp>
        <p:nvSpPr>
          <p:cNvPr id="50224" name="Rectangle 48"/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>
            <a:off x="5791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5480050" y="3595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</a:t>
            </a:r>
          </a:p>
        </p:txBody>
      </p:sp>
      <p:sp>
        <p:nvSpPr>
          <p:cNvPr id="50227" name="Rectangle 51"/>
          <p:cNvSpPr>
            <a:spLocks noChangeArrowheads="1"/>
          </p:cNvSpPr>
          <p:nvPr/>
        </p:nvSpPr>
        <p:spPr bwMode="auto">
          <a:xfrm>
            <a:off x="5410200" y="4114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Line 52"/>
          <p:cNvSpPr>
            <a:spLocks noChangeShapeType="1"/>
          </p:cNvSpPr>
          <p:nvPr/>
        </p:nvSpPr>
        <p:spPr bwMode="auto">
          <a:xfrm>
            <a:off x="57912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Text Box 53"/>
          <p:cNvSpPr txBox="1">
            <a:spLocks noChangeArrowheads="1"/>
          </p:cNvSpPr>
          <p:nvPr/>
        </p:nvSpPr>
        <p:spPr bwMode="auto">
          <a:xfrm>
            <a:off x="5480050" y="4129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</a:t>
            </a:r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>
            <a:off x="47244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>
            <a:off x="47244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Line 56"/>
          <p:cNvSpPr>
            <a:spLocks noChangeShapeType="1"/>
          </p:cNvSpPr>
          <p:nvPr/>
        </p:nvSpPr>
        <p:spPr bwMode="auto">
          <a:xfrm>
            <a:off x="47244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3" name="Line 57"/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4" name="Line 58"/>
          <p:cNvSpPr>
            <a:spLocks noChangeShapeType="1"/>
          </p:cNvSpPr>
          <p:nvPr/>
        </p:nvSpPr>
        <p:spPr bwMode="auto">
          <a:xfrm>
            <a:off x="47244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5" name="Line 59"/>
          <p:cNvSpPr>
            <a:spLocks noChangeShapeType="1"/>
          </p:cNvSpPr>
          <p:nvPr/>
        </p:nvSpPr>
        <p:spPr bwMode="auto">
          <a:xfrm>
            <a:off x="601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6" name="Line 60"/>
          <p:cNvSpPr>
            <a:spLocks noChangeShapeType="1"/>
          </p:cNvSpPr>
          <p:nvPr/>
        </p:nvSpPr>
        <p:spPr bwMode="auto">
          <a:xfrm>
            <a:off x="60198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Line 61"/>
          <p:cNvSpPr>
            <a:spLocks noChangeShapeType="1"/>
          </p:cNvSpPr>
          <p:nvPr/>
        </p:nvSpPr>
        <p:spPr bwMode="auto">
          <a:xfrm>
            <a:off x="70866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Line 62"/>
          <p:cNvSpPr>
            <a:spLocks noChangeShapeType="1"/>
          </p:cNvSpPr>
          <p:nvPr/>
        </p:nvSpPr>
        <p:spPr bwMode="auto">
          <a:xfrm flipV="1">
            <a:off x="6858000" y="220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9" name="Line 63"/>
          <p:cNvSpPr>
            <a:spLocks noChangeShapeType="1"/>
          </p:cNvSpPr>
          <p:nvPr/>
        </p:nvSpPr>
        <p:spPr bwMode="auto">
          <a:xfrm flipV="1">
            <a:off x="5791200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0" name="Line 64"/>
          <p:cNvSpPr>
            <a:spLocks noChangeShapeType="1"/>
          </p:cNvSpPr>
          <p:nvPr/>
        </p:nvSpPr>
        <p:spPr bwMode="auto">
          <a:xfrm flipV="1">
            <a:off x="57912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1" name="Line 65"/>
          <p:cNvSpPr>
            <a:spLocks noChangeShapeType="1"/>
          </p:cNvSpPr>
          <p:nvPr/>
        </p:nvSpPr>
        <p:spPr bwMode="auto">
          <a:xfrm flipV="1">
            <a:off x="5791200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2" name="Line 66"/>
          <p:cNvSpPr>
            <a:spLocks noChangeShapeType="1"/>
          </p:cNvSpPr>
          <p:nvPr/>
        </p:nvSpPr>
        <p:spPr bwMode="auto">
          <a:xfrm flipV="1">
            <a:off x="79248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3" name="Freeform 67"/>
          <p:cNvSpPr>
            <a:spLocks/>
          </p:cNvSpPr>
          <p:nvPr/>
        </p:nvSpPr>
        <p:spPr bwMode="auto">
          <a:xfrm>
            <a:off x="1130300" y="3810000"/>
            <a:ext cx="444500" cy="431800"/>
          </a:xfrm>
          <a:custGeom>
            <a:avLst/>
            <a:gdLst>
              <a:gd name="T0" fmla="*/ 2147483647 w 280"/>
              <a:gd name="T1" fmla="*/ 2147483647 h 272"/>
              <a:gd name="T2" fmla="*/ 2147483647 w 280"/>
              <a:gd name="T3" fmla="*/ 2147483647 h 272"/>
              <a:gd name="T4" fmla="*/ 2147483647 w 280"/>
              <a:gd name="T5" fmla="*/ 2147483647 h 272"/>
              <a:gd name="T6" fmla="*/ 2147483647 w 280"/>
              <a:gd name="T7" fmla="*/ 2147483647 h 272"/>
              <a:gd name="T8" fmla="*/ 2147483647 w 280"/>
              <a:gd name="T9" fmla="*/ 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" h="272">
                <a:moveTo>
                  <a:pt x="248" y="48"/>
                </a:moveTo>
                <a:cubicBezTo>
                  <a:pt x="264" y="128"/>
                  <a:pt x="280" y="208"/>
                  <a:pt x="248" y="240"/>
                </a:cubicBezTo>
                <a:cubicBezTo>
                  <a:pt x="216" y="272"/>
                  <a:pt x="96" y="264"/>
                  <a:pt x="56" y="240"/>
                </a:cubicBezTo>
                <a:cubicBezTo>
                  <a:pt x="16" y="216"/>
                  <a:pt x="0" y="136"/>
                  <a:pt x="8" y="96"/>
                </a:cubicBezTo>
                <a:cubicBezTo>
                  <a:pt x="16" y="56"/>
                  <a:pt x="88" y="16"/>
                  <a:pt x="10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4" name="Rectangle 68"/>
          <p:cNvSpPr>
            <a:spLocks noChangeArrowheads="1"/>
          </p:cNvSpPr>
          <p:nvPr/>
        </p:nvSpPr>
        <p:spPr bwMode="auto">
          <a:xfrm>
            <a:off x="990600" y="5410200"/>
            <a:ext cx="7418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Variation:  Can keep a second list of edges coming into a vertex.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Adjacency lists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/>
              <a:t>Advantage: </a:t>
            </a:r>
          </a:p>
          <a:p>
            <a:pPr lvl="1" eaLnBrk="1" hangingPunct="1"/>
            <a:r>
              <a:rPr lang="en-US" smtClean="0"/>
              <a:t>Saves space for sparse graphs.  Most graphs are sparse.</a:t>
            </a:r>
          </a:p>
          <a:p>
            <a:pPr lvl="1" eaLnBrk="1" hangingPunct="1"/>
            <a:r>
              <a:rPr lang="en-US" smtClean="0"/>
              <a:t>Traverse all the edges that start at v, in </a:t>
            </a:r>
            <a:r>
              <a:rPr lang="en-US" smtClean="0">
                <a:sym typeface="Symbol" pitchFamily="18" charset="2"/>
              </a:rPr>
              <a:t></a:t>
            </a:r>
            <a:r>
              <a:rPr lang="en-US" smtClean="0"/>
              <a:t>(degree(v))</a:t>
            </a:r>
          </a:p>
          <a:p>
            <a:pPr eaLnBrk="1" hangingPunct="1"/>
            <a:r>
              <a:rPr lang="en-US" smtClean="0"/>
              <a:t>Disadvantage:</a:t>
            </a:r>
          </a:p>
          <a:p>
            <a:pPr lvl="1" eaLnBrk="1" hangingPunct="1"/>
            <a:r>
              <a:rPr lang="en-US" smtClean="0"/>
              <a:t>Check for existence of an edge (v, u) in worst case time </a:t>
            </a:r>
            <a:r>
              <a:rPr lang="en-US" smtClean="0">
                <a:sym typeface="Symbol" pitchFamily="18" charset="2"/>
              </a:rPr>
              <a:t></a:t>
            </a:r>
            <a:r>
              <a:rPr lang="en-US" smtClean="0"/>
              <a:t>(degree(v))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Adjacency List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/>
            <a:r>
              <a:rPr lang="en-US" sz="2800" smtClean="0"/>
              <a:t>Storage</a:t>
            </a:r>
          </a:p>
          <a:p>
            <a:pPr lvl="1" eaLnBrk="1" hangingPunct="1"/>
            <a:r>
              <a:rPr lang="en-US" sz="2400" smtClean="0"/>
              <a:t>For a directed graph the number of items are</a:t>
            </a:r>
            <a:br>
              <a:rPr lang="en-US" sz="2400" smtClean="0"/>
            </a:br>
            <a:r>
              <a:rPr lang="en-US" sz="4000" smtClean="0">
                <a:sym typeface="Symbol" pitchFamily="18" charset="2"/>
              </a:rPr>
              <a:t></a:t>
            </a:r>
            <a:r>
              <a:rPr lang="en-US" sz="2400" smtClean="0">
                <a:sym typeface="Symbol" pitchFamily="18" charset="2"/>
              </a:rPr>
              <a:t>(out-degree (</a:t>
            </a:r>
            <a:r>
              <a:rPr lang="en-US" sz="2400" i="1" smtClean="0">
                <a:sym typeface="Symbol" pitchFamily="18" charset="2"/>
              </a:rPr>
              <a:t>v</a:t>
            </a:r>
            <a:r>
              <a:rPr lang="en-US" sz="2400" smtClean="0">
                <a:sym typeface="Symbol" pitchFamily="18" charset="2"/>
              </a:rPr>
              <a:t>)) = | </a:t>
            </a:r>
            <a:r>
              <a:rPr lang="en-US" sz="2400" i="1" smtClean="0">
                <a:sym typeface="Symbol" pitchFamily="18" charset="2"/>
              </a:rPr>
              <a:t>E</a:t>
            </a:r>
            <a:r>
              <a:rPr lang="en-US" sz="2400" smtClean="0">
                <a:sym typeface="Symbol" pitchFamily="18" charset="2"/>
              </a:rPr>
              <a:t> |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		So we need </a:t>
            </a:r>
            <a:r>
              <a:rPr lang="en-US" sz="2400" smtClean="0">
                <a:sym typeface="Symbol" pitchFamily="18" charset="2"/>
              </a:rPr>
              <a:t>( </a:t>
            </a:r>
            <a:r>
              <a:rPr lang="en-US" sz="2400" i="1" smtClean="0">
                <a:sym typeface="Symbol" pitchFamily="18" charset="2"/>
              </a:rPr>
              <a:t>V + 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E</a:t>
            </a:r>
            <a:r>
              <a:rPr lang="en-US" sz="2400" smtClean="0">
                <a:sym typeface="Symbol" pitchFamily="18" charset="2"/>
              </a:rPr>
              <a:t> ) </a:t>
            </a:r>
          </a:p>
          <a:p>
            <a:pPr lvl="1" eaLnBrk="1" hangingPunct="1">
              <a:lnSpc>
                <a:spcPct val="0"/>
              </a:lnSpc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pPr lvl="1" eaLnBrk="1" hangingPunct="1"/>
            <a:r>
              <a:rPr lang="en-US" sz="2400" smtClean="0"/>
              <a:t>For undirected graph the number of items are</a:t>
            </a:r>
            <a:br>
              <a:rPr lang="en-US" sz="2400" smtClean="0"/>
            </a:br>
            <a:r>
              <a:rPr lang="en-US" sz="4000" smtClean="0">
                <a:sym typeface="Symbol" pitchFamily="18" charset="2"/>
              </a:rPr>
              <a:t></a:t>
            </a:r>
            <a:r>
              <a:rPr lang="en-US" sz="2400" smtClean="0">
                <a:sym typeface="Symbol" pitchFamily="18" charset="2"/>
              </a:rPr>
              <a:t>(degree (</a:t>
            </a:r>
            <a:r>
              <a:rPr lang="en-US" sz="2400" i="1" smtClean="0">
                <a:sym typeface="Symbol" pitchFamily="18" charset="2"/>
              </a:rPr>
              <a:t>v</a:t>
            </a:r>
            <a:r>
              <a:rPr lang="en-US" sz="2400" smtClean="0">
                <a:sym typeface="Symbol" pitchFamily="18" charset="2"/>
              </a:rPr>
              <a:t>)) = 2 | </a:t>
            </a:r>
            <a:r>
              <a:rPr lang="en-US" sz="2400" i="1" smtClean="0">
                <a:sym typeface="Symbol" pitchFamily="18" charset="2"/>
              </a:rPr>
              <a:t>E</a:t>
            </a:r>
            <a:r>
              <a:rPr lang="en-US" sz="2400" smtClean="0">
                <a:sym typeface="Symbol" pitchFamily="18" charset="2"/>
              </a:rPr>
              <a:t> |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		 Also 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( </a:t>
            </a:r>
            <a:r>
              <a:rPr lang="en-US" sz="2400" i="1" smtClean="0">
                <a:sym typeface="Symbol" pitchFamily="18" charset="2"/>
              </a:rPr>
              <a:t>V + 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E</a:t>
            </a:r>
            <a:r>
              <a:rPr lang="en-US" smtClean="0">
                <a:sym typeface="Symbol" pitchFamily="18" charset="2"/>
              </a:rPr>
              <a:t> 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Easy to modify to handle weighted graphs. How?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endParaRPr lang="en-US" smtClean="0">
              <a:sym typeface="Symbol" pitchFamily="18" charset="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371600" y="2895600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i="1"/>
              <a:t>v</a:t>
            </a:r>
            <a:r>
              <a:rPr lang="en-US" sz="1400"/>
              <a:t> </a:t>
            </a:r>
            <a:r>
              <a:rPr lang="en-US" sz="1400">
                <a:sym typeface="Symbol" pitchFamily="18" charset="2"/>
              </a:rPr>
              <a:t> </a:t>
            </a:r>
            <a:r>
              <a:rPr lang="en-US" sz="1400" i="1">
                <a:sym typeface="Symbol" pitchFamily="18" charset="2"/>
              </a:rPr>
              <a:t>V</a:t>
            </a:r>
            <a:endParaRPr lang="en-US" sz="1400" i="1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371600" y="4495800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i="1"/>
              <a:t>v</a:t>
            </a:r>
            <a:r>
              <a:rPr lang="en-US" sz="1400"/>
              <a:t> </a:t>
            </a:r>
            <a:r>
              <a:rPr lang="en-US" sz="1400">
                <a:sym typeface="Symbol" pitchFamily="18" charset="2"/>
              </a:rPr>
              <a:t> </a:t>
            </a:r>
            <a:r>
              <a:rPr lang="en-US" sz="1400" i="1">
                <a:sym typeface="Symbol" pitchFamily="18" charset="2"/>
              </a:rPr>
              <a:t>V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Adjacency matrix representation</a:t>
            </a:r>
          </a:p>
        </p:txBody>
      </p:sp>
      <p:sp>
        <p:nvSpPr>
          <p:cNvPr id="53251" name="Rectangle 29"/>
          <p:cNvSpPr>
            <a:spLocks noGrp="1" noChangeArrowheads="1"/>
          </p:cNvSpPr>
          <p:nvPr>
            <p:ph idx="1"/>
          </p:nvPr>
        </p:nvSpPr>
        <p:spPr>
          <a:xfrm>
            <a:off x="457200" y="4191000"/>
            <a:ext cx="8229600" cy="2438400"/>
          </a:xfrm>
        </p:spPr>
        <p:txBody>
          <a:bodyPr/>
          <a:lstStyle/>
          <a:p>
            <a:pPr eaLnBrk="1" hangingPunct="1"/>
            <a:r>
              <a:rPr lang="en-US" smtClean="0"/>
              <a:t>|</a:t>
            </a:r>
            <a:r>
              <a:rPr lang="en-US" i="1" smtClean="0"/>
              <a:t>V</a:t>
            </a:r>
            <a:r>
              <a:rPr lang="en-US" smtClean="0"/>
              <a:t> | x |</a:t>
            </a:r>
            <a:r>
              <a:rPr lang="en-US" i="1" smtClean="0"/>
              <a:t>V |</a:t>
            </a:r>
            <a:r>
              <a:rPr lang="en-US" smtClean="0"/>
              <a:t>  matrix </a:t>
            </a:r>
            <a:r>
              <a:rPr lang="en-US" sz="3600" i="1" smtClean="0"/>
              <a:t>A </a:t>
            </a:r>
            <a:r>
              <a:rPr lang="en-US" sz="3600" smtClean="0"/>
              <a:t>= ( </a:t>
            </a:r>
            <a:r>
              <a:rPr lang="en-US" sz="3600" i="1" smtClean="0"/>
              <a:t>a</a:t>
            </a:r>
            <a:r>
              <a:rPr lang="en-US" sz="3600" i="1" baseline="-25000" smtClean="0"/>
              <a:t>ij</a:t>
            </a:r>
            <a:r>
              <a:rPr lang="en-US" sz="3600" smtClean="0"/>
              <a:t> )</a:t>
            </a:r>
            <a:r>
              <a:rPr lang="en-US" smtClean="0"/>
              <a:t>  such that  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3600" smtClean="0"/>
              <a:t> </a:t>
            </a:r>
            <a:r>
              <a:rPr lang="en-US" sz="3600" i="1" smtClean="0"/>
              <a:t>a</a:t>
            </a:r>
            <a:r>
              <a:rPr lang="en-US" sz="3600" i="1" baseline="-25000" smtClean="0"/>
              <a:t>ij</a:t>
            </a:r>
            <a:r>
              <a:rPr lang="en-US" sz="3600" smtClean="0"/>
              <a:t> </a:t>
            </a:r>
            <a:r>
              <a:rPr lang="en-US" smtClean="0"/>
              <a:t> = 1  if (</a:t>
            </a:r>
            <a:r>
              <a:rPr lang="en-US" i="1" smtClean="0"/>
              <a:t>i, j</a:t>
            </a:r>
            <a:r>
              <a:rPr lang="en-US" smtClean="0"/>
              <a:t> 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E</a:t>
            </a:r>
            <a:r>
              <a:rPr lang="en-US" smtClean="0">
                <a:sym typeface="Symbol" pitchFamily="18" charset="2"/>
              </a:rPr>
              <a:t> and 0 otherwise.</a:t>
            </a:r>
            <a:r>
              <a:rPr lang="en-US" sz="2800" smtClean="0">
                <a:sym typeface="Symbol" pitchFamily="18" charset="2"/>
              </a:rPr>
              <a:t/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We </a:t>
            </a:r>
            <a:r>
              <a:rPr lang="en-US" smtClean="0"/>
              <a:t>arbitrarily uniquely assign the numbers 1, 2, . . . , | </a:t>
            </a:r>
            <a:r>
              <a:rPr lang="en-US" i="1" smtClean="0"/>
              <a:t>V</a:t>
            </a:r>
            <a:r>
              <a:rPr lang="en-US" smtClean="0"/>
              <a:t> |</a:t>
            </a:r>
            <a:r>
              <a:rPr lang="en-US" smtClean="0">
                <a:sym typeface="Symbol" pitchFamily="18" charset="2"/>
              </a:rPr>
              <a:t>  to each vertex.</a:t>
            </a:r>
            <a:endParaRPr lang="en-US" sz="2800" smtClean="0">
              <a:sym typeface="Symbol" pitchFamily="18" charset="2"/>
            </a:endParaRP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1676400" y="1676400"/>
            <a:ext cx="5486400" cy="2286000"/>
            <a:chOff x="672" y="2016"/>
            <a:chExt cx="3456" cy="1440"/>
          </a:xfrm>
        </p:grpSpPr>
        <p:sp>
          <p:nvSpPr>
            <p:cNvPr id="53253" name="Oval 4"/>
            <p:cNvSpPr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" name="Oval 5"/>
            <p:cNvSpPr>
              <a:spLocks noChangeArrowheads="1"/>
            </p:cNvSpPr>
            <p:nvPr/>
          </p:nvSpPr>
          <p:spPr bwMode="auto">
            <a:xfrm>
              <a:off x="67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Oval 6"/>
            <p:cNvSpPr>
              <a:spLocks noChangeArrowheads="1"/>
            </p:cNvSpPr>
            <p:nvPr/>
          </p:nvSpPr>
          <p:spPr bwMode="auto">
            <a:xfrm>
              <a:off x="1344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Oval 7"/>
            <p:cNvSpPr>
              <a:spLocks noChangeArrowheads="1"/>
            </p:cNvSpPr>
            <p:nvPr/>
          </p:nvSpPr>
          <p:spPr bwMode="auto">
            <a:xfrm>
              <a:off x="134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Oval 8"/>
            <p:cNvSpPr>
              <a:spLocks noChangeArrowheads="1"/>
            </p:cNvSpPr>
            <p:nvPr/>
          </p:nvSpPr>
          <p:spPr bwMode="auto">
            <a:xfrm>
              <a:off x="182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Line 9"/>
            <p:cNvSpPr>
              <a:spLocks noChangeShapeType="1"/>
            </p:cNvSpPr>
            <p:nvPr/>
          </p:nvSpPr>
          <p:spPr bwMode="auto">
            <a:xfrm flipV="1">
              <a:off x="960" y="2256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Line 10"/>
            <p:cNvSpPr>
              <a:spLocks noChangeShapeType="1"/>
            </p:cNvSpPr>
            <p:nvPr/>
          </p:nvSpPr>
          <p:spPr bwMode="auto">
            <a:xfrm flipV="1">
              <a:off x="816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Line 11"/>
            <p:cNvSpPr>
              <a:spLocks noChangeShapeType="1"/>
            </p:cNvSpPr>
            <p:nvPr/>
          </p:nvSpPr>
          <p:spPr bwMode="auto">
            <a:xfrm>
              <a:off x="960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Line 13"/>
            <p:cNvSpPr>
              <a:spLocks noChangeShapeType="1"/>
            </p:cNvSpPr>
            <p:nvPr/>
          </p:nvSpPr>
          <p:spPr bwMode="auto">
            <a:xfrm>
              <a:off x="1488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Line 14"/>
            <p:cNvSpPr>
              <a:spLocks noChangeShapeType="1"/>
            </p:cNvSpPr>
            <p:nvPr/>
          </p:nvSpPr>
          <p:spPr bwMode="auto">
            <a:xfrm>
              <a:off x="1632" y="22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Line 15"/>
            <p:cNvSpPr>
              <a:spLocks noChangeShapeType="1"/>
            </p:cNvSpPr>
            <p:nvPr/>
          </p:nvSpPr>
          <p:spPr bwMode="auto">
            <a:xfrm flipV="1">
              <a:off x="1632" y="259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Text Box 16"/>
            <p:cNvSpPr txBox="1">
              <a:spLocks noChangeArrowheads="1"/>
            </p:cNvSpPr>
            <p:nvPr/>
          </p:nvSpPr>
          <p:spPr bwMode="auto">
            <a:xfrm>
              <a:off x="710" y="204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1</a:t>
              </a:r>
            </a:p>
          </p:txBody>
        </p:sp>
        <p:sp>
          <p:nvSpPr>
            <p:cNvPr id="53266" name="Text Box 17"/>
            <p:cNvSpPr txBox="1">
              <a:spLocks noChangeArrowheads="1"/>
            </p:cNvSpPr>
            <p:nvPr/>
          </p:nvSpPr>
          <p:spPr bwMode="auto">
            <a:xfrm>
              <a:off x="700" y="260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5</a:t>
              </a:r>
            </a:p>
          </p:txBody>
        </p:sp>
        <p:sp>
          <p:nvSpPr>
            <p:cNvPr id="53267" name="Text Box 18"/>
            <p:cNvSpPr txBox="1">
              <a:spLocks noChangeArrowheads="1"/>
            </p:cNvSpPr>
            <p:nvPr/>
          </p:nvSpPr>
          <p:spPr bwMode="auto">
            <a:xfrm>
              <a:off x="1392" y="206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2</a:t>
              </a:r>
            </a:p>
          </p:txBody>
        </p:sp>
        <p:sp>
          <p:nvSpPr>
            <p:cNvPr id="53268" name="Text Box 19"/>
            <p:cNvSpPr txBox="1">
              <a:spLocks noChangeArrowheads="1"/>
            </p:cNvSpPr>
            <p:nvPr/>
          </p:nvSpPr>
          <p:spPr bwMode="auto">
            <a:xfrm>
              <a:off x="1392" y="26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4</a:t>
              </a:r>
            </a:p>
          </p:txBody>
        </p:sp>
        <p:sp>
          <p:nvSpPr>
            <p:cNvPr id="53269" name="Text Box 20"/>
            <p:cNvSpPr txBox="1">
              <a:spLocks noChangeArrowheads="1"/>
            </p:cNvSpPr>
            <p:nvPr/>
          </p:nvSpPr>
          <p:spPr bwMode="auto">
            <a:xfrm>
              <a:off x="1852" y="240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 Black" pitchFamily="34" charset="0"/>
                </a:rPr>
                <a:t>3</a:t>
              </a:r>
            </a:p>
          </p:txBody>
        </p:sp>
        <p:sp>
          <p:nvSpPr>
            <p:cNvPr id="53270" name="Text Box 21"/>
            <p:cNvSpPr txBox="1">
              <a:spLocks noChangeArrowheads="1"/>
            </p:cNvSpPr>
            <p:nvPr/>
          </p:nvSpPr>
          <p:spPr bwMode="auto">
            <a:xfrm>
              <a:off x="2822" y="2039"/>
              <a:ext cx="1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1    2    3    4     5</a:t>
              </a:r>
            </a:p>
          </p:txBody>
        </p:sp>
        <p:sp>
          <p:nvSpPr>
            <p:cNvPr id="53271" name="Text Box 22"/>
            <p:cNvSpPr txBox="1">
              <a:spLocks noChangeArrowheads="1"/>
            </p:cNvSpPr>
            <p:nvPr/>
          </p:nvSpPr>
          <p:spPr bwMode="auto">
            <a:xfrm>
              <a:off x="2534" y="2423"/>
              <a:ext cx="196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  <a:p>
              <a:pPr eaLnBrk="0" hangingPunct="0"/>
              <a:r>
                <a:rPr lang="en-US"/>
                <a:t>2</a:t>
              </a:r>
            </a:p>
            <a:p>
              <a:pPr eaLnBrk="0" hangingPunct="0"/>
              <a:r>
                <a:rPr lang="en-US"/>
                <a:t>3</a:t>
              </a:r>
            </a:p>
            <a:p>
              <a:pPr eaLnBrk="0" hangingPunct="0"/>
              <a:r>
                <a:rPr lang="en-US"/>
                <a:t>4</a:t>
              </a:r>
            </a:p>
            <a:p>
              <a:pPr eaLnBrk="0" hangingPunct="0"/>
              <a:r>
                <a:rPr lang="en-US"/>
                <a:t>5</a:t>
              </a:r>
            </a:p>
          </p:txBody>
        </p:sp>
        <p:sp>
          <p:nvSpPr>
            <p:cNvPr id="53272" name="Rectangle 23"/>
            <p:cNvSpPr>
              <a:spLocks noChangeArrowheads="1"/>
            </p:cNvSpPr>
            <p:nvPr/>
          </p:nvSpPr>
          <p:spPr bwMode="auto">
            <a:xfrm>
              <a:off x="2784" y="2352"/>
              <a:ext cx="1344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Text Box 24"/>
            <p:cNvSpPr txBox="1">
              <a:spLocks noChangeArrowheads="1"/>
            </p:cNvSpPr>
            <p:nvPr/>
          </p:nvSpPr>
          <p:spPr bwMode="auto">
            <a:xfrm>
              <a:off x="2876" y="2409"/>
              <a:ext cx="1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0    1    0    0    1</a:t>
              </a:r>
            </a:p>
          </p:txBody>
        </p:sp>
        <p:sp>
          <p:nvSpPr>
            <p:cNvPr id="53274" name="Text Box 25"/>
            <p:cNvSpPr txBox="1">
              <a:spLocks noChangeArrowheads="1"/>
            </p:cNvSpPr>
            <p:nvPr/>
          </p:nvSpPr>
          <p:spPr bwMode="auto">
            <a:xfrm>
              <a:off x="2876" y="2592"/>
              <a:ext cx="1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1    0    1    1    1</a:t>
              </a:r>
            </a:p>
          </p:txBody>
        </p:sp>
        <p:sp>
          <p:nvSpPr>
            <p:cNvPr id="53275" name="Text Box 26"/>
            <p:cNvSpPr txBox="1">
              <a:spLocks noChangeArrowheads="1"/>
            </p:cNvSpPr>
            <p:nvPr/>
          </p:nvSpPr>
          <p:spPr bwMode="auto">
            <a:xfrm>
              <a:off x="2880" y="2784"/>
              <a:ext cx="1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0    1    0    1    0</a:t>
              </a:r>
            </a:p>
          </p:txBody>
        </p:sp>
        <p:sp>
          <p:nvSpPr>
            <p:cNvPr id="53276" name="Text Box 27"/>
            <p:cNvSpPr txBox="1">
              <a:spLocks noChangeArrowheads="1"/>
            </p:cNvSpPr>
            <p:nvPr/>
          </p:nvSpPr>
          <p:spPr bwMode="auto">
            <a:xfrm>
              <a:off x="2876" y="2985"/>
              <a:ext cx="1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0    1    1    0    1</a:t>
              </a:r>
            </a:p>
          </p:txBody>
        </p:sp>
        <p:sp>
          <p:nvSpPr>
            <p:cNvPr id="53277" name="Text Box 28"/>
            <p:cNvSpPr txBox="1">
              <a:spLocks noChangeArrowheads="1"/>
            </p:cNvSpPr>
            <p:nvPr/>
          </p:nvSpPr>
          <p:spPr bwMode="auto">
            <a:xfrm>
              <a:off x="2876" y="3177"/>
              <a:ext cx="1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1    1    0    1    0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Adjacency Matrix Representation for a Directed Graph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013325" y="2322513"/>
            <a:ext cx="189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1    2    3    4     5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556125" y="2932113"/>
            <a:ext cx="3111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  <a:p>
            <a:pPr eaLnBrk="0" hangingPunct="0"/>
            <a:r>
              <a:rPr lang="en-US"/>
              <a:t>2</a:t>
            </a:r>
          </a:p>
          <a:p>
            <a:pPr eaLnBrk="0" hangingPunct="0"/>
            <a:r>
              <a:rPr lang="en-US"/>
              <a:t>3</a:t>
            </a:r>
          </a:p>
          <a:p>
            <a:pPr eaLnBrk="0" hangingPunct="0"/>
            <a:r>
              <a:rPr lang="en-US"/>
              <a:t>4</a:t>
            </a:r>
          </a:p>
          <a:p>
            <a:pPr eaLnBrk="0" hangingPunct="0"/>
            <a:r>
              <a:rPr lang="en-US"/>
              <a:t>5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953000" y="2819400"/>
            <a:ext cx="2133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99050" y="29098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0    1    0    0    1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5099050" y="32004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0    0    1    1    1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105400" y="35052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0    0    0    1    0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099050" y="38242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0    0    0    0    1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099050" y="41290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0    0    0    0    0</a:t>
            </a: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62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7620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8288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1828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5908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V="1">
            <a:off x="1143000" y="34290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990600" y="3505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1219200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1219200" y="4191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2057400" y="3505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2286000" y="33528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2286000" y="39624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822325" y="30924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1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806450" y="39766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5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19050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2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1905000" y="4038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4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2635250" y="3657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 Black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Adjacency Matrix Representation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/>
              <a:t>Advantage:</a:t>
            </a:r>
          </a:p>
          <a:p>
            <a:pPr lvl="1" eaLnBrk="1" hangingPunct="1"/>
            <a:r>
              <a:rPr lang="en-US" smtClean="0"/>
              <a:t>Saves space for:</a:t>
            </a:r>
          </a:p>
          <a:p>
            <a:pPr lvl="2" eaLnBrk="1" hangingPunct="1"/>
            <a:r>
              <a:rPr lang="en-US" smtClean="0"/>
              <a:t>Dense graphs. </a:t>
            </a:r>
          </a:p>
          <a:p>
            <a:pPr lvl="2" eaLnBrk="1" hangingPunct="1"/>
            <a:r>
              <a:rPr lang="en-US" smtClean="0"/>
              <a:t>Small unweighted graphs using 1 bit per edge.</a:t>
            </a:r>
          </a:p>
          <a:p>
            <a:pPr lvl="1" eaLnBrk="1" hangingPunct="1"/>
            <a:r>
              <a:rPr lang="en-US" smtClean="0"/>
              <a:t>Check for existence of an edge in </a:t>
            </a:r>
            <a:r>
              <a:rPr lang="en-US" smtClean="0">
                <a:sym typeface="Symbol" pitchFamily="18" charset="2"/>
              </a:rPr>
              <a:t>(1)</a:t>
            </a:r>
            <a:endParaRPr lang="en-US" smtClean="0"/>
          </a:p>
          <a:p>
            <a:pPr lvl="1" eaLnBrk="1" hangingPunct="1">
              <a:lnSpc>
                <a:spcPct val="10000"/>
              </a:lnSpc>
            </a:pPr>
            <a:endParaRPr lang="en-US" smtClean="0"/>
          </a:p>
          <a:p>
            <a:pPr eaLnBrk="1" hangingPunct="1"/>
            <a:r>
              <a:rPr lang="en-US" smtClean="0"/>
              <a:t>Disadvantage:</a:t>
            </a:r>
          </a:p>
          <a:p>
            <a:pPr lvl="1" eaLnBrk="1" hangingPunct="1"/>
            <a:r>
              <a:rPr lang="en-US" smtClean="0"/>
              <a:t>Traverse all the edges that start at v, in </a:t>
            </a:r>
            <a:r>
              <a:rPr lang="en-US" smtClean="0">
                <a:sym typeface="Symbol" pitchFamily="18" charset="2"/>
              </a:rPr>
              <a:t></a:t>
            </a:r>
            <a:r>
              <a:rPr lang="en-US" smtClean="0"/>
              <a:t>(|V|)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of wiring electronic components</a:t>
            </a:r>
          </a:p>
          <a:p>
            <a:pPr eaLnBrk="1" hangingPunct="1"/>
            <a:r>
              <a:rPr lang="en-US" smtClean="0"/>
              <a:t>Shortest route between two cities.</a:t>
            </a:r>
          </a:p>
          <a:p>
            <a:pPr eaLnBrk="1" hangingPunct="1"/>
            <a:r>
              <a:rPr lang="en-US" smtClean="0"/>
              <a:t>Shortest distance between all pairs of cities in a road atlas.</a:t>
            </a:r>
          </a:p>
          <a:p>
            <a:pPr eaLnBrk="1" hangingPunct="1"/>
            <a:r>
              <a:rPr lang="en-US" smtClean="0"/>
              <a:t>Matching / Resource Allocation</a:t>
            </a:r>
          </a:p>
          <a:p>
            <a:pPr eaLnBrk="1" hangingPunct="1"/>
            <a:r>
              <a:rPr lang="en-US" smtClean="0"/>
              <a:t>Task scheduling</a:t>
            </a:r>
          </a:p>
          <a:p>
            <a:pPr eaLnBrk="1" hangingPunct="1"/>
            <a:r>
              <a:rPr lang="en-US" smtClean="0"/>
              <a:t>Visibility / Coverage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Adjacency Matrix Representation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Storage 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(</a:t>
            </a:r>
            <a:r>
              <a:rPr lang="en-US" smtClean="0"/>
              <a:t> | </a:t>
            </a:r>
            <a:r>
              <a:rPr lang="en-US" i="1" smtClean="0"/>
              <a:t>V</a:t>
            </a:r>
            <a:r>
              <a:rPr lang="en-US" smtClean="0"/>
              <a:t> |</a:t>
            </a:r>
            <a:r>
              <a:rPr lang="en-US" baseline="30000" smtClean="0"/>
              <a:t>2</a:t>
            </a:r>
            <a:r>
              <a:rPr lang="en-US" smtClean="0"/>
              <a:t>)   ( We usually just write, </a:t>
            </a:r>
            <a:r>
              <a:rPr lang="en-US" smtClean="0">
                <a:sym typeface="Symbol" pitchFamily="18" charset="2"/>
              </a:rPr>
              <a:t>(</a:t>
            </a:r>
            <a:r>
              <a:rPr lang="en-US" smtClean="0"/>
              <a:t> </a:t>
            </a:r>
            <a:r>
              <a:rPr lang="en-US" i="1" smtClean="0"/>
              <a:t>V</a:t>
            </a:r>
            <a:r>
              <a:rPr lang="en-US" smtClean="0"/>
              <a:t> </a:t>
            </a:r>
            <a:r>
              <a:rPr lang="en-US" baseline="30000" smtClean="0"/>
              <a:t>2</a:t>
            </a:r>
            <a:r>
              <a:rPr lang="en-US" smtClean="0"/>
              <a:t>) )</a:t>
            </a:r>
          </a:p>
          <a:p>
            <a:pPr lvl="1" eaLnBrk="1" hangingPunct="1"/>
            <a:r>
              <a:rPr lang="en-US" smtClean="0"/>
              <a:t>For undirected graphs you can save storage (only 1/2(V</a:t>
            </a:r>
            <a:r>
              <a:rPr lang="en-US" baseline="30000" smtClean="0"/>
              <a:t>2</a:t>
            </a:r>
            <a:r>
              <a:rPr lang="en-US" smtClean="0"/>
              <a:t>)) by noticing the adjacency matrix of an undirected graph is symmetric. How?</a:t>
            </a:r>
          </a:p>
          <a:p>
            <a:pPr eaLnBrk="1" hangingPunct="1"/>
            <a:r>
              <a:rPr lang="en-US" smtClean="0"/>
              <a:t>Easy to handle weighted graphs.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smtClean="0"/>
              <a:t>Graph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Graph Algorithms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Shortest Path</a:t>
            </a:r>
          </a:p>
          <a:p>
            <a:pPr lvl="1" eaLnBrk="1" hangingPunct="1"/>
            <a:r>
              <a:rPr lang="en-US" sz="2400" smtClean="0"/>
              <a:t>Single Source</a:t>
            </a:r>
          </a:p>
          <a:p>
            <a:pPr lvl="1" eaLnBrk="1" hangingPunct="1"/>
            <a:r>
              <a:rPr lang="en-US" sz="2400" smtClean="0"/>
              <a:t>All pairs (Ex. Floyd Warshall)</a:t>
            </a:r>
          </a:p>
          <a:p>
            <a:pPr eaLnBrk="1" hangingPunct="1"/>
            <a:r>
              <a:rPr lang="en-US" sz="2800" smtClean="0"/>
              <a:t>Network Flow</a:t>
            </a:r>
          </a:p>
          <a:p>
            <a:pPr eaLnBrk="1" hangingPunct="1"/>
            <a:r>
              <a:rPr lang="en-US" sz="2800" smtClean="0"/>
              <a:t>Matching</a:t>
            </a:r>
          </a:p>
          <a:p>
            <a:pPr lvl="1" eaLnBrk="1" hangingPunct="1"/>
            <a:r>
              <a:rPr lang="en-US" sz="2400" smtClean="0"/>
              <a:t>Bipartite</a:t>
            </a:r>
          </a:p>
          <a:p>
            <a:pPr lvl="1" eaLnBrk="1" hangingPunct="1"/>
            <a:r>
              <a:rPr lang="en-US" sz="2400" smtClean="0"/>
              <a:t>Weighted</a:t>
            </a:r>
          </a:p>
          <a:p>
            <a:pPr eaLnBrk="1" hangingPunct="1"/>
            <a:r>
              <a:rPr lang="en-US" sz="2800" smtClean="0"/>
              <a:t>Topological Ordering</a:t>
            </a:r>
          </a:p>
          <a:p>
            <a:pPr eaLnBrk="1" hangingPunct="1"/>
            <a:r>
              <a:rPr lang="en-US" sz="2800" smtClean="0"/>
              <a:t>Strongly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Graph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Biconnected Component / Articulation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Bridge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Graph Coloring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Euler Tour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Hamiltonian Tour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Clique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Isomorphism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Edge Cover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Vertex Cover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Visibility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93875"/>
            <a:ext cx="8229600" cy="1422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Flow of material </a:t>
            </a:r>
          </a:p>
          <a:p>
            <a:pPr lvl="1" eaLnBrk="1" hangingPunct="1"/>
            <a:r>
              <a:rPr lang="en-US" sz="2400" smtClean="0"/>
              <a:t>liquid flowing through pipes</a:t>
            </a:r>
          </a:p>
          <a:p>
            <a:pPr lvl="1" eaLnBrk="1" hangingPunct="1"/>
            <a:r>
              <a:rPr lang="en-US" sz="2400" smtClean="0"/>
              <a:t>current through electrical networks</a:t>
            </a:r>
          </a:p>
          <a:p>
            <a:pPr lvl="1" eaLnBrk="1" hangingPunct="1"/>
            <a:r>
              <a:rPr lang="en-US" sz="2400" smtClean="0"/>
              <a:t>information through communication networks</a:t>
            </a:r>
          </a:p>
          <a:p>
            <a:pPr lvl="1" eaLnBrk="1" hangingPunct="1"/>
            <a:r>
              <a:rPr lang="en-US" sz="2400" smtClean="0"/>
              <a:t>parts through an assembly line</a:t>
            </a:r>
          </a:p>
          <a:p>
            <a:pPr eaLnBrk="1" hangingPunct="1"/>
            <a:r>
              <a:rPr lang="en-US" sz="2800" smtClean="0"/>
              <a:t>In Operating systems to model resource handling (deadlock problems)</a:t>
            </a:r>
          </a:p>
          <a:p>
            <a:pPr eaLnBrk="1" hangingPunct="1"/>
            <a:r>
              <a:rPr lang="en-US" sz="2800" smtClean="0"/>
              <a:t>In compilers for parsing and optimizing the code.</a:t>
            </a:r>
            <a:br>
              <a:rPr lang="en-US" sz="2800" smtClean="0"/>
            </a:b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What is a Graph?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Informally a </a:t>
            </a:r>
            <a:r>
              <a:rPr lang="en-US" i="1" smtClean="0"/>
              <a:t>graph</a:t>
            </a:r>
            <a:r>
              <a:rPr lang="en-US" smtClean="0"/>
              <a:t> is a set of nodes joined by a set of lines or arrows.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9906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410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410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6705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67056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7696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7696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32766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12192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4478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1447800" y="35814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Freeform 19"/>
          <p:cNvSpPr>
            <a:spLocks/>
          </p:cNvSpPr>
          <p:nvPr/>
        </p:nvSpPr>
        <p:spPr bwMode="auto">
          <a:xfrm>
            <a:off x="2273300" y="2870200"/>
            <a:ext cx="546100" cy="406400"/>
          </a:xfrm>
          <a:custGeom>
            <a:avLst/>
            <a:gdLst>
              <a:gd name="T0" fmla="*/ 2147483647 w 344"/>
              <a:gd name="T1" fmla="*/ 2147483647 h 256"/>
              <a:gd name="T2" fmla="*/ 2147483647 w 344"/>
              <a:gd name="T3" fmla="*/ 2147483647 h 256"/>
              <a:gd name="T4" fmla="*/ 2147483647 w 344"/>
              <a:gd name="T5" fmla="*/ 2147483647 h 256"/>
              <a:gd name="T6" fmla="*/ 2147483647 w 344"/>
              <a:gd name="T7" fmla="*/ 2147483647 h 256"/>
              <a:gd name="T8" fmla="*/ 2147483647 w 344"/>
              <a:gd name="T9" fmla="*/ 2147483647 h 256"/>
              <a:gd name="T10" fmla="*/ 2147483647 w 344"/>
              <a:gd name="T11" fmla="*/ 2147483647 h 256"/>
              <a:gd name="T12" fmla="*/ 2147483647 w 344"/>
              <a:gd name="T13" fmla="*/ 2147483647 h 256"/>
              <a:gd name="T14" fmla="*/ 2147483647 w 344"/>
              <a:gd name="T15" fmla="*/ 2147483647 h 2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4" h="256">
                <a:moveTo>
                  <a:pt x="56" y="256"/>
                </a:moveTo>
                <a:cubicBezTo>
                  <a:pt x="28" y="204"/>
                  <a:pt x="0" y="152"/>
                  <a:pt x="8" y="112"/>
                </a:cubicBezTo>
                <a:cubicBezTo>
                  <a:pt x="16" y="72"/>
                  <a:pt x="72" y="32"/>
                  <a:pt x="104" y="16"/>
                </a:cubicBezTo>
                <a:cubicBezTo>
                  <a:pt x="136" y="0"/>
                  <a:pt x="168" y="8"/>
                  <a:pt x="200" y="16"/>
                </a:cubicBezTo>
                <a:cubicBezTo>
                  <a:pt x="232" y="24"/>
                  <a:pt x="272" y="40"/>
                  <a:pt x="296" y="64"/>
                </a:cubicBezTo>
                <a:cubicBezTo>
                  <a:pt x="320" y="88"/>
                  <a:pt x="344" y="136"/>
                  <a:pt x="344" y="160"/>
                </a:cubicBezTo>
                <a:cubicBezTo>
                  <a:pt x="344" y="184"/>
                  <a:pt x="312" y="192"/>
                  <a:pt x="296" y="208"/>
                </a:cubicBezTo>
                <a:cubicBezTo>
                  <a:pt x="280" y="224"/>
                  <a:pt x="256" y="248"/>
                  <a:pt x="248" y="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Freeform 20"/>
          <p:cNvSpPr>
            <a:spLocks/>
          </p:cNvSpPr>
          <p:nvPr/>
        </p:nvSpPr>
        <p:spPr bwMode="auto">
          <a:xfrm>
            <a:off x="1447800" y="4254500"/>
            <a:ext cx="838200" cy="241300"/>
          </a:xfrm>
          <a:custGeom>
            <a:avLst/>
            <a:gdLst>
              <a:gd name="T0" fmla="*/ 0 w 528"/>
              <a:gd name="T1" fmla="*/ 2147483647 h 152"/>
              <a:gd name="T2" fmla="*/ 2147483647 w 528"/>
              <a:gd name="T3" fmla="*/ 2147483647 h 152"/>
              <a:gd name="T4" fmla="*/ 2147483647 w 528"/>
              <a:gd name="T5" fmla="*/ 2147483647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52">
                <a:moveTo>
                  <a:pt x="0" y="152"/>
                </a:moveTo>
                <a:cubicBezTo>
                  <a:pt x="124" y="84"/>
                  <a:pt x="248" y="16"/>
                  <a:pt x="336" y="8"/>
                </a:cubicBezTo>
                <a:cubicBezTo>
                  <a:pt x="424" y="0"/>
                  <a:pt x="496" y="80"/>
                  <a:pt x="52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Freeform 21"/>
          <p:cNvSpPr>
            <a:spLocks/>
          </p:cNvSpPr>
          <p:nvPr/>
        </p:nvSpPr>
        <p:spPr bwMode="auto">
          <a:xfrm>
            <a:off x="1447800" y="4648200"/>
            <a:ext cx="914400" cy="266700"/>
          </a:xfrm>
          <a:custGeom>
            <a:avLst/>
            <a:gdLst>
              <a:gd name="T0" fmla="*/ 2147483647 w 576"/>
              <a:gd name="T1" fmla="*/ 0 h 168"/>
              <a:gd name="T2" fmla="*/ 2147483647 w 576"/>
              <a:gd name="T3" fmla="*/ 2147483647 h 168"/>
              <a:gd name="T4" fmla="*/ 2147483647 w 576"/>
              <a:gd name="T5" fmla="*/ 2147483647 h 168"/>
              <a:gd name="T6" fmla="*/ 2147483647 w 576"/>
              <a:gd name="T7" fmla="*/ 2147483647 h 168"/>
              <a:gd name="T8" fmla="*/ 0 w 576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168">
                <a:moveTo>
                  <a:pt x="576" y="0"/>
                </a:moveTo>
                <a:cubicBezTo>
                  <a:pt x="516" y="60"/>
                  <a:pt x="456" y="120"/>
                  <a:pt x="384" y="144"/>
                </a:cubicBezTo>
                <a:cubicBezTo>
                  <a:pt x="312" y="168"/>
                  <a:pt x="200" y="152"/>
                  <a:pt x="144" y="144"/>
                </a:cubicBezTo>
                <a:cubicBezTo>
                  <a:pt x="88" y="136"/>
                  <a:pt x="72" y="120"/>
                  <a:pt x="48" y="96"/>
                </a:cubicBezTo>
                <a:cubicBezTo>
                  <a:pt x="24" y="72"/>
                  <a:pt x="8" y="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35052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074738" y="3200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494338" y="31242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381250" y="3276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3352800" y="32448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3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1074738" y="42672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4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5486400" y="4311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4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362200" y="4343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5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781800" y="4343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5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352800" y="4343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6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7780338" y="4343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6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6800850" y="3124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7772400" y="3124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3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5791200" y="34290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5867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 flipV="1">
            <a:off x="6934200" y="3505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 flipV="1">
            <a:off x="7924800" y="3505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Definition: Graph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 is an ordered triple G:=(V, E, f)</a:t>
            </a:r>
          </a:p>
          <a:p>
            <a:pPr lvl="1" eaLnBrk="1" hangingPunct="1"/>
            <a:r>
              <a:rPr lang="en-US" smtClean="0"/>
              <a:t>V is a set of nodes, points, or vertices. </a:t>
            </a:r>
          </a:p>
          <a:p>
            <a:pPr lvl="1" eaLnBrk="1" hangingPunct="1"/>
            <a:r>
              <a:rPr lang="en-US" smtClean="0"/>
              <a:t>E is a set, whose elements are known as edges or lines. </a:t>
            </a:r>
          </a:p>
          <a:p>
            <a:pPr lvl="1" eaLnBrk="1" hangingPunct="1"/>
            <a:r>
              <a:rPr lang="en-US" smtClean="0"/>
              <a:t>f is a function </a:t>
            </a:r>
          </a:p>
          <a:p>
            <a:pPr lvl="2" eaLnBrk="1" hangingPunct="1"/>
            <a:r>
              <a:rPr lang="en-US" smtClean="0"/>
              <a:t>maps each element of E </a:t>
            </a:r>
          </a:p>
          <a:p>
            <a:pPr lvl="2" eaLnBrk="1" hangingPunct="1"/>
            <a:r>
              <a:rPr lang="en-US" smtClean="0"/>
              <a:t>to an unordered pair of vertices in V.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3897</TotalTime>
  <Words>1728</Words>
  <Application>Microsoft Office PowerPoint</Application>
  <PresentationFormat>On-screen Show (4:3)</PresentationFormat>
  <Paragraphs>427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Wingdings</vt:lpstr>
      <vt:lpstr>Times New Roman</vt:lpstr>
      <vt:lpstr>Arial Black</vt:lpstr>
      <vt:lpstr>Symbol</vt:lpstr>
      <vt:lpstr>Clarity</vt:lpstr>
      <vt:lpstr>Introduction to  Graph Theory</vt:lpstr>
      <vt:lpstr>Graph Theory - History</vt:lpstr>
      <vt:lpstr>Famous problems</vt:lpstr>
      <vt:lpstr>Famous problems</vt:lpstr>
      <vt:lpstr>Examples</vt:lpstr>
      <vt:lpstr>Examples</vt:lpstr>
      <vt:lpstr>Basics</vt:lpstr>
      <vt:lpstr>What is a Graph?</vt:lpstr>
      <vt:lpstr>Definition: Graph</vt:lpstr>
      <vt:lpstr>Definitions</vt:lpstr>
      <vt:lpstr>Example</vt:lpstr>
      <vt:lpstr>Simple Graphs </vt:lpstr>
      <vt:lpstr>Path</vt:lpstr>
      <vt:lpstr>Cycle</vt:lpstr>
      <vt:lpstr>Connectivity</vt:lpstr>
      <vt:lpstr>Sparse/Dense</vt:lpstr>
      <vt:lpstr>A weighted graph</vt:lpstr>
      <vt:lpstr>Directed Graph (digraph)</vt:lpstr>
      <vt:lpstr>Bipartite graph</vt:lpstr>
      <vt:lpstr>Special Types</vt:lpstr>
      <vt:lpstr>Complete Graph</vt:lpstr>
      <vt:lpstr>Complete Bipartite Graph</vt:lpstr>
      <vt:lpstr>Planar Graph</vt:lpstr>
      <vt:lpstr>Dual Graph</vt:lpstr>
      <vt:lpstr>Tree</vt:lpstr>
      <vt:lpstr>Generalization: Hypergraph</vt:lpstr>
      <vt:lpstr>Degree</vt:lpstr>
      <vt:lpstr>Degree (Directed Graphs)</vt:lpstr>
      <vt:lpstr>Degree: Simple Facts</vt:lpstr>
      <vt:lpstr>Subgraphs</vt:lpstr>
      <vt:lpstr>Subgraph</vt:lpstr>
      <vt:lpstr>Spanning subgraph</vt:lpstr>
      <vt:lpstr>Induced Subgraph</vt:lpstr>
      <vt:lpstr>Induced Subgraph (2)</vt:lpstr>
      <vt:lpstr>Component</vt:lpstr>
      <vt:lpstr>Isomorphism</vt:lpstr>
      <vt:lpstr>Isomorphism</vt:lpstr>
      <vt:lpstr>Isomorphism Problem</vt:lpstr>
      <vt:lpstr>Graph  Abstract Data Type</vt:lpstr>
      <vt:lpstr>Graph ADT</vt:lpstr>
      <vt:lpstr>Representation (Matrix)</vt:lpstr>
      <vt:lpstr>Representation (List)</vt:lpstr>
      <vt:lpstr>Implementation of a Graph.</vt:lpstr>
      <vt:lpstr>Adjacency-list representation for a directed graph.</vt:lpstr>
      <vt:lpstr>Adjacency lists</vt:lpstr>
      <vt:lpstr>Adjacency List</vt:lpstr>
      <vt:lpstr>Adjacency matrix representation</vt:lpstr>
      <vt:lpstr>Adjacency Matrix Representation for a Directed Graph</vt:lpstr>
      <vt:lpstr>Adjacency Matrix Representation</vt:lpstr>
      <vt:lpstr>Adjacency Matrix Representation</vt:lpstr>
      <vt:lpstr>Graph Algorithms</vt:lpstr>
      <vt:lpstr>Graph Algorithms</vt:lpstr>
      <vt:lpstr>Graph Algorithms</vt:lpstr>
      <vt:lpstr>Thank you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Graph Theory</dc:title>
  <dc:creator>Mushfiqur Rouf</dc:creator>
  <cp:lastModifiedBy>Gururajan</cp:lastModifiedBy>
  <cp:revision>153</cp:revision>
  <dcterms:created xsi:type="dcterms:W3CDTF">2006-04-12T22:05:38Z</dcterms:created>
  <dcterms:modified xsi:type="dcterms:W3CDTF">2017-07-15T04:59:44Z</dcterms:modified>
</cp:coreProperties>
</file>