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243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17805-397D-4D88-AC8C-0941374EF4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59EBB-157B-4AB0-B42B-276B770E6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15632-5985-40E9-A3B2-E5B7A9C664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10B7C-7153-41A1-BBE7-BD89DD7B1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F2FE0-5DF3-4C4A-96FA-5E87BDC92E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39B3A-34EB-4064-9882-E1AB4043D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6F146-8023-4582-8587-8921E5BB30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81392-C418-44FC-B621-9F62D2A3A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4633B-7DA3-4D36-8FF3-66AAFB0B57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4AE9-A04D-4A44-837B-2A6046787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9D0E8-B600-438F-BEEF-757A00F56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39994A6-3D83-4479-B041-4013A03988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Suffix trees and suffix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3505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Put the suffix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413375" y="533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4608513" y="26876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6321425" y="2535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078413" y="6524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4989513" y="893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710113" y="170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4621213" y="1968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532313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6208713" y="144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284913" y="175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6437313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827713" y="6651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4989513" y="14906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99" name="AutoShape 35"/>
          <p:cNvCxnSpPr>
            <a:cxnSpLocks noChangeShapeType="1"/>
            <a:stCxn id="11286" idx="3"/>
            <a:endCxn id="11298" idx="0"/>
          </p:cNvCxnSpPr>
          <p:nvPr/>
        </p:nvCxnSpPr>
        <p:spPr bwMode="auto">
          <a:xfrm flipH="1">
            <a:off x="5159375" y="822325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300" name="AutoShape 36"/>
          <p:cNvCxnSpPr>
            <a:cxnSpLocks noChangeShapeType="1"/>
            <a:stCxn id="11298" idx="3"/>
            <a:endCxn id="11287" idx="0"/>
          </p:cNvCxnSpPr>
          <p:nvPr/>
        </p:nvCxnSpPr>
        <p:spPr bwMode="auto">
          <a:xfrm flipH="1">
            <a:off x="4819650" y="1779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5254625" y="2306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2" name="AutoShape 38"/>
          <p:cNvCxnSpPr>
            <a:cxnSpLocks noChangeShapeType="1"/>
            <a:stCxn id="11298" idx="5"/>
            <a:endCxn id="11301" idx="0"/>
          </p:cNvCxnSpPr>
          <p:nvPr/>
        </p:nvCxnSpPr>
        <p:spPr bwMode="auto">
          <a:xfrm>
            <a:off x="5278438" y="1779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370513" y="175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5827713" y="12192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5" name="AutoShape 41"/>
          <p:cNvCxnSpPr>
            <a:cxnSpLocks noChangeShapeType="1"/>
            <a:stCxn id="11286" idx="5"/>
            <a:endCxn id="11304" idx="0"/>
          </p:cNvCxnSpPr>
          <p:nvPr/>
        </p:nvCxnSpPr>
        <p:spPr bwMode="auto">
          <a:xfrm>
            <a:off x="5702300" y="8223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306" name="AutoShape 42"/>
          <p:cNvCxnSpPr>
            <a:cxnSpLocks noChangeShapeType="1"/>
            <a:stCxn id="11304" idx="5"/>
            <a:endCxn id="11288" idx="0"/>
          </p:cNvCxnSpPr>
          <p:nvPr/>
        </p:nvCxnSpPr>
        <p:spPr bwMode="auto">
          <a:xfrm>
            <a:off x="6116638" y="15081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6894513" y="1849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8" name="AutoShape 44"/>
          <p:cNvCxnSpPr>
            <a:cxnSpLocks noChangeShapeType="1"/>
            <a:stCxn id="11304" idx="6"/>
            <a:endCxn id="11307" idx="0"/>
          </p:cNvCxnSpPr>
          <p:nvPr/>
        </p:nvCxnSpPr>
        <p:spPr bwMode="auto">
          <a:xfrm>
            <a:off x="6165850" y="13890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6513513" y="121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5376863" y="3657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AutoShape 47"/>
          <p:cNvSpPr>
            <a:spLocks noChangeArrowheads="1"/>
          </p:cNvSpPr>
          <p:nvPr/>
        </p:nvSpPr>
        <p:spPr bwMode="auto">
          <a:xfrm>
            <a:off x="4572000" y="58118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1312" name="AutoShape 48"/>
          <p:cNvSpPr>
            <a:spLocks noChangeArrowheads="1"/>
          </p:cNvSpPr>
          <p:nvPr/>
        </p:nvSpPr>
        <p:spPr bwMode="auto">
          <a:xfrm>
            <a:off x="6284913" y="5659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5041900" y="3776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4953000" y="40179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673600" y="482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4584700" y="5092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44958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61722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6248400" y="487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64008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5791200" y="3789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4953000" y="4614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3" name="AutoShape 59"/>
          <p:cNvCxnSpPr>
            <a:cxnSpLocks noChangeShapeType="1"/>
            <a:stCxn id="11310" idx="3"/>
            <a:endCxn id="11322" idx="0"/>
          </p:cNvCxnSpPr>
          <p:nvPr/>
        </p:nvCxnSpPr>
        <p:spPr bwMode="auto">
          <a:xfrm flipH="1">
            <a:off x="5122863" y="3946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324" name="AutoShape 60"/>
          <p:cNvCxnSpPr>
            <a:cxnSpLocks noChangeShapeType="1"/>
            <a:stCxn id="11322" idx="3"/>
            <a:endCxn id="11311" idx="0"/>
          </p:cNvCxnSpPr>
          <p:nvPr/>
        </p:nvCxnSpPr>
        <p:spPr bwMode="auto">
          <a:xfrm flipH="1">
            <a:off x="4783138" y="4903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25" name="AutoShape 61"/>
          <p:cNvSpPr>
            <a:spLocks noChangeArrowheads="1"/>
          </p:cNvSpPr>
          <p:nvPr/>
        </p:nvSpPr>
        <p:spPr bwMode="auto">
          <a:xfrm>
            <a:off x="5218113" y="5430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6" name="AutoShape 62"/>
          <p:cNvCxnSpPr>
            <a:cxnSpLocks noChangeShapeType="1"/>
            <a:stCxn id="11322" idx="5"/>
            <a:endCxn id="11325" idx="0"/>
          </p:cNvCxnSpPr>
          <p:nvPr/>
        </p:nvCxnSpPr>
        <p:spPr bwMode="auto">
          <a:xfrm>
            <a:off x="5241925" y="4903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5334000" y="487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28" name="Oval 64"/>
          <p:cNvSpPr>
            <a:spLocks noChangeArrowheads="1"/>
          </p:cNvSpPr>
          <p:nvPr/>
        </p:nvSpPr>
        <p:spPr bwMode="auto">
          <a:xfrm>
            <a:off x="5791200" y="4343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9" name="AutoShape 65"/>
          <p:cNvCxnSpPr>
            <a:cxnSpLocks noChangeShapeType="1"/>
            <a:stCxn id="11310" idx="5"/>
            <a:endCxn id="11328" idx="0"/>
          </p:cNvCxnSpPr>
          <p:nvPr/>
        </p:nvCxnSpPr>
        <p:spPr bwMode="auto">
          <a:xfrm>
            <a:off x="5665788" y="39465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330" name="AutoShape 66"/>
          <p:cNvCxnSpPr>
            <a:cxnSpLocks noChangeShapeType="1"/>
            <a:stCxn id="11328" idx="5"/>
            <a:endCxn id="11312" idx="0"/>
          </p:cNvCxnSpPr>
          <p:nvPr/>
        </p:nvCxnSpPr>
        <p:spPr bwMode="auto">
          <a:xfrm>
            <a:off x="6080125" y="46323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31" name="AutoShape 67"/>
          <p:cNvSpPr>
            <a:spLocks noChangeArrowheads="1"/>
          </p:cNvSpPr>
          <p:nvPr/>
        </p:nvSpPr>
        <p:spPr bwMode="auto">
          <a:xfrm>
            <a:off x="6858000" y="4973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2" name="AutoShape 68"/>
          <p:cNvCxnSpPr>
            <a:cxnSpLocks noChangeShapeType="1"/>
            <a:stCxn id="11328" idx="6"/>
            <a:endCxn id="11331" idx="0"/>
          </p:cNvCxnSpPr>
          <p:nvPr/>
        </p:nvCxnSpPr>
        <p:spPr bwMode="auto">
          <a:xfrm>
            <a:off x="6129338" y="45132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6477000" y="4343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1334" name="AutoShape 70"/>
          <p:cNvSpPr>
            <a:spLocks noChangeArrowheads="1"/>
          </p:cNvSpPr>
          <p:nvPr/>
        </p:nvSpPr>
        <p:spPr bwMode="auto">
          <a:xfrm>
            <a:off x="6629400" y="3956050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5" name="AutoShape 71"/>
          <p:cNvCxnSpPr>
            <a:cxnSpLocks noChangeShapeType="1"/>
            <a:stCxn id="11310" idx="6"/>
            <a:endCxn id="11334" idx="0"/>
          </p:cNvCxnSpPr>
          <p:nvPr/>
        </p:nvCxnSpPr>
        <p:spPr bwMode="auto">
          <a:xfrm>
            <a:off x="5715000" y="38274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33528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We will also label each leaf with the starting point of the corres. suffix.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5376863" y="4572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4572000" y="26114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6284913" y="24590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5041900" y="5762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953000" y="8175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4673600" y="162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4584700" y="1892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495800" y="213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6172200" y="1371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248400" y="167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400800" y="190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791200" y="5889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4953000" y="14144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0" name="AutoShape 40"/>
          <p:cNvCxnSpPr>
            <a:cxnSpLocks noChangeShapeType="1"/>
            <a:stCxn id="15387" idx="3"/>
            <a:endCxn id="15399" idx="0"/>
          </p:cNvCxnSpPr>
          <p:nvPr/>
        </p:nvCxnSpPr>
        <p:spPr bwMode="auto">
          <a:xfrm flipH="1">
            <a:off x="5122863" y="7461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01" name="AutoShape 41"/>
          <p:cNvCxnSpPr>
            <a:cxnSpLocks noChangeShapeType="1"/>
            <a:stCxn id="15399" idx="3"/>
            <a:endCxn id="15388" idx="0"/>
          </p:cNvCxnSpPr>
          <p:nvPr/>
        </p:nvCxnSpPr>
        <p:spPr bwMode="auto">
          <a:xfrm flipH="1">
            <a:off x="4783138" y="17033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02" name="AutoShape 42"/>
          <p:cNvSpPr>
            <a:spLocks noChangeArrowheads="1"/>
          </p:cNvSpPr>
          <p:nvPr/>
        </p:nvSpPr>
        <p:spPr bwMode="auto">
          <a:xfrm>
            <a:off x="5218113" y="2230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3" name="AutoShape 43"/>
          <p:cNvCxnSpPr>
            <a:cxnSpLocks noChangeShapeType="1"/>
            <a:stCxn id="15399" idx="5"/>
            <a:endCxn id="15402" idx="0"/>
          </p:cNvCxnSpPr>
          <p:nvPr/>
        </p:nvCxnSpPr>
        <p:spPr bwMode="auto">
          <a:xfrm>
            <a:off x="5241925" y="17033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334000" y="167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5791200" y="11430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6" name="AutoShape 46"/>
          <p:cNvCxnSpPr>
            <a:cxnSpLocks noChangeShapeType="1"/>
            <a:stCxn id="15387" idx="5"/>
            <a:endCxn id="15405" idx="0"/>
          </p:cNvCxnSpPr>
          <p:nvPr/>
        </p:nvCxnSpPr>
        <p:spPr bwMode="auto">
          <a:xfrm>
            <a:off x="5665788" y="7461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07" name="AutoShape 47"/>
          <p:cNvCxnSpPr>
            <a:cxnSpLocks noChangeShapeType="1"/>
            <a:stCxn id="15405" idx="5"/>
            <a:endCxn id="15389" idx="0"/>
          </p:cNvCxnSpPr>
          <p:nvPr/>
        </p:nvCxnSpPr>
        <p:spPr bwMode="auto">
          <a:xfrm>
            <a:off x="6080125" y="14319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6858000" y="1773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9" name="AutoShape 49"/>
          <p:cNvCxnSpPr>
            <a:cxnSpLocks noChangeShapeType="1"/>
            <a:stCxn id="15405" idx="6"/>
            <a:endCxn id="15408" idx="0"/>
          </p:cNvCxnSpPr>
          <p:nvPr/>
        </p:nvCxnSpPr>
        <p:spPr bwMode="auto">
          <a:xfrm>
            <a:off x="6129338" y="13128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6477000" y="114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6629400" y="755650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12" name="AutoShape 52"/>
          <p:cNvCxnSpPr>
            <a:cxnSpLocks noChangeShapeType="1"/>
            <a:stCxn id="15387" idx="6"/>
            <a:endCxn id="15411" idx="0"/>
          </p:cNvCxnSpPr>
          <p:nvPr/>
        </p:nvCxnSpPr>
        <p:spPr bwMode="auto">
          <a:xfrm>
            <a:off x="5715000" y="6270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5943600" y="22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5453063" y="41148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utoShape 55"/>
          <p:cNvSpPr>
            <a:spLocks noChangeArrowheads="1"/>
          </p:cNvSpPr>
          <p:nvPr/>
        </p:nvSpPr>
        <p:spPr bwMode="auto">
          <a:xfrm>
            <a:off x="4648200" y="6269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5416" name="AutoShape 56"/>
          <p:cNvSpPr>
            <a:spLocks noChangeArrowheads="1"/>
          </p:cNvSpPr>
          <p:nvPr/>
        </p:nvSpPr>
        <p:spPr bwMode="auto">
          <a:xfrm>
            <a:off x="6361113" y="6116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5118100" y="42338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029200" y="44751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4749800" y="5283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4660900" y="5549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45720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6248400" y="502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63246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6477000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5867400" y="42465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5029200" y="5072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27" name="AutoShape 67"/>
          <p:cNvCxnSpPr>
            <a:cxnSpLocks noChangeShapeType="1"/>
            <a:stCxn id="15414" idx="3"/>
            <a:endCxn id="15426" idx="0"/>
          </p:cNvCxnSpPr>
          <p:nvPr/>
        </p:nvCxnSpPr>
        <p:spPr bwMode="auto">
          <a:xfrm flipH="1">
            <a:off x="5199063" y="44037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28" name="AutoShape 68"/>
          <p:cNvCxnSpPr>
            <a:cxnSpLocks noChangeShapeType="1"/>
            <a:stCxn id="15426" idx="3"/>
            <a:endCxn id="15415" idx="0"/>
          </p:cNvCxnSpPr>
          <p:nvPr/>
        </p:nvCxnSpPr>
        <p:spPr bwMode="auto">
          <a:xfrm flipH="1">
            <a:off x="4859338" y="53609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29" name="AutoShape 69"/>
          <p:cNvSpPr>
            <a:spLocks noChangeArrowheads="1"/>
          </p:cNvSpPr>
          <p:nvPr/>
        </p:nvSpPr>
        <p:spPr bwMode="auto">
          <a:xfrm>
            <a:off x="5294313" y="5888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15430" name="AutoShape 70"/>
          <p:cNvCxnSpPr>
            <a:cxnSpLocks noChangeShapeType="1"/>
            <a:stCxn id="15426" idx="5"/>
            <a:endCxn id="15429" idx="0"/>
          </p:cNvCxnSpPr>
          <p:nvPr/>
        </p:nvCxnSpPr>
        <p:spPr bwMode="auto">
          <a:xfrm>
            <a:off x="5318125" y="53609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54102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5867400" y="48006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33" name="AutoShape 73"/>
          <p:cNvCxnSpPr>
            <a:cxnSpLocks noChangeShapeType="1"/>
            <a:stCxn id="15414" idx="5"/>
            <a:endCxn id="15432" idx="0"/>
          </p:cNvCxnSpPr>
          <p:nvPr/>
        </p:nvCxnSpPr>
        <p:spPr bwMode="auto">
          <a:xfrm>
            <a:off x="5741988" y="44037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34" name="AutoShape 74"/>
          <p:cNvCxnSpPr>
            <a:cxnSpLocks noChangeShapeType="1"/>
            <a:stCxn id="15432" idx="5"/>
            <a:endCxn id="15416" idx="0"/>
          </p:cNvCxnSpPr>
          <p:nvPr/>
        </p:nvCxnSpPr>
        <p:spPr bwMode="auto">
          <a:xfrm>
            <a:off x="6156325" y="50895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35" name="AutoShape 75"/>
          <p:cNvSpPr>
            <a:spLocks noChangeArrowheads="1"/>
          </p:cNvSpPr>
          <p:nvPr/>
        </p:nvSpPr>
        <p:spPr bwMode="auto">
          <a:xfrm>
            <a:off x="6934200" y="5430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15436" name="AutoShape 76"/>
          <p:cNvCxnSpPr>
            <a:cxnSpLocks noChangeShapeType="1"/>
            <a:stCxn id="15432" idx="6"/>
            <a:endCxn id="15435" idx="0"/>
          </p:cNvCxnSpPr>
          <p:nvPr/>
        </p:nvCxnSpPr>
        <p:spPr bwMode="auto">
          <a:xfrm>
            <a:off x="6205538" y="49704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6553200" y="480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5438" name="AutoShape 78"/>
          <p:cNvSpPr>
            <a:spLocks noChangeArrowheads="1"/>
          </p:cNvSpPr>
          <p:nvPr/>
        </p:nvSpPr>
        <p:spPr bwMode="auto">
          <a:xfrm>
            <a:off x="6705600" y="441325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15439" name="AutoShape 79"/>
          <p:cNvCxnSpPr>
            <a:cxnSpLocks noChangeShapeType="1"/>
            <a:stCxn id="15414" idx="6"/>
            <a:endCxn id="15438" idx="0"/>
          </p:cNvCxnSpPr>
          <p:nvPr/>
        </p:nvCxnSpPr>
        <p:spPr bwMode="auto">
          <a:xfrm>
            <a:off x="5791200" y="42846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60198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Takes O(n</a:t>
            </a:r>
            <a:r>
              <a:rPr lang="en-US" baseline="30000"/>
              <a:t>2</a:t>
            </a:r>
            <a:r>
              <a:rPr lang="en-US"/>
              <a:t>) time to build.</a:t>
            </a:r>
            <a:endParaRPr lang="en-US" baseline="300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We will see how to do it in O(n)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What can we do with it 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Exact string matching:</a:t>
            </a:r>
          </a:p>
          <a:p>
            <a:pPr>
              <a:buFontTx/>
              <a:buNone/>
            </a:pPr>
            <a:r>
              <a:rPr lang="en-US">
                <a:latin typeface="Comic Sans MS" pitchFamily="66" charset="0"/>
              </a:rPr>
              <a:t>Given a Text T, |T| = n, preprocess it such that when a pattern P, |P|=m, arrives you can quickly decide when it occurs in T.</a:t>
            </a:r>
          </a:p>
          <a:p>
            <a:pPr>
              <a:buFontTx/>
              <a:buNone/>
            </a:pPr>
            <a:endParaRPr lang="en-US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>
                <a:latin typeface="Comic Sans MS" pitchFamily="66" charset="0"/>
              </a:rPr>
              <a:t>W e may also want to find all occurrences of P in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Exact string matching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preprocessing we just build a suffix tree in O(n) time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157663" y="2133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352800" y="4287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065713" y="4135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822700" y="2252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733800" y="24939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454400" y="330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365500" y="3568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2766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953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0292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1816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2265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3733800" y="3090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5" name="AutoShape 19"/>
          <p:cNvCxnSpPr>
            <a:cxnSpLocks noChangeShapeType="1"/>
            <a:stCxn id="14342" idx="3"/>
            <a:endCxn id="14354" idx="0"/>
          </p:cNvCxnSpPr>
          <p:nvPr/>
        </p:nvCxnSpPr>
        <p:spPr bwMode="auto">
          <a:xfrm flipH="1">
            <a:off x="3903663" y="2422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56" name="AutoShape 20"/>
          <p:cNvCxnSpPr>
            <a:cxnSpLocks noChangeShapeType="1"/>
            <a:stCxn id="14354" idx="3"/>
            <a:endCxn id="14343" idx="0"/>
          </p:cNvCxnSpPr>
          <p:nvPr/>
        </p:nvCxnSpPr>
        <p:spPr bwMode="auto">
          <a:xfrm flipH="1">
            <a:off x="3563938" y="3379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3998913" y="3906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14358" name="AutoShape 22"/>
          <p:cNvCxnSpPr>
            <a:cxnSpLocks noChangeShapeType="1"/>
            <a:stCxn id="14354" idx="5"/>
            <a:endCxn id="14357" idx="0"/>
          </p:cNvCxnSpPr>
          <p:nvPr/>
        </p:nvCxnSpPr>
        <p:spPr bwMode="auto">
          <a:xfrm>
            <a:off x="4022725" y="3379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1148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4572000" y="2819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1" name="AutoShape 25"/>
          <p:cNvCxnSpPr>
            <a:cxnSpLocks noChangeShapeType="1"/>
            <a:stCxn id="14342" idx="5"/>
            <a:endCxn id="14360" idx="0"/>
          </p:cNvCxnSpPr>
          <p:nvPr/>
        </p:nvCxnSpPr>
        <p:spPr bwMode="auto">
          <a:xfrm>
            <a:off x="4446588" y="24225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62" name="AutoShape 26"/>
          <p:cNvCxnSpPr>
            <a:cxnSpLocks noChangeShapeType="1"/>
            <a:stCxn id="14360" idx="5"/>
            <a:endCxn id="14344" idx="0"/>
          </p:cNvCxnSpPr>
          <p:nvPr/>
        </p:nvCxnSpPr>
        <p:spPr bwMode="auto">
          <a:xfrm>
            <a:off x="4860925" y="31083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5638800" y="3449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14364" name="AutoShape 28"/>
          <p:cNvCxnSpPr>
            <a:cxnSpLocks noChangeShapeType="1"/>
            <a:stCxn id="14360" idx="6"/>
            <a:endCxn id="14363" idx="0"/>
          </p:cNvCxnSpPr>
          <p:nvPr/>
        </p:nvCxnSpPr>
        <p:spPr bwMode="auto">
          <a:xfrm>
            <a:off x="4910138" y="29892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5257800" y="2819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5410200" y="243205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14367" name="AutoShape 31"/>
          <p:cNvCxnSpPr>
            <a:cxnSpLocks noChangeShapeType="1"/>
            <a:stCxn id="14342" idx="6"/>
            <a:endCxn id="14366" idx="0"/>
          </p:cNvCxnSpPr>
          <p:nvPr/>
        </p:nvCxnSpPr>
        <p:spPr bwMode="auto">
          <a:xfrm>
            <a:off x="4495800" y="23034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24400" y="190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609600" y="50292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Given a pattern P = 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we traverse the tree according to the pattern. 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371" name="AutoShape 35"/>
          <p:cNvCxnSpPr>
            <a:cxnSpLocks noChangeShapeType="1"/>
          </p:cNvCxnSpPr>
          <p:nvPr/>
        </p:nvCxnSpPr>
        <p:spPr bwMode="auto">
          <a:xfrm flipH="1">
            <a:off x="3906838" y="2419350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157663" y="609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352800" y="2763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065713" y="2611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22700" y="728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733800" y="9699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454400" y="177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365500" y="2044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276600" y="228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953000" y="152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029200" y="182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1816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572000" y="741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3733800" y="1566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1" name="AutoShape 17"/>
          <p:cNvCxnSpPr>
            <a:cxnSpLocks noChangeShapeType="1"/>
            <a:stCxn id="16388" idx="3"/>
            <a:endCxn id="16400" idx="0"/>
          </p:cNvCxnSpPr>
          <p:nvPr/>
        </p:nvCxnSpPr>
        <p:spPr bwMode="auto">
          <a:xfrm flipH="1">
            <a:off x="3903663" y="898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02" name="AutoShape 18"/>
          <p:cNvCxnSpPr>
            <a:cxnSpLocks noChangeShapeType="1"/>
            <a:stCxn id="16400" idx="3"/>
            <a:endCxn id="16389" idx="0"/>
          </p:cNvCxnSpPr>
          <p:nvPr/>
        </p:nvCxnSpPr>
        <p:spPr bwMode="auto">
          <a:xfrm flipH="1">
            <a:off x="3563938" y="1855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3998913" y="2382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16404" name="AutoShape 20"/>
          <p:cNvCxnSpPr>
            <a:cxnSpLocks noChangeShapeType="1"/>
            <a:stCxn id="16400" idx="5"/>
            <a:endCxn id="16403" idx="0"/>
          </p:cNvCxnSpPr>
          <p:nvPr/>
        </p:nvCxnSpPr>
        <p:spPr bwMode="auto">
          <a:xfrm>
            <a:off x="4022725" y="1855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114800" y="182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572000" y="1295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7" name="AutoShape 23"/>
          <p:cNvCxnSpPr>
            <a:cxnSpLocks noChangeShapeType="1"/>
            <a:stCxn id="16388" idx="5"/>
            <a:endCxn id="16406" idx="0"/>
          </p:cNvCxnSpPr>
          <p:nvPr/>
        </p:nvCxnSpPr>
        <p:spPr bwMode="auto">
          <a:xfrm>
            <a:off x="4446588" y="8985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08" name="AutoShape 24"/>
          <p:cNvCxnSpPr>
            <a:cxnSpLocks noChangeShapeType="1"/>
            <a:stCxn id="16406" idx="5"/>
            <a:endCxn id="16390" idx="0"/>
          </p:cNvCxnSpPr>
          <p:nvPr/>
        </p:nvCxnSpPr>
        <p:spPr bwMode="auto">
          <a:xfrm>
            <a:off x="4860925" y="15843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5638800" y="1925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16410" name="AutoShape 26"/>
          <p:cNvCxnSpPr>
            <a:cxnSpLocks noChangeShapeType="1"/>
            <a:stCxn id="16406" idx="6"/>
            <a:endCxn id="16409" idx="0"/>
          </p:cNvCxnSpPr>
          <p:nvPr/>
        </p:nvCxnSpPr>
        <p:spPr bwMode="auto">
          <a:xfrm>
            <a:off x="4910138" y="14652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5410200" y="90805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16413" name="AutoShape 29"/>
          <p:cNvCxnSpPr>
            <a:cxnSpLocks noChangeShapeType="1"/>
            <a:stCxn id="16388" idx="6"/>
            <a:endCxn id="16412" idx="0"/>
          </p:cNvCxnSpPr>
          <p:nvPr/>
        </p:nvCxnSpPr>
        <p:spPr bwMode="auto">
          <a:xfrm>
            <a:off x="4495800" y="7794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47244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09600" y="3368675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If we did not get stuck traversing the pattern then the pattern occurs in the text. 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416" name="AutoShape 32"/>
          <p:cNvCxnSpPr>
            <a:cxnSpLocks noChangeShapeType="1"/>
          </p:cNvCxnSpPr>
          <p:nvPr/>
        </p:nvCxnSpPr>
        <p:spPr bwMode="auto">
          <a:xfrm flipH="1">
            <a:off x="3906838" y="895350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609600" y="42672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Each leaf in the subtree below the node we reach corresponds to an occurrence.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609600" y="5273675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By traversing this subtree we get all k occurrences in O(n+k) time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Generalized suffix tree</a:t>
            </a:r>
            <a:r>
              <a:rPr lang="en-US"/>
              <a:t> 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492250"/>
            <a:ext cx="8458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Given a </a:t>
            </a:r>
            <a:r>
              <a:rPr lang="en-US" sz="3200">
                <a:solidFill>
                  <a:schemeClr val="accent2"/>
                </a:solidFill>
                <a:latin typeface="Arial" charset="0"/>
              </a:rPr>
              <a:t>set</a:t>
            </a:r>
            <a:r>
              <a:rPr lang="en-US" sz="3200">
                <a:latin typeface="Arial" charset="0"/>
              </a:rPr>
              <a:t> of strings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US" sz="3200">
                <a:latin typeface="Arial" charset="0"/>
              </a:rPr>
              <a:t>a generalized suffix tree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>
                <a:latin typeface="Arial" charset="0"/>
              </a:rPr>
              <a:t> is a compressed trie of all suffixes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US" sz="32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 S</a:t>
            </a:r>
            <a:endParaRPr lang="en-US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To make these suffixes prefix-free we add a special char, say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$,</a:t>
            </a:r>
            <a:r>
              <a:rPr lang="en-US" sz="3200">
                <a:latin typeface="Arial" charset="0"/>
              </a:rPr>
              <a:t> at the end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To associate each suffix with a unique string in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US" sz="3200">
                <a:latin typeface="Arial" charset="0"/>
              </a:rPr>
              <a:t>add a different special char to each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Generalized suffix tree (Example)</a:t>
            </a:r>
            <a:r>
              <a:rPr lang="en-US" sz="4000"/>
              <a:t> 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49225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Let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=abab </a:t>
            </a:r>
            <a:r>
              <a:rPr lang="en-US" sz="3200">
                <a:latin typeface="Arial" charset="0"/>
              </a:rPr>
              <a:t>and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=aab</a:t>
            </a:r>
            <a:r>
              <a:rPr lang="en-US" sz="3200">
                <a:latin typeface="Arial" charset="0"/>
              </a:rPr>
              <a:t> here is a generalized suffix tree for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1 </a:t>
            </a:r>
            <a:r>
              <a:rPr lang="en-US" sz="3200">
                <a:latin typeface="Arial" charset="0"/>
              </a:rPr>
              <a:t>and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2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3143250"/>
            <a:ext cx="23256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$           #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b$         b#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ab$       ab#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bab$     aab#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abab$  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08575" y="2743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505200" y="6116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751513" y="5278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724400" y="3276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114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606800" y="513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517900" y="5397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4290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562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6388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638800" y="480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257800" y="3408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886200" y="49196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19"/>
          <p:cNvCxnSpPr>
            <a:cxnSpLocks noChangeShapeType="1"/>
            <a:stCxn id="18449" idx="3"/>
            <a:endCxn id="18438" idx="0"/>
          </p:cNvCxnSpPr>
          <p:nvPr/>
        </p:nvCxnSpPr>
        <p:spPr bwMode="auto">
          <a:xfrm flipH="1">
            <a:off x="3716338" y="5208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4151313" y="5735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18453" name="AutoShape 21"/>
          <p:cNvCxnSpPr>
            <a:cxnSpLocks noChangeShapeType="1"/>
            <a:stCxn id="18449" idx="5"/>
            <a:endCxn id="18452" idx="0"/>
          </p:cNvCxnSpPr>
          <p:nvPr/>
        </p:nvCxnSpPr>
        <p:spPr bwMode="auto">
          <a:xfrm>
            <a:off x="4175125" y="5208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191000" y="5181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5522913" y="3962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6" name="AutoShape 24"/>
          <p:cNvCxnSpPr>
            <a:cxnSpLocks noChangeShapeType="1"/>
            <a:stCxn id="18437" idx="5"/>
            <a:endCxn id="18455" idx="0"/>
          </p:cNvCxnSpPr>
          <p:nvPr/>
        </p:nvCxnSpPr>
        <p:spPr bwMode="auto">
          <a:xfrm>
            <a:off x="5397500" y="3032125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57" name="AutoShape 25"/>
          <p:cNvCxnSpPr>
            <a:cxnSpLocks noChangeShapeType="1"/>
            <a:stCxn id="18455" idx="5"/>
            <a:endCxn id="18439" idx="0"/>
          </p:cNvCxnSpPr>
          <p:nvPr/>
        </p:nvCxnSpPr>
        <p:spPr bwMode="auto">
          <a:xfrm>
            <a:off x="5811838" y="4251325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6184900" y="4745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18459" name="AutoShape 27"/>
          <p:cNvCxnSpPr>
            <a:cxnSpLocks noChangeShapeType="1"/>
            <a:stCxn id="18455" idx="6"/>
            <a:endCxn id="18458" idx="0"/>
          </p:cNvCxnSpPr>
          <p:nvPr/>
        </p:nvCxnSpPr>
        <p:spPr bwMode="auto">
          <a:xfrm>
            <a:off x="5861050" y="4132263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069013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6400800" y="35814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18462" name="AutoShape 30"/>
          <p:cNvCxnSpPr>
            <a:cxnSpLocks noChangeShapeType="1"/>
            <a:stCxn id="18437" idx="6"/>
            <a:endCxn id="18461" idx="0"/>
          </p:cNvCxnSpPr>
          <p:nvPr/>
        </p:nvCxnSpPr>
        <p:spPr bwMode="auto">
          <a:xfrm>
            <a:off x="5446713" y="2913063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791200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4673600" y="40433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5" name="AutoShape 33"/>
          <p:cNvCxnSpPr>
            <a:cxnSpLocks noChangeShapeType="1"/>
            <a:stCxn id="18437" idx="3"/>
            <a:endCxn id="18464" idx="0"/>
          </p:cNvCxnSpPr>
          <p:nvPr/>
        </p:nvCxnSpPr>
        <p:spPr bwMode="auto">
          <a:xfrm flipH="1">
            <a:off x="4843463" y="30321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66" name="AutoShape 34"/>
          <p:cNvCxnSpPr>
            <a:cxnSpLocks noChangeShapeType="1"/>
            <a:stCxn id="18464" idx="3"/>
            <a:endCxn id="18449" idx="0"/>
          </p:cNvCxnSpPr>
          <p:nvPr/>
        </p:nvCxnSpPr>
        <p:spPr bwMode="auto">
          <a:xfrm flipH="1">
            <a:off x="4056063" y="4332288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67" name="AutoShape 35"/>
          <p:cNvSpPr>
            <a:spLocks noChangeArrowheads="1"/>
          </p:cNvSpPr>
          <p:nvPr/>
        </p:nvSpPr>
        <p:spPr bwMode="auto">
          <a:xfrm>
            <a:off x="5157788" y="53705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5121275" y="4587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5273675" y="481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cxnSp>
        <p:nvCxnSpPr>
          <p:cNvPr id="18470" name="AutoShape 38"/>
          <p:cNvCxnSpPr>
            <a:cxnSpLocks noChangeShapeType="1"/>
            <a:endCxn id="18467" idx="0"/>
          </p:cNvCxnSpPr>
          <p:nvPr/>
        </p:nvCxnSpPr>
        <p:spPr bwMode="auto">
          <a:xfrm>
            <a:off x="4953000" y="434340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50292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4684713" y="5735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cxnSp>
        <p:nvCxnSpPr>
          <p:cNvPr id="18473" name="AutoShape 41"/>
          <p:cNvCxnSpPr>
            <a:cxnSpLocks noChangeShapeType="1"/>
            <a:stCxn id="18449" idx="6"/>
            <a:endCxn id="18472" idx="0"/>
          </p:cNvCxnSpPr>
          <p:nvPr/>
        </p:nvCxnSpPr>
        <p:spPr bwMode="auto">
          <a:xfrm>
            <a:off x="4224338" y="5089525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45720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6821488" y="44402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cxnSp>
        <p:nvCxnSpPr>
          <p:cNvPr id="18476" name="AutoShape 44"/>
          <p:cNvCxnSpPr>
            <a:cxnSpLocks noChangeShapeType="1"/>
            <a:stCxn id="18455" idx="6"/>
            <a:endCxn id="18475" idx="0"/>
          </p:cNvCxnSpPr>
          <p:nvPr/>
        </p:nvCxnSpPr>
        <p:spPr bwMode="auto">
          <a:xfrm>
            <a:off x="5861050" y="4132263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3246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18478" name="AutoShape 46"/>
          <p:cNvSpPr>
            <a:spLocks noChangeArrowheads="1"/>
          </p:cNvSpPr>
          <p:nvPr/>
        </p:nvSpPr>
        <p:spPr bwMode="auto">
          <a:xfrm>
            <a:off x="7215188" y="355282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cxnSp>
        <p:nvCxnSpPr>
          <p:cNvPr id="18479" name="AutoShape 47"/>
          <p:cNvCxnSpPr>
            <a:cxnSpLocks noChangeShapeType="1"/>
            <a:stCxn id="18437" idx="7"/>
            <a:endCxn id="18478" idx="0"/>
          </p:cNvCxnSpPr>
          <p:nvPr/>
        </p:nvCxnSpPr>
        <p:spPr bwMode="auto">
          <a:xfrm>
            <a:off x="5397500" y="27924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6489700" y="2819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So what can we do with it ?</a:t>
            </a:r>
            <a:r>
              <a:rPr lang="en-US"/>
              <a:t> 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Matching a pattern against a database of strings</a:t>
            </a:r>
            <a:endParaRPr lang="en-US" sz="3200" baseline="-25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65405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Longest common substring (of two strings)</a:t>
            </a:r>
            <a:endParaRPr lang="en-US" sz="32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42672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Every node with a leaf descendant from string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and a leaf descendant from string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-25000">
                <a:solidFill>
                  <a:srgbClr val="FF0000"/>
                </a:solidFill>
                <a:latin typeface="Arial" charset="0"/>
              </a:rPr>
              <a:t>2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represents a maximal common substring and vice versa.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5778500" y="1981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75125" y="5354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421438" y="4516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94325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784725" y="3505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27672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187825" y="4635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098925" y="487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32525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308725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6308725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927725" y="2646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556125" y="41576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8" name="AutoShape 18"/>
          <p:cNvCxnSpPr>
            <a:cxnSpLocks noChangeShapeType="1"/>
            <a:stCxn id="20497" idx="3"/>
            <a:endCxn id="20486" idx="0"/>
          </p:cNvCxnSpPr>
          <p:nvPr/>
        </p:nvCxnSpPr>
        <p:spPr bwMode="auto">
          <a:xfrm flipH="1">
            <a:off x="4386263" y="4446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4821238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5"/>
            <a:endCxn id="20499" idx="0"/>
          </p:cNvCxnSpPr>
          <p:nvPr/>
        </p:nvCxnSpPr>
        <p:spPr bwMode="auto">
          <a:xfrm>
            <a:off x="4845050" y="4446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860925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6192838" y="3200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3" name="AutoShape 23"/>
          <p:cNvCxnSpPr>
            <a:cxnSpLocks noChangeShapeType="1"/>
            <a:stCxn id="20485" idx="5"/>
            <a:endCxn id="20502" idx="0"/>
          </p:cNvCxnSpPr>
          <p:nvPr/>
        </p:nvCxnSpPr>
        <p:spPr bwMode="auto">
          <a:xfrm>
            <a:off x="6067425" y="2270125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4" name="AutoShape 24"/>
          <p:cNvCxnSpPr>
            <a:cxnSpLocks noChangeShapeType="1"/>
            <a:stCxn id="20502" idx="5"/>
            <a:endCxn id="20487" idx="0"/>
          </p:cNvCxnSpPr>
          <p:nvPr/>
        </p:nvCxnSpPr>
        <p:spPr bwMode="auto">
          <a:xfrm>
            <a:off x="6481763" y="3489325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6854825" y="3983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20506" name="AutoShape 26"/>
          <p:cNvCxnSpPr>
            <a:cxnSpLocks noChangeShapeType="1"/>
            <a:stCxn id="20502" idx="6"/>
            <a:endCxn id="20505" idx="0"/>
          </p:cNvCxnSpPr>
          <p:nvPr/>
        </p:nvCxnSpPr>
        <p:spPr bwMode="auto">
          <a:xfrm>
            <a:off x="6530975" y="3370263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738938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7070725" y="28194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20509" name="AutoShape 29"/>
          <p:cNvCxnSpPr>
            <a:cxnSpLocks noChangeShapeType="1"/>
            <a:stCxn id="20485" idx="6"/>
            <a:endCxn id="20508" idx="0"/>
          </p:cNvCxnSpPr>
          <p:nvPr/>
        </p:nvCxnSpPr>
        <p:spPr bwMode="auto">
          <a:xfrm>
            <a:off x="6116638" y="2151063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61125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5343525" y="32813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2" name="AutoShape 32"/>
          <p:cNvCxnSpPr>
            <a:cxnSpLocks noChangeShapeType="1"/>
            <a:stCxn id="20485" idx="3"/>
            <a:endCxn id="20511" idx="0"/>
          </p:cNvCxnSpPr>
          <p:nvPr/>
        </p:nvCxnSpPr>
        <p:spPr bwMode="auto">
          <a:xfrm flipH="1">
            <a:off x="5513388" y="22701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13" name="AutoShape 33"/>
          <p:cNvCxnSpPr>
            <a:cxnSpLocks noChangeShapeType="1"/>
            <a:stCxn id="20511" idx="3"/>
            <a:endCxn id="20497" idx="0"/>
          </p:cNvCxnSpPr>
          <p:nvPr/>
        </p:nvCxnSpPr>
        <p:spPr bwMode="auto">
          <a:xfrm flipH="1">
            <a:off x="4725988" y="3570288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827713" y="46085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791200" y="3825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5943600" y="4054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cxnSp>
        <p:nvCxnSpPr>
          <p:cNvPr id="20517" name="AutoShape 37"/>
          <p:cNvCxnSpPr>
            <a:cxnSpLocks noChangeShapeType="1"/>
            <a:endCxn id="20514" idx="0"/>
          </p:cNvCxnSpPr>
          <p:nvPr/>
        </p:nvCxnSpPr>
        <p:spPr bwMode="auto">
          <a:xfrm>
            <a:off x="5622925" y="358140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5699125" y="3505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519" name="AutoShape 39"/>
          <p:cNvSpPr>
            <a:spLocks noChangeArrowheads="1"/>
          </p:cNvSpPr>
          <p:nvPr/>
        </p:nvSpPr>
        <p:spPr bwMode="auto">
          <a:xfrm>
            <a:off x="5354638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cxnSp>
        <p:nvCxnSpPr>
          <p:cNvPr id="20520" name="AutoShape 40"/>
          <p:cNvCxnSpPr>
            <a:cxnSpLocks noChangeShapeType="1"/>
            <a:stCxn id="20497" idx="6"/>
            <a:endCxn id="20519" idx="0"/>
          </p:cNvCxnSpPr>
          <p:nvPr/>
        </p:nvCxnSpPr>
        <p:spPr bwMode="auto">
          <a:xfrm>
            <a:off x="4894263" y="4327525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5241925" y="4343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0522" name="AutoShape 42"/>
          <p:cNvSpPr>
            <a:spLocks noChangeArrowheads="1"/>
          </p:cNvSpPr>
          <p:nvPr/>
        </p:nvSpPr>
        <p:spPr bwMode="auto">
          <a:xfrm>
            <a:off x="7491413" y="36782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cxnSp>
        <p:nvCxnSpPr>
          <p:cNvPr id="20523" name="AutoShape 43"/>
          <p:cNvCxnSpPr>
            <a:cxnSpLocks noChangeShapeType="1"/>
            <a:stCxn id="20502" idx="6"/>
            <a:endCxn id="20522" idx="0"/>
          </p:cNvCxnSpPr>
          <p:nvPr/>
        </p:nvCxnSpPr>
        <p:spPr bwMode="auto">
          <a:xfrm>
            <a:off x="6530975" y="3370263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6994525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0525" name="AutoShape 45"/>
          <p:cNvSpPr>
            <a:spLocks noChangeArrowheads="1"/>
          </p:cNvSpPr>
          <p:nvPr/>
        </p:nvSpPr>
        <p:spPr bwMode="auto">
          <a:xfrm>
            <a:off x="7885113" y="279082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cxnSp>
        <p:nvCxnSpPr>
          <p:cNvPr id="20526" name="AutoShape 46"/>
          <p:cNvCxnSpPr>
            <a:cxnSpLocks noChangeShapeType="1"/>
            <a:stCxn id="20485" idx="7"/>
            <a:endCxn id="20525" idx="0"/>
          </p:cNvCxnSpPr>
          <p:nvPr/>
        </p:nvCxnSpPr>
        <p:spPr bwMode="auto">
          <a:xfrm>
            <a:off x="6067425" y="20304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159625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57200" y="4054475"/>
            <a:ext cx="335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Find such node with largest “string depth”</a:t>
            </a:r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4556125" y="4152900"/>
            <a:ext cx="338138" cy="3381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Trie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/>
              <a:t>A tree representing a set of strings.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4956175" y="3505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6016625" y="26543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480175" y="3548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5218113" y="2882900"/>
            <a:ext cx="798512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294313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416425" y="52451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A3FFA7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6132513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46913" y="2667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3846513" y="5811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6169025" y="6116638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7007225" y="6116638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7732713" y="3352800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4194175" y="4233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5026025" y="4572000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H="1">
            <a:off x="4456113" y="3810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5141913" y="3886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3998913" y="49958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4227513" y="4572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 flipH="1">
            <a:off x="4075113" y="533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456113" y="3581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3922713" y="449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3770313" y="5334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5218113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3111" name="AutoShape 39"/>
          <p:cNvCxnSpPr>
            <a:cxnSpLocks noChangeShapeType="1"/>
            <a:endCxn id="3099" idx="0"/>
          </p:cNvCxnSpPr>
          <p:nvPr/>
        </p:nvCxnSpPr>
        <p:spPr bwMode="auto">
          <a:xfrm>
            <a:off x="6372225" y="27432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2" name="AutoShape 40"/>
          <p:cNvCxnSpPr>
            <a:cxnSpLocks noChangeShapeType="1"/>
            <a:stCxn id="3078" idx="4"/>
            <a:endCxn id="3079" idx="0"/>
          </p:cNvCxnSpPr>
          <p:nvPr/>
        </p:nvCxnSpPr>
        <p:spPr bwMode="auto">
          <a:xfrm>
            <a:off x="6186488" y="2992438"/>
            <a:ext cx="4635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3" name="Oval 41"/>
          <p:cNvSpPr>
            <a:spLocks noChangeArrowheads="1"/>
          </p:cNvSpPr>
          <p:nvPr/>
        </p:nvSpPr>
        <p:spPr bwMode="auto">
          <a:xfrm>
            <a:off x="6578600" y="444182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14" name="AutoShape 42"/>
          <p:cNvCxnSpPr>
            <a:cxnSpLocks noChangeShapeType="1"/>
            <a:stCxn id="3079" idx="4"/>
            <a:endCxn id="3113" idx="0"/>
          </p:cNvCxnSpPr>
          <p:nvPr/>
        </p:nvCxnSpPr>
        <p:spPr bwMode="auto">
          <a:xfrm>
            <a:off x="6650038" y="38862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5" name="Oval 43"/>
          <p:cNvSpPr>
            <a:spLocks noChangeArrowheads="1"/>
          </p:cNvSpPr>
          <p:nvPr/>
        </p:nvSpPr>
        <p:spPr bwMode="auto">
          <a:xfrm>
            <a:off x="6665913" y="53006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16" name="AutoShape 44"/>
          <p:cNvCxnSpPr>
            <a:cxnSpLocks noChangeShapeType="1"/>
            <a:stCxn id="3113" idx="4"/>
            <a:endCxn id="3115" idx="0"/>
          </p:cNvCxnSpPr>
          <p:nvPr/>
        </p:nvCxnSpPr>
        <p:spPr bwMode="auto">
          <a:xfrm>
            <a:off x="6748463" y="4779963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7" name="AutoShape 45"/>
          <p:cNvCxnSpPr>
            <a:cxnSpLocks noChangeShapeType="1"/>
            <a:stCxn id="3115" idx="5"/>
            <a:endCxn id="3098" idx="0"/>
          </p:cNvCxnSpPr>
          <p:nvPr/>
        </p:nvCxnSpPr>
        <p:spPr bwMode="auto">
          <a:xfrm>
            <a:off x="6954838" y="55895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8" name="AutoShape 46"/>
          <p:cNvCxnSpPr>
            <a:cxnSpLocks noChangeShapeType="1"/>
            <a:stCxn id="3115" idx="3"/>
            <a:endCxn id="3097" idx="0"/>
          </p:cNvCxnSpPr>
          <p:nvPr/>
        </p:nvCxnSpPr>
        <p:spPr bwMode="auto">
          <a:xfrm flipH="1">
            <a:off x="6380163" y="5589588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6284913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6361113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208713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7123113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990600" y="2838450"/>
            <a:ext cx="1066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aeef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ad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bbfe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bbfg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c    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Lowest common ancetors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1417638"/>
            <a:ext cx="8382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A lot more can be gained from the suffix tree if we preprocess it so that we can answer LCA queries on it</a:t>
            </a:r>
            <a:endParaRPr lang="en-US">
              <a:latin typeface="Arial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889375" y="32766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438400" y="51816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2971800" y="4233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23" name="AutoShape 19"/>
          <p:cNvCxnSpPr>
            <a:cxnSpLocks noChangeShapeType="1"/>
            <a:stCxn id="21510" idx="3"/>
            <a:endCxn id="21522" idx="0"/>
          </p:cNvCxnSpPr>
          <p:nvPr/>
        </p:nvCxnSpPr>
        <p:spPr bwMode="auto">
          <a:xfrm flipH="1">
            <a:off x="3141663" y="3565525"/>
            <a:ext cx="7969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22" idx="3"/>
            <a:endCxn id="21511" idx="0"/>
          </p:cNvCxnSpPr>
          <p:nvPr/>
        </p:nvCxnSpPr>
        <p:spPr bwMode="auto">
          <a:xfrm flipH="1">
            <a:off x="2649538" y="4522788"/>
            <a:ext cx="371475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352800" y="5126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26" name="AutoShape 22"/>
          <p:cNvCxnSpPr>
            <a:cxnSpLocks noChangeShapeType="1"/>
            <a:stCxn id="21522" idx="5"/>
            <a:endCxn id="21525" idx="0"/>
          </p:cNvCxnSpPr>
          <p:nvPr/>
        </p:nvCxnSpPr>
        <p:spPr bwMode="auto">
          <a:xfrm>
            <a:off x="3260725" y="4522788"/>
            <a:ext cx="3032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5376863" y="4800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6019800" y="51816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32" name="AutoShape 28"/>
          <p:cNvCxnSpPr>
            <a:cxnSpLocks noChangeShapeType="1"/>
            <a:stCxn id="21528" idx="6"/>
            <a:endCxn id="21531" idx="0"/>
          </p:cNvCxnSpPr>
          <p:nvPr/>
        </p:nvCxnSpPr>
        <p:spPr bwMode="auto">
          <a:xfrm>
            <a:off x="5715000" y="4970463"/>
            <a:ext cx="515938" cy="21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34" name="AutoShape 30"/>
          <p:cNvSpPr>
            <a:spLocks noChangeArrowheads="1"/>
          </p:cNvSpPr>
          <p:nvPr/>
        </p:nvSpPr>
        <p:spPr bwMode="auto">
          <a:xfrm>
            <a:off x="5141913" y="3575050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35" name="AutoShape 31"/>
          <p:cNvCxnSpPr>
            <a:cxnSpLocks noChangeShapeType="1"/>
            <a:stCxn id="21510" idx="6"/>
            <a:endCxn id="21534" idx="0"/>
          </p:cNvCxnSpPr>
          <p:nvPr/>
        </p:nvCxnSpPr>
        <p:spPr bwMode="auto">
          <a:xfrm>
            <a:off x="4227513" y="3446463"/>
            <a:ext cx="1125537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4843463" y="41148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4495800" y="47672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AutoShape 34"/>
          <p:cNvSpPr>
            <a:spLocks noChangeArrowheads="1"/>
          </p:cNvSpPr>
          <p:nvPr/>
        </p:nvSpPr>
        <p:spPr bwMode="auto">
          <a:xfrm>
            <a:off x="4797425" y="6192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5148263" y="5562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AutoShape 37"/>
          <p:cNvSpPr>
            <a:spLocks noChangeArrowheads="1"/>
          </p:cNvSpPr>
          <p:nvPr/>
        </p:nvSpPr>
        <p:spPr bwMode="auto">
          <a:xfrm>
            <a:off x="5562600" y="6192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42" name="AutoShape 38"/>
          <p:cNvCxnSpPr>
            <a:cxnSpLocks noChangeShapeType="1"/>
            <a:stCxn id="21539" idx="5"/>
            <a:endCxn id="21541" idx="0"/>
          </p:cNvCxnSpPr>
          <p:nvPr/>
        </p:nvCxnSpPr>
        <p:spPr bwMode="auto">
          <a:xfrm>
            <a:off x="5437188" y="5851525"/>
            <a:ext cx="33655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5" name="AutoShape 41"/>
          <p:cNvCxnSpPr>
            <a:cxnSpLocks noChangeShapeType="1"/>
            <a:stCxn id="21539" idx="3"/>
            <a:endCxn id="21538" idx="0"/>
          </p:cNvCxnSpPr>
          <p:nvPr/>
        </p:nvCxnSpPr>
        <p:spPr bwMode="auto">
          <a:xfrm flipH="1">
            <a:off x="5008563" y="5851525"/>
            <a:ext cx="188912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6" name="AutoShape 42"/>
          <p:cNvSpPr>
            <a:spLocks noChangeArrowheads="1"/>
          </p:cNvSpPr>
          <p:nvPr/>
        </p:nvSpPr>
        <p:spPr bwMode="auto">
          <a:xfrm>
            <a:off x="4191000" y="5507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47" name="AutoShape 43"/>
          <p:cNvCxnSpPr>
            <a:cxnSpLocks noChangeShapeType="1"/>
            <a:stCxn id="21537" idx="3"/>
            <a:endCxn id="21546" idx="0"/>
          </p:cNvCxnSpPr>
          <p:nvPr/>
        </p:nvCxnSpPr>
        <p:spPr bwMode="auto">
          <a:xfrm flipH="1">
            <a:off x="4402138" y="5056188"/>
            <a:ext cx="142875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8" name="AutoShape 44"/>
          <p:cNvCxnSpPr>
            <a:cxnSpLocks noChangeShapeType="1"/>
            <a:stCxn id="21536" idx="5"/>
            <a:endCxn id="21528" idx="0"/>
          </p:cNvCxnSpPr>
          <p:nvPr/>
        </p:nvCxnSpPr>
        <p:spPr bwMode="auto">
          <a:xfrm>
            <a:off x="5132388" y="4403725"/>
            <a:ext cx="414337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9" name="AutoShape 45"/>
          <p:cNvCxnSpPr>
            <a:cxnSpLocks noChangeShapeType="1"/>
            <a:stCxn id="21536" idx="3"/>
            <a:endCxn id="21537" idx="0"/>
          </p:cNvCxnSpPr>
          <p:nvPr/>
        </p:nvCxnSpPr>
        <p:spPr bwMode="auto">
          <a:xfrm flipH="1">
            <a:off x="4665663" y="4403725"/>
            <a:ext cx="227012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0" name="AutoShape 46"/>
          <p:cNvCxnSpPr>
            <a:cxnSpLocks noChangeShapeType="1"/>
            <a:stCxn id="21528" idx="3"/>
            <a:endCxn id="21539" idx="0"/>
          </p:cNvCxnSpPr>
          <p:nvPr/>
        </p:nvCxnSpPr>
        <p:spPr bwMode="auto">
          <a:xfrm flipH="1">
            <a:off x="5318125" y="5089525"/>
            <a:ext cx="107950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1" name="AutoShape 47"/>
          <p:cNvCxnSpPr>
            <a:cxnSpLocks noChangeShapeType="1"/>
            <a:stCxn id="21510" idx="5"/>
            <a:endCxn id="21536" idx="1"/>
          </p:cNvCxnSpPr>
          <p:nvPr/>
        </p:nvCxnSpPr>
        <p:spPr bwMode="auto">
          <a:xfrm>
            <a:off x="4178300" y="3565525"/>
            <a:ext cx="714375" cy="598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52" name="AutoShape 48"/>
          <p:cNvSpPr>
            <a:spLocks noChangeArrowheads="1"/>
          </p:cNvSpPr>
          <p:nvPr/>
        </p:nvSpPr>
        <p:spPr bwMode="auto">
          <a:xfrm>
            <a:off x="4648200" y="52784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21553" name="AutoShape 49"/>
          <p:cNvCxnSpPr>
            <a:cxnSpLocks noChangeShapeType="1"/>
            <a:stCxn id="21537" idx="5"/>
            <a:endCxn id="21552" idx="0"/>
          </p:cNvCxnSpPr>
          <p:nvPr/>
        </p:nvCxnSpPr>
        <p:spPr bwMode="auto">
          <a:xfrm>
            <a:off x="4784725" y="5056188"/>
            <a:ext cx="7461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3276600" y="5638800"/>
            <a:ext cx="4114800" cy="609600"/>
            <a:chOff x="2064" y="3696"/>
            <a:chExt cx="2592" cy="384"/>
          </a:xfrm>
        </p:grpSpPr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 flipH="1">
              <a:off x="3792" y="4032"/>
              <a:ext cx="864" cy="4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2064" y="3696"/>
              <a:ext cx="48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57" name="Line 53"/>
          <p:cNvSpPr>
            <a:spLocks noChangeShapeType="1"/>
          </p:cNvSpPr>
          <p:nvPr/>
        </p:nvSpPr>
        <p:spPr bwMode="auto">
          <a:xfrm flipH="1">
            <a:off x="5257800" y="3657600"/>
            <a:ext cx="12954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Why?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417638"/>
            <a:ext cx="8382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The LCA of two leaves represents the longest common prefix (LCP) of these 2 suffixes</a:t>
            </a:r>
            <a:endParaRPr lang="en-US">
              <a:latin typeface="Arial" charset="0"/>
            </a:endParaRPr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4422775" y="28956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2819400" y="6269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22565" name="AutoShape 37"/>
          <p:cNvSpPr>
            <a:spLocks noChangeArrowheads="1"/>
          </p:cNvSpPr>
          <p:nvPr/>
        </p:nvSpPr>
        <p:spPr bwMode="auto">
          <a:xfrm>
            <a:off x="5065713" y="5430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038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290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2921000" y="5283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2832100" y="5549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4876800" y="4343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49530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9530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572000" y="3560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3200400" y="5072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6" name="AutoShape 48"/>
          <p:cNvCxnSpPr>
            <a:cxnSpLocks noChangeShapeType="1"/>
            <a:stCxn id="22575" idx="3"/>
            <a:endCxn id="22564" idx="0"/>
          </p:cNvCxnSpPr>
          <p:nvPr/>
        </p:nvCxnSpPr>
        <p:spPr bwMode="auto">
          <a:xfrm flipH="1">
            <a:off x="3030538" y="53609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3465513" y="5888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22578" name="AutoShape 50"/>
          <p:cNvCxnSpPr>
            <a:cxnSpLocks noChangeShapeType="1"/>
            <a:stCxn id="22575" idx="5"/>
            <a:endCxn id="22577" idx="0"/>
          </p:cNvCxnSpPr>
          <p:nvPr/>
        </p:nvCxnSpPr>
        <p:spPr bwMode="auto">
          <a:xfrm>
            <a:off x="3489325" y="53609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35052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4837113" y="41148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81" name="AutoShape 53"/>
          <p:cNvCxnSpPr>
            <a:cxnSpLocks noChangeShapeType="1"/>
            <a:stCxn id="22563" idx="5"/>
            <a:endCxn id="22580" idx="0"/>
          </p:cNvCxnSpPr>
          <p:nvPr/>
        </p:nvCxnSpPr>
        <p:spPr bwMode="auto">
          <a:xfrm>
            <a:off x="4711700" y="3184525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82" name="AutoShape 54"/>
          <p:cNvCxnSpPr>
            <a:cxnSpLocks noChangeShapeType="1"/>
            <a:stCxn id="22580" idx="5"/>
            <a:endCxn id="22565" idx="0"/>
          </p:cNvCxnSpPr>
          <p:nvPr/>
        </p:nvCxnSpPr>
        <p:spPr bwMode="auto">
          <a:xfrm>
            <a:off x="5126038" y="4403725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83" name="AutoShape 55"/>
          <p:cNvSpPr>
            <a:spLocks noChangeArrowheads="1"/>
          </p:cNvSpPr>
          <p:nvPr/>
        </p:nvSpPr>
        <p:spPr bwMode="auto">
          <a:xfrm>
            <a:off x="5499100" y="48974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cxnSp>
        <p:nvCxnSpPr>
          <p:cNvPr id="22584" name="AutoShape 56"/>
          <p:cNvCxnSpPr>
            <a:cxnSpLocks noChangeShapeType="1"/>
            <a:stCxn id="22580" idx="6"/>
            <a:endCxn id="22583" idx="0"/>
          </p:cNvCxnSpPr>
          <p:nvPr/>
        </p:nvCxnSpPr>
        <p:spPr bwMode="auto">
          <a:xfrm>
            <a:off x="5175250" y="4284663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5383213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2586" name="AutoShape 58"/>
          <p:cNvSpPr>
            <a:spLocks noChangeArrowheads="1"/>
          </p:cNvSpPr>
          <p:nvPr/>
        </p:nvSpPr>
        <p:spPr bwMode="auto">
          <a:xfrm>
            <a:off x="5715000" y="37338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22587" name="AutoShape 59"/>
          <p:cNvCxnSpPr>
            <a:cxnSpLocks noChangeShapeType="1"/>
            <a:stCxn id="22563" idx="6"/>
            <a:endCxn id="22586" idx="0"/>
          </p:cNvCxnSpPr>
          <p:nvPr/>
        </p:nvCxnSpPr>
        <p:spPr bwMode="auto">
          <a:xfrm>
            <a:off x="4760913" y="3065463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5105400" y="3276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2589" name="Oval 61"/>
          <p:cNvSpPr>
            <a:spLocks noChangeArrowheads="1"/>
          </p:cNvSpPr>
          <p:nvPr/>
        </p:nvSpPr>
        <p:spPr bwMode="auto">
          <a:xfrm>
            <a:off x="3987800" y="41957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90" name="AutoShape 62"/>
          <p:cNvCxnSpPr>
            <a:cxnSpLocks noChangeShapeType="1"/>
            <a:stCxn id="22563" idx="3"/>
            <a:endCxn id="22589" idx="0"/>
          </p:cNvCxnSpPr>
          <p:nvPr/>
        </p:nvCxnSpPr>
        <p:spPr bwMode="auto">
          <a:xfrm flipH="1">
            <a:off x="4157663" y="31845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91" name="AutoShape 63"/>
          <p:cNvCxnSpPr>
            <a:cxnSpLocks noChangeShapeType="1"/>
            <a:stCxn id="22589" idx="3"/>
            <a:endCxn id="22575" idx="0"/>
          </p:cNvCxnSpPr>
          <p:nvPr/>
        </p:nvCxnSpPr>
        <p:spPr bwMode="auto">
          <a:xfrm flipH="1">
            <a:off x="3370263" y="4484688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92" name="AutoShape 64"/>
          <p:cNvSpPr>
            <a:spLocks noChangeArrowheads="1"/>
          </p:cNvSpPr>
          <p:nvPr/>
        </p:nvSpPr>
        <p:spPr bwMode="auto">
          <a:xfrm>
            <a:off x="4471988" y="55229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4435475" y="4740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587875" y="4968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cxnSp>
        <p:nvCxnSpPr>
          <p:cNvPr id="22595" name="AutoShape 67"/>
          <p:cNvCxnSpPr>
            <a:cxnSpLocks noChangeShapeType="1"/>
            <a:endCxn id="22592" idx="0"/>
          </p:cNvCxnSpPr>
          <p:nvPr/>
        </p:nvCxnSpPr>
        <p:spPr bwMode="auto">
          <a:xfrm>
            <a:off x="4267200" y="449580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43434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597" name="AutoShape 69"/>
          <p:cNvSpPr>
            <a:spLocks noChangeArrowheads="1"/>
          </p:cNvSpPr>
          <p:nvPr/>
        </p:nvSpPr>
        <p:spPr bwMode="auto">
          <a:xfrm>
            <a:off x="3998913" y="5888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cxnSp>
        <p:nvCxnSpPr>
          <p:cNvPr id="22598" name="AutoShape 70"/>
          <p:cNvCxnSpPr>
            <a:cxnSpLocks noChangeShapeType="1"/>
            <a:stCxn id="22575" idx="6"/>
            <a:endCxn id="22597" idx="0"/>
          </p:cNvCxnSpPr>
          <p:nvPr/>
        </p:nvCxnSpPr>
        <p:spPr bwMode="auto">
          <a:xfrm>
            <a:off x="3538538" y="5241925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3886200" y="525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135688" y="4592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cxnSp>
        <p:nvCxnSpPr>
          <p:cNvPr id="22601" name="AutoShape 73"/>
          <p:cNvCxnSpPr>
            <a:cxnSpLocks noChangeShapeType="1"/>
            <a:stCxn id="22580" idx="6"/>
            <a:endCxn id="22600" idx="0"/>
          </p:cNvCxnSpPr>
          <p:nvPr/>
        </p:nvCxnSpPr>
        <p:spPr bwMode="auto">
          <a:xfrm>
            <a:off x="5175250" y="4284663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56388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2603" name="AutoShape 75"/>
          <p:cNvSpPr>
            <a:spLocks noChangeArrowheads="1"/>
          </p:cNvSpPr>
          <p:nvPr/>
        </p:nvSpPr>
        <p:spPr bwMode="auto">
          <a:xfrm>
            <a:off x="6529388" y="370522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cxnSp>
        <p:nvCxnSpPr>
          <p:cNvPr id="22604" name="AutoShape 76"/>
          <p:cNvCxnSpPr>
            <a:cxnSpLocks noChangeShapeType="1"/>
            <a:stCxn id="22563" idx="7"/>
            <a:endCxn id="22603" idx="0"/>
          </p:cNvCxnSpPr>
          <p:nvPr/>
        </p:nvCxnSpPr>
        <p:spPr bwMode="auto">
          <a:xfrm>
            <a:off x="4711700" y="29448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58039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grpSp>
        <p:nvGrpSpPr>
          <p:cNvPr id="22609" name="Group 81"/>
          <p:cNvGrpSpPr>
            <a:grpSpLocks/>
          </p:cNvGrpSpPr>
          <p:nvPr/>
        </p:nvGrpSpPr>
        <p:grpSpPr bwMode="auto">
          <a:xfrm>
            <a:off x="4191000" y="5867400"/>
            <a:ext cx="1066800" cy="762000"/>
            <a:chOff x="2640" y="3696"/>
            <a:chExt cx="672" cy="480"/>
          </a:xfrm>
        </p:grpSpPr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 flipH="1" flipV="1">
              <a:off x="3024" y="3696"/>
              <a:ext cx="28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 flipH="1" flipV="1">
              <a:off x="2640" y="3936"/>
              <a:ext cx="4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3124200" y="3810000"/>
            <a:ext cx="8382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Finding maximal palindromes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/>
              <a:t>A palindrome:  caabaac, cbaabc</a:t>
            </a:r>
          </a:p>
          <a:p>
            <a:r>
              <a:rPr lang="en-US"/>
              <a:t>Want to find all maximal palindromes in a string </a:t>
            </a:r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3611563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Let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  s = cbaaba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819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1000" y="4754563"/>
            <a:ext cx="84582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maximal palindrome with center between i-1 and i is the LCP of the suffix at position i of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and the suffix at position m-i+1 of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 Maximal palindromes algorithm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3400" y="13716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Prepare a generalized suffix tree for            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= cbaaba$</a:t>
            </a:r>
            <a:r>
              <a:rPr lang="en-US" sz="3200">
                <a:latin typeface="Arial" charset="0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30000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 = abaabc#</a:t>
            </a:r>
          </a:p>
        </p:txBody>
      </p:sp>
      <p:sp>
        <p:nvSpPr>
          <p:cNvPr id="24686" name="Text Box 110"/>
          <p:cNvSpPr txBox="1">
            <a:spLocks noChangeArrowheads="1"/>
          </p:cNvSpPr>
          <p:nvPr/>
        </p:nvSpPr>
        <p:spPr bwMode="auto">
          <a:xfrm>
            <a:off x="533400" y="28956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For every i find the LCA of suffix i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US" sz="3200">
                <a:latin typeface="Arial" charset="0"/>
              </a:rPr>
              <a:t>and suffix m-i+1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30000">
                <a:solidFill>
                  <a:srgbClr val="FF0000"/>
                </a:solidFill>
                <a:latin typeface="Arial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337175" y="200183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93713" y="461327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657600" y="20780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 rot="3636687">
            <a:off x="1363663" y="2847975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b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752600" y="39068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 rot="-1260468">
            <a:off x="5943600" y="3300413"/>
            <a:ext cx="381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baaba$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724400" y="23828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43000" y="360203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2" name="AutoShape 12"/>
          <p:cNvCxnSpPr>
            <a:cxnSpLocks noChangeShapeType="1"/>
            <a:stCxn id="25611" idx="3"/>
            <a:endCxn id="25605" idx="0"/>
          </p:cNvCxnSpPr>
          <p:nvPr/>
        </p:nvCxnSpPr>
        <p:spPr bwMode="auto">
          <a:xfrm flipH="1">
            <a:off x="704850" y="3890963"/>
            <a:ext cx="487363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1219200" y="46132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cxnSp>
        <p:nvCxnSpPr>
          <p:cNvPr id="25614" name="AutoShape 14"/>
          <p:cNvCxnSpPr>
            <a:cxnSpLocks noChangeShapeType="1"/>
            <a:stCxn id="25611" idx="5"/>
            <a:endCxn id="25613" idx="0"/>
          </p:cNvCxnSpPr>
          <p:nvPr/>
        </p:nvCxnSpPr>
        <p:spPr bwMode="auto">
          <a:xfrm flipH="1">
            <a:off x="1430338" y="3890963"/>
            <a:ext cx="1587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4572000" y="306863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6" name="AutoShape 16"/>
          <p:cNvCxnSpPr>
            <a:cxnSpLocks noChangeShapeType="1"/>
            <a:stCxn id="25604" idx="3"/>
            <a:endCxn id="25615" idx="0"/>
          </p:cNvCxnSpPr>
          <p:nvPr/>
        </p:nvCxnSpPr>
        <p:spPr bwMode="auto">
          <a:xfrm flipH="1">
            <a:off x="4741863" y="2290763"/>
            <a:ext cx="644525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733800" y="39068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970713" y="2840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7</a:t>
            </a:r>
          </a:p>
        </p:txBody>
      </p:sp>
      <p:cxnSp>
        <p:nvCxnSpPr>
          <p:cNvPr id="25619" name="AutoShape 19"/>
          <p:cNvCxnSpPr>
            <a:cxnSpLocks noChangeShapeType="1"/>
            <a:stCxn id="25604" idx="6"/>
            <a:endCxn id="25618" idx="0"/>
          </p:cNvCxnSpPr>
          <p:nvPr/>
        </p:nvCxnSpPr>
        <p:spPr bwMode="auto">
          <a:xfrm>
            <a:off x="5675313" y="2171700"/>
            <a:ext cx="1506537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6019800" y="23828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1947863" y="28829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2" name="AutoShape 22"/>
          <p:cNvCxnSpPr>
            <a:cxnSpLocks noChangeShapeType="1"/>
            <a:stCxn id="25604" idx="2"/>
            <a:endCxn id="25621" idx="0"/>
          </p:cNvCxnSpPr>
          <p:nvPr/>
        </p:nvCxnSpPr>
        <p:spPr bwMode="auto">
          <a:xfrm flipH="1">
            <a:off x="2117725" y="2171700"/>
            <a:ext cx="321945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3" name="AutoShape 23"/>
          <p:cNvCxnSpPr>
            <a:cxnSpLocks noChangeShapeType="1"/>
            <a:stCxn id="25621" idx="3"/>
            <a:endCxn id="25611" idx="0"/>
          </p:cNvCxnSpPr>
          <p:nvPr/>
        </p:nvCxnSpPr>
        <p:spPr bwMode="auto">
          <a:xfrm flipH="1">
            <a:off x="1312863" y="3171825"/>
            <a:ext cx="684212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1828800" y="32210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7885113" y="2763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cxnSp>
        <p:nvCxnSpPr>
          <p:cNvPr id="25626" name="AutoShape 26"/>
          <p:cNvCxnSpPr>
            <a:cxnSpLocks noChangeShapeType="1"/>
            <a:stCxn id="25604" idx="7"/>
            <a:endCxn id="25625" idx="0"/>
          </p:cNvCxnSpPr>
          <p:nvPr/>
        </p:nvCxnSpPr>
        <p:spPr bwMode="auto">
          <a:xfrm>
            <a:off x="5626100" y="2051050"/>
            <a:ext cx="2470150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718300" y="20780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5757863" y="30686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9" name="AutoShape 29"/>
          <p:cNvCxnSpPr>
            <a:cxnSpLocks noChangeShapeType="1"/>
            <a:stCxn id="25604" idx="4"/>
            <a:endCxn id="25628" idx="0"/>
          </p:cNvCxnSpPr>
          <p:nvPr/>
        </p:nvCxnSpPr>
        <p:spPr bwMode="auto">
          <a:xfrm>
            <a:off x="5507038" y="2339975"/>
            <a:ext cx="420687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5410200" y="25352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4065588" y="45926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6665913" y="5507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cxnSp>
        <p:nvCxnSpPr>
          <p:cNvPr id="25633" name="AutoShape 33"/>
          <p:cNvCxnSpPr>
            <a:cxnSpLocks noChangeShapeType="1"/>
            <a:stCxn id="25628" idx="4"/>
            <a:endCxn id="25632" idx="0"/>
          </p:cNvCxnSpPr>
          <p:nvPr/>
        </p:nvCxnSpPr>
        <p:spPr bwMode="auto">
          <a:xfrm>
            <a:off x="5927725" y="3406775"/>
            <a:ext cx="949325" cy="2100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4" name="AutoShape 34"/>
          <p:cNvSpPr>
            <a:spLocks noChangeArrowheads="1"/>
          </p:cNvSpPr>
          <p:nvPr/>
        </p:nvSpPr>
        <p:spPr bwMode="auto">
          <a:xfrm>
            <a:off x="7086600" y="3830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cxnSp>
        <p:nvCxnSpPr>
          <p:cNvPr id="25635" name="AutoShape 35"/>
          <p:cNvCxnSpPr>
            <a:cxnSpLocks noChangeShapeType="1"/>
            <a:stCxn id="25628" idx="6"/>
            <a:endCxn id="25634" idx="0"/>
          </p:cNvCxnSpPr>
          <p:nvPr/>
        </p:nvCxnSpPr>
        <p:spPr bwMode="auto">
          <a:xfrm>
            <a:off x="6096000" y="3238500"/>
            <a:ext cx="1201738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6" name="Text Box 36"/>
          <p:cNvSpPr txBox="1">
            <a:spLocks noChangeArrowheads="1"/>
          </p:cNvSpPr>
          <p:nvPr/>
        </p:nvSpPr>
        <p:spPr bwMode="auto">
          <a:xfrm rot="1029077">
            <a:off x="4038600" y="3830638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b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 rot="-1633850">
            <a:off x="5029200" y="3297238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 #</a:t>
            </a:r>
          </a:p>
        </p:txBody>
      </p:sp>
      <p:sp>
        <p:nvSpPr>
          <p:cNvPr id="25638" name="AutoShape 38"/>
          <p:cNvSpPr>
            <a:spLocks noChangeArrowheads="1"/>
          </p:cNvSpPr>
          <p:nvPr/>
        </p:nvSpPr>
        <p:spPr bwMode="auto">
          <a:xfrm>
            <a:off x="5154613" y="446087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cxnSp>
        <p:nvCxnSpPr>
          <p:cNvPr id="25639" name="AutoShape 39"/>
          <p:cNvCxnSpPr>
            <a:cxnSpLocks noChangeShapeType="1"/>
            <a:stCxn id="25615" idx="5"/>
            <a:endCxn id="25638" idx="0"/>
          </p:cNvCxnSpPr>
          <p:nvPr/>
        </p:nvCxnSpPr>
        <p:spPr bwMode="auto">
          <a:xfrm>
            <a:off x="4860925" y="3357563"/>
            <a:ext cx="504825" cy="1103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40" name="AutoShape 40"/>
          <p:cNvSpPr>
            <a:spLocks noChangeArrowheads="1"/>
          </p:cNvSpPr>
          <p:nvPr/>
        </p:nvSpPr>
        <p:spPr bwMode="auto">
          <a:xfrm>
            <a:off x="3733800" y="56800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cxnSp>
        <p:nvCxnSpPr>
          <p:cNvPr id="25641" name="AutoShape 41"/>
          <p:cNvCxnSpPr>
            <a:cxnSpLocks noChangeShapeType="1"/>
            <a:stCxn id="25631" idx="3"/>
            <a:endCxn id="25640" idx="0"/>
          </p:cNvCxnSpPr>
          <p:nvPr/>
        </p:nvCxnSpPr>
        <p:spPr bwMode="auto">
          <a:xfrm flipH="1">
            <a:off x="3944938" y="4881563"/>
            <a:ext cx="169862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42" name="AutoShape 42"/>
          <p:cNvSpPr>
            <a:spLocks noChangeArrowheads="1"/>
          </p:cNvSpPr>
          <p:nvPr/>
        </p:nvSpPr>
        <p:spPr bwMode="auto">
          <a:xfrm>
            <a:off x="4648200" y="56038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cxnSp>
        <p:nvCxnSpPr>
          <p:cNvPr id="25643" name="AutoShape 43"/>
          <p:cNvCxnSpPr>
            <a:cxnSpLocks noChangeShapeType="1"/>
            <a:stCxn id="25631" idx="5"/>
            <a:endCxn id="25642" idx="0"/>
          </p:cNvCxnSpPr>
          <p:nvPr/>
        </p:nvCxnSpPr>
        <p:spPr bwMode="auto">
          <a:xfrm>
            <a:off x="4354513" y="4881563"/>
            <a:ext cx="504825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44" name="Text Box 44"/>
          <p:cNvSpPr txBox="1">
            <a:spLocks noChangeArrowheads="1"/>
          </p:cNvSpPr>
          <p:nvPr/>
        </p:nvSpPr>
        <p:spPr bwMode="auto">
          <a:xfrm rot="511346">
            <a:off x="3738563" y="4708525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$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 rot="-1653214">
            <a:off x="4522788" y="4668838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 #</a:t>
            </a:r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4310063" y="37973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47" name="AutoShape 47"/>
          <p:cNvCxnSpPr>
            <a:cxnSpLocks noChangeShapeType="1"/>
            <a:stCxn id="25615" idx="3"/>
            <a:endCxn id="25646" idx="0"/>
          </p:cNvCxnSpPr>
          <p:nvPr/>
        </p:nvCxnSpPr>
        <p:spPr bwMode="auto">
          <a:xfrm flipH="1">
            <a:off x="4479925" y="3357563"/>
            <a:ext cx="14128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48" name="AutoShape 48"/>
          <p:cNvCxnSpPr>
            <a:cxnSpLocks noChangeShapeType="1"/>
            <a:stCxn id="25646" idx="3"/>
            <a:endCxn id="25631" idx="0"/>
          </p:cNvCxnSpPr>
          <p:nvPr/>
        </p:nvCxnSpPr>
        <p:spPr bwMode="auto">
          <a:xfrm flipH="1">
            <a:off x="4235450" y="4086225"/>
            <a:ext cx="123825" cy="506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4267200" y="32210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650" name="AutoShape 50"/>
          <p:cNvSpPr>
            <a:spLocks noChangeArrowheads="1"/>
          </p:cNvSpPr>
          <p:nvPr/>
        </p:nvSpPr>
        <p:spPr bwMode="auto">
          <a:xfrm>
            <a:off x="3352800" y="45370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cxnSp>
        <p:nvCxnSpPr>
          <p:cNvPr id="25651" name="AutoShape 51"/>
          <p:cNvCxnSpPr>
            <a:cxnSpLocks noChangeShapeType="1"/>
            <a:stCxn id="25646" idx="2"/>
            <a:endCxn id="25650" idx="0"/>
          </p:cNvCxnSpPr>
          <p:nvPr/>
        </p:nvCxnSpPr>
        <p:spPr bwMode="auto">
          <a:xfrm flipH="1">
            <a:off x="3563938" y="3967163"/>
            <a:ext cx="746125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1981200" y="36449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AutoShape 53"/>
          <p:cNvSpPr>
            <a:spLocks noChangeArrowheads="1"/>
          </p:cNvSpPr>
          <p:nvPr/>
        </p:nvSpPr>
        <p:spPr bwMode="auto">
          <a:xfrm>
            <a:off x="3148013" y="347027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6</a:t>
            </a:r>
          </a:p>
        </p:txBody>
      </p:sp>
      <p:cxnSp>
        <p:nvCxnSpPr>
          <p:cNvPr id="25654" name="AutoShape 54"/>
          <p:cNvCxnSpPr>
            <a:cxnSpLocks noChangeShapeType="1"/>
            <a:stCxn id="25621" idx="5"/>
            <a:endCxn id="25653" idx="0"/>
          </p:cNvCxnSpPr>
          <p:nvPr/>
        </p:nvCxnSpPr>
        <p:spPr bwMode="auto">
          <a:xfrm>
            <a:off x="2236788" y="3171825"/>
            <a:ext cx="1122362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2514600" y="29162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cxnSp>
        <p:nvCxnSpPr>
          <p:cNvPr id="25656" name="AutoShape 56"/>
          <p:cNvCxnSpPr>
            <a:cxnSpLocks noChangeShapeType="1"/>
            <a:stCxn id="25621" idx="4"/>
            <a:endCxn id="25652" idx="0"/>
          </p:cNvCxnSpPr>
          <p:nvPr/>
        </p:nvCxnSpPr>
        <p:spPr bwMode="auto">
          <a:xfrm>
            <a:off x="2117725" y="3221038"/>
            <a:ext cx="33338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57" name="AutoShape 57"/>
          <p:cNvSpPr>
            <a:spLocks noChangeArrowheads="1"/>
          </p:cNvSpPr>
          <p:nvPr/>
        </p:nvSpPr>
        <p:spPr bwMode="auto">
          <a:xfrm>
            <a:off x="2590800" y="41354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5658" name="Oval 58"/>
          <p:cNvSpPr>
            <a:spLocks noChangeArrowheads="1"/>
          </p:cNvSpPr>
          <p:nvPr/>
        </p:nvSpPr>
        <p:spPr bwMode="auto">
          <a:xfrm>
            <a:off x="1871663" y="43307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59" name="AutoShape 59"/>
          <p:cNvCxnSpPr>
            <a:cxnSpLocks noChangeShapeType="1"/>
            <a:stCxn id="25652" idx="4"/>
            <a:endCxn id="25658" idx="0"/>
          </p:cNvCxnSpPr>
          <p:nvPr/>
        </p:nvCxnSpPr>
        <p:spPr bwMode="auto">
          <a:xfrm flipH="1">
            <a:off x="2041525" y="3983038"/>
            <a:ext cx="109538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60" name="AutoShape 60"/>
          <p:cNvSpPr>
            <a:spLocks noChangeArrowheads="1"/>
          </p:cNvSpPr>
          <p:nvPr/>
        </p:nvSpPr>
        <p:spPr bwMode="auto">
          <a:xfrm>
            <a:off x="2362200" y="51466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25661" name="AutoShape 61"/>
          <p:cNvSpPr>
            <a:spLocks noChangeArrowheads="1"/>
          </p:cNvSpPr>
          <p:nvPr/>
        </p:nvSpPr>
        <p:spPr bwMode="auto">
          <a:xfrm>
            <a:off x="1636713" y="5888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cxnSp>
        <p:nvCxnSpPr>
          <p:cNvPr id="25662" name="AutoShape 62"/>
          <p:cNvCxnSpPr>
            <a:cxnSpLocks noChangeShapeType="1"/>
            <a:stCxn id="25652" idx="6"/>
            <a:endCxn id="25657" idx="0"/>
          </p:cNvCxnSpPr>
          <p:nvPr/>
        </p:nvCxnSpPr>
        <p:spPr bwMode="auto">
          <a:xfrm>
            <a:off x="2319338" y="3814763"/>
            <a:ext cx="4826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63" name="AutoShape 63"/>
          <p:cNvCxnSpPr>
            <a:cxnSpLocks noChangeShapeType="1"/>
            <a:stCxn id="25658" idx="5"/>
            <a:endCxn id="25660" idx="0"/>
          </p:cNvCxnSpPr>
          <p:nvPr/>
        </p:nvCxnSpPr>
        <p:spPr bwMode="auto">
          <a:xfrm>
            <a:off x="2160588" y="4619625"/>
            <a:ext cx="41275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64" name="AutoShape 64"/>
          <p:cNvCxnSpPr>
            <a:cxnSpLocks noChangeShapeType="1"/>
            <a:stCxn id="25658" idx="4"/>
            <a:endCxn id="25661" idx="0"/>
          </p:cNvCxnSpPr>
          <p:nvPr/>
        </p:nvCxnSpPr>
        <p:spPr bwMode="auto">
          <a:xfrm flipH="1">
            <a:off x="1847850" y="4668838"/>
            <a:ext cx="193675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65" name="Text Box 65"/>
          <p:cNvSpPr txBox="1">
            <a:spLocks noChangeArrowheads="1"/>
          </p:cNvSpPr>
          <p:nvPr/>
        </p:nvSpPr>
        <p:spPr bwMode="auto">
          <a:xfrm rot="1913017">
            <a:off x="533400" y="3830638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 #</a:t>
            </a: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1143000" y="3830638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$</a:t>
            </a:r>
          </a:p>
        </p:txBody>
      </p:sp>
      <p:sp>
        <p:nvSpPr>
          <p:cNvPr id="25667" name="Text Box 67"/>
          <p:cNvSpPr txBox="1">
            <a:spLocks noChangeArrowheads="1"/>
          </p:cNvSpPr>
          <p:nvPr/>
        </p:nvSpPr>
        <p:spPr bwMode="auto">
          <a:xfrm>
            <a:off x="2286000" y="45926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 rot="614281">
            <a:off x="1600200" y="4440238"/>
            <a:ext cx="38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abc  #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 rot="-3008544">
            <a:off x="2430463" y="3381375"/>
            <a:ext cx="38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 #</a:t>
            </a:r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2667000" y="4516438"/>
            <a:ext cx="228600" cy="1447800"/>
            <a:chOff x="1584" y="3216"/>
            <a:chExt cx="144" cy="912"/>
          </a:xfrm>
        </p:grpSpPr>
        <p:sp>
          <p:nvSpPr>
            <p:cNvPr id="25671" name="Line 71"/>
            <p:cNvSpPr>
              <a:spLocks noChangeShapeType="1"/>
            </p:cNvSpPr>
            <p:nvPr/>
          </p:nvSpPr>
          <p:spPr bwMode="auto">
            <a:xfrm flipH="1" flipV="1">
              <a:off x="1584" y="3792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 flipH="1" flipV="1">
              <a:off x="1680" y="3216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3" name="Line 73"/>
          <p:cNvSpPr>
            <a:spLocks noChangeShapeType="1"/>
          </p:cNvSpPr>
          <p:nvPr/>
        </p:nvSpPr>
        <p:spPr bwMode="auto">
          <a:xfrm>
            <a:off x="1143000" y="2154238"/>
            <a:ext cx="8382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44" name="Text Box 144"/>
          <p:cNvSpPr txBox="1">
            <a:spLocks noChangeArrowheads="1"/>
          </p:cNvSpPr>
          <p:nvPr/>
        </p:nvSpPr>
        <p:spPr bwMode="auto">
          <a:xfrm>
            <a:off x="533400" y="6096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Let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= cbaaba$</a:t>
            </a:r>
            <a:r>
              <a:rPr lang="en-US" sz="3200">
                <a:latin typeface="Arial" charset="0"/>
              </a:rPr>
              <a:t> then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 baseline="30000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 = abaabc#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 Analysis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15541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O(n) time to identify all palindromes</a:t>
            </a:r>
            <a:endParaRPr lang="en-US" sz="32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Suffix trees consume a lot of space</a:t>
            </a:r>
          </a:p>
          <a:p>
            <a:endParaRPr lang="en-US"/>
          </a:p>
          <a:p>
            <a:r>
              <a:rPr lang="en-US"/>
              <a:t>It is O(n) but the constant is quite big</a:t>
            </a:r>
          </a:p>
          <a:p>
            <a:endParaRPr lang="en-US"/>
          </a:p>
          <a:p>
            <a:r>
              <a:rPr lang="en-US"/>
              <a:t>Notice that if we indeed want to traverse an edge in O(1) time then we need an array of ptrs. of size |</a:t>
            </a:r>
            <a:r>
              <a:rPr lang="el-GR"/>
              <a:t>Σ</a:t>
            </a:r>
            <a:r>
              <a:rPr lang="en-US"/>
              <a:t>| in each node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Suffix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/>
              <a:t>We loose some of the functionality but we save space.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2925763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Let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= abab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35052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Sort the suffixes lexicographically: </a:t>
            </a:r>
          </a:p>
          <a:p>
            <a:r>
              <a:rPr lang="en-US" sz="3200">
                <a:solidFill>
                  <a:srgbClr val="FF0000"/>
                </a:solidFill>
                <a:latin typeface="Arial" charset="0"/>
              </a:rPr>
              <a:t>ab, abab, b, bab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The suffix array gives the indices of the suffixes in sorted order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144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5240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1336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7432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How do we build it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a suffix tree</a:t>
            </a:r>
          </a:p>
          <a:p>
            <a:r>
              <a:rPr lang="en-US"/>
              <a:t>Traverse the tree in DFS, lexicographically picking edges outgoing from each node and fill the suffix array.</a:t>
            </a:r>
          </a:p>
          <a:p>
            <a:endParaRPr lang="en-US"/>
          </a:p>
          <a:p>
            <a:r>
              <a:rPr lang="en-US"/>
              <a:t>O(n)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How do we search for a pattern 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P occurs in T then all its occurrences are consecutive in the suffix array.</a:t>
            </a:r>
          </a:p>
          <a:p>
            <a:endParaRPr lang="en-US"/>
          </a:p>
          <a:p>
            <a:r>
              <a:rPr lang="en-US"/>
              <a:t>Do a binary search on the suffix array</a:t>
            </a:r>
          </a:p>
          <a:p>
            <a:endParaRPr lang="en-US"/>
          </a:p>
          <a:p>
            <a:r>
              <a:rPr lang="en-US"/>
              <a:t>Takes O(mlogn)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Trie (Cont)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/>
              <a:t>Assume no string is a prefix of another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956175" y="3505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016625" y="26543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6480175" y="3548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5218113" y="2882900"/>
            <a:ext cx="798512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294313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416425" y="52451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A3FFA7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32513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7046913" y="2667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3846513" y="5811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6169025" y="6116638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7007225" y="6116638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7732713" y="3352800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4194175" y="4233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5026025" y="4572000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4456113" y="3810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141913" y="3886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3998913" y="49958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H="1">
            <a:off x="4227513" y="4572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4075113" y="533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456113" y="3581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922713" y="449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770313" y="5334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218113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123" name="AutoShape 27"/>
          <p:cNvCxnSpPr>
            <a:cxnSpLocks noChangeShapeType="1"/>
            <a:endCxn id="4111" idx="0"/>
          </p:cNvCxnSpPr>
          <p:nvPr/>
        </p:nvCxnSpPr>
        <p:spPr bwMode="auto">
          <a:xfrm>
            <a:off x="6372225" y="27432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24" name="AutoShape 28"/>
          <p:cNvCxnSpPr>
            <a:cxnSpLocks noChangeShapeType="1"/>
            <a:stCxn id="4101" idx="4"/>
            <a:endCxn id="4102" idx="0"/>
          </p:cNvCxnSpPr>
          <p:nvPr/>
        </p:nvCxnSpPr>
        <p:spPr bwMode="auto">
          <a:xfrm>
            <a:off x="6186488" y="2992438"/>
            <a:ext cx="4635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6578600" y="444182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6" name="AutoShape 30"/>
          <p:cNvCxnSpPr>
            <a:cxnSpLocks noChangeShapeType="1"/>
            <a:stCxn id="4102" idx="4"/>
            <a:endCxn id="4125" idx="0"/>
          </p:cNvCxnSpPr>
          <p:nvPr/>
        </p:nvCxnSpPr>
        <p:spPr bwMode="auto">
          <a:xfrm>
            <a:off x="6650038" y="38862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6665913" y="53006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8" name="AutoShape 32"/>
          <p:cNvCxnSpPr>
            <a:cxnSpLocks noChangeShapeType="1"/>
            <a:stCxn id="4125" idx="4"/>
            <a:endCxn id="4127" idx="0"/>
          </p:cNvCxnSpPr>
          <p:nvPr/>
        </p:nvCxnSpPr>
        <p:spPr bwMode="auto">
          <a:xfrm>
            <a:off x="6748463" y="4779963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29" name="AutoShape 33"/>
          <p:cNvCxnSpPr>
            <a:cxnSpLocks noChangeShapeType="1"/>
            <a:stCxn id="4127" idx="5"/>
            <a:endCxn id="4110" idx="0"/>
          </p:cNvCxnSpPr>
          <p:nvPr/>
        </p:nvCxnSpPr>
        <p:spPr bwMode="auto">
          <a:xfrm>
            <a:off x="6954838" y="55895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30" name="AutoShape 34"/>
          <p:cNvCxnSpPr>
            <a:cxnSpLocks noChangeShapeType="1"/>
            <a:stCxn id="4127" idx="3"/>
            <a:endCxn id="4109" idx="0"/>
          </p:cNvCxnSpPr>
          <p:nvPr/>
        </p:nvCxnSpPr>
        <p:spPr bwMode="auto">
          <a:xfrm flipH="1">
            <a:off x="6380163" y="5589588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6284913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6361113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6208713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123113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304800" y="2803525"/>
            <a:ext cx="4114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Each edge is labeled by a letter,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no two edges outgoing from the same node are labeled the same.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Each string corresponds to a leaf.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Let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= mississippi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410200" y="16002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i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410200" y="20574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ippi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410200" y="25146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issippi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5410200" y="2971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ississippi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410200" y="34290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mississippi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410200" y="3852863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pi</a:t>
            </a:r>
          </a:p>
        </p:txBody>
      </p: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4800600" y="1752600"/>
            <a:ext cx="457200" cy="4876800"/>
            <a:chOff x="2928" y="960"/>
            <a:chExt cx="384" cy="3344"/>
          </a:xfrm>
        </p:grpSpPr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928" y="1264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8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928" y="1568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5</a:t>
              </a: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928" y="1872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2928" y="2176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2928" y="2480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2928" y="2784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9</a:t>
              </a: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2928" y="3088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7</a:t>
              </a: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928" y="3392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928" y="960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11</a:t>
              </a: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928" y="3696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928" y="4000"/>
              <a:ext cx="384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3</a:t>
              </a:r>
            </a:p>
          </p:txBody>
        </p:sp>
      </p:grp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5410200" y="4297363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ppi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410200" y="4725988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sippi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424488" y="5153025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sisippi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443538" y="5591175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ssippi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453063" y="6049963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ssissippi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3657600" y="19812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3733800" y="64008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3200400" y="16906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L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200400" y="61102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R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33400" y="2697163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Let 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P = issa</a:t>
            </a:r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3657600" y="41910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3262313" y="3929063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How do we accelerate the search ?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5029200" y="21336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5029200" y="5929313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572000" y="18430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L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4495800" y="5638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R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533400" y="16002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Maintain </a:t>
            </a:r>
            <a:r>
              <a:rPr lang="en-US" sz="2800">
                <a:latin typeface="MT Extra" pitchFamily="18" charset="2"/>
              </a:rPr>
              <a:t>l</a:t>
            </a:r>
            <a:r>
              <a:rPr lang="en-US" sz="2800">
                <a:latin typeface="Arial" charset="0"/>
              </a:rPr>
              <a:t> = LCP(P,L)</a:t>
            </a:r>
            <a:endParaRPr 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33400" y="20574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Maintain r = LCP(P,R)</a:t>
            </a:r>
            <a:endParaRPr 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5029200" y="40386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6705600" y="2057400"/>
            <a:ext cx="21336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5943600" y="1600200"/>
            <a:ext cx="457200" cy="4876800"/>
            <a:chOff x="3024" y="624"/>
            <a:chExt cx="288" cy="3631"/>
          </a:xfrm>
        </p:grpSpPr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024" y="1183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3024" y="1463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3024" y="1742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3024" y="2021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024" y="2300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024" y="2580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024" y="2859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024" y="3138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3024" y="904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024" y="3417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3024" y="3697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024" y="624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024" y="3976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</p:grp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4572000" y="3776663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M</a:t>
            </a:r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60960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6096000" y="121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Oval 46"/>
          <p:cNvSpPr>
            <a:spLocks noChangeArrowheads="1"/>
          </p:cNvSpPr>
          <p:nvPr/>
        </p:nvSpPr>
        <p:spPr bwMode="auto">
          <a:xfrm>
            <a:off x="6096000" y="670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Oval 47"/>
          <p:cNvSpPr>
            <a:spLocks noChangeArrowheads="1"/>
          </p:cNvSpPr>
          <p:nvPr/>
        </p:nvSpPr>
        <p:spPr bwMode="auto">
          <a:xfrm>
            <a:off x="6096000" y="655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6705600" y="2057400"/>
            <a:ext cx="1189038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533400" y="28194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If  </a:t>
            </a:r>
            <a:r>
              <a:rPr lang="en-US" sz="2400">
                <a:latin typeface="MT Extra" pitchFamily="18" charset="2"/>
              </a:rPr>
              <a:t>l </a:t>
            </a:r>
            <a:r>
              <a:rPr lang="en-US" sz="2400">
                <a:latin typeface="Arial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 then start comparing M to P at </a:t>
            </a:r>
            <a:r>
              <a:rPr lang="en-US" sz="2400">
                <a:latin typeface="MT Extra" pitchFamily="18" charset="2"/>
              </a:rPr>
              <a:t>l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+ 1</a:t>
            </a: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6705600" y="5867400"/>
            <a:ext cx="21336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6705600" y="5867400"/>
            <a:ext cx="1189038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7010400" y="167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MT Extra" pitchFamily="18" charset="2"/>
              </a:rPr>
              <a:t>l</a:t>
            </a:r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7086600" y="57150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How do we accelerate the search ?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5029200" y="21336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5029200" y="5929313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572000" y="18430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L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495800" y="5638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R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33400" y="3505200"/>
            <a:ext cx="44196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Suppose we know LCP(L,M)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If LCP(L,M) &lt;</a:t>
            </a:r>
            <a:r>
              <a:rPr lang="en-US" sz="2400"/>
              <a:t> </a:t>
            </a:r>
            <a:r>
              <a:rPr lang="en-US" sz="2400">
                <a:latin typeface="MT Extra" pitchFamily="18" charset="2"/>
              </a:rPr>
              <a:t>l </a:t>
            </a:r>
            <a:r>
              <a:rPr lang="en-US" sz="2400">
                <a:latin typeface="Arial" charset="0"/>
              </a:rPr>
              <a:t>we go left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If LCP(L,M)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&gt;</a:t>
            </a:r>
            <a:r>
              <a:rPr lang="en-US" sz="2400"/>
              <a:t> </a:t>
            </a:r>
            <a:r>
              <a:rPr lang="en-US" sz="2400">
                <a:latin typeface="MT Extra" pitchFamily="18" charset="2"/>
              </a:rPr>
              <a:t>l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we go right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If LCP(L,M) = </a:t>
            </a:r>
            <a:r>
              <a:rPr lang="en-US" sz="2400">
                <a:latin typeface="MT Extra" pitchFamily="18" charset="2"/>
              </a:rPr>
              <a:t>l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we start comparing at </a:t>
            </a:r>
            <a:r>
              <a:rPr lang="en-US" sz="2400">
                <a:latin typeface="MT Extra" pitchFamily="18" charset="2"/>
              </a:rPr>
              <a:t>l </a:t>
            </a:r>
            <a:r>
              <a:rPr lang="en-US" sz="2400">
                <a:latin typeface="Arial" charset="0"/>
              </a:rPr>
              <a:t>+ 1</a:t>
            </a:r>
            <a:endParaRPr lang="en-US" sz="2400">
              <a:latin typeface="MT Extra" pitchFamily="18" charset="2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029200" y="40386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705600" y="2057400"/>
            <a:ext cx="21336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5943600" y="1600200"/>
            <a:ext cx="457200" cy="4876800"/>
            <a:chOff x="3024" y="624"/>
            <a:chExt cx="288" cy="3631"/>
          </a:xfrm>
        </p:grpSpPr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3024" y="1183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3024" y="1463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024" y="1742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3024" y="2021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3024" y="2300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3024" y="2580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3024" y="2859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024" y="3138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3024" y="904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024" y="3417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3024" y="3697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3024" y="624"/>
              <a:ext cx="288" cy="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3024" y="3976"/>
              <a:ext cx="288" cy="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572000" y="3776663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M</a:t>
            </a:r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60960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6096000" y="121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29"/>
          <p:cNvSpPr>
            <a:spLocks noChangeArrowheads="1"/>
          </p:cNvSpPr>
          <p:nvPr/>
        </p:nvSpPr>
        <p:spPr bwMode="auto">
          <a:xfrm>
            <a:off x="6096000" y="670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6096000" y="655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705600" y="2057400"/>
            <a:ext cx="1189038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5334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If  </a:t>
            </a:r>
            <a:r>
              <a:rPr lang="en-US" sz="2400">
                <a:latin typeface="MT Extra" pitchFamily="18" charset="2"/>
              </a:rPr>
              <a:t>l </a:t>
            </a:r>
            <a:r>
              <a:rPr lang="en-US" sz="2400">
                <a:latin typeface="Arial" charset="0"/>
              </a:rPr>
              <a:t>&gt;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Arial" charset="0"/>
              </a:rPr>
              <a:t> then</a:t>
            </a:r>
            <a:endParaRPr lang="en-US" sz="2400"/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705600" y="6172200"/>
            <a:ext cx="21336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705600" y="6172200"/>
            <a:ext cx="547688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6934200" y="5729288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r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7010400" y="167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MT Extra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Analysis of the acceleration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57200" y="1447800"/>
            <a:ext cx="8305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If we do more than a single comparison in an iteration then max(</a:t>
            </a:r>
            <a:r>
              <a:rPr lang="en-US" sz="2400">
                <a:latin typeface="MT Extra" pitchFamily="18" charset="2"/>
              </a:rPr>
              <a:t>l</a:t>
            </a:r>
            <a:r>
              <a:rPr lang="en-US" sz="2400">
                <a:latin typeface="Arial" charset="0"/>
              </a:rPr>
              <a:t>, r </a:t>
            </a:r>
            <a:r>
              <a:rPr lang="en-US" sz="3200">
                <a:latin typeface="Arial" charset="0"/>
              </a:rPr>
              <a:t>) grows by 1 for each comparison  </a:t>
            </a:r>
            <a:r>
              <a:rPr lang="en-US" sz="3200">
                <a:latin typeface="Arial" charset="0"/>
                <a:sym typeface="Wingdings" pitchFamily="2" charset="2"/>
              </a:rPr>
              <a:t> O(logn + m) time</a:t>
            </a:r>
            <a:endParaRPr lang="en-US" sz="2400">
              <a:latin typeface="MT Extra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Compressed Trie</a:t>
            </a:r>
            <a:r>
              <a:rPr lang="en-US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sz="2800"/>
              <a:t>Compress unary nodes, label edges by strings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338263" y="32893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2398713" y="2438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2862263" y="33321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1600200" y="2667000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676400" y="26035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98513" y="5029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A3FFA7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14600" y="290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429000" y="2451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28600" y="55959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2551113" y="5900738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3389313" y="5900738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4114800" y="3276600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576263" y="40179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1408113" y="4356100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838200" y="35941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1524000" y="36703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81000" y="47799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>
            <a:off x="609600" y="43561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457200" y="51181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838200" y="33655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304800" y="42799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52400" y="51181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1600200" y="37465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5147" name="AutoShape 27"/>
          <p:cNvCxnSpPr>
            <a:cxnSpLocks noChangeShapeType="1"/>
          </p:cNvCxnSpPr>
          <p:nvPr/>
        </p:nvCxnSpPr>
        <p:spPr bwMode="auto">
          <a:xfrm>
            <a:off x="2754313" y="25908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48" name="AutoShape 28"/>
          <p:cNvCxnSpPr>
            <a:cxnSpLocks noChangeShapeType="1"/>
            <a:stCxn id="5125" idx="5"/>
            <a:endCxn id="5126" idx="1"/>
          </p:cNvCxnSpPr>
          <p:nvPr/>
        </p:nvCxnSpPr>
        <p:spPr bwMode="auto">
          <a:xfrm>
            <a:off x="2687638" y="2727325"/>
            <a:ext cx="22383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2960688" y="4225925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50" name="AutoShape 30"/>
          <p:cNvCxnSpPr>
            <a:cxnSpLocks noChangeShapeType="1"/>
            <a:stCxn id="5126" idx="4"/>
            <a:endCxn id="5149" idx="0"/>
          </p:cNvCxnSpPr>
          <p:nvPr/>
        </p:nvCxnSpPr>
        <p:spPr bwMode="auto">
          <a:xfrm>
            <a:off x="3032125" y="36703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3048000" y="50847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52" name="AutoShape 32"/>
          <p:cNvCxnSpPr>
            <a:cxnSpLocks noChangeShapeType="1"/>
            <a:stCxn id="5149" idx="4"/>
            <a:endCxn id="5151" idx="0"/>
          </p:cNvCxnSpPr>
          <p:nvPr/>
        </p:nvCxnSpPr>
        <p:spPr bwMode="auto">
          <a:xfrm>
            <a:off x="3130550" y="4564063"/>
            <a:ext cx="87313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3" name="AutoShape 33"/>
          <p:cNvCxnSpPr>
            <a:cxnSpLocks noChangeShapeType="1"/>
            <a:stCxn id="5151" idx="5"/>
            <a:endCxn id="5134" idx="0"/>
          </p:cNvCxnSpPr>
          <p:nvPr/>
        </p:nvCxnSpPr>
        <p:spPr bwMode="auto">
          <a:xfrm>
            <a:off x="3336925" y="53736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4" name="AutoShape 34"/>
          <p:cNvCxnSpPr>
            <a:cxnSpLocks noChangeShapeType="1"/>
            <a:stCxn id="5151" idx="3"/>
            <a:endCxn id="5133" idx="0"/>
          </p:cNvCxnSpPr>
          <p:nvPr/>
        </p:nvCxnSpPr>
        <p:spPr bwMode="auto">
          <a:xfrm flipH="1">
            <a:off x="2762250" y="5373688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2667000" y="3670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743200" y="4508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590800" y="5270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505200" y="5346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5160" name="Oval 40"/>
          <p:cNvSpPr>
            <a:spLocks noChangeArrowheads="1"/>
          </p:cNvSpPr>
          <p:nvPr/>
        </p:nvSpPr>
        <p:spPr bwMode="auto">
          <a:xfrm>
            <a:off x="5834063" y="33655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Oval 41"/>
          <p:cNvSpPr>
            <a:spLocks noChangeArrowheads="1"/>
          </p:cNvSpPr>
          <p:nvPr/>
        </p:nvSpPr>
        <p:spPr bwMode="auto">
          <a:xfrm>
            <a:off x="6894513" y="2514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H="1">
            <a:off x="6096000" y="2743200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6172200" y="26797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5294313" y="510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A3FFA7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73914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bbf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7924800" y="2527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168" name="AutoShape 48"/>
          <p:cNvSpPr>
            <a:spLocks noChangeArrowheads="1"/>
          </p:cNvSpPr>
          <p:nvPr/>
        </p:nvSpPr>
        <p:spPr bwMode="auto">
          <a:xfrm>
            <a:off x="4724400" y="56721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AutoShape 49"/>
          <p:cNvSpPr>
            <a:spLocks noChangeArrowheads="1"/>
          </p:cNvSpPr>
          <p:nvPr/>
        </p:nvSpPr>
        <p:spPr bwMode="auto">
          <a:xfrm>
            <a:off x="7046913" y="5976938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170" name="AutoShape 50"/>
          <p:cNvSpPr>
            <a:spLocks noChangeArrowheads="1"/>
          </p:cNvSpPr>
          <p:nvPr/>
        </p:nvSpPr>
        <p:spPr bwMode="auto">
          <a:xfrm>
            <a:off x="7885113" y="5976938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AutoShape 51"/>
          <p:cNvSpPr>
            <a:spLocks noChangeArrowheads="1"/>
          </p:cNvSpPr>
          <p:nvPr/>
        </p:nvSpPr>
        <p:spPr bwMode="auto">
          <a:xfrm>
            <a:off x="8610600" y="3213100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AutoShape 53"/>
          <p:cNvSpPr>
            <a:spLocks noChangeArrowheads="1"/>
          </p:cNvSpPr>
          <p:nvPr/>
        </p:nvSpPr>
        <p:spPr bwMode="auto">
          <a:xfrm>
            <a:off x="5903913" y="4432300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Line 55"/>
          <p:cNvSpPr>
            <a:spLocks noChangeShapeType="1"/>
          </p:cNvSpPr>
          <p:nvPr/>
        </p:nvSpPr>
        <p:spPr bwMode="auto">
          <a:xfrm>
            <a:off x="6019800" y="37465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4953000" y="4191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eef</a:t>
            </a:r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096000" y="38227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5183" name="AutoShape 63"/>
          <p:cNvCxnSpPr>
            <a:cxnSpLocks noChangeShapeType="1"/>
            <a:endCxn id="5171" idx="0"/>
          </p:cNvCxnSpPr>
          <p:nvPr/>
        </p:nvCxnSpPr>
        <p:spPr bwMode="auto">
          <a:xfrm>
            <a:off x="7250113" y="26035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84" name="AutoShape 64"/>
          <p:cNvCxnSpPr>
            <a:cxnSpLocks noChangeShapeType="1"/>
            <a:stCxn id="5161" idx="4"/>
            <a:endCxn id="5187" idx="0"/>
          </p:cNvCxnSpPr>
          <p:nvPr/>
        </p:nvCxnSpPr>
        <p:spPr bwMode="auto">
          <a:xfrm>
            <a:off x="7064375" y="2852738"/>
            <a:ext cx="649288" cy="230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87" name="Oval 67"/>
          <p:cNvSpPr>
            <a:spLocks noChangeArrowheads="1"/>
          </p:cNvSpPr>
          <p:nvPr/>
        </p:nvSpPr>
        <p:spPr bwMode="auto">
          <a:xfrm>
            <a:off x="7543800" y="51609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89" name="AutoShape 69"/>
          <p:cNvCxnSpPr>
            <a:cxnSpLocks noChangeShapeType="1"/>
            <a:stCxn id="5187" idx="5"/>
            <a:endCxn id="5170" idx="0"/>
          </p:cNvCxnSpPr>
          <p:nvPr/>
        </p:nvCxnSpPr>
        <p:spPr bwMode="auto">
          <a:xfrm>
            <a:off x="7832725" y="54498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90" name="AutoShape 70"/>
          <p:cNvCxnSpPr>
            <a:cxnSpLocks noChangeShapeType="1"/>
            <a:stCxn id="5187" idx="3"/>
            <a:endCxn id="5169" idx="0"/>
          </p:cNvCxnSpPr>
          <p:nvPr/>
        </p:nvCxnSpPr>
        <p:spPr bwMode="auto">
          <a:xfrm flipH="1">
            <a:off x="7258050" y="5449888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7086600" y="5346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8001000" y="5422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cxnSp>
        <p:nvCxnSpPr>
          <p:cNvPr id="5195" name="AutoShape 75"/>
          <p:cNvCxnSpPr>
            <a:cxnSpLocks noChangeShapeType="1"/>
            <a:stCxn id="5160" idx="3"/>
            <a:endCxn id="5168" idx="0"/>
          </p:cNvCxnSpPr>
          <p:nvPr/>
        </p:nvCxnSpPr>
        <p:spPr bwMode="auto">
          <a:xfrm flipH="1">
            <a:off x="4935538" y="3654425"/>
            <a:ext cx="947737" cy="201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96" name="Text Box 76"/>
          <p:cNvSpPr txBox="1">
            <a:spLocks noChangeArrowheads="1"/>
          </p:cNvSpPr>
          <p:nvPr/>
        </p:nvSpPr>
        <p:spPr bwMode="auto">
          <a:xfrm>
            <a:off x="4953000" y="2514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sym typeface="Wingdings" pitchFamily="2" charset="2"/>
              </a:rPr>
              <a:t>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Suffix tree</a:t>
            </a:r>
            <a:r>
              <a:rPr lang="en-US"/>
              <a:t>  </a:t>
            </a: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381000" y="149225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Given a string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 </a:t>
            </a:r>
            <a:r>
              <a:rPr lang="en-US" sz="3200">
                <a:latin typeface="Arial" charset="0"/>
              </a:rPr>
              <a:t>a suffix tree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>
                <a:latin typeface="Arial" charset="0"/>
              </a:rPr>
              <a:t> is a compressed trie of all suffixes of s</a:t>
            </a:r>
            <a:endParaRPr lang="en-US">
              <a:latin typeface="Arial" charset="0"/>
            </a:endParaRP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381000" y="28956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To make these suffixes prefix-free we add a special character, say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$,</a:t>
            </a:r>
            <a:r>
              <a:rPr lang="en-US" sz="3200">
                <a:latin typeface="Arial" charset="0"/>
              </a:rPr>
              <a:t> at the end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Suffix tree (Example)</a:t>
            </a:r>
            <a:r>
              <a:rPr lang="en-US"/>
              <a:t> 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49225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Arial" charset="0"/>
              </a:rPr>
              <a:t>Let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s=abab</a:t>
            </a:r>
            <a:r>
              <a:rPr lang="en-US" sz="3200">
                <a:latin typeface="Arial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200">
                <a:latin typeface="Arial" charset="0"/>
              </a:rPr>
              <a:t>a suffix tree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sz="3200">
                <a:latin typeface="Arial" charset="0"/>
              </a:rPr>
              <a:t> is a compressed trie of all suffixes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s=abab$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31913" y="3143250"/>
            <a:ext cx="1219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b$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ab$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bab$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abab$ 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5108575" y="32766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AutoShape 43"/>
          <p:cNvSpPr>
            <a:spLocks noChangeArrowheads="1"/>
          </p:cNvSpPr>
          <p:nvPr/>
        </p:nvSpPr>
        <p:spPr bwMode="auto">
          <a:xfrm>
            <a:off x="4303713" y="5430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6016625" y="52784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4773613" y="3395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4684713" y="36369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4405313" y="444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4316413" y="4711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4227513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5903913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980113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6132513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5522913" y="3408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684713" y="42338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3" name="AutoShape 55"/>
          <p:cNvCxnSpPr>
            <a:cxnSpLocks noChangeShapeType="1"/>
            <a:stCxn id="7210" idx="3"/>
            <a:endCxn id="7222" idx="0"/>
          </p:cNvCxnSpPr>
          <p:nvPr/>
        </p:nvCxnSpPr>
        <p:spPr bwMode="auto">
          <a:xfrm flipH="1">
            <a:off x="4854575" y="3565525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24" name="AutoShape 56"/>
          <p:cNvCxnSpPr>
            <a:cxnSpLocks noChangeShapeType="1"/>
            <a:stCxn id="7222" idx="3"/>
            <a:endCxn id="7211" idx="0"/>
          </p:cNvCxnSpPr>
          <p:nvPr/>
        </p:nvCxnSpPr>
        <p:spPr bwMode="auto">
          <a:xfrm flipH="1">
            <a:off x="4514850" y="4522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25" name="AutoShape 57"/>
          <p:cNvSpPr>
            <a:spLocks noChangeArrowheads="1"/>
          </p:cNvSpPr>
          <p:nvPr/>
        </p:nvSpPr>
        <p:spPr bwMode="auto">
          <a:xfrm>
            <a:off x="4949825" y="50498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6" name="AutoShape 58"/>
          <p:cNvCxnSpPr>
            <a:cxnSpLocks noChangeShapeType="1"/>
            <a:stCxn id="7222" idx="5"/>
            <a:endCxn id="7225" idx="0"/>
          </p:cNvCxnSpPr>
          <p:nvPr/>
        </p:nvCxnSpPr>
        <p:spPr bwMode="auto">
          <a:xfrm>
            <a:off x="4973638" y="4522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5065713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5522913" y="3962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9" name="AutoShape 61"/>
          <p:cNvCxnSpPr>
            <a:cxnSpLocks noChangeShapeType="1"/>
            <a:stCxn id="7210" idx="5"/>
            <a:endCxn id="7228" idx="0"/>
          </p:cNvCxnSpPr>
          <p:nvPr/>
        </p:nvCxnSpPr>
        <p:spPr bwMode="auto">
          <a:xfrm>
            <a:off x="5397500" y="35655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30" name="AutoShape 62"/>
          <p:cNvCxnSpPr>
            <a:cxnSpLocks noChangeShapeType="1"/>
            <a:stCxn id="7228" idx="5"/>
            <a:endCxn id="7212" idx="0"/>
          </p:cNvCxnSpPr>
          <p:nvPr/>
        </p:nvCxnSpPr>
        <p:spPr bwMode="auto">
          <a:xfrm>
            <a:off x="5811838" y="42513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31" name="AutoShape 63"/>
          <p:cNvSpPr>
            <a:spLocks noChangeArrowheads="1"/>
          </p:cNvSpPr>
          <p:nvPr/>
        </p:nvSpPr>
        <p:spPr bwMode="auto">
          <a:xfrm>
            <a:off x="6589713" y="45926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32" name="AutoShape 64"/>
          <p:cNvCxnSpPr>
            <a:cxnSpLocks noChangeShapeType="1"/>
            <a:stCxn id="7228" idx="6"/>
            <a:endCxn id="7231" idx="0"/>
          </p:cNvCxnSpPr>
          <p:nvPr/>
        </p:nvCxnSpPr>
        <p:spPr bwMode="auto">
          <a:xfrm>
            <a:off x="5861050" y="41322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6208713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7234" name="AutoShape 66"/>
          <p:cNvSpPr>
            <a:spLocks noChangeArrowheads="1"/>
          </p:cNvSpPr>
          <p:nvPr/>
        </p:nvSpPr>
        <p:spPr bwMode="auto">
          <a:xfrm>
            <a:off x="6361113" y="3575050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35" name="AutoShape 67"/>
          <p:cNvCxnSpPr>
            <a:cxnSpLocks noChangeShapeType="1"/>
            <a:stCxn id="7210" idx="6"/>
            <a:endCxn id="7234" idx="0"/>
          </p:cNvCxnSpPr>
          <p:nvPr/>
        </p:nvCxnSpPr>
        <p:spPr bwMode="auto">
          <a:xfrm>
            <a:off x="5446713" y="3446463"/>
            <a:ext cx="1125537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36" name="Text Box 68"/>
          <p:cNvSpPr txBox="1">
            <a:spLocks noChangeArrowheads="1"/>
          </p:cNvSpPr>
          <p:nvPr/>
        </p:nvSpPr>
        <p:spPr bwMode="auto">
          <a:xfrm>
            <a:off x="5675313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Trivial algorithm to build a Suffix tree</a:t>
            </a:r>
            <a:r>
              <a:rPr lang="en-US" sz="4000"/>
              <a:t>    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062663" y="17732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6019800" y="2090738"/>
            <a:ext cx="195263" cy="12620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32" name="AutoShape 40"/>
          <p:cNvSpPr>
            <a:spLocks noChangeArrowheads="1"/>
          </p:cNvSpPr>
          <p:nvPr/>
        </p:nvSpPr>
        <p:spPr bwMode="auto">
          <a:xfrm>
            <a:off x="5791200" y="3352800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609600" y="228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Put the largest suffix in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6062663" y="40592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AutoShape 45"/>
          <p:cNvSpPr>
            <a:spLocks noChangeArrowheads="1"/>
          </p:cNvSpPr>
          <p:nvPr/>
        </p:nvSpPr>
        <p:spPr bwMode="auto">
          <a:xfrm>
            <a:off x="5486400" y="55070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609600" y="4572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Put the suffix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bab$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>
                <a:latin typeface="Arial" charset="0"/>
              </a:rPr>
              <a:t> </a:t>
            </a:r>
          </a:p>
        </p:txBody>
      </p:sp>
      <p:cxnSp>
        <p:nvCxnSpPr>
          <p:cNvPr id="8242" name="AutoShape 50"/>
          <p:cNvCxnSpPr>
            <a:cxnSpLocks noChangeShapeType="1"/>
            <a:stCxn id="8235" idx="3"/>
            <a:endCxn id="8237" idx="0"/>
          </p:cNvCxnSpPr>
          <p:nvPr/>
        </p:nvCxnSpPr>
        <p:spPr bwMode="auto">
          <a:xfrm flipH="1">
            <a:off x="5697538" y="4348163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6665913" y="5486400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4" name="AutoShape 52"/>
          <p:cNvCxnSpPr>
            <a:cxnSpLocks noChangeShapeType="1"/>
            <a:stCxn id="8235" idx="5"/>
            <a:endCxn id="8243" idx="0"/>
          </p:cNvCxnSpPr>
          <p:nvPr/>
        </p:nvCxnSpPr>
        <p:spPr bwMode="auto">
          <a:xfrm>
            <a:off x="6351588" y="4348163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892800" y="1968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58293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5791200" y="243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5727700" y="2641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5689600" y="2882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5727700" y="417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5638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55626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5499100" y="485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5410200" y="50927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65024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6604000" y="4686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64008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914400" y="3352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Put the suffix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ab$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453063" y="8588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876800" y="2306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9"/>
          <p:cNvCxnSpPr>
            <a:cxnSpLocks noChangeShapeType="1"/>
            <a:stCxn id="9233" idx="3"/>
            <a:endCxn id="9234" idx="0"/>
          </p:cNvCxnSpPr>
          <p:nvPr/>
        </p:nvCxnSpPr>
        <p:spPr bwMode="auto">
          <a:xfrm flipH="1">
            <a:off x="5087938" y="1147763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6056313" y="2286000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7" name="AutoShape 21"/>
          <p:cNvCxnSpPr>
            <a:cxnSpLocks noChangeShapeType="1"/>
            <a:stCxn id="9233" idx="5"/>
            <a:endCxn id="9236" idx="0"/>
          </p:cNvCxnSpPr>
          <p:nvPr/>
        </p:nvCxnSpPr>
        <p:spPr bwMode="auto">
          <a:xfrm>
            <a:off x="5741988" y="1147763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118100" y="977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029200" y="121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953000" y="144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889500" y="165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4800600" y="1892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92800" y="121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994400" y="1485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96000" y="175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791200" y="99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5453063" y="34290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4648200" y="5583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>
            <a:off x="6056313" y="4856163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51" name="AutoShape 35"/>
          <p:cNvCxnSpPr>
            <a:cxnSpLocks noChangeShapeType="1"/>
            <a:stCxn id="9247" idx="5"/>
            <a:endCxn id="9250" idx="0"/>
          </p:cNvCxnSpPr>
          <p:nvPr/>
        </p:nvCxnSpPr>
        <p:spPr bwMode="auto">
          <a:xfrm>
            <a:off x="5741988" y="3717925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118100" y="35480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5029200" y="3789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4749800" y="459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660900" y="4864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45720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5892800" y="3789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994400" y="40560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096000" y="4322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5791200" y="3560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5029200" y="43862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2" name="AutoShape 46"/>
          <p:cNvCxnSpPr>
            <a:cxnSpLocks noChangeShapeType="1"/>
            <a:stCxn id="9247" idx="3"/>
            <a:endCxn id="9261" idx="0"/>
          </p:cNvCxnSpPr>
          <p:nvPr/>
        </p:nvCxnSpPr>
        <p:spPr bwMode="auto">
          <a:xfrm flipH="1">
            <a:off x="5199063" y="37179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63" name="AutoShape 47"/>
          <p:cNvCxnSpPr>
            <a:cxnSpLocks noChangeShapeType="1"/>
            <a:stCxn id="9261" idx="3"/>
            <a:endCxn id="9248" idx="0"/>
          </p:cNvCxnSpPr>
          <p:nvPr/>
        </p:nvCxnSpPr>
        <p:spPr bwMode="auto">
          <a:xfrm flipH="1">
            <a:off x="4859338" y="46751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5294313" y="5202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5" name="AutoShape 49"/>
          <p:cNvCxnSpPr>
            <a:cxnSpLocks noChangeShapeType="1"/>
            <a:stCxn id="9261" idx="5"/>
            <a:endCxn id="9264" idx="0"/>
          </p:cNvCxnSpPr>
          <p:nvPr/>
        </p:nvCxnSpPr>
        <p:spPr bwMode="auto">
          <a:xfrm>
            <a:off x="5318125" y="46751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54102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3505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Put the suffix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b$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5681663" y="3810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4876800" y="2535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6284913" y="1808163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0" name="AutoShape 20"/>
          <p:cNvCxnSpPr>
            <a:cxnSpLocks noChangeShapeType="1"/>
            <a:stCxn id="10257" idx="5"/>
            <a:endCxn id="10259" idx="0"/>
          </p:cNvCxnSpPr>
          <p:nvPr/>
        </p:nvCxnSpPr>
        <p:spPr bwMode="auto">
          <a:xfrm>
            <a:off x="5970588" y="669925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46700" y="5000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257800" y="741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78400" y="1549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889500" y="1816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8006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121400" y="7413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223000" y="10080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274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019800" y="512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5257800" y="13382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1" name="AutoShape 31"/>
          <p:cNvCxnSpPr>
            <a:cxnSpLocks noChangeShapeType="1"/>
            <a:stCxn id="10257" idx="3"/>
            <a:endCxn id="10270" idx="0"/>
          </p:cNvCxnSpPr>
          <p:nvPr/>
        </p:nvCxnSpPr>
        <p:spPr bwMode="auto">
          <a:xfrm flipH="1">
            <a:off x="5427663" y="6699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2" name="AutoShape 32"/>
          <p:cNvCxnSpPr>
            <a:cxnSpLocks noChangeShapeType="1"/>
            <a:stCxn id="10270" idx="3"/>
            <a:endCxn id="10258" idx="0"/>
          </p:cNvCxnSpPr>
          <p:nvPr/>
        </p:nvCxnSpPr>
        <p:spPr bwMode="auto">
          <a:xfrm flipH="1">
            <a:off x="5087938" y="16271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73" name="AutoShape 33"/>
          <p:cNvSpPr>
            <a:spLocks noChangeArrowheads="1"/>
          </p:cNvSpPr>
          <p:nvPr/>
        </p:nvSpPr>
        <p:spPr bwMode="auto">
          <a:xfrm>
            <a:off x="5522913" y="2154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4" name="AutoShape 34"/>
          <p:cNvCxnSpPr>
            <a:cxnSpLocks noChangeShapeType="1"/>
            <a:stCxn id="10270" idx="5"/>
            <a:endCxn id="10273" idx="0"/>
          </p:cNvCxnSpPr>
          <p:nvPr/>
        </p:nvCxnSpPr>
        <p:spPr bwMode="auto">
          <a:xfrm>
            <a:off x="5546725" y="16271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5638800" y="160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5605463" y="3581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AutoShape 37"/>
          <p:cNvSpPr>
            <a:spLocks noChangeArrowheads="1"/>
          </p:cNvSpPr>
          <p:nvPr/>
        </p:nvSpPr>
        <p:spPr bwMode="auto">
          <a:xfrm>
            <a:off x="4800600" y="5735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6513513" y="5583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5270500" y="37004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181600" y="39417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4902200" y="474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4813300" y="5016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4724400" y="525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4008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477000" y="480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6629400" y="502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6019800" y="37131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5181600" y="45386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0" name="AutoShape 50"/>
          <p:cNvCxnSpPr>
            <a:cxnSpLocks noChangeShapeType="1"/>
            <a:stCxn id="10276" idx="3"/>
            <a:endCxn id="10289" idx="0"/>
          </p:cNvCxnSpPr>
          <p:nvPr/>
        </p:nvCxnSpPr>
        <p:spPr bwMode="auto">
          <a:xfrm flipH="1">
            <a:off x="5351463" y="38703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" name="AutoShape 51"/>
          <p:cNvCxnSpPr>
            <a:cxnSpLocks noChangeShapeType="1"/>
            <a:stCxn id="10289" idx="3"/>
            <a:endCxn id="10277" idx="0"/>
          </p:cNvCxnSpPr>
          <p:nvPr/>
        </p:nvCxnSpPr>
        <p:spPr bwMode="auto">
          <a:xfrm flipH="1">
            <a:off x="5011738" y="4827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92" name="AutoShape 52"/>
          <p:cNvSpPr>
            <a:spLocks noChangeArrowheads="1"/>
          </p:cNvSpPr>
          <p:nvPr/>
        </p:nvSpPr>
        <p:spPr bwMode="auto">
          <a:xfrm>
            <a:off x="5446713" y="53546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3" name="AutoShape 53"/>
          <p:cNvCxnSpPr>
            <a:cxnSpLocks noChangeShapeType="1"/>
            <a:stCxn id="10289" idx="5"/>
            <a:endCxn id="10292" idx="0"/>
          </p:cNvCxnSpPr>
          <p:nvPr/>
        </p:nvCxnSpPr>
        <p:spPr bwMode="auto">
          <a:xfrm>
            <a:off x="5470525" y="4827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5562600" y="480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6019800" y="4267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6" name="AutoShape 56"/>
          <p:cNvCxnSpPr>
            <a:cxnSpLocks noChangeShapeType="1"/>
            <a:stCxn id="10276" idx="5"/>
            <a:endCxn id="10295" idx="0"/>
          </p:cNvCxnSpPr>
          <p:nvPr/>
        </p:nvCxnSpPr>
        <p:spPr bwMode="auto">
          <a:xfrm>
            <a:off x="5894388" y="38703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7" name="AutoShape 57"/>
          <p:cNvCxnSpPr>
            <a:cxnSpLocks noChangeShapeType="1"/>
            <a:stCxn id="10295" idx="5"/>
            <a:endCxn id="10278" idx="0"/>
          </p:cNvCxnSpPr>
          <p:nvPr/>
        </p:nvCxnSpPr>
        <p:spPr bwMode="auto">
          <a:xfrm>
            <a:off x="6308725" y="45561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98" name="AutoShape 58"/>
          <p:cNvSpPr>
            <a:spLocks noChangeArrowheads="1"/>
          </p:cNvSpPr>
          <p:nvPr/>
        </p:nvSpPr>
        <p:spPr bwMode="auto">
          <a:xfrm>
            <a:off x="7086600" y="48974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9" name="AutoShape 59"/>
          <p:cNvCxnSpPr>
            <a:cxnSpLocks noChangeShapeType="1"/>
            <a:stCxn id="10295" idx="6"/>
            <a:endCxn id="10298" idx="0"/>
          </p:cNvCxnSpPr>
          <p:nvPr/>
        </p:nvCxnSpPr>
        <p:spPr bwMode="auto">
          <a:xfrm>
            <a:off x="6357938" y="44370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67056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1341</Words>
  <Application>Microsoft Office PowerPoint</Application>
  <PresentationFormat>On-screen Show (4:3)</PresentationFormat>
  <Paragraphs>507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Times New Roman</vt:lpstr>
      <vt:lpstr>Wingdings</vt:lpstr>
      <vt:lpstr>Comic Sans MS</vt:lpstr>
      <vt:lpstr>Symbol</vt:lpstr>
      <vt:lpstr>MT Extra</vt:lpstr>
      <vt:lpstr>Garamond</vt:lpstr>
      <vt:lpstr>Default Design</vt:lpstr>
      <vt:lpstr>Suffix trees and suffix arrays</vt:lpstr>
      <vt:lpstr>Trie</vt:lpstr>
      <vt:lpstr>Trie (Cont)</vt:lpstr>
      <vt:lpstr>Compressed Trie  </vt:lpstr>
      <vt:lpstr>Suffix tree  </vt:lpstr>
      <vt:lpstr>Suffix tree (Example)  </vt:lpstr>
      <vt:lpstr>Trivial algorithm to build a Suffix tree    </vt:lpstr>
      <vt:lpstr>Slide 8</vt:lpstr>
      <vt:lpstr>Slide 9</vt:lpstr>
      <vt:lpstr>Slide 10</vt:lpstr>
      <vt:lpstr>Slide 11</vt:lpstr>
      <vt:lpstr>Analysis</vt:lpstr>
      <vt:lpstr>What can we do with it ?</vt:lpstr>
      <vt:lpstr>Exact string matching</vt:lpstr>
      <vt:lpstr>Slide 15</vt:lpstr>
      <vt:lpstr>Generalized suffix tree  </vt:lpstr>
      <vt:lpstr>Generalized suffix tree (Example)  </vt:lpstr>
      <vt:lpstr>So what can we do with it ?  </vt:lpstr>
      <vt:lpstr>Slide 19</vt:lpstr>
      <vt:lpstr>Lowest common ancetors</vt:lpstr>
      <vt:lpstr>Why?</vt:lpstr>
      <vt:lpstr>Finding maximal palindromes</vt:lpstr>
      <vt:lpstr> Maximal palindromes algorithm</vt:lpstr>
      <vt:lpstr>Slide 24</vt:lpstr>
      <vt:lpstr> Analysis</vt:lpstr>
      <vt:lpstr>Drawbacks</vt:lpstr>
      <vt:lpstr>Suffix array</vt:lpstr>
      <vt:lpstr>How do we build it ?</vt:lpstr>
      <vt:lpstr>How do we search for a pattern ?</vt:lpstr>
      <vt:lpstr>Example</vt:lpstr>
      <vt:lpstr>How do we accelerate the search ?</vt:lpstr>
      <vt:lpstr>How do we accelerate the search ?</vt:lpstr>
      <vt:lpstr>Analysis of the acceleration</vt:lpstr>
    </vt:vector>
  </TitlesOfParts>
  <Company>School of CS, Tel-Aviv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trees</dc:title>
  <dc:creator>haimk</dc:creator>
  <cp:lastModifiedBy>Gururajan</cp:lastModifiedBy>
  <cp:revision>43</cp:revision>
  <dcterms:created xsi:type="dcterms:W3CDTF">2002-10-11T07:33:26Z</dcterms:created>
  <dcterms:modified xsi:type="dcterms:W3CDTF">2017-07-15T04:43:03Z</dcterms:modified>
</cp:coreProperties>
</file>