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97" r:id="rId4"/>
    <p:sldId id="300" r:id="rId5"/>
    <p:sldId id="298" r:id="rId6"/>
    <p:sldId id="302" r:id="rId7"/>
    <p:sldId id="303" r:id="rId8"/>
    <p:sldId id="304" r:id="rId9"/>
    <p:sldId id="257" r:id="rId10"/>
    <p:sldId id="258" r:id="rId11"/>
    <p:sldId id="260" r:id="rId12"/>
    <p:sldId id="293" r:id="rId13"/>
    <p:sldId id="294" r:id="rId14"/>
    <p:sldId id="295" r:id="rId15"/>
    <p:sldId id="296" r:id="rId16"/>
    <p:sldId id="262" r:id="rId17"/>
    <p:sldId id="263" r:id="rId18"/>
    <p:sldId id="264" r:id="rId19"/>
    <p:sldId id="265" r:id="rId20"/>
    <p:sldId id="291" r:id="rId21"/>
    <p:sldId id="268" r:id="rId22"/>
    <p:sldId id="289" r:id="rId23"/>
    <p:sldId id="269" r:id="rId24"/>
    <p:sldId id="270" r:id="rId25"/>
    <p:sldId id="271" r:id="rId26"/>
    <p:sldId id="272" r:id="rId27"/>
    <p:sldId id="290" r:id="rId28"/>
    <p:sldId id="273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4704" autoAdjust="0"/>
  </p:normalViewPr>
  <p:slideViewPr>
    <p:cSldViewPr>
      <p:cViewPr varScale="1">
        <p:scale>
          <a:sx n="85" d="100"/>
          <a:sy n="85" d="100"/>
        </p:scale>
        <p:origin x="-15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4C6D-FBC3-4FDC-89A1-2123445A14B7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E56B-A643-487B-885A-E453037AF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2x" TargetMode="External"/><Relationship Id="rId3" Type="http://schemas.openxmlformats.org/officeDocument/2006/relationships/hyperlink" Target="https://en.wikipedia.org/wiki/ANSI_C" TargetMode="External"/><Relationship Id="rId7" Type="http://schemas.openxmlformats.org/officeDocument/2006/relationships/hyperlink" Target="https://en.wikipedia.org/wiki/TBD" TargetMode="External"/><Relationship Id="rId2" Type="http://schemas.openxmlformats.org/officeDocument/2006/relationships/hyperlink" Target="https://en.wikipedia.org/wiki/C_(programming_language)#cite_note-cppreference-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17_(C_standard_revision)" TargetMode="External"/><Relationship Id="rId5" Type="http://schemas.openxmlformats.org/officeDocument/2006/relationships/hyperlink" Target="https://en.wikipedia.org/wiki/C11_(C_standard_revision)" TargetMode="External"/><Relationship Id="rId4" Type="http://schemas.openxmlformats.org/officeDocument/2006/relationships/hyperlink" Target="https://en.wikipedia.org/wiki/C9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 Programming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rogramming in C - Operators Precedence in C - EXAMRAD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240"/>
            <a:ext cx="9144000" cy="6840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ata Types in C Language with example Programs - Hello Cod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08944" cy="61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void</a:t>
            </a:r>
          </a:p>
          <a:p>
            <a:r>
              <a:rPr lang="en-US" b="1" dirty="0" smtClean="0"/>
              <a:t>char</a:t>
            </a:r>
          </a:p>
          <a:p>
            <a:r>
              <a:rPr lang="en-US" b="1" dirty="0" smtClean="0"/>
              <a:t>signed char</a:t>
            </a:r>
          </a:p>
          <a:p>
            <a:r>
              <a:rPr lang="en-US" b="1" dirty="0" smtClean="0"/>
              <a:t>unsigned char</a:t>
            </a:r>
          </a:p>
          <a:p>
            <a:r>
              <a:rPr lang="en-US" b="1" dirty="0" smtClean="0"/>
              <a:t>short, signed short, short </a:t>
            </a:r>
            <a:r>
              <a:rPr lang="en-US" b="1" dirty="0" err="1" smtClean="0"/>
              <a:t>int</a:t>
            </a:r>
            <a:r>
              <a:rPr lang="en-US" b="1" dirty="0" smtClean="0"/>
              <a:t>, or signed short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b="1" dirty="0" smtClean="0"/>
              <a:t>unsigned short, or unsigned short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, signed, or signed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b="1" dirty="0" smtClean="0"/>
              <a:t>unsigned, or unsigned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b="1" dirty="0" smtClean="0"/>
              <a:t>long, signed long, long </a:t>
            </a:r>
            <a:r>
              <a:rPr lang="en-US" b="1" dirty="0" err="1" smtClean="0"/>
              <a:t>int</a:t>
            </a:r>
            <a:r>
              <a:rPr lang="en-US" b="1" dirty="0" smtClean="0"/>
              <a:t>, or signed long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b="1" dirty="0" smtClean="0"/>
              <a:t>unsigned long, or unsigned long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b="1" dirty="0" smtClean="0"/>
              <a:t>long </a:t>
            </a:r>
            <a:r>
              <a:rPr lang="en-US" b="1" dirty="0" err="1" smtClean="0"/>
              <a:t>long</a:t>
            </a:r>
            <a:r>
              <a:rPr lang="en-US" b="1" dirty="0" smtClean="0"/>
              <a:t>, signed long </a:t>
            </a:r>
            <a:r>
              <a:rPr lang="en-US" b="1" dirty="0" err="1" smtClean="0"/>
              <a:t>long</a:t>
            </a:r>
            <a:r>
              <a:rPr lang="en-US" b="1" dirty="0" smtClean="0"/>
              <a:t>, long </a:t>
            </a:r>
            <a:r>
              <a:rPr lang="en-US" b="1" dirty="0" err="1" smtClean="0"/>
              <a:t>long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, or signed long </a:t>
            </a:r>
            <a:r>
              <a:rPr lang="en-US" b="1" dirty="0" err="1" smtClean="0"/>
              <a:t>long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b="1" dirty="0" smtClean="0"/>
              <a:t>unsigned long </a:t>
            </a:r>
            <a:r>
              <a:rPr lang="en-US" b="1" dirty="0" err="1" smtClean="0"/>
              <a:t>long</a:t>
            </a:r>
            <a:r>
              <a:rPr lang="en-US" b="1" dirty="0" smtClean="0"/>
              <a:t>, or unsigned long </a:t>
            </a:r>
            <a:r>
              <a:rPr lang="en-US" b="1" dirty="0" err="1" smtClean="0"/>
              <a:t>long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float</a:t>
            </a:r>
          </a:p>
          <a:p>
            <a:r>
              <a:rPr lang="en-US" b="1" dirty="0" smtClean="0"/>
              <a:t>double</a:t>
            </a:r>
          </a:p>
          <a:p>
            <a:r>
              <a:rPr lang="en-US" b="1" dirty="0" smtClean="0"/>
              <a:t>long double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_</a:t>
            </a:r>
            <a:r>
              <a:rPr lang="en-US" b="1" dirty="0" err="1" smtClean="0"/>
              <a:t>Bool</a:t>
            </a:r>
            <a:endParaRPr lang="en-US" b="1" dirty="0" smtClean="0"/>
          </a:p>
          <a:p>
            <a:r>
              <a:rPr lang="en-US" b="1" dirty="0" smtClean="0"/>
              <a:t>float _Complex</a:t>
            </a:r>
          </a:p>
          <a:p>
            <a:r>
              <a:rPr lang="en-US" b="1" dirty="0" smtClean="0"/>
              <a:t>double _Complex</a:t>
            </a:r>
          </a:p>
          <a:p>
            <a:r>
              <a:rPr lang="en-US" b="1" dirty="0" smtClean="0"/>
              <a:t>long double _Complex</a:t>
            </a:r>
          </a:p>
          <a:p>
            <a:r>
              <a:rPr lang="en-US" b="1" dirty="0" smtClean="0"/>
              <a:t>atomic type </a:t>
            </a:r>
            <a:r>
              <a:rPr lang="en-US" b="1" dirty="0" err="1" smtClean="0"/>
              <a:t>specifier</a:t>
            </a:r>
            <a:endParaRPr lang="en-US" b="1" dirty="0" smtClean="0"/>
          </a:p>
          <a:p>
            <a:r>
              <a:rPr lang="en-US" b="1" dirty="0" err="1" smtClean="0"/>
              <a:t>struct</a:t>
            </a:r>
            <a:r>
              <a:rPr lang="en-US" b="1" dirty="0" smtClean="0"/>
              <a:t> or union </a:t>
            </a:r>
            <a:r>
              <a:rPr lang="en-US" b="1" dirty="0" err="1" smtClean="0"/>
              <a:t>specifier</a:t>
            </a:r>
            <a:endParaRPr lang="en-US" b="1" dirty="0" smtClean="0"/>
          </a:p>
          <a:p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 err="1" smtClean="0"/>
              <a:t>specifier</a:t>
            </a:r>
            <a:endParaRPr lang="en-US" b="1" dirty="0" smtClean="0"/>
          </a:p>
          <a:p>
            <a:r>
              <a:rPr lang="en-US" b="1" dirty="0" err="1" smtClean="0"/>
              <a:t>typedef</a:t>
            </a:r>
            <a:r>
              <a:rPr lang="en-US" b="1" dirty="0" smtClean="0"/>
              <a:t> name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float</a:t>
            </a:r>
          </a:p>
          <a:p>
            <a:r>
              <a:rPr lang="en-US" b="1" dirty="0" smtClean="0"/>
              <a:t>double</a:t>
            </a:r>
          </a:p>
          <a:p>
            <a:r>
              <a:rPr lang="en-US" b="1" dirty="0" smtClean="0"/>
              <a:t>long double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_</a:t>
            </a:r>
            <a:r>
              <a:rPr lang="en-US" b="1" dirty="0" err="1" smtClean="0"/>
              <a:t>Bool</a:t>
            </a:r>
            <a:endParaRPr lang="en-US" b="1" dirty="0" smtClean="0"/>
          </a:p>
          <a:p>
            <a:r>
              <a:rPr lang="en-US" b="1" dirty="0" smtClean="0"/>
              <a:t>float _Complex</a:t>
            </a:r>
          </a:p>
          <a:p>
            <a:r>
              <a:rPr lang="en-US" b="1" dirty="0" smtClean="0"/>
              <a:t>double _Complex</a:t>
            </a:r>
          </a:p>
          <a:p>
            <a:r>
              <a:rPr lang="en-US" b="1" dirty="0" smtClean="0"/>
              <a:t>long double _Complex</a:t>
            </a:r>
          </a:p>
          <a:p>
            <a:r>
              <a:rPr lang="en-US" b="1" dirty="0" smtClean="0"/>
              <a:t>atomic type </a:t>
            </a:r>
            <a:r>
              <a:rPr lang="en-US" b="1" dirty="0" err="1" smtClean="0"/>
              <a:t>specifier</a:t>
            </a:r>
            <a:endParaRPr lang="en-US" b="1" dirty="0" smtClean="0"/>
          </a:p>
          <a:p>
            <a:r>
              <a:rPr lang="en-US" b="1" dirty="0" err="1" smtClean="0"/>
              <a:t>struct</a:t>
            </a:r>
            <a:r>
              <a:rPr lang="en-US" b="1" dirty="0" smtClean="0"/>
              <a:t> or union </a:t>
            </a:r>
            <a:r>
              <a:rPr lang="en-US" b="1" dirty="0" err="1" smtClean="0"/>
              <a:t>specifier</a:t>
            </a:r>
            <a:endParaRPr lang="en-US" b="1" dirty="0" smtClean="0"/>
          </a:p>
          <a:p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 err="1" smtClean="0"/>
              <a:t>specifier</a:t>
            </a:r>
            <a:endParaRPr lang="en-US" b="1" dirty="0" smtClean="0"/>
          </a:p>
          <a:p>
            <a:r>
              <a:rPr lang="en-US" b="1" dirty="0" err="1" smtClean="0"/>
              <a:t>typedef</a:t>
            </a:r>
            <a:r>
              <a:rPr lang="en-US" b="1" dirty="0" smtClean="0"/>
              <a:t> name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1521" y="332654"/>
          <a:ext cx="4896543" cy="5800436"/>
        </p:xfrm>
        <a:graphic>
          <a:graphicData uri="http://schemas.openxmlformats.org/drawingml/2006/table">
            <a:tbl>
              <a:tblPr/>
              <a:tblGrid>
                <a:gridCol w="1944216"/>
                <a:gridCol w="2952327"/>
              </a:tblGrid>
              <a:tr h="2716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Format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Specifier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2987" marR="32987" marT="32987" marB="3298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4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</a:p>
                  </a:txBody>
                  <a:tcPr marL="32987" marR="32987" marT="32987" marB="3298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%c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%d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Signed integer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%e or %E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Scientific notation of floats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%f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Float values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%g or %G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000">
                          <a:latin typeface="Arial" pitchFamily="34" charset="0"/>
                          <a:cs typeface="Arial" pitchFamily="34" charset="0"/>
                        </a:rPr>
                        <a:t>Similar as %e or %E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%hi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Signed integer (short)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%hu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Unsigned Integer (short)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%i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%l or %ld or %li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%lf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%Lf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Long double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%lu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Unsigned int or unsigned long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%lli or %lld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Long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80112" y="404664"/>
          <a:ext cx="3096344" cy="5688632"/>
        </p:xfrm>
        <a:graphic>
          <a:graphicData uri="http://schemas.openxmlformats.org/drawingml/2006/table">
            <a:tbl>
              <a:tblPr/>
              <a:tblGrid>
                <a:gridCol w="1152128"/>
                <a:gridCol w="1944216"/>
              </a:tblGrid>
              <a:tr h="2716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Format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Specifier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2987" marR="32987" marT="32987" marB="3298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4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</a:p>
                  </a:txBody>
                  <a:tcPr marL="32987" marR="32987" marT="32987" marB="3298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llu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Unsigned long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%o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Octal representation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%p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Pointer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%s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%u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Unsigned int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%x or %X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Hexadecimal representation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%n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Prints nothing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324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%%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Prints % character</a:t>
                      </a:r>
                    </a:p>
                  </a:txBody>
                  <a:tcPr marL="32987" marR="32987" marT="32987" marB="329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torage Classes in C - GeeksforGee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8568952" cy="5904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nsinteger - Objective C - Why 64bit means different variable types - Stack  Over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8708730" cy="6048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 Programming - C Input and Output - scanf, printf, gets, puts, getchar,  putch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086725" cy="4429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hapter 11: File input output (Hindi / Urdu) - YouTu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632848" cy="5724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language</a:t>
            </a:r>
          </a:p>
          <a:p>
            <a:r>
              <a:rPr lang="en-US" dirty="0" smtClean="0"/>
              <a:t>Powerful if used for the right purposes</a:t>
            </a:r>
          </a:p>
          <a:p>
            <a:r>
              <a:rPr lang="en-US" dirty="0" smtClean="0"/>
              <a:t>Portable language. ...</a:t>
            </a:r>
          </a:p>
          <a:p>
            <a:r>
              <a:rPr lang="en-US" dirty="0" smtClean="0"/>
              <a:t>Built-in functions. ...</a:t>
            </a:r>
          </a:p>
          <a:p>
            <a:r>
              <a:rPr lang="en-US" dirty="0" smtClean="0"/>
              <a:t>Well suited for Systems Programming</a:t>
            </a:r>
          </a:p>
          <a:p>
            <a:r>
              <a:rPr lang="en-US" dirty="0" smtClean="0"/>
              <a:t>Open-source. ...</a:t>
            </a:r>
          </a:p>
          <a:p>
            <a:r>
              <a:rPr lang="en-US" dirty="0" smtClean="0"/>
              <a:t>Structured programming language. ...</a:t>
            </a:r>
          </a:p>
          <a:p>
            <a:r>
              <a:rPr lang="en-US" dirty="0" smtClean="0"/>
              <a:t>The language for Implementation of core algorithms and data structures</a:t>
            </a:r>
          </a:p>
          <a:p>
            <a:r>
              <a:rPr lang="en-US" dirty="0" smtClean="0"/>
              <a:t>Provides good interoperability with other languages</a:t>
            </a:r>
          </a:p>
          <a:p>
            <a:r>
              <a:rPr lang="en-US" dirty="0" smtClean="0"/>
              <a:t>Provides good interoperability with databases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1 CSE 303 Lecture 15 C File Input/Output (I/O) reading: Programming in C  Ch. 16; Appendix B pp slides created by Marty Stepp - ppt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 File Input Output – The Geek Di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04663"/>
            <a:ext cx="6840760" cy="6149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Input / Output functions in C - ppt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0"/>
            <a:ext cx="9753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ile Handling in C++ - MYCPLUS - C and C++ Programming Resour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6"/>
            <a:ext cx="8096250" cy="4958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 Programming : C Input/Output Statem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725144"/>
            <a:ext cx="3590925" cy="1990725"/>
          </a:xfrm>
          <a:prstGeom prst="rect">
            <a:avLst/>
          </a:prstGeom>
          <a:noFill/>
        </p:spPr>
      </p:pic>
      <p:pic>
        <p:nvPicPr>
          <p:cNvPr id="44036" name="Picture 4" descr="C Input Output When we are saying Inpu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8280920" cy="4509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++ IO Streams and File Input/Outp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7076873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Lecture 11 File input/output - ppt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4544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File Input Output in C Programming - BTech Gee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8640"/>
            <a:ext cx="6552728" cy="64609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 Files I/O: Create, Open, Read, Write and Close a F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40"/>
            <a:ext cx="8064896" cy="6394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616" y="0"/>
            <a:ext cx="10801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476672"/>
          <a:ext cx="7920880" cy="5688630"/>
        </p:xfrm>
        <a:graphic>
          <a:graphicData uri="http://schemas.openxmlformats.org/drawingml/2006/table">
            <a:tbl>
              <a:tblPr/>
              <a:tblGrid>
                <a:gridCol w="3960440"/>
                <a:gridCol w="3960440"/>
              </a:tblGrid>
              <a:tr h="63207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Timeline of language development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207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C Standard</a:t>
                      </a:r>
                      <a:r>
                        <a:rPr lang="en-US" sz="2000" b="0" i="0" u="none" strike="noStrike" baseline="30000">
                          <a:solidFill>
                            <a:srgbClr val="0645AD"/>
                          </a:solidFill>
                          <a:latin typeface="Arial" pitchFamily="34" charset="0"/>
                          <a:cs typeface="Arial" pitchFamily="34" charset="0"/>
                          <a:hlinkClick r:id="rId2"/>
                        </a:rPr>
                        <a:t>[9]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63207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1972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Birth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3207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1978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K&amp;R 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3207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1989/1990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645AD"/>
                          </a:solidFill>
                          <a:latin typeface="Arial" pitchFamily="34" charset="0"/>
                          <a:cs typeface="Arial" pitchFamily="34" charset="0"/>
                          <a:hlinkClick r:id="rId3" tooltip="ANSI C"/>
                        </a:rPr>
                        <a:t>ANSI C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 and ISO 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3207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1999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solidFill>
                            <a:srgbClr val="0645AD"/>
                          </a:solidFill>
                          <a:latin typeface="Arial" pitchFamily="34" charset="0"/>
                          <a:cs typeface="Arial" pitchFamily="34" charset="0"/>
                          <a:hlinkClick r:id="rId4" tooltip="C99"/>
                        </a:rPr>
                        <a:t>C99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3207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solidFill>
                            <a:srgbClr val="0645AD"/>
                          </a:solidFill>
                          <a:latin typeface="Arial" pitchFamily="34" charset="0"/>
                          <a:cs typeface="Arial" pitchFamily="34" charset="0"/>
                          <a:hlinkClick r:id="rId5" tooltip="C11 (C standard revision)"/>
                        </a:rPr>
                        <a:t>C11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3207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solidFill>
                            <a:srgbClr val="0645AD"/>
                          </a:solidFill>
                          <a:latin typeface="Arial" pitchFamily="34" charset="0"/>
                          <a:cs typeface="Arial" pitchFamily="34" charset="0"/>
                          <a:hlinkClick r:id="rId6" tooltip="C17 (C standard revision)"/>
                        </a:rPr>
                        <a:t>C17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32070"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solidFill>
                            <a:srgbClr val="0645AD"/>
                          </a:solidFill>
                          <a:latin typeface="Arial" pitchFamily="34" charset="0"/>
                          <a:cs typeface="Arial" pitchFamily="34" charset="0"/>
                          <a:hlinkClick r:id="rId7" tooltip="TBD"/>
                        </a:rPr>
                        <a:t>TBD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645AD"/>
                          </a:solidFill>
                          <a:latin typeface="Arial" pitchFamily="34" charset="0"/>
                          <a:cs typeface="Arial" pitchFamily="34" charset="0"/>
                          <a:hlinkClick r:id="rId8" tooltip="C2x"/>
                        </a:rPr>
                        <a:t>C2x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Introduction To C Programming - PowerPoint Sli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0"/>
            <a:ext cx="9985110" cy="6823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C &quot;Hello World&quot; Program - MYCPLUS - C and C++ Programming Resour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First program in C | C programming - Trytopro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8568952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MinGW</a:t>
            </a:r>
            <a:r>
              <a:rPr lang="en-US" dirty="0" smtClean="0"/>
              <a:t> compiler</a:t>
            </a:r>
          </a:p>
          <a:p>
            <a:r>
              <a:rPr lang="en-US" dirty="0" smtClean="0"/>
              <a:t>https://sourceforge.net/projects/mingw-w64/</a:t>
            </a:r>
          </a:p>
          <a:p>
            <a:r>
              <a:rPr lang="en-US" dirty="0" smtClean="0"/>
              <a:t>https://www.mingw-w64.org/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compile on ISO C then give the command</a:t>
            </a:r>
          </a:p>
          <a:p>
            <a:r>
              <a:rPr lang="en-US" dirty="0" err="1" smtClean="0"/>
              <a:t>gcc</a:t>
            </a:r>
            <a:r>
              <a:rPr lang="en-US" dirty="0" smtClean="0"/>
              <a:t> -std=c99 -pedantic-errors </a:t>
            </a:r>
            <a:r>
              <a:rPr lang="en-US" dirty="0" err="1" smtClean="0"/>
              <a:t>yourfile.c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err="1" smtClean="0"/>
              <a:t>gcc</a:t>
            </a:r>
            <a:r>
              <a:rPr lang="en-US" dirty="0" smtClean="0"/>
              <a:t> -std=c17 -pedantic-errors </a:t>
            </a:r>
            <a:r>
              <a:rPr lang="en-US" dirty="0" err="1" smtClean="0"/>
              <a:t>yourfile.c</a:t>
            </a:r>
            <a:endParaRPr lang="en-US" dirty="0" smtClean="0"/>
          </a:p>
          <a:p>
            <a:r>
              <a:rPr lang="en-US" dirty="0" smtClean="0"/>
              <a:t>Or just give - 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yourfile.c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rators in C Language with Examples - Dot Net Tutoria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8138650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386</Words>
  <Application>Microsoft Office PowerPoint</Application>
  <PresentationFormat>On-screen Show (4:3)</PresentationFormat>
  <Paragraphs>119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C Programming</vt:lpstr>
      <vt:lpstr>Benefits of C Programming</vt:lpstr>
      <vt:lpstr>Slide 3</vt:lpstr>
      <vt:lpstr>Slide 4</vt:lpstr>
      <vt:lpstr>Slide 5</vt:lpstr>
      <vt:lpstr>Slide 6</vt:lpstr>
      <vt:lpstr>Compiler to use</vt:lpstr>
      <vt:lpstr>Compiler to use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BELAGAAVI, KARNATAKA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</dc:creator>
  <cp:lastModifiedBy>Gururaj</cp:lastModifiedBy>
  <cp:revision>141</cp:revision>
  <dcterms:created xsi:type="dcterms:W3CDTF">2022-06-08T10:07:10Z</dcterms:created>
  <dcterms:modified xsi:type="dcterms:W3CDTF">2022-06-10T16:54:08Z</dcterms:modified>
</cp:coreProperties>
</file>