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22" d="100"/>
          <a:sy n="122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Krishna Ragala" userId="11fbad2a08365b97" providerId="LiveId" clId="{3EFE59DF-A80B-45D8-957A-AF37DDDFB19E}"/>
    <pc:docChg chg="custSel addSld modSld">
      <pc:chgData name="Bala Krishna Ragala" userId="11fbad2a08365b97" providerId="LiveId" clId="{3EFE59DF-A80B-45D8-957A-AF37DDDFB19E}" dt="2018-02-05T04:30:56.943" v="135"/>
      <pc:docMkLst>
        <pc:docMk/>
      </pc:docMkLst>
      <pc:sldChg chg="modSp">
        <pc:chgData name="Bala Krishna Ragala" userId="11fbad2a08365b97" providerId="LiveId" clId="{3EFE59DF-A80B-45D8-957A-AF37DDDFB19E}" dt="2018-02-05T04:10:22.035" v="40" actId="113"/>
        <pc:sldMkLst>
          <pc:docMk/>
          <pc:sldMk cId="0" sldId="263"/>
        </pc:sldMkLst>
        <pc:spChg chg="mod">
          <ac:chgData name="Bala Krishna Ragala" userId="11fbad2a08365b97" providerId="LiveId" clId="{3EFE59DF-A80B-45D8-957A-AF37DDDFB19E}" dt="2018-02-05T04:10:22.035" v="40" actId="113"/>
          <ac:spMkLst>
            <pc:docMk/>
            <pc:sldMk cId="0" sldId="263"/>
            <ac:spMk id="166" creationId="{00000000-0000-0000-0000-000000000000}"/>
          </ac:spMkLst>
        </pc:spChg>
      </pc:sldChg>
      <pc:sldChg chg="addSp delSp modSp">
        <pc:chgData name="Bala Krishna Ragala" userId="11fbad2a08365b97" providerId="LiveId" clId="{3EFE59DF-A80B-45D8-957A-AF37DDDFB19E}" dt="2018-02-05T04:06:16.786" v="39" actId="20577"/>
        <pc:sldMkLst>
          <pc:docMk/>
          <pc:sldMk cId="0" sldId="269"/>
        </pc:sldMkLst>
        <pc:spChg chg="add mod">
          <ac:chgData name="Bala Krishna Ragala" userId="11fbad2a08365b97" providerId="LiveId" clId="{3EFE59DF-A80B-45D8-957A-AF37DDDFB19E}" dt="2018-02-05T04:05:26.163" v="38" actId="20577"/>
          <ac:spMkLst>
            <pc:docMk/>
            <pc:sldMk cId="0" sldId="269"/>
            <ac:spMk id="6" creationId="{45AC1FA7-FE81-422A-BDD4-037308834D95}"/>
          </ac:spMkLst>
        </pc:spChg>
        <pc:spChg chg="mod">
          <ac:chgData name="Bala Krishna Ragala" userId="11fbad2a08365b97" providerId="LiveId" clId="{3EFE59DF-A80B-45D8-957A-AF37DDDFB19E}" dt="2018-02-05T04:06:16.786" v="39" actId="20577"/>
          <ac:spMkLst>
            <pc:docMk/>
            <pc:sldMk cId="0" sldId="269"/>
            <ac:spMk id="213" creationId="{00000000-0000-0000-0000-000000000000}"/>
          </ac:spMkLst>
        </pc:spChg>
        <pc:spChg chg="del">
          <ac:chgData name="Bala Krishna Ragala" userId="11fbad2a08365b97" providerId="LiveId" clId="{3EFE59DF-A80B-45D8-957A-AF37DDDFB19E}" dt="2018-02-05T04:03:52.272" v="15" actId="478"/>
          <ac:spMkLst>
            <pc:docMk/>
            <pc:sldMk cId="0" sldId="269"/>
            <ac:spMk id="214" creationId="{00000000-0000-0000-0000-000000000000}"/>
          </ac:spMkLst>
        </pc:spChg>
      </pc:sldChg>
      <pc:sldChg chg="modAnim">
        <pc:chgData name="Bala Krishna Ragala" userId="11fbad2a08365b97" providerId="LiveId" clId="{3EFE59DF-A80B-45D8-957A-AF37DDDFB19E}" dt="2018-02-05T04:30:56.943" v="135"/>
        <pc:sldMkLst>
          <pc:docMk/>
          <pc:sldMk cId="0" sldId="271"/>
        </pc:sldMkLst>
      </pc:sldChg>
      <pc:sldChg chg="modSp add">
        <pc:chgData name="Bala Krishna Ragala" userId="11fbad2a08365b97" providerId="LiveId" clId="{3EFE59DF-A80B-45D8-957A-AF37DDDFB19E}" dt="2018-02-05T04:18:39.834" v="134" actId="20577"/>
        <pc:sldMkLst>
          <pc:docMk/>
          <pc:sldMk cId="1745595596" sldId="272"/>
        </pc:sldMkLst>
        <pc:spChg chg="mod">
          <ac:chgData name="Bala Krishna Ragala" userId="11fbad2a08365b97" providerId="LiveId" clId="{3EFE59DF-A80B-45D8-957A-AF37DDDFB19E}" dt="2018-02-05T04:13:12.122" v="66" actId="20577"/>
          <ac:spMkLst>
            <pc:docMk/>
            <pc:sldMk cId="1745595596" sldId="272"/>
            <ac:spMk id="2" creationId="{673915C0-885F-4A76-9423-2C39E0418244}"/>
          </ac:spMkLst>
        </pc:spChg>
        <pc:spChg chg="mod">
          <ac:chgData name="Bala Krishna Ragala" userId="11fbad2a08365b97" providerId="LiveId" clId="{3EFE59DF-A80B-45D8-957A-AF37DDDFB19E}" dt="2018-02-05T04:18:39.834" v="134" actId="20577"/>
          <ac:spMkLst>
            <pc:docMk/>
            <pc:sldMk cId="1745595596" sldId="272"/>
            <ac:spMk id="3" creationId="{EE76628C-08A3-4A95-801E-1F4D5CD39B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Keep to agenda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Know your students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Check retention periodically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Employ visual aids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various teaching techniques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real-life scenarios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positive reinforcement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file: 2-async.js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file : 3-async-with-callback.js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file : 0-repl.js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05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15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489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6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42600"/>
            <a:ext cx="7451222" cy="488996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744718"/>
            <a:ext cx="7451222" cy="370538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23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9104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6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77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59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2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631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5919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194204"/>
            <a:ext cx="7451222" cy="551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923827"/>
            <a:ext cx="7451222" cy="3737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put/outp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Data_transmission" TargetMode="External"/><Relationship Id="rId4" Type="http://schemas.openxmlformats.org/officeDocument/2006/relationships/hyperlink" Target="https://en.wikipedia.org/wiki/Process_(computing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v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1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Introduction to node.js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Helloworld Node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883950" y="1571425"/>
            <a:ext cx="4924200" cy="14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Filename : helloworld.js</a:t>
            </a:r>
          </a:p>
          <a:p>
            <a:pPr lvl="0" rtl="0">
              <a:spcBef>
                <a:spcPts val="0"/>
              </a:spcBef>
              <a:buNone/>
            </a:pPr>
            <a:endParaRPr sz="2400"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</a:rPr>
              <a:t>let </a:t>
            </a:r>
            <a:r>
              <a:rPr lang="en" sz="2400" b="1" i="1">
                <a:solidFill>
                  <a:srgbClr val="660E7A"/>
                </a:solidFill>
                <a:highlight>
                  <a:srgbClr val="FFFFFF"/>
                </a:highlight>
              </a:rPr>
              <a:t>greeting </a:t>
            </a:r>
            <a:r>
              <a:rPr lang="en" sz="2400">
                <a:highlight>
                  <a:srgbClr val="FFFFFF"/>
                </a:highlight>
              </a:rPr>
              <a:t>= </a:t>
            </a:r>
            <a:r>
              <a:rPr lang="en" sz="2400" b="1">
                <a:solidFill>
                  <a:srgbClr val="008000"/>
                </a:solidFill>
                <a:highlight>
                  <a:srgbClr val="FFFFFF"/>
                </a:highlight>
              </a:rPr>
              <a:t>'Helloworld Node'</a:t>
            </a:r>
            <a:r>
              <a:rPr lang="en" sz="2400"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" sz="2400">
                <a:highlight>
                  <a:srgbClr val="FFFFFF"/>
                </a:highlight>
              </a:rPr>
              <a:t>.</a:t>
            </a:r>
            <a:r>
              <a:rPr lang="en" sz="2400">
                <a:solidFill>
                  <a:srgbClr val="7A7A43"/>
                </a:solidFill>
                <a:highlight>
                  <a:srgbClr val="FFFFFF"/>
                </a:highlight>
              </a:rPr>
              <a:t>log</a:t>
            </a:r>
            <a:r>
              <a:rPr lang="en" sz="2400">
                <a:highlight>
                  <a:srgbClr val="FFFFFF"/>
                </a:highlight>
              </a:rPr>
              <a:t>(</a:t>
            </a:r>
            <a:r>
              <a:rPr lang="en" sz="2400" b="1" i="1">
                <a:solidFill>
                  <a:srgbClr val="660E7A"/>
                </a:solidFill>
                <a:highlight>
                  <a:srgbClr val="FFFFFF"/>
                </a:highlight>
              </a:rPr>
              <a:t>greeting</a:t>
            </a:r>
            <a:r>
              <a:rPr lang="en" sz="2400"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highlight>
                  <a:srgbClr val="FFFFFF"/>
                </a:highlight>
              </a:rPr>
              <a:t>run code : </a:t>
            </a:r>
            <a:r>
              <a:rPr lang="en" sz="2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helloworld.js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Execution model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/>
              <a:t>Non-blocking</a:t>
            </a:r>
          </a:p>
          <a:p>
            <a:pPr marL="914400" lvl="1" indent="-330200" rtl="0">
              <a:spcBef>
                <a:spcPts val="0"/>
              </a:spcBef>
              <a:buSzPct val="72727"/>
            </a:pPr>
            <a:r>
              <a:rPr lang="en" sz="2200" b="1"/>
              <a:t>Non-blocking I/O, asynchronous I/O, or "Non-sequential I/O"</a:t>
            </a:r>
            <a:r>
              <a:rPr lang="en" sz="2200"/>
              <a:t> is a form of </a:t>
            </a:r>
            <a:r>
              <a:rPr lang="en" sz="2200">
                <a:hlinkClick r:id="rId3"/>
              </a:rPr>
              <a:t>input/output</a:t>
            </a:r>
            <a:r>
              <a:rPr lang="en" sz="2200"/>
              <a:t> processing that permits other </a:t>
            </a:r>
            <a:r>
              <a:rPr lang="en" sz="2200">
                <a:hlinkClick r:id="rId4"/>
              </a:rPr>
              <a:t>processing</a:t>
            </a:r>
            <a:r>
              <a:rPr lang="en" sz="2200"/>
              <a:t> to continue before the </a:t>
            </a:r>
            <a:r>
              <a:rPr lang="en" sz="2200">
                <a:hlinkClick r:id="rId5"/>
              </a:rPr>
              <a:t>transmission</a:t>
            </a:r>
            <a:r>
              <a:rPr lang="en" sz="2200"/>
              <a:t> has finished.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Event Driven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72727"/>
            </a:pPr>
            <a:r>
              <a:rPr lang="en" sz="2200"/>
              <a:t>A programming paradigm in which the flow of the program is determined by </a:t>
            </a:r>
            <a:r>
              <a:rPr lang="en" sz="2200" b="1"/>
              <a:t>events </a:t>
            </a:r>
            <a:r>
              <a:rPr lang="en" sz="2200"/>
              <a:t>such as user actions or </a:t>
            </a:r>
            <a:r>
              <a:rPr lang="en" sz="2200" b="1"/>
              <a:t>messages </a:t>
            </a:r>
            <a:r>
              <a:rPr lang="en" sz="2200"/>
              <a:t>from other </a:t>
            </a:r>
            <a:r>
              <a:rPr lang="en" sz="2200" b="1"/>
              <a:t>programs/threads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Why so much fuss about sync vs async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Javascript is single threaded, so nodejs </a:t>
            </a:r>
            <a:r>
              <a:rPr lang="en" sz="2400"/>
              <a:t>runtime</a:t>
            </a:r>
            <a:r>
              <a:rPr lang="en" sz="2400">
                <a:solidFill>
                  <a:srgbClr val="000000"/>
                </a:solidFill>
              </a:rPr>
              <a:t>. Which means JS can do ONE AND ONLY THING AT A TIME.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Example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6D7A8"/>
              </a:solidFill>
            </a:endParaRP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300" y="115246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837" y="1387712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87" y="138717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382249" y="3331521"/>
            <a:ext cx="1770525" cy="11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  <a:t>3 tables</a:t>
            </a:r>
            <a:b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</a:br>
            <a:r>
              <a:rPr sz="800"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980000"/>
                </a:solidFill>
                <a:latin typeface="Arial"/>
              </a:rPr>
              <a:t>(users)</a:t>
            </a:r>
          </a:p>
        </p:txBody>
      </p:sp>
      <p:sp>
        <p:nvSpPr>
          <p:cNvPr id="198" name="Shape 198"/>
          <p:cNvSpPr/>
          <p:nvPr/>
        </p:nvSpPr>
        <p:spPr>
          <a:xfrm>
            <a:off x="3649174" y="3430350"/>
            <a:ext cx="1762247" cy="11005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  <a:t>1 waiter</a:t>
            </a:r>
            <a:b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rgbClr val="073763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1C4587"/>
                </a:solidFill>
                <a:latin typeface="Arial"/>
              </a:rPr>
              <a:t>(node)</a:t>
            </a:r>
          </a:p>
        </p:txBody>
      </p:sp>
      <p:sp>
        <p:nvSpPr>
          <p:cNvPr id="199" name="Shape 199"/>
          <p:cNvSpPr/>
          <p:nvPr/>
        </p:nvSpPr>
        <p:spPr>
          <a:xfrm>
            <a:off x="6874011" y="3530137"/>
            <a:ext cx="1632898" cy="11051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  <a:t>2 chefs</a:t>
            </a:r>
            <a:b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</a:br>
            <a:r>
              <a:rPr b="0" i="0">
                <a:ln w="9525" cap="flat" cmpd="sng">
                  <a:solidFill>
                    <a:srgbClr val="4C113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4C1130"/>
                </a:solidFill>
                <a:latin typeface="Arial"/>
              </a:rPr>
              <a:t>(db, fs)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loop - The </a:t>
            </a:r>
            <a:r>
              <a:rPr lang="en" b="1"/>
              <a:t>HEART</a:t>
            </a:r>
            <a:r>
              <a:rPr lang="en"/>
              <a:t> &amp; SOUL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The event loop got its name because of how it's usually implemented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>
                <a:solidFill>
                  <a:srgbClr val="000000"/>
                </a:solidFill>
              </a:rPr>
              <a:t>Responsible for scheduling asynchronous operations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750">
                <a:solidFill>
                  <a:srgbClr val="0077AA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50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waitForMessage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  queue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50">
                <a:solidFill>
                  <a:srgbClr val="DD4A68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processNextMessage</a:t>
            </a: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750">
                <a:solidFill>
                  <a:srgbClr val="3B3C40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50">
                <a:solidFill>
                  <a:schemeClr val="accent4"/>
                </a:solidFill>
                <a:highlight>
                  <a:srgbClr val="FAFBF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B6D7A8"/>
              </a:solidFill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00" y="2780075"/>
            <a:ext cx="5032099" cy="20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node application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B6D7A8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57825" y="1445001"/>
            <a:ext cx="7727807" cy="534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–-</a:t>
            </a:r>
            <a:r>
              <a:rPr lang="en-US" sz="3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inspect-</a:t>
            </a:r>
            <a:r>
              <a:rPr lang="en-US" sz="3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r>
              <a:rPr lang="en" sz="3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helloworld.js</a:t>
            </a:r>
          </a:p>
        </p:txBody>
      </p:sp>
      <p:sp>
        <p:nvSpPr>
          <p:cNvPr id="6" name="Shape 213">
            <a:extLst>
              <a:ext uri="{FF2B5EF4-FFF2-40B4-BE49-F238E27FC236}">
                <a16:creationId xmlns:a16="http://schemas.microsoft.com/office/drawing/2014/main" id="{45AC1FA7-FE81-422A-BDD4-037308834D95}"/>
              </a:ext>
            </a:extLst>
          </p:cNvPr>
          <p:cNvSpPr txBox="1"/>
          <p:nvPr/>
        </p:nvSpPr>
        <p:spPr>
          <a:xfrm>
            <a:off x="757825" y="2048777"/>
            <a:ext cx="7727807" cy="534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chrome://inspect</a:t>
            </a:r>
            <a:endParaRPr lang="en" sz="3000" b="1" dirty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Summary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311700" y="1233450"/>
            <a:ext cx="8520600" cy="3379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What is nodejs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Setting up development environment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Non blocking I/O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Eventloop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Debugging node apps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235" y="0"/>
            <a:ext cx="1351764" cy="101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your knowledge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What is </a:t>
            </a:r>
            <a:r>
              <a:rPr lang="en" sz="2400" dirty="0">
                <a:solidFill>
                  <a:srgbClr val="000000"/>
                </a:solidFill>
              </a:rPr>
              <a:t>Server side runtime for javascript?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Which </a:t>
            </a:r>
            <a:r>
              <a:rPr lang="en" sz="2400" dirty="0">
                <a:solidFill>
                  <a:srgbClr val="000000"/>
                </a:solidFill>
              </a:rPr>
              <a:t>Javascript vm is used by node?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Name </a:t>
            </a:r>
            <a:r>
              <a:rPr lang="en" sz="2400" dirty="0">
                <a:solidFill>
                  <a:srgbClr val="000000"/>
                </a:solidFill>
              </a:rPr>
              <a:t>2 important design decisions of node runtime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Which command is used to run code in node?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Expand REPL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>
                <a:solidFill>
                  <a:srgbClr val="000000"/>
                </a:solidFill>
              </a:rPr>
              <a:t>Descramble - </a:t>
            </a:r>
            <a:r>
              <a:rPr lang="en" sz="2400" b="1" dirty="0">
                <a:solidFill>
                  <a:srgbClr val="000000"/>
                </a:solidFill>
              </a:rPr>
              <a:t>vneotpeol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Outline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An overview of Node.js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Installing Node.js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Preparing development environment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Quick peek into Node’s event loop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 dirty="0"/>
              <a:t>Writing asynchronous code with callbacks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Debug first node app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 b="1"/>
              <a:t>What is nodejs - Official website says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Node.js® is a </a:t>
            </a:r>
            <a:r>
              <a:rPr lang="en" sz="2400" b="1">
                <a:solidFill>
                  <a:srgbClr val="000000"/>
                </a:solidFill>
              </a:rPr>
              <a:t>JavaScript runtime</a:t>
            </a:r>
            <a:r>
              <a:rPr lang="en" sz="2400">
                <a:solidFill>
                  <a:srgbClr val="000000"/>
                </a:solidFill>
              </a:rPr>
              <a:t> built on </a:t>
            </a:r>
            <a:r>
              <a:rPr lang="en" sz="2400">
                <a:solidFill>
                  <a:srgbClr val="000000"/>
                </a:solidFill>
                <a:hlinkClick r:id="rId3"/>
              </a:rPr>
              <a:t>Chrome's V8 JavaScript engine</a:t>
            </a:r>
            <a:r>
              <a:rPr lang="en" sz="2400">
                <a:solidFill>
                  <a:srgbClr val="000000"/>
                </a:solidFill>
              </a:rPr>
              <a:t>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Node.js uses an event-driven, non-blocking I/O model that makes it lightweight and efficient.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15C0-885F-4A76-9423-2C39E041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is node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628C-08A3-4A95-801E-1F4D5CD3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side development</a:t>
            </a:r>
          </a:p>
          <a:p>
            <a:r>
              <a:rPr lang="en-US" dirty="0"/>
              <a:t>Desktop and IoT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559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1097775" y="1430800"/>
            <a:ext cx="6734700" cy="23559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1"/>
              <a:t>Node.js</a:t>
            </a:r>
          </a:p>
        </p:txBody>
      </p:sp>
      <p:sp>
        <p:nvSpPr>
          <p:cNvPr id="140" name="Shape 140"/>
          <p:cNvSpPr/>
          <p:nvPr/>
        </p:nvSpPr>
        <p:spPr>
          <a:xfrm>
            <a:off x="1652825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LIBUV</a:t>
            </a:r>
          </a:p>
        </p:txBody>
      </p:sp>
      <p:sp>
        <p:nvSpPr>
          <p:cNvPr id="141" name="Shape 141"/>
          <p:cNvSpPr/>
          <p:nvPr/>
        </p:nvSpPr>
        <p:spPr>
          <a:xfrm>
            <a:off x="3741750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V8</a:t>
            </a:r>
          </a:p>
        </p:txBody>
      </p:sp>
      <p:sp>
        <p:nvSpPr>
          <p:cNvPr id="142" name="Shape 142"/>
          <p:cNvSpPr/>
          <p:nvPr/>
        </p:nvSpPr>
        <p:spPr>
          <a:xfrm>
            <a:off x="5917000" y="2096850"/>
            <a:ext cx="1307400" cy="1307400"/>
          </a:xfrm>
          <a:prstGeom prst="ellipse">
            <a:avLst/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Node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Download binary of targeted platform and install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  <a:hlinkClick r:id="rId3"/>
              </a:rPr>
              <a:t>https://nodejs.org/en/download/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Test your installation 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Open terminal run node  -v</a:t>
            </a: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Open terminal run npm  -v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development environment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Proxima Nova"/>
            </a:pPr>
            <a:r>
              <a:rPr lang="en" sz="2400"/>
              <a:t>Any editor of choice ( ST3, NP++, WS, VSCode, Atom)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Command line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node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347300" y="1275900"/>
            <a:ext cx="6449400" cy="10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99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-v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376550" y="2162400"/>
            <a:ext cx="6449400" cy="104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>
                <a:solidFill>
                  <a:srgbClr val="0B53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npm -v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rebuchet MS"/>
                <a:ea typeface="Trebuchet MS"/>
                <a:cs typeface="Trebuchet MS"/>
                <a:sym typeface="Trebuchet MS"/>
              </a:rPr>
              <a:t>Node</a:t>
            </a:r>
            <a:r>
              <a:rPr lang="en" b="1" dirty="0"/>
              <a:t> REPL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 b="1" dirty="0">
                <a:solidFill>
                  <a:srgbClr val="000000"/>
                </a:solidFill>
              </a:rPr>
              <a:t>R</a:t>
            </a:r>
            <a:r>
              <a:rPr lang="en" sz="2400" dirty="0">
                <a:solidFill>
                  <a:srgbClr val="000000"/>
                </a:solidFill>
              </a:rPr>
              <a:t>ead </a:t>
            </a:r>
            <a:r>
              <a:rPr lang="en" sz="2400" b="1" dirty="0">
                <a:solidFill>
                  <a:srgbClr val="000000"/>
                </a:solidFill>
              </a:rPr>
              <a:t>E</a:t>
            </a:r>
            <a:r>
              <a:rPr lang="en" sz="2400" dirty="0">
                <a:solidFill>
                  <a:srgbClr val="000000"/>
                </a:solidFill>
              </a:rPr>
              <a:t>valuate </a:t>
            </a:r>
            <a:r>
              <a:rPr lang="en" sz="2400" b="1" dirty="0">
                <a:solidFill>
                  <a:srgbClr val="000000"/>
                </a:solidFill>
              </a:rPr>
              <a:t>P</a:t>
            </a:r>
            <a:r>
              <a:rPr lang="en" sz="2400" dirty="0">
                <a:solidFill>
                  <a:srgbClr val="000000"/>
                </a:solidFill>
              </a:rPr>
              <a:t>rint </a:t>
            </a:r>
            <a:r>
              <a:rPr lang="en" sz="2400" b="1" dirty="0">
                <a:solidFill>
                  <a:srgbClr val="000000"/>
                </a:solidFill>
              </a:rPr>
              <a:t>L</a:t>
            </a:r>
            <a:r>
              <a:rPr lang="en" sz="2400" dirty="0">
                <a:solidFill>
                  <a:srgbClr val="000000"/>
                </a:solidFill>
              </a:rPr>
              <a:t>oop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2400" dirty="0">
                <a:solidFill>
                  <a:srgbClr val="000000"/>
                </a:solidFill>
              </a:rPr>
              <a:t>Command line tool to quickly evaluate / experiment your work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52A3D-E0DD-4F81-83FC-8168EE88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7679" y="640361"/>
            <a:ext cx="4217671" cy="3990703"/>
          </a:xfrm>
        </p:spPr>
        <p:txBody>
          <a:bodyPr>
            <a:normAutofit/>
          </a:bodyPr>
          <a:lstStyle/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c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current command.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c twice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Node REPL.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ctrl + d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terminate the Node REPL.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Up/Down Keys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see command history and modify previous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tab Keys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list of current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.help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list of all commands.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.break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exit from multiline expression.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.clear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exit from multiline expression.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.save </a:t>
            </a:r>
            <a:r>
              <a:rPr lang="en" sz="1000" b="1" i="1" dirty="0">
                <a:latin typeface="Verdana"/>
                <a:ea typeface="Verdana"/>
                <a:cs typeface="Verdana"/>
                <a:sym typeface="Verdana"/>
              </a:rPr>
              <a:t>filename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save the current Node REPL session to a file.</a:t>
            </a:r>
          </a:p>
          <a:p>
            <a:pPr marL="482600" marR="25400" lvl="0" indent="-295275" algn="just"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ct val="95454"/>
              <a:buFont typeface="Verdana"/>
              <a:buChar char="❖"/>
            </a:pPr>
            <a:r>
              <a:rPr lang="en" sz="1000" b="1" dirty="0">
                <a:latin typeface="Verdana"/>
                <a:ea typeface="Verdana"/>
                <a:cs typeface="Verdana"/>
                <a:sym typeface="Verdana"/>
              </a:rPr>
              <a:t>.load </a:t>
            </a:r>
            <a:r>
              <a:rPr lang="en" sz="1000" b="1" i="1" dirty="0">
                <a:latin typeface="Verdana"/>
                <a:ea typeface="Verdana"/>
                <a:cs typeface="Verdana"/>
                <a:sym typeface="Verdana"/>
              </a:rPr>
              <a:t>filename</a:t>
            </a:r>
            <a:r>
              <a:rPr lang="en" sz="1000" dirty="0">
                <a:latin typeface="Verdana"/>
                <a:ea typeface="Verdana"/>
                <a:cs typeface="Verdana"/>
                <a:sym typeface="Verdana"/>
              </a:rPr>
              <a:t> − load file content in current Node REPL session.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549</Words>
  <Application>Microsoft Office PowerPoint</Application>
  <PresentationFormat>On-screen Show (16:9)</PresentationFormat>
  <Paragraphs>95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Proxima Nova</vt:lpstr>
      <vt:lpstr>Trebuchet MS</vt:lpstr>
      <vt:lpstr>Verdana</vt:lpstr>
      <vt:lpstr>template</vt:lpstr>
      <vt:lpstr>Module 1 Introduction to node.js</vt:lpstr>
      <vt:lpstr>Outline</vt:lpstr>
      <vt:lpstr>What is nodejs - Official website says</vt:lpstr>
      <vt:lpstr>Where is node used</vt:lpstr>
      <vt:lpstr>Core components</vt:lpstr>
      <vt:lpstr>Setup Node</vt:lpstr>
      <vt:lpstr>Preparing development environment</vt:lpstr>
      <vt:lpstr>Welcome to node</vt:lpstr>
      <vt:lpstr>Node REPL</vt:lpstr>
      <vt:lpstr>Helloworld Node</vt:lpstr>
      <vt:lpstr>Execution model</vt:lpstr>
      <vt:lpstr>Why so much fuss about sync vs async</vt:lpstr>
      <vt:lpstr>Restaurant Example</vt:lpstr>
      <vt:lpstr>Event loop - The HEART &amp; SOUL</vt:lpstr>
      <vt:lpstr>Debug node application</vt:lpstr>
      <vt:lpstr>Summary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Introduction to node.js</dc:title>
  <cp:lastModifiedBy>Bala Krishna Ragala</cp:lastModifiedBy>
  <cp:revision>6</cp:revision>
  <dcterms:modified xsi:type="dcterms:W3CDTF">2018-02-05T05:37:25Z</dcterms:modified>
</cp:coreProperties>
</file>