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14"/>
  </p:notesMasterIdLst>
  <p:sldIdLst>
    <p:sldId id="266" r:id="rId2"/>
    <p:sldId id="257" r:id="rId3"/>
    <p:sldId id="258" r:id="rId4"/>
    <p:sldId id="259" r:id="rId5"/>
    <p:sldId id="260" r:id="rId6"/>
    <p:sldId id="262" r:id="rId7"/>
    <p:sldId id="263" r:id="rId8"/>
    <p:sldId id="264" r:id="rId9"/>
    <p:sldId id="267" r:id="rId10"/>
    <p:sldId id="268" r:id="rId11"/>
    <p:sldId id="269" r:id="rId12"/>
    <p:sldId id="265" r:id="rId13"/>
  </p:sldIdLst>
  <p:sldSz cx="18288000" cy="10287000"/>
  <p:notesSz cx="6858000" cy="9144000"/>
  <p:embeddedFontLst>
    <p:embeddedFont>
      <p:font typeface="DM Sans" pitchFamily="2"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Russo One" panose="020B0604020202020204" charset="0"/>
      <p:regular r:id="rId23"/>
    </p:embeddedFont>
    <p:embeddedFont>
      <p:font typeface="Segoe UI" panose="020B0502040204020203" pitchFamily="34"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C0172-E83D-4781-988B-F5DB5C17A5D5}"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B6729-0868-4862-933A-11B022B747D3}" type="slidenum">
              <a:rPr lang="en-IN" smtClean="0"/>
              <a:t>‹#›</a:t>
            </a:fld>
            <a:endParaRPr lang="en-IN"/>
          </a:p>
        </p:txBody>
      </p:sp>
    </p:spTree>
    <p:extLst>
      <p:ext uri="{BB962C8B-B14F-4D97-AF65-F5344CB8AC3E}">
        <p14:creationId xmlns:p14="http://schemas.microsoft.com/office/powerpoint/2010/main" val="286290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C7B3-052A-534E-FD94-8683F5B34F40}"/>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A78E749D-9CBA-D996-F113-3C76601E3327}"/>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B8C4DB-7641-0748-6A53-75C15AED3901}"/>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42AEF5BE-2DEA-44D0-ED68-19A605436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4E04A-924B-4694-0814-04406845A62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929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D499-0F92-8E14-3541-FA672E0B52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CF019-B4E6-4A35-9809-7BB43A5B3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28E65-91FC-4FD9-EC72-B10EC5A7E5B0}"/>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E3D350B0-DF3E-105E-6205-C9D15381D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C9ED4-BC63-857E-5535-56CCAEF9C4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2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339206-EB88-C831-F435-AF2D820CB665}"/>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33528-A865-6BA7-9857-058A002DA471}"/>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BA133-6E61-F241-C74E-8AAC86E015CC}"/>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C0663856-5ED7-2E5C-53A9-753195850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5DB6B-F287-A1F4-D07A-C03FB913433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7566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81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750F-5822-B4C2-69C3-08A229D40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981DA9-DDCA-64F5-8B8B-80E1346E1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5F9F2-8DD6-CC8E-ADEE-358012A9CB90}"/>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DDD61835-2BFB-4570-69BF-7E663979C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D8FF-559E-5AF4-DEDE-FFBA14B8E17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288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0E92-2720-92E0-C711-3A9D767A053A}"/>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6D0525-A888-2114-1E8C-55A54FF93D9A}"/>
              </a:ext>
            </a:extLst>
          </p:cNvPr>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80122-E988-E314-C0B4-3E08DB4C620A}"/>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5DC20C1C-BAD2-1001-D84A-A265556B5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B0E35-DF6A-6CF0-0161-638D1DDC365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205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7B33-310B-65EE-3F9C-876AF6ADB6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9A9C0-1573-21FC-AF69-474E5B9E7D95}"/>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FD4B5-3A7E-58D2-CC90-140CFF1EEFAA}"/>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249D88-93B1-2BF3-308B-ADDB32C80885}"/>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5E36E7DD-5574-1688-736E-FC66B4ED6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F515F-0522-2EEE-43B0-BBF2236F8D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439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44B4-0A0A-32D8-C3DA-927E2107323F}"/>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D6D760-A37F-2DFE-1790-EE31FDD6801A}"/>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32D80-F130-A280-54D8-0A5AFC786C45}"/>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43878A-D6EF-6A9E-A0BD-3B328387362D}"/>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979FE-C503-852F-357E-9D9358272F3D}"/>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CD4113-9339-CE02-D608-EE192173C2DF}"/>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8" name="Footer Placeholder 7">
            <a:extLst>
              <a:ext uri="{FF2B5EF4-FFF2-40B4-BE49-F238E27FC236}">
                <a16:creationId xmlns:a16="http://schemas.microsoft.com/office/drawing/2014/main" id="{BCD3D4ED-B646-E758-405A-104461170D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7E9EBE-86F9-BA7A-4B23-C97DE25EC4D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75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1843-4C50-7980-68F1-E4C61DDFF1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25E25C-3B65-D463-F2D6-8D42B66578D7}"/>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4" name="Footer Placeholder 3">
            <a:extLst>
              <a:ext uri="{FF2B5EF4-FFF2-40B4-BE49-F238E27FC236}">
                <a16:creationId xmlns:a16="http://schemas.microsoft.com/office/drawing/2014/main" id="{BAA92C37-06A8-D5F0-5CB3-39C14E315D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BC019-BF5A-B149-48A1-F2F7B3E9174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491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51258-B14D-5791-0B3B-464B018F9A3C}"/>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3" name="Footer Placeholder 2">
            <a:extLst>
              <a:ext uri="{FF2B5EF4-FFF2-40B4-BE49-F238E27FC236}">
                <a16:creationId xmlns:a16="http://schemas.microsoft.com/office/drawing/2014/main" id="{38F999A8-6022-05CB-43AC-E56DCE393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B7AE3-0BE1-DA84-0ED7-CD5AE0E051B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050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738-AAAD-5743-A1B8-C5CAD571367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5EB6B8-1D86-506B-1D00-12183428798E}"/>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8455B8-CB54-B698-CAE9-331C9B6A91A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BD224845-5B8A-2CEC-E589-49300A5AE2BE}"/>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98CCA6FC-A23E-20A7-8808-F353816F4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6BAA0-0EA8-C286-3816-EBE47DA75E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993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97DE-545C-F12F-F7B2-9E705B6DC709}"/>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337FD6-95FC-A7CA-D64D-ACACA0D9B6A4}"/>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24FB3453-0151-DC96-B451-9AAB3294CF1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6D322208-AFB9-9346-B320-DE710BE406AC}"/>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87A91B8A-8965-6D5B-61EC-FC479C530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254CA-0E63-5CFA-64C3-22715A84ED7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524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BAF70-D1B4-0B97-C3D6-A9FE6A48D59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93307-61CA-930C-9C12-17F51AFDB2A7}"/>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0AECE-B6C9-0E19-40E1-09F0D30B5D09}"/>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FD62F71F-FF9F-0CBC-0599-E0CCE422AD83}"/>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5BECEC-D3F7-16E9-FABC-5DF909F4D0D5}"/>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626516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EDEDED"/>
          </a:solidFill>
          <a:ln/>
        </p:spPr>
        <p:txBody>
          <a:bodyPr/>
          <a:lstStyle/>
          <a:p>
            <a:endParaRPr lang="en-IN" sz="2250"/>
          </a:p>
        </p:txBody>
      </p:sp>
      <p:sp>
        <p:nvSpPr>
          <p:cNvPr id="5" name="Text 2"/>
          <p:cNvSpPr/>
          <p:nvPr/>
        </p:nvSpPr>
        <p:spPr>
          <a:xfrm>
            <a:off x="451185" y="195514"/>
            <a:ext cx="9937316" cy="5902868"/>
          </a:xfrm>
          <a:prstGeom prst="rect">
            <a:avLst/>
          </a:prstGeom>
          <a:noFill/>
          <a:ln/>
        </p:spPr>
        <p:txBody>
          <a:bodyPr wrap="square" rtlCol="0" anchor="t"/>
          <a:lstStyle/>
          <a:p>
            <a:pPr>
              <a:lnSpc>
                <a:spcPts val="9431"/>
              </a:lnSpc>
            </a:pPr>
            <a:r>
              <a:rPr lang="en-US" sz="7545" b="1" kern="0" spc="-75" dirty="0">
                <a:solidFill>
                  <a:srgbClr val="000000"/>
                </a:solidFill>
                <a:latin typeface="Montserrat" pitchFamily="34" charset="0"/>
                <a:ea typeface="Montserrat" pitchFamily="34" charset="-122"/>
                <a:cs typeface="Montserrat" pitchFamily="34" charset="-120"/>
              </a:rPr>
              <a:t>Introduction to Ecommerce Product Categorization</a:t>
            </a:r>
            <a:endParaRPr lang="en-US" sz="7545" dirty="0"/>
          </a:p>
        </p:txBody>
      </p:sp>
      <p:sp>
        <p:nvSpPr>
          <p:cNvPr id="6" name="Text 3"/>
          <p:cNvSpPr/>
          <p:nvPr/>
        </p:nvSpPr>
        <p:spPr>
          <a:xfrm>
            <a:off x="736935" y="5143501"/>
            <a:ext cx="9399671" cy="3340596"/>
          </a:xfrm>
          <a:prstGeom prst="rect">
            <a:avLst/>
          </a:prstGeom>
          <a:noFill/>
          <a:ln/>
        </p:spPr>
        <p:txBody>
          <a:bodyPr wrap="square" rtlCol="0" anchor="t"/>
          <a:lstStyle/>
          <a:p>
            <a:pPr>
              <a:lnSpc>
                <a:spcPct val="107000"/>
              </a:lnSpc>
              <a:spcAft>
                <a:spcPts val="1000"/>
              </a:spcAft>
            </a:pPr>
            <a:r>
              <a:rPr lang="en-US" sz="2250" b="1" kern="100" dirty="0">
                <a:latin typeface="Segoe UI" panose="020B0502040204020203" pitchFamily="34" charset="0"/>
                <a:ea typeface="Calibri" panose="020F0502020204030204" pitchFamily="34" charset="0"/>
                <a:cs typeface="Times New Roman" panose="02020603050405020304" pitchFamily="18" charset="0"/>
              </a:rPr>
              <a:t>Problem Statement:</a:t>
            </a:r>
            <a:r>
              <a:rPr lang="en-US" sz="2250" kern="100" dirty="0">
                <a:latin typeface="Segoe UI" panose="020B0502040204020203" pitchFamily="34" charset="0"/>
                <a:ea typeface="Calibri" panose="020F0502020204030204" pitchFamily="34" charset="0"/>
                <a:cs typeface="Times New Roman" panose="02020603050405020304" pitchFamily="18" charset="0"/>
              </a:rPr>
              <a:t> 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endParaRPr lang="en-IN" sz="2250" kern="100" dirty="0">
              <a:latin typeface="Calibri" panose="020F0502020204030204" pitchFamily="34" charset="0"/>
              <a:ea typeface="Calibri" panose="020F0502020204030204" pitchFamily="34" charset="0"/>
              <a:cs typeface="Times New Roman" panose="02020603050405020304" pitchFamily="18" charset="0"/>
            </a:endParaRPr>
          </a:p>
          <a:p>
            <a:r>
              <a:rPr lang="en-US" sz="2250" dirty="0">
                <a:latin typeface="Segoe UI" panose="020B0502040204020203" pitchFamily="34" charset="0"/>
                <a:ea typeface="Calibri" panose="020F0502020204030204" pitchFamily="34" charset="0"/>
              </a:rPr>
              <a:t>Develop a text classification model that categorizes products with maximum accuracy based on description of the product</a:t>
            </a:r>
            <a:endParaRPr lang="en-US" sz="2188" dirty="0"/>
          </a:p>
        </p:txBody>
      </p:sp>
      <p:sp>
        <p:nvSpPr>
          <p:cNvPr id="7" name="Shape 4"/>
          <p:cNvSpPr/>
          <p:nvPr/>
        </p:nvSpPr>
        <p:spPr>
          <a:xfrm>
            <a:off x="1041499" y="8514457"/>
            <a:ext cx="444253" cy="444253"/>
          </a:xfrm>
          <a:prstGeom prst="roundRect">
            <a:avLst>
              <a:gd name="adj" fmla="val 25726039"/>
            </a:avLst>
          </a:prstGeom>
          <a:noFill/>
          <a:ln w="7620">
            <a:solidFill>
              <a:srgbClr val="FFFFFF"/>
            </a:solidFill>
            <a:prstDash val="solid"/>
          </a:ln>
        </p:spPr>
        <p:txBody>
          <a:bodyPr/>
          <a:lstStyle/>
          <a:p>
            <a:endParaRPr lang="en-IN" sz="2250"/>
          </a:p>
        </p:txBody>
      </p:sp>
      <p:sp>
        <p:nvSpPr>
          <p:cNvPr id="9" name="Text 5"/>
          <p:cNvSpPr/>
          <p:nvPr/>
        </p:nvSpPr>
        <p:spPr>
          <a:xfrm>
            <a:off x="736934" y="9415409"/>
            <a:ext cx="3263419" cy="676078"/>
          </a:xfrm>
          <a:prstGeom prst="rect">
            <a:avLst/>
          </a:prstGeom>
          <a:noFill/>
          <a:ln/>
        </p:spPr>
        <p:txBody>
          <a:bodyPr wrap="none" rtlCol="0" anchor="t"/>
          <a:lstStyle/>
          <a:p>
            <a:pPr>
              <a:lnSpc>
                <a:spcPts val="3828"/>
              </a:lnSpc>
            </a:pPr>
            <a:r>
              <a:rPr lang="en-US" sz="2734" b="1" dirty="0">
                <a:solidFill>
                  <a:srgbClr val="3D3838"/>
                </a:solidFill>
                <a:latin typeface="Source Sans Pro" pitchFamily="34" charset="0"/>
                <a:ea typeface="Source Sans Pro" pitchFamily="34" charset="-122"/>
                <a:cs typeface="Source Sans Pro" pitchFamily="34" charset="-120"/>
              </a:rPr>
              <a:t>by CHARAN RAJU</a:t>
            </a:r>
            <a:endParaRPr lang="en-US" sz="2734" dirty="0"/>
          </a:p>
        </p:txBody>
      </p:sp>
      <p:sp>
        <p:nvSpPr>
          <p:cNvPr id="3" name="Shape 1"/>
          <p:cNvSpPr/>
          <p:nvPr/>
        </p:nvSpPr>
        <p:spPr>
          <a:xfrm>
            <a:off x="0" y="0"/>
            <a:ext cx="18288000" cy="10287000"/>
          </a:xfrm>
          <a:prstGeom prst="rect">
            <a:avLst/>
          </a:prstGeom>
          <a:solidFill>
            <a:srgbClr val="FFFFFF"/>
          </a:solidFill>
          <a:ln/>
        </p:spPr>
        <p:txBody>
          <a:bodyPr/>
          <a:lstStyle/>
          <a:p>
            <a:endParaRPr lang="en-IN" sz="2250"/>
          </a:p>
        </p:txBody>
      </p:sp>
      <p:pic>
        <p:nvPicPr>
          <p:cNvPr id="10" name="Picture 9" descr="A computer with a awning and icons">
            <a:extLst>
              <a:ext uri="{FF2B5EF4-FFF2-40B4-BE49-F238E27FC236}">
                <a16:creationId xmlns:a16="http://schemas.microsoft.com/office/drawing/2014/main" id="{9B86B0FE-1B40-E5BE-D55D-33E2B12AD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EDEDED"/>
          </a:solidFill>
          <a:ln/>
        </p:spPr>
        <p:txBody>
          <a:bodyPr/>
          <a:lstStyle/>
          <a:p>
            <a:endParaRPr lang="en-IN" sz="2250"/>
          </a:p>
        </p:txBody>
      </p:sp>
      <p:sp>
        <p:nvSpPr>
          <p:cNvPr id="3" name="Shape 1"/>
          <p:cNvSpPr/>
          <p:nvPr/>
        </p:nvSpPr>
        <p:spPr>
          <a:xfrm>
            <a:off x="0" y="267741"/>
            <a:ext cx="18288000" cy="10287000"/>
          </a:xfrm>
          <a:prstGeom prst="rect">
            <a:avLst/>
          </a:prstGeom>
          <a:solidFill>
            <a:srgbClr val="FFFFFF"/>
          </a:solidFill>
          <a:ln/>
        </p:spPr>
        <p:txBody>
          <a:bodyPr/>
          <a:lstStyle/>
          <a:p>
            <a:endParaRPr lang="en-IN" sz="2250"/>
          </a:p>
        </p:txBody>
      </p:sp>
      <p:sp>
        <p:nvSpPr>
          <p:cNvPr id="4" name="Text 2"/>
          <p:cNvSpPr/>
          <p:nvPr/>
        </p:nvSpPr>
        <p:spPr>
          <a:xfrm>
            <a:off x="3147120" y="1341686"/>
            <a:ext cx="8023175" cy="867966"/>
          </a:xfrm>
          <a:prstGeom prst="rect">
            <a:avLst/>
          </a:prstGeom>
          <a:noFill/>
          <a:ln/>
        </p:spPr>
        <p:txBody>
          <a:bodyPr wrap="none" rtlCol="0" anchor="t"/>
          <a:lstStyle/>
          <a:p>
            <a:pPr>
              <a:lnSpc>
                <a:spcPts val="6835"/>
              </a:lnSpc>
            </a:pPr>
            <a:r>
              <a:rPr lang="en-US" sz="5468" b="1" kern="0" spc="-55" dirty="0">
                <a:solidFill>
                  <a:srgbClr val="000000"/>
                </a:solidFill>
                <a:latin typeface="Montserrat" pitchFamily="34" charset="0"/>
                <a:ea typeface="Montserrat" pitchFamily="34" charset="-122"/>
                <a:cs typeface="Montserrat" pitchFamily="34" charset="-120"/>
              </a:rPr>
              <a:t>Deep Learning Models</a:t>
            </a:r>
            <a:endParaRPr lang="en-US" sz="5468" dirty="0"/>
          </a:p>
        </p:txBody>
      </p:sp>
      <p:pic>
        <p:nvPicPr>
          <p:cNvPr id="5" name="Image 0" descr="preencoded.png"/>
          <p:cNvPicPr>
            <a:picLocks noChangeAspect="1"/>
          </p:cNvPicPr>
          <p:nvPr/>
        </p:nvPicPr>
        <p:blipFill>
          <a:blip r:embed="rId3"/>
          <a:stretch>
            <a:fillRect/>
          </a:stretch>
        </p:blipFill>
        <p:spPr>
          <a:xfrm>
            <a:off x="3147120" y="2765077"/>
            <a:ext cx="3720108" cy="2299098"/>
          </a:xfrm>
          <a:prstGeom prst="rect">
            <a:avLst/>
          </a:prstGeom>
        </p:spPr>
      </p:pic>
      <p:sp>
        <p:nvSpPr>
          <p:cNvPr id="6" name="Text 3"/>
          <p:cNvSpPr/>
          <p:nvPr/>
        </p:nvSpPr>
        <p:spPr>
          <a:xfrm>
            <a:off x="3147120" y="5411241"/>
            <a:ext cx="3471863" cy="433983"/>
          </a:xfrm>
          <a:prstGeom prst="rect">
            <a:avLst/>
          </a:prstGeom>
          <a:noFill/>
          <a:ln/>
        </p:spPr>
        <p:txBody>
          <a:bodyPr wrap="non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Neural Networks</a:t>
            </a:r>
            <a:endParaRPr lang="en-US" sz="2734" dirty="0"/>
          </a:p>
        </p:txBody>
      </p:sp>
      <p:sp>
        <p:nvSpPr>
          <p:cNvPr id="7" name="Text 4"/>
          <p:cNvSpPr/>
          <p:nvPr/>
        </p:nvSpPr>
        <p:spPr>
          <a:xfrm>
            <a:off x="3147120" y="6011764"/>
            <a:ext cx="3720108" cy="2499420"/>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Leverage the power of artificial neural networks to learn complex patterns and relationships in product data, enabling more accurate categorization.</a:t>
            </a:r>
            <a:endParaRPr lang="en-US" sz="2188" dirty="0"/>
          </a:p>
        </p:txBody>
      </p:sp>
      <p:pic>
        <p:nvPicPr>
          <p:cNvPr id="8" name="Image 1" descr="preencoded.png"/>
          <p:cNvPicPr>
            <a:picLocks noChangeAspect="1"/>
          </p:cNvPicPr>
          <p:nvPr/>
        </p:nvPicPr>
        <p:blipFill>
          <a:blip r:embed="rId4"/>
          <a:stretch>
            <a:fillRect/>
          </a:stretch>
        </p:blipFill>
        <p:spPr>
          <a:xfrm>
            <a:off x="7283797" y="2765077"/>
            <a:ext cx="3720108" cy="2299098"/>
          </a:xfrm>
          <a:prstGeom prst="rect">
            <a:avLst/>
          </a:prstGeom>
        </p:spPr>
      </p:pic>
      <p:sp>
        <p:nvSpPr>
          <p:cNvPr id="9" name="Text 5"/>
          <p:cNvSpPr/>
          <p:nvPr/>
        </p:nvSpPr>
        <p:spPr>
          <a:xfrm>
            <a:off x="7283797" y="5411242"/>
            <a:ext cx="3720108" cy="867966"/>
          </a:xfrm>
          <a:prstGeom prst="rect">
            <a:avLst/>
          </a:prstGeom>
          <a:noFill/>
          <a:ln/>
        </p:spPr>
        <p:txBody>
          <a:bodyPr wrap="squar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Convolutional Networks</a:t>
            </a:r>
            <a:endParaRPr lang="en-US" sz="2734" dirty="0"/>
          </a:p>
        </p:txBody>
      </p:sp>
      <p:sp>
        <p:nvSpPr>
          <p:cNvPr id="10" name="Text 6"/>
          <p:cNvSpPr/>
          <p:nvPr/>
        </p:nvSpPr>
        <p:spPr>
          <a:xfrm>
            <a:off x="7283797" y="6445746"/>
            <a:ext cx="3720108" cy="2499420"/>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Utilize convolutional neural networks to effectively process and extract features from product images, boosting the accuracy of visual-based categorization.</a:t>
            </a:r>
            <a:endParaRPr lang="en-US" sz="2188" dirty="0"/>
          </a:p>
        </p:txBody>
      </p:sp>
      <p:pic>
        <p:nvPicPr>
          <p:cNvPr id="11" name="Image 2" descr="preencoded.png"/>
          <p:cNvPicPr>
            <a:picLocks noChangeAspect="1"/>
          </p:cNvPicPr>
          <p:nvPr/>
        </p:nvPicPr>
        <p:blipFill>
          <a:blip r:embed="rId5"/>
          <a:stretch>
            <a:fillRect/>
          </a:stretch>
        </p:blipFill>
        <p:spPr>
          <a:xfrm>
            <a:off x="11420476" y="2765078"/>
            <a:ext cx="3720256" cy="2299246"/>
          </a:xfrm>
          <a:prstGeom prst="rect">
            <a:avLst/>
          </a:prstGeom>
        </p:spPr>
      </p:pic>
      <p:sp>
        <p:nvSpPr>
          <p:cNvPr id="12" name="Text 7"/>
          <p:cNvSpPr/>
          <p:nvPr/>
        </p:nvSpPr>
        <p:spPr>
          <a:xfrm>
            <a:off x="11420475" y="5411391"/>
            <a:ext cx="3607445" cy="433983"/>
          </a:xfrm>
          <a:prstGeom prst="rect">
            <a:avLst/>
          </a:prstGeom>
          <a:noFill/>
          <a:ln/>
        </p:spPr>
        <p:txBody>
          <a:bodyPr wrap="non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Recurrent Networks</a:t>
            </a:r>
            <a:endParaRPr lang="en-US" sz="2734" dirty="0"/>
          </a:p>
        </p:txBody>
      </p:sp>
      <p:sp>
        <p:nvSpPr>
          <p:cNvPr id="13" name="Text 8"/>
          <p:cNvSpPr/>
          <p:nvPr/>
        </p:nvSpPr>
        <p:spPr>
          <a:xfrm>
            <a:off x="11420476" y="6011913"/>
            <a:ext cx="3720256" cy="2915990"/>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Leverage the sequential modeling capabilities of recurrent neural networks to account for contextual information in product descriptions, improving text-based categorization.</a:t>
            </a:r>
            <a:endParaRPr lang="en-US" sz="218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8288000" cy="10287000"/>
          </a:xfrm>
          <a:prstGeom prst="rect">
            <a:avLst/>
          </a:prstGeom>
        </p:spPr>
      </p:pic>
      <p:sp>
        <p:nvSpPr>
          <p:cNvPr id="3" name="Shape 0"/>
          <p:cNvSpPr/>
          <p:nvPr/>
        </p:nvSpPr>
        <p:spPr>
          <a:xfrm>
            <a:off x="0" y="0"/>
            <a:ext cx="18288000" cy="10287000"/>
          </a:xfrm>
          <a:prstGeom prst="rect">
            <a:avLst/>
          </a:prstGeom>
          <a:solidFill>
            <a:srgbClr val="F9F9FF">
              <a:alpha val="75000"/>
            </a:srgbClr>
          </a:solidFill>
          <a:ln/>
        </p:spPr>
        <p:txBody>
          <a:bodyPr/>
          <a:lstStyle/>
          <a:p>
            <a:endParaRPr lang="en-IN" sz="2250"/>
          </a:p>
        </p:txBody>
      </p:sp>
      <p:sp>
        <p:nvSpPr>
          <p:cNvPr id="4" name="Text 1"/>
          <p:cNvSpPr/>
          <p:nvPr/>
        </p:nvSpPr>
        <p:spPr>
          <a:xfrm>
            <a:off x="2547491" y="2385270"/>
            <a:ext cx="6943725" cy="867966"/>
          </a:xfrm>
          <a:prstGeom prst="rect">
            <a:avLst/>
          </a:prstGeom>
          <a:noFill/>
          <a:ln/>
        </p:spPr>
        <p:txBody>
          <a:bodyPr wrap="none" rtlCol="0" anchor="t"/>
          <a:lstStyle/>
          <a:p>
            <a:pPr>
              <a:lnSpc>
                <a:spcPts val="6835"/>
              </a:lnSpc>
            </a:pPr>
            <a:r>
              <a:rPr lang="en-US" sz="5468" dirty="0">
                <a:solidFill>
                  <a:srgbClr val="1B1B27"/>
                </a:solidFill>
                <a:latin typeface="Corben" pitchFamily="34" charset="0"/>
                <a:ea typeface="Corben" pitchFamily="34" charset="-122"/>
                <a:cs typeface="Corben" pitchFamily="34" charset="-120"/>
              </a:rPr>
              <a:t>Evaluation Metrics</a:t>
            </a:r>
            <a:endParaRPr lang="en-US" sz="5468" dirty="0"/>
          </a:p>
        </p:txBody>
      </p:sp>
      <p:sp>
        <p:nvSpPr>
          <p:cNvPr id="5" name="Shape 2"/>
          <p:cNvSpPr/>
          <p:nvPr/>
        </p:nvSpPr>
        <p:spPr>
          <a:xfrm>
            <a:off x="2547491" y="3808661"/>
            <a:ext cx="13193018" cy="4093071"/>
          </a:xfrm>
          <a:prstGeom prst="roundRect">
            <a:avLst>
              <a:gd name="adj" fmla="val 3054"/>
            </a:avLst>
          </a:prstGeom>
          <a:noFill/>
          <a:ln w="7620">
            <a:solidFill>
              <a:srgbClr val="000000">
                <a:alpha val="8000"/>
              </a:srgbClr>
            </a:solidFill>
            <a:prstDash val="solid"/>
          </a:ln>
        </p:spPr>
        <p:txBody>
          <a:bodyPr/>
          <a:lstStyle/>
          <a:p>
            <a:endParaRPr lang="en-IN" sz="2250"/>
          </a:p>
        </p:txBody>
      </p:sp>
      <p:sp>
        <p:nvSpPr>
          <p:cNvPr id="6" name="Shape 3"/>
          <p:cNvSpPr/>
          <p:nvPr/>
        </p:nvSpPr>
        <p:spPr>
          <a:xfrm>
            <a:off x="2557016" y="3818186"/>
            <a:ext cx="13173968" cy="796379"/>
          </a:xfrm>
          <a:prstGeom prst="rect">
            <a:avLst/>
          </a:prstGeom>
          <a:solidFill>
            <a:srgbClr val="FFFFFF">
              <a:alpha val="4000"/>
            </a:srgbClr>
          </a:solidFill>
          <a:ln/>
        </p:spPr>
        <p:txBody>
          <a:bodyPr/>
          <a:lstStyle/>
          <a:p>
            <a:endParaRPr lang="en-IN" sz="2250"/>
          </a:p>
        </p:txBody>
      </p:sp>
      <p:sp>
        <p:nvSpPr>
          <p:cNvPr id="7" name="Text 4"/>
          <p:cNvSpPr/>
          <p:nvPr/>
        </p:nvSpPr>
        <p:spPr>
          <a:xfrm>
            <a:off x="2834729" y="3994249"/>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Accuracy</a:t>
            </a:r>
            <a:endParaRPr lang="en-US" sz="2188" dirty="0"/>
          </a:p>
        </p:txBody>
      </p:sp>
      <p:sp>
        <p:nvSpPr>
          <p:cNvPr id="8" name="Text 5"/>
          <p:cNvSpPr/>
          <p:nvPr/>
        </p:nvSpPr>
        <p:spPr>
          <a:xfrm>
            <a:off x="9426476" y="3994249"/>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Overall correctness of the model</a:t>
            </a:r>
            <a:endParaRPr lang="en-US" sz="2188" dirty="0"/>
          </a:p>
        </p:txBody>
      </p:sp>
      <p:sp>
        <p:nvSpPr>
          <p:cNvPr id="9" name="Shape 6"/>
          <p:cNvSpPr/>
          <p:nvPr/>
        </p:nvSpPr>
        <p:spPr>
          <a:xfrm>
            <a:off x="2839492" y="4645789"/>
            <a:ext cx="13173968" cy="796379"/>
          </a:xfrm>
          <a:prstGeom prst="rect">
            <a:avLst/>
          </a:prstGeom>
          <a:solidFill>
            <a:srgbClr val="000000">
              <a:alpha val="4000"/>
            </a:srgbClr>
          </a:solidFill>
          <a:ln/>
        </p:spPr>
        <p:txBody>
          <a:bodyPr/>
          <a:lstStyle/>
          <a:p>
            <a:endParaRPr lang="en-IN" sz="2250"/>
          </a:p>
        </p:txBody>
      </p:sp>
      <p:sp>
        <p:nvSpPr>
          <p:cNvPr id="10" name="Text 7"/>
          <p:cNvSpPr/>
          <p:nvPr/>
        </p:nvSpPr>
        <p:spPr>
          <a:xfrm>
            <a:off x="2834729" y="4790629"/>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F1-Score</a:t>
            </a:r>
            <a:endParaRPr lang="en-US" sz="2188" dirty="0"/>
          </a:p>
        </p:txBody>
      </p:sp>
      <p:sp>
        <p:nvSpPr>
          <p:cNvPr id="11" name="Text 8"/>
          <p:cNvSpPr/>
          <p:nvPr/>
        </p:nvSpPr>
        <p:spPr>
          <a:xfrm>
            <a:off x="9426476" y="4790629"/>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Harmonic mean of precision and recall</a:t>
            </a:r>
            <a:endParaRPr lang="en-US" sz="2188" dirty="0"/>
          </a:p>
        </p:txBody>
      </p:sp>
      <p:sp>
        <p:nvSpPr>
          <p:cNvPr id="12" name="Shape 9"/>
          <p:cNvSpPr/>
          <p:nvPr/>
        </p:nvSpPr>
        <p:spPr>
          <a:xfrm>
            <a:off x="2557016" y="5410945"/>
            <a:ext cx="13173968" cy="1240631"/>
          </a:xfrm>
          <a:prstGeom prst="rect">
            <a:avLst/>
          </a:prstGeom>
          <a:solidFill>
            <a:srgbClr val="FFFFFF">
              <a:alpha val="4000"/>
            </a:srgbClr>
          </a:solidFill>
          <a:ln/>
        </p:spPr>
        <p:txBody>
          <a:bodyPr/>
          <a:lstStyle/>
          <a:p>
            <a:endParaRPr lang="en-IN" sz="2250"/>
          </a:p>
        </p:txBody>
      </p:sp>
      <p:sp>
        <p:nvSpPr>
          <p:cNvPr id="13" name="Text 10"/>
          <p:cNvSpPr/>
          <p:nvPr/>
        </p:nvSpPr>
        <p:spPr>
          <a:xfrm>
            <a:off x="2834729" y="5587007"/>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Precision</a:t>
            </a:r>
            <a:endParaRPr lang="en-US" sz="2188" dirty="0"/>
          </a:p>
        </p:txBody>
      </p:sp>
      <p:sp>
        <p:nvSpPr>
          <p:cNvPr id="14" name="Text 11"/>
          <p:cNvSpPr/>
          <p:nvPr/>
        </p:nvSpPr>
        <p:spPr>
          <a:xfrm>
            <a:off x="9426476" y="5587008"/>
            <a:ext cx="6026795" cy="888504"/>
          </a:xfrm>
          <a:prstGeom prst="rect">
            <a:avLst/>
          </a:prstGeom>
          <a:noFill/>
          <a:ln/>
        </p:spPr>
        <p:txBody>
          <a:bodyPr wrap="squar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Fraction of true positives among all positive predictions</a:t>
            </a:r>
            <a:endParaRPr lang="en-US" sz="2188" dirty="0"/>
          </a:p>
        </p:txBody>
      </p:sp>
      <p:sp>
        <p:nvSpPr>
          <p:cNvPr id="15" name="Shape 12"/>
          <p:cNvSpPr/>
          <p:nvPr/>
        </p:nvSpPr>
        <p:spPr>
          <a:xfrm>
            <a:off x="2557016" y="6651576"/>
            <a:ext cx="13173968" cy="1240631"/>
          </a:xfrm>
          <a:prstGeom prst="rect">
            <a:avLst/>
          </a:prstGeom>
          <a:solidFill>
            <a:srgbClr val="000000">
              <a:alpha val="4000"/>
            </a:srgbClr>
          </a:solidFill>
          <a:ln/>
        </p:spPr>
        <p:txBody>
          <a:bodyPr/>
          <a:lstStyle/>
          <a:p>
            <a:endParaRPr lang="en-IN" sz="2250"/>
          </a:p>
        </p:txBody>
      </p:sp>
      <p:sp>
        <p:nvSpPr>
          <p:cNvPr id="16" name="Text 13"/>
          <p:cNvSpPr/>
          <p:nvPr/>
        </p:nvSpPr>
        <p:spPr>
          <a:xfrm>
            <a:off x="2834729" y="6827639"/>
            <a:ext cx="6026795" cy="444253"/>
          </a:xfrm>
          <a:prstGeom prst="rect">
            <a:avLst/>
          </a:prstGeom>
          <a:noFill/>
          <a:ln/>
        </p:spPr>
        <p:txBody>
          <a:bodyPr wrap="non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Recall</a:t>
            </a:r>
            <a:endParaRPr lang="en-US" sz="2188" dirty="0"/>
          </a:p>
        </p:txBody>
      </p:sp>
      <p:sp>
        <p:nvSpPr>
          <p:cNvPr id="17" name="Text 14"/>
          <p:cNvSpPr/>
          <p:nvPr/>
        </p:nvSpPr>
        <p:spPr>
          <a:xfrm>
            <a:off x="9426476" y="6827639"/>
            <a:ext cx="6026795" cy="888504"/>
          </a:xfrm>
          <a:prstGeom prst="rect">
            <a:avLst/>
          </a:prstGeom>
          <a:noFill/>
          <a:ln/>
        </p:spPr>
        <p:txBody>
          <a:bodyPr wrap="square" rtlCol="0" anchor="t"/>
          <a:lstStyle/>
          <a:p>
            <a:pPr>
              <a:lnSpc>
                <a:spcPts val="3499"/>
              </a:lnSpc>
            </a:pPr>
            <a:r>
              <a:rPr lang="en-US" sz="2188" dirty="0">
                <a:solidFill>
                  <a:srgbClr val="404155"/>
                </a:solidFill>
                <a:latin typeface="Nobile" pitchFamily="34" charset="0"/>
                <a:ea typeface="Nobile" pitchFamily="34" charset="-122"/>
                <a:cs typeface="Nobile" pitchFamily="34" charset="-120"/>
              </a:rPr>
              <a:t>Fraction of true positives identified among all actual positives</a:t>
            </a:r>
            <a:endParaRPr lang="en-US" sz="2188"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3"/>
          <p:cNvSpPr txBox="1"/>
          <p:nvPr/>
        </p:nvSpPr>
        <p:spPr>
          <a:xfrm>
            <a:off x="9885993" y="6401748"/>
            <a:ext cx="7208994" cy="194567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spc="-331" dirty="0">
                <a:solidFill>
                  <a:schemeClr val="tx2"/>
                </a:solidFill>
                <a:latin typeface="+mj-lt"/>
                <a:ea typeface="+mj-ea"/>
                <a:cs typeface="+mj-cs"/>
              </a:rPr>
              <a:t>Thank you </a:t>
            </a:r>
          </a:p>
        </p:txBody>
      </p:sp>
      <p:pic>
        <p:nvPicPr>
          <p:cNvPr id="7" name="Graphic 6" descr="Handshake">
            <a:extLst>
              <a:ext uri="{FF2B5EF4-FFF2-40B4-BE49-F238E27FC236}">
                <a16:creationId xmlns:a16="http://schemas.microsoft.com/office/drawing/2014/main" id="{7C9FD96B-EFD4-CB6C-A739-D2686CD8BD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97633" y="398293"/>
            <a:ext cx="10228395" cy="1838325"/>
          </a:xfrm>
          <a:prstGeom prst="rect">
            <a:avLst/>
          </a:prstGeom>
        </p:spPr>
        <p:txBody>
          <a:bodyPr lIns="0" tIns="0" rIns="0" bIns="0" rtlCol="0" anchor="t">
            <a:spAutoFit/>
          </a:bodyPr>
          <a:lstStyle/>
          <a:p>
            <a:pPr algn="l">
              <a:lnSpc>
                <a:spcPts val="7200"/>
              </a:lnSpc>
            </a:pPr>
            <a:r>
              <a:rPr lang="en-US" sz="6000" spc="-240">
                <a:solidFill>
                  <a:srgbClr val="000000"/>
                </a:solidFill>
                <a:latin typeface="Russo One"/>
              </a:rPr>
              <a:t>Description Length Distribution by Category</a:t>
            </a:r>
          </a:p>
        </p:txBody>
      </p:sp>
      <p:sp>
        <p:nvSpPr>
          <p:cNvPr id="5" name="TextBox 5"/>
          <p:cNvSpPr txBox="1"/>
          <p:nvPr/>
        </p:nvSpPr>
        <p:spPr>
          <a:xfrm>
            <a:off x="2044225" y="7444740"/>
            <a:ext cx="10839766" cy="2270760"/>
          </a:xfrm>
          <a:prstGeom prst="rect">
            <a:avLst/>
          </a:prstGeom>
        </p:spPr>
        <p:txBody>
          <a:bodyPr lIns="0" tIns="0" rIns="0" bIns="0" rtlCol="0" anchor="t">
            <a:spAutoFit/>
          </a:bodyPr>
          <a:lstStyle/>
          <a:p>
            <a:pPr marL="518160" lvl="1" indent="-259080" algn="l">
              <a:lnSpc>
                <a:spcPts val="3600"/>
              </a:lnSpc>
              <a:buFont typeface="Arial"/>
              <a:buChar char="•"/>
            </a:pPr>
            <a:r>
              <a:rPr lang="en-US" sz="2400" dirty="0">
                <a:solidFill>
                  <a:srgbClr val="000000"/>
                </a:solidFill>
                <a:latin typeface="DM Sans"/>
              </a:rPr>
              <a:t>Descriptions for products in the “Mobiles &amp; Accessories” category tend to be the longest, followed by “Kitchens &amp; Dining” and “Computers.”</a:t>
            </a:r>
          </a:p>
          <a:p>
            <a:pPr marL="518160" lvl="1" indent="-259080" algn="l">
              <a:lnSpc>
                <a:spcPts val="3600"/>
              </a:lnSpc>
              <a:buFont typeface="Arial"/>
              <a:buChar char="•"/>
            </a:pPr>
            <a:r>
              <a:rPr lang="en-US" sz="2400" dirty="0">
                <a:solidFill>
                  <a:srgbClr val="000000"/>
                </a:solidFill>
                <a:latin typeface="DM Sans"/>
              </a:rPr>
              <a:t>Descriptions for products in the “Clothing” ,”watches” and “Footwear” categories tend to be on the shorter side.</a:t>
            </a:r>
          </a:p>
          <a:p>
            <a:pPr algn="l">
              <a:lnSpc>
                <a:spcPts val="3600"/>
              </a:lnSpc>
            </a:pPr>
            <a:endParaRPr lang="en-US" sz="2400" dirty="0">
              <a:solidFill>
                <a:srgbClr val="000000"/>
              </a:solidFill>
              <a:latin typeface="DM Sans"/>
            </a:endParaRPr>
          </a:p>
        </p:txBody>
      </p:sp>
      <p:pic>
        <p:nvPicPr>
          <p:cNvPr id="7" name="Picture 6">
            <a:extLst>
              <a:ext uri="{FF2B5EF4-FFF2-40B4-BE49-F238E27FC236}">
                <a16:creationId xmlns:a16="http://schemas.microsoft.com/office/drawing/2014/main" id="{1397A830-815B-5753-6A30-32390336BFE4}"/>
              </a:ext>
            </a:extLst>
          </p:cNvPr>
          <p:cNvPicPr>
            <a:picLocks noChangeAspect="1"/>
          </p:cNvPicPr>
          <p:nvPr/>
        </p:nvPicPr>
        <p:blipFill>
          <a:blip r:embed="rId2"/>
          <a:stretch>
            <a:fillRect/>
          </a:stretch>
        </p:blipFill>
        <p:spPr>
          <a:xfrm>
            <a:off x="2209799" y="2406987"/>
            <a:ext cx="12039599" cy="48673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 y="657327"/>
            <a:ext cx="10228395" cy="923925"/>
          </a:xfrm>
          <a:prstGeom prst="rect">
            <a:avLst/>
          </a:prstGeom>
        </p:spPr>
        <p:txBody>
          <a:bodyPr lIns="0" tIns="0" rIns="0" bIns="0" rtlCol="0" anchor="t">
            <a:spAutoFit/>
          </a:bodyPr>
          <a:lstStyle/>
          <a:p>
            <a:pPr algn="l">
              <a:lnSpc>
                <a:spcPts val="7200"/>
              </a:lnSpc>
            </a:pPr>
            <a:r>
              <a:rPr lang="en-US" sz="6000" spc="-240" dirty="0">
                <a:solidFill>
                  <a:srgbClr val="000000"/>
                </a:solidFill>
                <a:latin typeface="Russo One"/>
              </a:rPr>
              <a:t>Category Distribution</a:t>
            </a:r>
          </a:p>
        </p:txBody>
      </p:sp>
      <p:sp>
        <p:nvSpPr>
          <p:cNvPr id="5" name="TextBox 5"/>
          <p:cNvSpPr txBox="1"/>
          <p:nvPr/>
        </p:nvSpPr>
        <p:spPr>
          <a:xfrm>
            <a:off x="2044225" y="7444740"/>
            <a:ext cx="10839766" cy="1813560"/>
          </a:xfrm>
          <a:prstGeom prst="rect">
            <a:avLst/>
          </a:prstGeom>
        </p:spPr>
        <p:txBody>
          <a:bodyPr lIns="0" tIns="0" rIns="0" bIns="0" rtlCol="0" anchor="t">
            <a:spAutoFit/>
          </a:bodyPr>
          <a:lstStyle/>
          <a:p>
            <a:pPr marL="518160" lvl="1" indent="-259080" algn="l">
              <a:lnSpc>
                <a:spcPts val="3600"/>
              </a:lnSpc>
              <a:buFont typeface="Arial"/>
              <a:buChar char="•"/>
            </a:pPr>
            <a:r>
              <a:rPr lang="en-US" sz="2400" dirty="0">
                <a:solidFill>
                  <a:srgbClr val="000000"/>
                </a:solidFill>
                <a:latin typeface="DM Sans"/>
              </a:rPr>
              <a:t>Dataset contains more categories of “Clothing” followed by “Jewellery” and “Footwear”, this implies that customers are more interested in buying this products probably female customers</a:t>
            </a:r>
          </a:p>
          <a:p>
            <a:pPr algn="l">
              <a:lnSpc>
                <a:spcPts val="3600"/>
              </a:lnSpc>
            </a:pPr>
            <a:endParaRPr lang="en-US" sz="2400" dirty="0">
              <a:solidFill>
                <a:srgbClr val="000000"/>
              </a:solidFill>
              <a:latin typeface="DM Sans"/>
            </a:endParaRPr>
          </a:p>
        </p:txBody>
      </p:sp>
      <p:pic>
        <p:nvPicPr>
          <p:cNvPr id="7" name="Picture 6" descr="A bar graph with numbers and letters&#10;&#10;Description automatically generated">
            <a:extLst>
              <a:ext uri="{FF2B5EF4-FFF2-40B4-BE49-F238E27FC236}">
                <a16:creationId xmlns:a16="http://schemas.microsoft.com/office/drawing/2014/main" id="{506EEA0B-8308-B47F-D571-38C1A9D8B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13909"/>
            <a:ext cx="15239999" cy="56631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12559" y="2032291"/>
            <a:ext cx="12241361" cy="7108889"/>
          </a:xfrm>
          <a:custGeom>
            <a:avLst/>
            <a:gdLst/>
            <a:ahLst/>
            <a:cxnLst/>
            <a:rect l="l" t="t" r="r" b="b"/>
            <a:pathLst>
              <a:path w="12241361" h="7108889">
                <a:moveTo>
                  <a:pt x="0" y="0"/>
                </a:moveTo>
                <a:lnTo>
                  <a:pt x="12241361" y="0"/>
                </a:lnTo>
                <a:lnTo>
                  <a:pt x="12241361" y="7108889"/>
                </a:lnTo>
                <a:lnTo>
                  <a:pt x="0" y="71088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597633" y="855493"/>
            <a:ext cx="10228395" cy="923925"/>
          </a:xfrm>
          <a:prstGeom prst="rect">
            <a:avLst/>
          </a:prstGeom>
        </p:spPr>
        <p:txBody>
          <a:bodyPr lIns="0" tIns="0" rIns="0" bIns="0" rtlCol="0" anchor="t">
            <a:spAutoFit/>
          </a:bodyPr>
          <a:lstStyle/>
          <a:p>
            <a:pPr algn="l">
              <a:lnSpc>
                <a:spcPts val="7200"/>
              </a:lnSpc>
            </a:pPr>
            <a:r>
              <a:rPr lang="en-US" sz="6000" spc="-240">
                <a:solidFill>
                  <a:srgbClr val="000000"/>
                </a:solidFill>
                <a:latin typeface="Russo One"/>
              </a:rPr>
              <a:t>Text Normalization Pipeline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5"/>
          <p:cNvSpPr txBox="1"/>
          <p:nvPr/>
        </p:nvSpPr>
        <p:spPr>
          <a:xfrm>
            <a:off x="1257300" y="689794"/>
            <a:ext cx="15773400" cy="15068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240">
                <a:solidFill>
                  <a:srgbClr val="FFFFFF"/>
                </a:solidFill>
                <a:latin typeface="+mj-lt"/>
                <a:ea typeface="+mj-ea"/>
                <a:cs typeface="+mj-cs"/>
              </a:rPr>
              <a:t>After Applying Normalization</a:t>
            </a:r>
          </a:p>
        </p:txBody>
      </p:sp>
      <p:sp>
        <p:nvSpPr>
          <p:cNvPr id="3" name="Freeform 3"/>
          <p:cNvSpPr/>
          <p:nvPr/>
        </p:nvSpPr>
        <p:spPr>
          <a:xfrm>
            <a:off x="1257300" y="2945027"/>
            <a:ext cx="7969511" cy="4235729"/>
          </a:xfrm>
          <a:custGeom>
            <a:avLst/>
            <a:gdLst/>
            <a:ahLst/>
            <a:cxnLst/>
            <a:rect l="l" t="t" r="r" b="b"/>
            <a:pathLst>
              <a:path w="8661995" h="4603778">
                <a:moveTo>
                  <a:pt x="0" y="0"/>
                </a:moveTo>
                <a:lnTo>
                  <a:pt x="8661995" y="0"/>
                </a:lnTo>
                <a:lnTo>
                  <a:pt x="8661995" y="4603779"/>
                </a:lnTo>
                <a:lnTo>
                  <a:pt x="0" y="4603779"/>
                </a:lnTo>
                <a:lnTo>
                  <a:pt x="0" y="0"/>
                </a:lnTo>
                <a:close/>
              </a:path>
            </a:pathLst>
          </a:custGeom>
          <a:blipFill>
            <a:blip r:embed="rId2"/>
            <a:stretch>
              <a:fillRect/>
            </a:stretch>
          </a:blipFill>
        </p:spPr>
        <p:txBody>
          <a:bodyPr/>
          <a:lstStyle/>
          <a:p>
            <a:endParaRPr lang="en-IN"/>
          </a:p>
        </p:txBody>
      </p:sp>
      <p:sp>
        <p:nvSpPr>
          <p:cNvPr id="4" name="Freeform 4"/>
          <p:cNvSpPr/>
          <p:nvPr/>
        </p:nvSpPr>
        <p:spPr>
          <a:xfrm>
            <a:off x="8996647" y="3141992"/>
            <a:ext cx="8034053" cy="4113085"/>
          </a:xfrm>
          <a:custGeom>
            <a:avLst/>
            <a:gdLst/>
            <a:ahLst/>
            <a:cxnLst/>
            <a:rect l="l" t="t" r="r" b="b"/>
            <a:pathLst>
              <a:path w="8732145" h="4470478">
                <a:moveTo>
                  <a:pt x="0" y="0"/>
                </a:moveTo>
                <a:lnTo>
                  <a:pt x="8732144" y="0"/>
                </a:lnTo>
                <a:lnTo>
                  <a:pt x="8732144" y="4470478"/>
                </a:lnTo>
                <a:lnTo>
                  <a:pt x="0" y="4470478"/>
                </a:lnTo>
                <a:lnTo>
                  <a:pt x="0" y="0"/>
                </a:lnTo>
                <a:close/>
              </a:path>
            </a:pathLst>
          </a:custGeom>
          <a:blipFill>
            <a:blip r:embed="rId3"/>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7200" y="1654695"/>
            <a:ext cx="16404045" cy="7829907"/>
          </a:xfrm>
          <a:custGeom>
            <a:avLst/>
            <a:gdLst/>
            <a:ahLst/>
            <a:cxnLst/>
            <a:rect l="l" t="t" r="r" b="b"/>
            <a:pathLst>
              <a:path w="10938142" h="7829907">
                <a:moveTo>
                  <a:pt x="0" y="0"/>
                </a:moveTo>
                <a:lnTo>
                  <a:pt x="10938143" y="0"/>
                </a:lnTo>
                <a:lnTo>
                  <a:pt x="10938143" y="7829907"/>
                </a:lnTo>
                <a:lnTo>
                  <a:pt x="0" y="782990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541057" y="440607"/>
            <a:ext cx="15621918" cy="923925"/>
          </a:xfrm>
          <a:prstGeom prst="rect">
            <a:avLst/>
          </a:prstGeom>
        </p:spPr>
        <p:txBody>
          <a:bodyPr lIns="0" tIns="0" rIns="0" bIns="0" rtlCol="0" anchor="t">
            <a:spAutoFit/>
          </a:bodyPr>
          <a:lstStyle/>
          <a:p>
            <a:pPr algn="l">
              <a:lnSpc>
                <a:spcPts val="7200"/>
              </a:lnSpc>
            </a:pPr>
            <a:r>
              <a:rPr lang="en-US" sz="6000" spc="-240">
                <a:solidFill>
                  <a:srgbClr val="000000"/>
                </a:solidFill>
                <a:latin typeface="Russo One"/>
              </a:rPr>
              <a:t>Applying Models on TF-IDF Vectorization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881455" y="1509819"/>
            <a:ext cx="15621918" cy="8341426"/>
          </a:xfrm>
          <a:custGeom>
            <a:avLst/>
            <a:gdLst/>
            <a:ahLst/>
            <a:cxnLst/>
            <a:rect l="l" t="t" r="r" b="b"/>
            <a:pathLst>
              <a:path w="8702750" h="8341426">
                <a:moveTo>
                  <a:pt x="0" y="0"/>
                </a:moveTo>
                <a:lnTo>
                  <a:pt x="8702750" y="0"/>
                </a:lnTo>
                <a:lnTo>
                  <a:pt x="8702750" y="8341426"/>
                </a:lnTo>
                <a:lnTo>
                  <a:pt x="0" y="8341426"/>
                </a:lnTo>
                <a:lnTo>
                  <a:pt x="0" y="0"/>
                </a:lnTo>
                <a:close/>
              </a:path>
            </a:pathLst>
          </a:custGeom>
          <a:blipFill>
            <a:blip r:embed="rId2"/>
            <a:stretch>
              <a:fillRect/>
            </a:stretch>
          </a:blipFill>
        </p:spPr>
        <p:txBody>
          <a:bodyPr/>
          <a:lstStyle/>
          <a:p>
            <a:endParaRPr lang="en-IN"/>
          </a:p>
        </p:txBody>
      </p:sp>
      <p:sp>
        <p:nvSpPr>
          <p:cNvPr id="5" name="TextBox 5"/>
          <p:cNvSpPr txBox="1"/>
          <p:nvPr/>
        </p:nvSpPr>
        <p:spPr>
          <a:xfrm>
            <a:off x="541057" y="440607"/>
            <a:ext cx="15621918" cy="923925"/>
          </a:xfrm>
          <a:prstGeom prst="rect">
            <a:avLst/>
          </a:prstGeom>
        </p:spPr>
        <p:txBody>
          <a:bodyPr lIns="0" tIns="0" rIns="0" bIns="0" rtlCol="0" anchor="t">
            <a:spAutoFit/>
          </a:bodyPr>
          <a:lstStyle/>
          <a:p>
            <a:pPr algn="l">
              <a:lnSpc>
                <a:spcPts val="7200"/>
              </a:lnSpc>
            </a:pPr>
            <a:r>
              <a:rPr lang="en-US" sz="6000" spc="-240">
                <a:solidFill>
                  <a:srgbClr val="000000"/>
                </a:solidFill>
                <a:latin typeface="Russo One"/>
              </a:rPr>
              <a:t>HyperParameter Tuning on Best Perfomed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3400" y="1866900"/>
            <a:ext cx="17595111" cy="8420099"/>
          </a:xfrm>
          <a:custGeom>
            <a:avLst/>
            <a:gdLst/>
            <a:ahLst/>
            <a:cxnLst/>
            <a:rect l="l" t="t" r="r" b="b"/>
            <a:pathLst>
              <a:path w="9509262" h="6005146">
                <a:moveTo>
                  <a:pt x="0" y="0"/>
                </a:moveTo>
                <a:lnTo>
                  <a:pt x="9509261" y="0"/>
                </a:lnTo>
                <a:lnTo>
                  <a:pt x="9509261" y="6005146"/>
                </a:lnTo>
                <a:lnTo>
                  <a:pt x="0" y="6005146"/>
                </a:lnTo>
                <a:lnTo>
                  <a:pt x="0" y="0"/>
                </a:lnTo>
                <a:close/>
              </a:path>
            </a:pathLst>
          </a:custGeom>
          <a:blipFill>
            <a:blip r:embed="rId2"/>
            <a:stretch>
              <a:fillRect/>
            </a:stretch>
          </a:blipFill>
        </p:spPr>
        <p:txBody>
          <a:bodyPr/>
          <a:lstStyle/>
          <a:p>
            <a:endParaRPr lang="en-IN" dirty="0"/>
          </a:p>
        </p:txBody>
      </p:sp>
      <p:sp>
        <p:nvSpPr>
          <p:cNvPr id="4" name="TextBox 4"/>
          <p:cNvSpPr txBox="1"/>
          <p:nvPr/>
        </p:nvSpPr>
        <p:spPr>
          <a:xfrm>
            <a:off x="484482" y="285143"/>
            <a:ext cx="6852730" cy="1838325"/>
          </a:xfrm>
          <a:prstGeom prst="rect">
            <a:avLst/>
          </a:prstGeom>
        </p:spPr>
        <p:txBody>
          <a:bodyPr lIns="0" tIns="0" rIns="0" bIns="0" rtlCol="0" anchor="t">
            <a:spAutoFit/>
          </a:bodyPr>
          <a:lstStyle/>
          <a:p>
            <a:pPr algn="l">
              <a:lnSpc>
                <a:spcPts val="7200"/>
              </a:lnSpc>
            </a:pPr>
            <a:r>
              <a:rPr lang="en-US" sz="6000" spc="-240">
                <a:solidFill>
                  <a:srgbClr val="000000"/>
                </a:solidFill>
                <a:latin typeface="Russo One"/>
              </a:rPr>
              <a:t>Prediction on Test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EDEDED"/>
          </a:solidFill>
          <a:ln/>
        </p:spPr>
        <p:txBody>
          <a:bodyPr/>
          <a:lstStyle/>
          <a:p>
            <a:endParaRPr lang="en-IN" sz="2250"/>
          </a:p>
        </p:txBody>
      </p:sp>
      <p:sp>
        <p:nvSpPr>
          <p:cNvPr id="3" name="Shape 1"/>
          <p:cNvSpPr/>
          <p:nvPr/>
        </p:nvSpPr>
        <p:spPr>
          <a:xfrm>
            <a:off x="0" y="0"/>
            <a:ext cx="18288000" cy="10287000"/>
          </a:xfrm>
          <a:prstGeom prst="rect">
            <a:avLst/>
          </a:prstGeom>
          <a:solidFill>
            <a:srgbClr val="FFFFFF"/>
          </a:solidFill>
          <a:ln/>
        </p:spPr>
        <p:txBody>
          <a:bodyPr/>
          <a:lstStyle/>
          <a:p>
            <a:endParaRPr lang="en-IN" sz="2250"/>
          </a:p>
        </p:txBody>
      </p:sp>
      <p:sp>
        <p:nvSpPr>
          <p:cNvPr id="4" name="Text 2"/>
          <p:cNvSpPr/>
          <p:nvPr/>
        </p:nvSpPr>
        <p:spPr>
          <a:xfrm>
            <a:off x="3147121" y="939405"/>
            <a:ext cx="10710714" cy="867966"/>
          </a:xfrm>
          <a:prstGeom prst="rect">
            <a:avLst/>
          </a:prstGeom>
          <a:noFill/>
          <a:ln/>
        </p:spPr>
        <p:txBody>
          <a:bodyPr wrap="none" rtlCol="0" anchor="t"/>
          <a:lstStyle/>
          <a:p>
            <a:pPr>
              <a:lnSpc>
                <a:spcPts val="6835"/>
              </a:lnSpc>
            </a:pPr>
            <a:r>
              <a:rPr lang="en-US" sz="5468" b="1" kern="0" spc="-55" dirty="0">
                <a:solidFill>
                  <a:srgbClr val="000000"/>
                </a:solidFill>
                <a:latin typeface="Montserrat" pitchFamily="34" charset="0"/>
                <a:ea typeface="Montserrat" pitchFamily="34" charset="-122"/>
                <a:cs typeface="Montserrat" pitchFamily="34" charset="-120"/>
              </a:rPr>
              <a:t>Machine Learning Techniques</a:t>
            </a:r>
            <a:endParaRPr lang="en-US" sz="5468" dirty="0"/>
          </a:p>
        </p:txBody>
      </p:sp>
      <p:sp>
        <p:nvSpPr>
          <p:cNvPr id="5" name="Text 3"/>
          <p:cNvSpPr/>
          <p:nvPr/>
        </p:nvSpPr>
        <p:spPr>
          <a:xfrm>
            <a:off x="3147120" y="2501653"/>
            <a:ext cx="2490193" cy="867966"/>
          </a:xfrm>
          <a:prstGeom prst="rect">
            <a:avLst/>
          </a:prstGeom>
          <a:noFill/>
          <a:ln/>
        </p:spPr>
        <p:txBody>
          <a:bodyPr wrap="squar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Random Forest</a:t>
            </a:r>
            <a:endParaRPr lang="en-US" sz="2734" dirty="0"/>
          </a:p>
        </p:txBody>
      </p:sp>
      <p:sp>
        <p:nvSpPr>
          <p:cNvPr id="6" name="Text 4"/>
          <p:cNvSpPr/>
          <p:nvPr/>
        </p:nvSpPr>
        <p:spPr>
          <a:xfrm>
            <a:off x="3147120" y="3647332"/>
            <a:ext cx="2490193" cy="4998839"/>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Random Forest is an ensemble learning technique that combines multiple decision trees to improve accuracy and reduce overfitting. It excels at handling complex, nonlinear relationships in the data.</a:t>
            </a:r>
            <a:endParaRPr lang="en-US" sz="2188" dirty="0"/>
          </a:p>
        </p:txBody>
      </p:sp>
      <p:sp>
        <p:nvSpPr>
          <p:cNvPr id="7" name="Text 5"/>
          <p:cNvSpPr/>
          <p:nvPr/>
        </p:nvSpPr>
        <p:spPr>
          <a:xfrm>
            <a:off x="6324302" y="2501653"/>
            <a:ext cx="2490193" cy="1735931"/>
          </a:xfrm>
          <a:prstGeom prst="rect">
            <a:avLst/>
          </a:prstGeom>
          <a:noFill/>
          <a:ln/>
        </p:spPr>
        <p:txBody>
          <a:bodyPr wrap="squar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Support Vector Machines (SVMs)</a:t>
            </a:r>
            <a:endParaRPr lang="en-US" sz="2734" dirty="0"/>
          </a:p>
        </p:txBody>
      </p:sp>
      <p:sp>
        <p:nvSpPr>
          <p:cNvPr id="8" name="Text 6"/>
          <p:cNvSpPr/>
          <p:nvPr/>
        </p:nvSpPr>
        <p:spPr>
          <a:xfrm>
            <a:off x="6324302" y="4515297"/>
            <a:ext cx="2490193" cy="4582269"/>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SVMs are powerful algorithms for classification and regression tasks. They find the optimal hyperplane that separates different classes with the largest margin, making them robust to outliers and noise.</a:t>
            </a:r>
            <a:endParaRPr lang="en-US" sz="2188" dirty="0"/>
          </a:p>
        </p:txBody>
      </p:sp>
      <p:sp>
        <p:nvSpPr>
          <p:cNvPr id="9" name="Text 7"/>
          <p:cNvSpPr/>
          <p:nvPr/>
        </p:nvSpPr>
        <p:spPr>
          <a:xfrm>
            <a:off x="9501485" y="2501653"/>
            <a:ext cx="2490193" cy="867966"/>
          </a:xfrm>
          <a:prstGeom prst="rect">
            <a:avLst/>
          </a:prstGeom>
          <a:noFill/>
          <a:ln/>
        </p:spPr>
        <p:txBody>
          <a:bodyPr wrap="squar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Logistic Regression</a:t>
            </a:r>
            <a:endParaRPr lang="en-US" sz="2734" dirty="0"/>
          </a:p>
        </p:txBody>
      </p:sp>
      <p:sp>
        <p:nvSpPr>
          <p:cNvPr id="10" name="Text 8"/>
          <p:cNvSpPr/>
          <p:nvPr/>
        </p:nvSpPr>
        <p:spPr>
          <a:xfrm>
            <a:off x="9501485" y="3647332"/>
            <a:ext cx="2490193" cy="4165699"/>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Logistic Regression is a popular linear model for binary classification problems. It models the probability of a binary outcome as a function of the input features, providing interpretable results.</a:t>
            </a:r>
            <a:endParaRPr lang="en-US" sz="2188" dirty="0"/>
          </a:p>
        </p:txBody>
      </p:sp>
      <p:sp>
        <p:nvSpPr>
          <p:cNvPr id="11" name="Text 9"/>
          <p:cNvSpPr/>
          <p:nvPr/>
        </p:nvSpPr>
        <p:spPr>
          <a:xfrm>
            <a:off x="12678667" y="2501653"/>
            <a:ext cx="2490193" cy="1301949"/>
          </a:xfrm>
          <a:prstGeom prst="rect">
            <a:avLst/>
          </a:prstGeom>
          <a:noFill/>
          <a:ln/>
        </p:spPr>
        <p:txBody>
          <a:bodyPr wrap="square" rtlCol="0" anchor="t"/>
          <a:lstStyle/>
          <a:p>
            <a:pPr>
              <a:lnSpc>
                <a:spcPts val="3417"/>
              </a:lnSpc>
            </a:pPr>
            <a:r>
              <a:rPr lang="en-US" sz="2734" b="1" kern="0" spc="-28" dirty="0">
                <a:solidFill>
                  <a:srgbClr val="000000"/>
                </a:solidFill>
                <a:latin typeface="Montserrat" pitchFamily="34" charset="0"/>
                <a:ea typeface="Montserrat" pitchFamily="34" charset="-122"/>
                <a:cs typeface="Montserrat" pitchFamily="34" charset="-120"/>
              </a:rPr>
              <a:t>k-Nearest Neighbors (k-NN)</a:t>
            </a:r>
            <a:endParaRPr lang="en-US" sz="2734" dirty="0"/>
          </a:p>
        </p:txBody>
      </p:sp>
      <p:sp>
        <p:nvSpPr>
          <p:cNvPr id="12" name="Text 10"/>
          <p:cNvSpPr/>
          <p:nvPr/>
        </p:nvSpPr>
        <p:spPr>
          <a:xfrm>
            <a:off x="12678667" y="4081314"/>
            <a:ext cx="2490193" cy="3749129"/>
          </a:xfrm>
          <a:prstGeom prst="rect">
            <a:avLst/>
          </a:prstGeom>
          <a:noFill/>
          <a:ln/>
        </p:spPr>
        <p:txBody>
          <a:bodyPr wrap="square" rtlCol="0" anchor="t"/>
          <a:lstStyle/>
          <a:p>
            <a:pPr>
              <a:lnSpc>
                <a:spcPts val="3280"/>
              </a:lnSpc>
            </a:pPr>
            <a:r>
              <a:rPr lang="en-US" sz="2188" dirty="0">
                <a:solidFill>
                  <a:srgbClr val="3D3838"/>
                </a:solidFill>
                <a:latin typeface="Source Sans Pro" pitchFamily="34" charset="0"/>
                <a:ea typeface="Source Sans Pro" pitchFamily="34" charset="-122"/>
                <a:cs typeface="Source Sans Pro" pitchFamily="34" charset="-120"/>
              </a:rPr>
              <a:t>k-NN is a simple and effective algorithm that classifies a data point based on the class of its k nearest neighbors. It's well-suited for complex, nonlinear decision boundaries.</a:t>
            </a:r>
            <a:endParaRPr lang="en-US" sz="218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224</TotalTime>
  <Words>478</Words>
  <Application>Microsoft Office PowerPoint</Application>
  <PresentationFormat>Custom</PresentationFormat>
  <Paragraphs>44</Paragraphs>
  <Slides>12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Montserrat</vt:lpstr>
      <vt:lpstr>Nobile</vt:lpstr>
      <vt:lpstr>Russo One</vt:lpstr>
      <vt:lpstr>Aptos Display</vt:lpstr>
      <vt:lpstr>Segoe UI</vt:lpstr>
      <vt:lpstr>Arial</vt:lpstr>
      <vt:lpstr>Calibri</vt:lpstr>
      <vt:lpstr>Aptos</vt:lpstr>
      <vt:lpstr>DM Sans</vt:lpstr>
      <vt:lpstr>Source Sans Pro</vt:lpstr>
      <vt:lpstr>Corben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and Evaluation</dc:title>
  <cp:lastModifiedBy>ID052</cp:lastModifiedBy>
  <cp:revision>3</cp:revision>
  <dcterms:created xsi:type="dcterms:W3CDTF">2006-08-16T00:00:00Z</dcterms:created>
  <dcterms:modified xsi:type="dcterms:W3CDTF">2024-05-19T18:04:42Z</dcterms:modified>
  <dc:identifier>DAGFqo-YK70</dc:identifier>
</cp:coreProperties>
</file>