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61" r:id="rId4"/>
    <p:sldId id="262" r:id="rId5"/>
    <p:sldId id="263" r:id="rId6"/>
    <p:sldId id="260" r:id="rId7"/>
    <p:sldId id="264" r:id="rId8"/>
    <p:sldId id="266" r:id="rId9"/>
    <p:sldId id="265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44A40-9F47-4B3C-B0E2-BD7E4E504630}" v="826" dt="2022-02-03T06:46:23.759"/>
    <p1510:client id="{29931CAF-5E64-4611-9F76-80846AF87B91}" v="19" dt="2022-02-03T12:10:19.967"/>
    <p1510:client id="{D05124F7-D06A-7E4F-5772-C9667696A518}" v="125" dt="2022-02-03T12:55:30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February 3,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5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Thursday, February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Thursday, February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2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February 3,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2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Thursday, February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12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Thursday, February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9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Thursday, February 3,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8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Thursday, February 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5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Thursday, February 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9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Thursday, February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9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Thursday, February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5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February 3,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72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055" y="785542"/>
            <a:ext cx="5442483" cy="2061222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Sitka Subheading Semibold"/>
                <a:ea typeface="Source Sans Pro Light"/>
              </a:rPr>
              <a:t>Teaching Assignment</a:t>
            </a:r>
            <a:endParaRPr lang="en-US" b="1" dirty="0">
              <a:latin typeface="Sitka Subheading Semi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055" y="3824809"/>
            <a:ext cx="5442483" cy="1771144"/>
          </a:xfrm>
        </p:spPr>
        <p:txBody>
          <a:bodyPr vert="horz" lIns="0" tIns="0" rIns="91440" bIns="0" rtlCol="0" anchor="t">
            <a:normAutofit fontScale="77500" lnSpcReduction="20000"/>
          </a:bodyPr>
          <a:lstStyle/>
          <a:p>
            <a:endParaRPr lang="en-US" sz="6400" dirty="0">
              <a:solidFill>
                <a:srgbClr val="F1F3F0">
                  <a:alpha val="55000"/>
                </a:srgbClr>
              </a:solidFill>
              <a:ea typeface="Source Sans Pro"/>
            </a:endParaRPr>
          </a:p>
          <a:p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ea typeface="Source Sans Pro"/>
              </a:rPr>
              <a:t>By </a:t>
            </a:r>
          </a:p>
          <a:p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ea typeface="Source Sans Pro"/>
              </a:rPr>
              <a:t>Ram Charan</a:t>
            </a:r>
          </a:p>
        </p:txBody>
      </p:sp>
      <p:cxnSp>
        <p:nvCxnSpPr>
          <p:cNvPr id="33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" descr="A curved streak of lights in blue">
            <a:extLst>
              <a:ext uri="{FF2B5EF4-FFF2-40B4-BE49-F238E27FC236}">
                <a16:creationId xmlns:a16="http://schemas.microsoft.com/office/drawing/2014/main" id="{CF100580-5821-4D2D-92D9-F7EF987DB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61" t="762" r="4577" b="-915"/>
          <a:stretch/>
        </p:blipFill>
        <p:spPr>
          <a:xfrm>
            <a:off x="7156582" y="10"/>
            <a:ext cx="5035614" cy="692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B87A0A1E-1504-4B05-9042-77FA53EB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73836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C571D85A-73E9-4AC3-9EB5-9A70628D1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7" r="6557"/>
          <a:stretch/>
        </p:blipFill>
        <p:spPr>
          <a:xfrm>
            <a:off x="382820" y="827098"/>
            <a:ext cx="8332207" cy="591701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1AEB78-E4D4-4C44-8396-3ECCC4B33F38}"/>
              </a:ext>
            </a:extLst>
          </p:cNvPr>
          <p:cNvSpPr txBox="1"/>
          <p:nvPr/>
        </p:nvSpPr>
        <p:spPr>
          <a:xfrm>
            <a:off x="329852" y="183715"/>
            <a:ext cx="29102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Code :</a:t>
            </a:r>
          </a:p>
        </p:txBody>
      </p:sp>
    </p:spTree>
    <p:extLst>
      <p:ext uri="{BB962C8B-B14F-4D97-AF65-F5344CB8AC3E}">
        <p14:creationId xmlns:p14="http://schemas.microsoft.com/office/powerpoint/2010/main" val="3533791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E905E4-EF0C-4890-85FA-2CF6EEF55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8F52A-1264-48EA-B4FE-51B44152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860400"/>
          </a:xfrm>
        </p:spPr>
        <p:txBody>
          <a:bodyPr anchor="b">
            <a:normAutofit/>
          </a:bodyPr>
          <a:lstStyle/>
          <a:p>
            <a:r>
              <a:rPr lang="en-US" dirty="0">
                <a:ea typeface="Source Sans Pro Light"/>
              </a:rPr>
              <a:t>Output: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121904B-A207-4986-8317-7D8B69BF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96" y="2055111"/>
            <a:ext cx="5345896" cy="1921998"/>
          </a:xfrm>
          <a:prstGeom prst="rect">
            <a:avLst/>
          </a:prstGeom>
        </p:spPr>
      </p:pic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27A11040-2531-4EAD-8CCA-65E403A57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13037" y="4191813"/>
            <a:ext cx="5280111" cy="2199622"/>
          </a:xfrm>
        </p:spPr>
      </p:pic>
    </p:spTree>
    <p:extLst>
      <p:ext uri="{BB962C8B-B14F-4D97-AF65-F5344CB8AC3E}">
        <p14:creationId xmlns:p14="http://schemas.microsoft.com/office/powerpoint/2010/main" val="300102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4B61E-5943-4CF4-8DF9-38D7A0EC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00" y="448056"/>
            <a:ext cx="5428996" cy="3401568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AD54038-F644-4E25-AC34-1249C351F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104" y="510712"/>
            <a:ext cx="2812987" cy="281298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12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4925016-C67B-4188-B5DB-5C9F831A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2338E-10DD-44BB-825F-1509389C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93192"/>
            <a:ext cx="11301984" cy="859536"/>
          </a:xfrm>
        </p:spPr>
        <p:txBody>
          <a:bodyPr anchor="b">
            <a:normAutofit/>
          </a:bodyPr>
          <a:lstStyle/>
          <a:p>
            <a:r>
              <a:rPr lang="en-US">
                <a:ea typeface="Source Sans Pro Light"/>
              </a:rPr>
              <a:t>Bubble Sort</a:t>
            </a:r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062FAD6-4075-4F90-B32C-E7F78DFC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791" y="2323452"/>
            <a:ext cx="8631811" cy="3629292"/>
          </a:xfrm>
        </p:spPr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ea typeface="+mn-lt"/>
                <a:cs typeface="+mn-lt"/>
              </a:rPr>
              <a:t>Bubble sort is a simple sorting algorithm. </a:t>
            </a:r>
          </a:p>
          <a:p>
            <a:pPr marL="449580" indent="-447675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ea typeface="+mn-lt"/>
                <a:cs typeface="+mn-lt"/>
              </a:rPr>
              <a:t>This sorting algorithm is comparison-based algorithm in which each pair of adjacent elements is compared .</a:t>
            </a:r>
          </a:p>
          <a:p>
            <a:pPr marL="449580" indent="-447675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ea typeface="+mn-lt"/>
                <a:cs typeface="+mn-lt"/>
              </a:rPr>
              <a:t>The elements are swapped if they are not in order.</a:t>
            </a:r>
            <a:endParaRPr lang="en-US" sz="2800">
              <a:solidFill>
                <a:schemeClr val="bg2">
                  <a:lumMod val="10000"/>
                  <a:lumOff val="90000"/>
                </a:scheme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02683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4772E-8DD1-4B62-9AA6-BC89C1BE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74904"/>
            <a:ext cx="11301984" cy="987552"/>
          </a:xfrm>
        </p:spPr>
        <p:txBody>
          <a:bodyPr>
            <a:normAutofit/>
          </a:bodyPr>
          <a:lstStyle/>
          <a:p>
            <a:r>
              <a:rPr lang="en-US" sz="6400" i="0" dirty="0">
                <a:ea typeface="Source Sans Pro Light"/>
              </a:rPr>
              <a:t>How it works :</a:t>
            </a:r>
            <a:endParaRPr lang="en-US" sz="6400" i="0" dirty="0"/>
          </a:p>
        </p:txBody>
      </p:sp>
      <p:cxnSp>
        <p:nvCxnSpPr>
          <p:cNvPr id="41" name="Straight Connector 9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F5A7-05C5-47AA-A7CA-29095A29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7672"/>
            <a:ext cx="7379208" cy="4005072"/>
          </a:xfrm>
        </p:spPr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ea typeface="Source Sans Pro"/>
              </a:rPr>
              <a:t>Let's take</a:t>
            </a:r>
          </a:p>
          <a:p>
            <a:pPr marL="449580" indent="-447675"/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ea typeface="Source Sans Pro"/>
              </a:rPr>
              <a:t>Int [  ]  a = new a[  ] { 26, 4 , 35, 14, 78 }</a:t>
            </a:r>
          </a:p>
          <a:p>
            <a:pPr marL="449580" indent="-447675"/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ea typeface="Source Sans Pro"/>
              </a:rPr>
              <a:t>Iteration 1 :</a:t>
            </a:r>
          </a:p>
          <a:p>
            <a:pPr marL="1905" indent="0">
              <a:buNone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ea typeface="Source Sans Pro"/>
              </a:rPr>
              <a:t>                                 26    4    35    14    78</a:t>
            </a:r>
          </a:p>
          <a:p>
            <a:pPr marL="1905" indent="0">
              <a:buNone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ea typeface="Source Sans Pro"/>
              </a:rPr>
              <a:t>                                 4    26     35    14    78</a:t>
            </a:r>
          </a:p>
          <a:p>
            <a:pPr marL="1905" indent="0">
              <a:buNone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ea typeface="Source Sans Pro"/>
              </a:rPr>
              <a:t>                                 4    26    35      14    78</a:t>
            </a:r>
          </a:p>
          <a:p>
            <a:pPr marL="1905" indent="0">
              <a:buNone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ea typeface="Source Sans Pro"/>
              </a:rPr>
              <a:t>                                 4     26    14     35     78</a:t>
            </a:r>
          </a:p>
          <a:p>
            <a:pPr marL="449580" indent="-447675"/>
            <a:endParaRPr lang="en-US">
              <a:ea typeface="Source Sans Pro"/>
            </a:endParaRPr>
          </a:p>
          <a:p>
            <a:pPr marL="1905" indent="0">
              <a:buNone/>
            </a:pPr>
            <a:endParaRPr lang="en-US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10810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EBC95D3F-C52F-4F07-95D4-836E1078E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74CA943B-0321-4993-B932-9AFDFA295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758" b="33485"/>
          <a:stretch/>
        </p:blipFill>
        <p:spPr>
          <a:xfrm>
            <a:off x="98447" y="56580"/>
            <a:ext cx="7779342" cy="5211195"/>
          </a:xfrm>
          <a:prstGeom prst="rect">
            <a:avLst/>
          </a:prstGeom>
        </p:spPr>
      </p:pic>
      <p:pic>
        <p:nvPicPr>
          <p:cNvPr id="18" name="Picture 19" descr="Text&#10;&#10;Description automatically generated">
            <a:extLst>
              <a:ext uri="{FF2B5EF4-FFF2-40B4-BE49-F238E27FC236}">
                <a16:creationId xmlns:a16="http://schemas.microsoft.com/office/drawing/2014/main" id="{8C8FABF3-0FA4-4971-9DCC-53E5938D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153" y="2439838"/>
            <a:ext cx="6636707" cy="442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D86DADD-940E-4CC1-AF60-0D36FB29B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3413C-1491-4225-83FE-C203BC5A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32044" cy="860400"/>
          </a:xfrm>
        </p:spPr>
        <p:txBody>
          <a:bodyPr anchor="b">
            <a:normAutofit/>
          </a:bodyPr>
          <a:lstStyle/>
          <a:p>
            <a:r>
              <a:rPr lang="en-US">
                <a:ea typeface="Source Sans Pro Light"/>
              </a:rPr>
              <a:t>OUTPUT :</a:t>
            </a: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4874710-9A72-4881-B6EC-C8EBD315E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94" y="2267589"/>
            <a:ext cx="5432044" cy="2806389"/>
          </a:xfrm>
        </p:spPr>
        <p:txBody>
          <a:bodyPr vert="horz" wrap="square" lIns="0" tIns="0" rIns="91440" bIns="0" rtlCol="0" anchor="t">
            <a:noAutofit/>
          </a:bodyPr>
          <a:lstStyle/>
          <a:p>
            <a:pPr marL="449580" indent="-447675"/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a typeface="Source Sans Pro"/>
              </a:rPr>
              <a:t>Before Sorting  Numbers are not in order.</a:t>
            </a:r>
          </a:p>
          <a:p>
            <a:pPr marL="449580" indent="-447675"/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a typeface="Source Sans Pro"/>
              </a:rPr>
              <a:t>After Sorting Numbers are in order after two iterations.</a:t>
            </a: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698DBFEC-D394-4DF5-B179-B423A7908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21" b="19706"/>
          <a:stretch/>
        </p:blipFill>
        <p:spPr>
          <a:xfrm>
            <a:off x="6418137" y="450000"/>
            <a:ext cx="5219622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12CF25F2-5C39-459E-9E83-BB0383486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0780C-F759-4E98-B2ED-04B0F8E3F813}"/>
              </a:ext>
            </a:extLst>
          </p:cNvPr>
          <p:cNvSpPr txBox="1"/>
          <p:nvPr/>
        </p:nvSpPr>
        <p:spPr>
          <a:xfrm>
            <a:off x="448056" y="374904"/>
            <a:ext cx="11301984" cy="987552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400" i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Linear Search</a:t>
            </a:r>
          </a:p>
        </p:txBody>
      </p:sp>
      <p:cxnSp>
        <p:nvCxnSpPr>
          <p:cNvPr id="14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87CA2-E5E3-47E9-9AC4-9B724B8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408" y="1947672"/>
            <a:ext cx="8736194" cy="4005072"/>
          </a:xfrm>
        </p:spPr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It is also known as sequential search .</a:t>
            </a:r>
            <a:endParaRPr lang="en-US" sz="2400">
              <a:solidFill>
                <a:schemeClr val="bg2">
                  <a:lumMod val="10000"/>
                  <a:lumOff val="90000"/>
                </a:schemeClr>
              </a:solidFill>
              <a:ea typeface="Source Sans Pro"/>
            </a:endParaRPr>
          </a:p>
          <a:p>
            <a:pPr marL="449580" indent="-447675"/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The Linear search is a technique which allows user to search a particular value from a list of values.</a:t>
            </a:r>
            <a:endParaRPr lang="en-US" sz="2400">
              <a:solidFill>
                <a:schemeClr val="bg2">
                  <a:lumMod val="10000"/>
                  <a:lumOff val="90000"/>
                </a:schemeClr>
              </a:solidFill>
              <a:ea typeface="Source Sans Pro"/>
            </a:endParaRPr>
          </a:p>
          <a:p>
            <a:pPr marL="449580" indent="-447675"/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The Searching starts from beginning of the array.</a:t>
            </a:r>
            <a:endParaRPr lang="en-US" sz="2400">
              <a:solidFill>
                <a:schemeClr val="bg2">
                  <a:lumMod val="10000"/>
                  <a:lumOff val="90000"/>
                </a:schemeClr>
              </a:solidFill>
              <a:ea typeface="Source Sans Pro"/>
            </a:endParaRPr>
          </a:p>
          <a:p>
            <a:pPr marL="449580" indent="-447675"/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The linear search compares target value with each value in the array one-by-one and stops when target element is found.</a:t>
            </a: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a typeface="Source Sans Pro"/>
            </a:endParaRPr>
          </a:p>
          <a:p>
            <a:pPr marL="449580" indent="-447675"/>
            <a:endParaRPr lang="en-US">
              <a:solidFill>
                <a:srgbClr val="F1F3F0">
                  <a:alpha val="55000"/>
                </a:srgbClr>
              </a:solidFill>
              <a:ea typeface="Source Sans Pro"/>
            </a:endParaRPr>
          </a:p>
          <a:p>
            <a:pPr marL="449580" indent="-447675"/>
            <a:endParaRPr lang="en-US">
              <a:solidFill>
                <a:srgbClr val="F1F3F0">
                  <a:alpha val="55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36758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86DADD-940E-4CC1-AF60-0D36FB29B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BAF4C-C6D0-4B63-8FA6-E0F99E8C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42482" cy="599442"/>
          </a:xfrm>
        </p:spPr>
        <p:txBody>
          <a:bodyPr anchor="b">
            <a:normAutofit/>
          </a:bodyPr>
          <a:lstStyle/>
          <a:p>
            <a:r>
              <a:rPr lang="en-US" dirty="0">
                <a:ea typeface="Source Sans Pro Light"/>
              </a:rPr>
              <a:t>Code :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7F871A6-53CE-4823-9A6B-8636FB10B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" t="-739" r="-684" b="493"/>
          <a:stretch/>
        </p:blipFill>
        <p:spPr>
          <a:xfrm>
            <a:off x="388761" y="1083511"/>
            <a:ext cx="7936047" cy="551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5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D1446E9-77BB-47B9-A1A3-99B1D8A84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4E5D9-D8B7-4887-A82B-F85E93F1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en-US" sz="3500">
                <a:ea typeface="Source Sans Pro Light"/>
              </a:rPr>
              <a:t>OUTPUT :</a:t>
            </a:r>
            <a:br>
              <a:rPr lang="en-US" sz="3500">
                <a:ea typeface="Source Sans Pro Light"/>
              </a:rPr>
            </a:br>
            <a:endParaRPr lang="en-US" sz="35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15B22AD-B3DD-446D-8807-E8FEEF56A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463" y="4065603"/>
            <a:ext cx="4463779" cy="2349447"/>
          </a:xfrm>
          <a:custGeom>
            <a:avLst/>
            <a:gdLst/>
            <a:ahLst/>
            <a:cxnLst/>
            <a:rect l="l" t="t" r="r" b="b"/>
            <a:pathLst>
              <a:path w="3597394" h="3898802">
                <a:moveTo>
                  <a:pt x="0" y="0"/>
                </a:moveTo>
                <a:lnTo>
                  <a:pt x="3597394" y="0"/>
                </a:lnTo>
                <a:lnTo>
                  <a:pt x="3597394" y="3898802"/>
                </a:lnTo>
                <a:lnTo>
                  <a:pt x="0" y="3898801"/>
                </a:lnTo>
                <a:close/>
              </a:path>
            </a:pathLst>
          </a:cu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9A55AA2-4A1B-4B7B-A9BC-4884CE426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60" y="1717734"/>
            <a:ext cx="4547284" cy="2598447"/>
          </a:xfrm>
          <a:custGeom>
            <a:avLst/>
            <a:gdLst/>
            <a:ahLst/>
            <a:cxnLst/>
            <a:rect l="l" t="t" r="r" b="b"/>
            <a:pathLst>
              <a:path w="3597396" h="3898802">
                <a:moveTo>
                  <a:pt x="0" y="0"/>
                </a:moveTo>
                <a:lnTo>
                  <a:pt x="3597396" y="1"/>
                </a:lnTo>
                <a:lnTo>
                  <a:pt x="3597396" y="3898802"/>
                </a:lnTo>
                <a:lnTo>
                  <a:pt x="0" y="389880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100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4925016-C67B-4188-B5DB-5C9F831A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136D5-6438-4E4C-B104-3101E7BE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93192"/>
            <a:ext cx="11301984" cy="859536"/>
          </a:xfrm>
        </p:spPr>
        <p:txBody>
          <a:bodyPr anchor="b">
            <a:normAutofit/>
          </a:bodyPr>
          <a:lstStyle/>
          <a:p>
            <a:r>
              <a:rPr lang="en-US" b="1">
                <a:ea typeface="Source Sans Pro Light"/>
              </a:rPr>
              <a:t>Binary Search</a:t>
            </a:r>
            <a:endParaRPr lang="en-US" b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D1CAC-C141-4B30-979F-938026DF5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161" y="1947672"/>
            <a:ext cx="8694441" cy="4005072"/>
          </a:xfrm>
        </p:spPr>
        <p:txBody>
          <a:bodyPr vert="horz" wrap="square" lIns="0" tIns="0" rIns="91440" bIns="0" rtlCol="0" anchor="t">
            <a:noAutofit/>
          </a:bodyPr>
          <a:lstStyle/>
          <a:p>
            <a:pPr marL="449580" indent="-447675"/>
            <a:r>
              <a:rPr lang="en-US" sz="2400">
                <a:solidFill>
                  <a:schemeClr val="bg2">
                    <a:lumMod val="10000"/>
                    <a:lumOff val="90000"/>
                  </a:schemeClr>
                </a:solidFill>
                <a:ea typeface="Source Sans Pro"/>
              </a:rPr>
              <a:t>Binary search works on a sorted array.</a:t>
            </a: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a typeface="Source Sans Pro"/>
            </a:endParaRPr>
          </a:p>
          <a:p>
            <a:pPr marL="449580" indent="-447675"/>
            <a:r>
              <a:rPr lang="en-US" sz="2400">
                <a:solidFill>
                  <a:schemeClr val="bg2">
                    <a:lumMod val="10000"/>
                    <a:lumOff val="90000"/>
                  </a:schemeClr>
                </a:solidFill>
                <a:ea typeface="Source Sans Pro"/>
              </a:rPr>
              <a:t>The value is compared with the middle of the element of the array.</a:t>
            </a: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a typeface="Source Sans Pro"/>
            </a:endParaRPr>
          </a:p>
          <a:p>
            <a:pPr marL="449580" indent="-447675"/>
            <a:r>
              <a:rPr lang="en-US" sz="2400">
                <a:solidFill>
                  <a:schemeClr val="bg2">
                    <a:lumMod val="10000"/>
                    <a:lumOff val="90000"/>
                  </a:schemeClr>
                </a:solidFill>
                <a:ea typeface="Source Sans Pro"/>
              </a:rPr>
              <a:t>If equality found, then the part is eliminated in which the value is not there.</a:t>
            </a: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a typeface="Source Sans Pro"/>
            </a:endParaRPr>
          </a:p>
          <a:p>
            <a:pPr marL="449580" indent="-447675"/>
            <a:r>
              <a:rPr lang="en-US" sz="2400">
                <a:solidFill>
                  <a:schemeClr val="bg2">
                    <a:lumMod val="10000"/>
                    <a:lumOff val="90000"/>
                  </a:schemeClr>
                </a:solidFill>
                <a:ea typeface="Source Sans Pro"/>
              </a:rPr>
              <a:t>In the same  way the other part  is also searched.</a:t>
            </a: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a typeface="Source Sans Pro"/>
            </a:endParaRPr>
          </a:p>
          <a:p>
            <a:pPr marL="449580" indent="-447675"/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a typeface="Source Sans Pro"/>
            </a:endParaRPr>
          </a:p>
          <a:p>
            <a:pPr marL="449580" indent="-447675"/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a typeface="Source Sans Pro"/>
            </a:endParaRPr>
          </a:p>
          <a:p>
            <a:pPr marL="449580" indent="-447675"/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081789765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DarkSeedLeftStep">
      <a:dk1>
        <a:srgbClr val="000000"/>
      </a:dk1>
      <a:lt1>
        <a:srgbClr val="FFFFFF"/>
      </a:lt1>
      <a:dk2>
        <a:srgbClr val="1C2032"/>
      </a:dk2>
      <a:lt2>
        <a:srgbClr val="F1F3F0"/>
      </a:lt2>
      <a:accent1>
        <a:srgbClr val="A229E7"/>
      </a:accent1>
      <a:accent2>
        <a:srgbClr val="4F28D8"/>
      </a:accent2>
      <a:accent3>
        <a:srgbClr val="294EE7"/>
      </a:accent3>
      <a:accent4>
        <a:srgbClr val="178BD5"/>
      </a:accent4>
      <a:accent5>
        <a:srgbClr val="22BFBB"/>
      </a:accent5>
      <a:accent6>
        <a:srgbClr val="16C678"/>
      </a:accent6>
      <a:hlink>
        <a:srgbClr val="3797A7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ThinLineVTI</vt:lpstr>
      <vt:lpstr>Teaching Assignment</vt:lpstr>
      <vt:lpstr>Bubble Sort</vt:lpstr>
      <vt:lpstr>How it works :</vt:lpstr>
      <vt:lpstr>PowerPoint Presentation</vt:lpstr>
      <vt:lpstr>OUTPUT :</vt:lpstr>
      <vt:lpstr>PowerPoint Presentation</vt:lpstr>
      <vt:lpstr>Code :</vt:lpstr>
      <vt:lpstr>OUTPUT : </vt:lpstr>
      <vt:lpstr>Binary Search</vt:lpstr>
      <vt:lpstr>PowerPoint Presentation</vt:lpstr>
      <vt:lpstr>Output: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393</cp:revision>
  <dcterms:created xsi:type="dcterms:W3CDTF">2022-02-02T19:51:49Z</dcterms:created>
  <dcterms:modified xsi:type="dcterms:W3CDTF">2022-02-03T12:56:16Z</dcterms:modified>
</cp:coreProperties>
</file>