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0" r:id="rId5"/>
    <p:sldId id="365" r:id="rId6"/>
    <p:sldId id="366" r:id="rId7"/>
    <p:sldId id="348" r:id="rId8"/>
    <p:sldId id="349" r:id="rId9"/>
    <p:sldId id="350" r:id="rId10"/>
    <p:sldId id="351" r:id="rId11"/>
    <p:sldId id="352" r:id="rId12"/>
    <p:sldId id="354" r:id="rId13"/>
    <p:sldId id="355" r:id="rId14"/>
    <p:sldId id="356" r:id="rId15"/>
    <p:sldId id="357" r:id="rId16"/>
    <p:sldId id="358" r:id="rId17"/>
    <p:sldId id="359" r:id="rId18"/>
    <p:sldId id="360" r:id="rId19"/>
    <p:sldId id="362" r:id="rId20"/>
    <p:sldId id="363" r:id="rId21"/>
    <p:sldId id="364" r:id="rId22"/>
    <p:sldId id="361" r:id="rId23"/>
    <p:sldId id="269"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73C17"/>
    <a:srgbClr val="FF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92" autoAdjust="0"/>
    <p:restoredTop sz="94660"/>
  </p:normalViewPr>
  <p:slideViewPr>
    <p:cSldViewPr>
      <p:cViewPr varScale="1">
        <p:scale>
          <a:sx n="73" d="100"/>
          <a:sy n="73" d="100"/>
        </p:scale>
        <p:origin x="-106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6643CC3-6860-4C96-9F0F-2681B21428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xmlns="" id="{87A56E3F-FBC2-CE93-C3A7-D1B0CA4B662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9EEB3305-8BD2-4E44-B32C-655BD7580ADC}" type="datetimeFigureOut">
              <a:rPr lang="en-IN"/>
              <a:pPr>
                <a:defRPr/>
              </a:pPr>
              <a:t>23-04-2024</a:t>
            </a:fld>
            <a:endParaRPr lang="en-IN"/>
          </a:p>
        </p:txBody>
      </p:sp>
      <p:sp>
        <p:nvSpPr>
          <p:cNvPr id="4" name="Slide Image Placeholder 3">
            <a:extLst>
              <a:ext uri="{FF2B5EF4-FFF2-40B4-BE49-F238E27FC236}">
                <a16:creationId xmlns:a16="http://schemas.microsoft.com/office/drawing/2014/main" xmlns="" id="{8E62DD52-DBF1-3695-FC9A-16A27707FD75}"/>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xmlns="" id="{083087C7-24EF-413B-3774-3CB8F2E85B0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xmlns="" id="{24C6320A-B02A-70A6-F727-03511A7B45E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a:extLst>
              <a:ext uri="{FF2B5EF4-FFF2-40B4-BE49-F238E27FC236}">
                <a16:creationId xmlns:a16="http://schemas.microsoft.com/office/drawing/2014/main" xmlns="" id="{13FA00CF-B126-BD44-8CFD-74DFDC11C04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F42CEE1C-9EA4-474E-8B42-4ADA68F364A5}"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xmlns="" id="{84D45A95-F65E-25C6-01B8-4C8E5C336C6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3" name="Notes Placeholder 2">
            <a:extLst>
              <a:ext uri="{FF2B5EF4-FFF2-40B4-BE49-F238E27FC236}">
                <a16:creationId xmlns:a16="http://schemas.microsoft.com/office/drawing/2014/main" xmlns="" id="{E1F34DAE-0273-87CC-0633-E9B34AC01A63}"/>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5124" name="Slide Number Placeholder 3">
            <a:extLst>
              <a:ext uri="{FF2B5EF4-FFF2-40B4-BE49-F238E27FC236}">
                <a16:creationId xmlns:a16="http://schemas.microsoft.com/office/drawing/2014/main" xmlns="" id="{2E1550D4-C2B5-39E9-C6D5-BD50DB54FD88}"/>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A5FB819-67DD-4F37-8CD7-0AC0AD7E48D7}" type="slidenum">
              <a:rPr lang="en-IN" altLang="en-US" smtClean="0"/>
              <a:pPr/>
              <a:t>1</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xmlns="" id="{55F848F1-C5BB-FD51-9972-180928525EC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7" name="Notes Placeholder 2">
            <a:extLst>
              <a:ext uri="{FF2B5EF4-FFF2-40B4-BE49-F238E27FC236}">
                <a16:creationId xmlns:a16="http://schemas.microsoft.com/office/drawing/2014/main" xmlns="" id="{ED99E1C6-0323-848A-84D6-B69685A054DC}"/>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1508" name="Slide Number Placeholder 3">
            <a:extLst>
              <a:ext uri="{FF2B5EF4-FFF2-40B4-BE49-F238E27FC236}">
                <a16:creationId xmlns:a16="http://schemas.microsoft.com/office/drawing/2014/main" xmlns="" id="{8F3ACCC6-7FEA-6568-F586-98BBA50E2CB1}"/>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CE22371-D8F9-44B4-93C4-D6E7D4F6A523}" type="slidenum">
              <a:rPr lang="en-IN" altLang="en-US" smtClean="0"/>
              <a:pPr/>
              <a:t>18</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xmlns="" id="{E674EF35-C4A4-0F73-6B2F-D5EC8D223BA2}"/>
              </a:ext>
            </a:extLst>
          </p:cNvPr>
          <p:cNvSpPr>
            <a:spLocks noGrp="1"/>
          </p:cNvSpPr>
          <p:nvPr>
            <p:ph type="dt" sz="half" idx="10"/>
          </p:nvPr>
        </p:nvSpPr>
        <p:spPr/>
        <p:txBody>
          <a:bodyPr/>
          <a:lstStyle>
            <a:lvl1pPr>
              <a:defRPr/>
            </a:lvl1pPr>
          </a:lstStyle>
          <a:p>
            <a:pPr>
              <a:defRPr/>
            </a:pPr>
            <a:fld id="{C05C0FBD-ACA5-45A2-A219-8B29DC70441C}" type="datetimeFigureOut">
              <a:rPr lang="en-US"/>
              <a:pPr>
                <a:defRPr/>
              </a:pPr>
              <a:t>4/23/2024</a:t>
            </a:fld>
            <a:endParaRPr lang="en-US"/>
          </a:p>
        </p:txBody>
      </p:sp>
      <p:sp>
        <p:nvSpPr>
          <p:cNvPr id="5" name="Footer Placeholder 4">
            <a:extLst>
              <a:ext uri="{FF2B5EF4-FFF2-40B4-BE49-F238E27FC236}">
                <a16:creationId xmlns:a16="http://schemas.microsoft.com/office/drawing/2014/main" xmlns="" id="{966981AC-D4FA-5B53-A504-53732F98364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9B50ECE0-F6C2-8E3A-D5A9-3EC596D645D8}"/>
              </a:ext>
            </a:extLst>
          </p:cNvPr>
          <p:cNvSpPr>
            <a:spLocks noGrp="1"/>
          </p:cNvSpPr>
          <p:nvPr>
            <p:ph type="sldNum" sz="quarter" idx="12"/>
          </p:nvPr>
        </p:nvSpPr>
        <p:spPr/>
        <p:txBody>
          <a:bodyPr/>
          <a:lstStyle>
            <a:lvl1pPr>
              <a:defRPr/>
            </a:lvl1pPr>
          </a:lstStyle>
          <a:p>
            <a:pPr>
              <a:defRPr/>
            </a:pPr>
            <a:fld id="{4004B691-E61A-4349-A13A-8E31160719B5}" type="slidenum">
              <a:rPr lang="en-US"/>
              <a:pPr>
                <a:defRPr/>
              </a:pPr>
              <a:t>‹#›</a:t>
            </a:fld>
            <a:endParaRPr lang="en-US"/>
          </a:p>
        </p:txBody>
      </p:sp>
    </p:spTree>
    <p:extLst>
      <p:ext uri="{BB962C8B-B14F-4D97-AF65-F5344CB8AC3E}">
        <p14:creationId xmlns:p14="http://schemas.microsoft.com/office/powerpoint/2010/main" xmlns="" val="242049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836D156-EB5F-5C8A-9D0C-D579C809BCD1}"/>
              </a:ext>
            </a:extLst>
          </p:cNvPr>
          <p:cNvSpPr>
            <a:spLocks noGrp="1"/>
          </p:cNvSpPr>
          <p:nvPr>
            <p:ph type="dt" sz="half" idx="10"/>
          </p:nvPr>
        </p:nvSpPr>
        <p:spPr/>
        <p:txBody>
          <a:bodyPr/>
          <a:lstStyle>
            <a:lvl1pPr>
              <a:defRPr/>
            </a:lvl1pPr>
          </a:lstStyle>
          <a:p>
            <a:pPr>
              <a:defRPr/>
            </a:pPr>
            <a:fld id="{44A17D91-78E7-4E80-A952-6E5658FE1DAF}" type="datetimeFigureOut">
              <a:rPr lang="en-US"/>
              <a:pPr>
                <a:defRPr/>
              </a:pPr>
              <a:t>4/23/2024</a:t>
            </a:fld>
            <a:endParaRPr lang="en-US"/>
          </a:p>
        </p:txBody>
      </p:sp>
      <p:sp>
        <p:nvSpPr>
          <p:cNvPr id="5" name="Footer Placeholder 4">
            <a:extLst>
              <a:ext uri="{FF2B5EF4-FFF2-40B4-BE49-F238E27FC236}">
                <a16:creationId xmlns:a16="http://schemas.microsoft.com/office/drawing/2014/main" xmlns="" id="{BF4E80D8-F46A-8C44-BCE5-443F144D058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5DB15D6C-917F-ED6B-224F-7A2FC72349F9}"/>
              </a:ext>
            </a:extLst>
          </p:cNvPr>
          <p:cNvSpPr>
            <a:spLocks noGrp="1"/>
          </p:cNvSpPr>
          <p:nvPr>
            <p:ph type="sldNum" sz="quarter" idx="12"/>
          </p:nvPr>
        </p:nvSpPr>
        <p:spPr/>
        <p:txBody>
          <a:bodyPr/>
          <a:lstStyle>
            <a:lvl1pPr>
              <a:defRPr/>
            </a:lvl1pPr>
          </a:lstStyle>
          <a:p>
            <a:pPr>
              <a:defRPr/>
            </a:pPr>
            <a:fld id="{0295E43D-A5F4-46A7-B348-CF4B2539E3BD}" type="slidenum">
              <a:rPr lang="en-US"/>
              <a:pPr>
                <a:defRPr/>
              </a:pPr>
              <a:t>‹#›</a:t>
            </a:fld>
            <a:endParaRPr lang="en-US"/>
          </a:p>
        </p:txBody>
      </p:sp>
    </p:spTree>
    <p:extLst>
      <p:ext uri="{BB962C8B-B14F-4D97-AF65-F5344CB8AC3E}">
        <p14:creationId xmlns:p14="http://schemas.microsoft.com/office/powerpoint/2010/main" xmlns="" val="215789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DBA810F-5F64-B2C8-10FA-D51E25A7931D}"/>
              </a:ext>
            </a:extLst>
          </p:cNvPr>
          <p:cNvSpPr>
            <a:spLocks noGrp="1"/>
          </p:cNvSpPr>
          <p:nvPr>
            <p:ph type="dt" sz="half" idx="10"/>
          </p:nvPr>
        </p:nvSpPr>
        <p:spPr/>
        <p:txBody>
          <a:bodyPr/>
          <a:lstStyle>
            <a:lvl1pPr>
              <a:defRPr/>
            </a:lvl1pPr>
          </a:lstStyle>
          <a:p>
            <a:pPr>
              <a:defRPr/>
            </a:pPr>
            <a:fld id="{9BFDACBA-9E35-48E0-8D7D-9E5DBE3E6FE8}" type="datetimeFigureOut">
              <a:rPr lang="en-US"/>
              <a:pPr>
                <a:defRPr/>
              </a:pPr>
              <a:t>4/23/2024</a:t>
            </a:fld>
            <a:endParaRPr lang="en-US"/>
          </a:p>
        </p:txBody>
      </p:sp>
      <p:sp>
        <p:nvSpPr>
          <p:cNvPr id="5" name="Footer Placeholder 4">
            <a:extLst>
              <a:ext uri="{FF2B5EF4-FFF2-40B4-BE49-F238E27FC236}">
                <a16:creationId xmlns:a16="http://schemas.microsoft.com/office/drawing/2014/main" xmlns="" id="{4F78F16B-A7AF-85BB-77F2-B5FEB6CD4E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E8199BF5-27C9-E9B0-E093-CFE4467CB9EF}"/>
              </a:ext>
            </a:extLst>
          </p:cNvPr>
          <p:cNvSpPr>
            <a:spLocks noGrp="1"/>
          </p:cNvSpPr>
          <p:nvPr>
            <p:ph type="sldNum" sz="quarter" idx="12"/>
          </p:nvPr>
        </p:nvSpPr>
        <p:spPr/>
        <p:txBody>
          <a:bodyPr/>
          <a:lstStyle>
            <a:lvl1pPr>
              <a:defRPr/>
            </a:lvl1pPr>
          </a:lstStyle>
          <a:p>
            <a:pPr>
              <a:defRPr/>
            </a:pPr>
            <a:fld id="{923375E7-101B-4866-80BA-953180F5C957}" type="slidenum">
              <a:rPr lang="en-US"/>
              <a:pPr>
                <a:defRPr/>
              </a:pPr>
              <a:t>‹#›</a:t>
            </a:fld>
            <a:endParaRPr lang="en-US"/>
          </a:p>
        </p:txBody>
      </p:sp>
    </p:spTree>
    <p:extLst>
      <p:ext uri="{BB962C8B-B14F-4D97-AF65-F5344CB8AC3E}">
        <p14:creationId xmlns:p14="http://schemas.microsoft.com/office/powerpoint/2010/main" xmlns="" val="3004321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xmlns="" id="{8787C57E-5EF4-D407-E4DD-E42B4015439A}"/>
              </a:ext>
            </a:extLst>
          </p:cNvPr>
          <p:cNvSpPr txBox="1">
            <a:spLocks noGrp="1"/>
          </p:cNvSpPr>
          <p:nvPr>
            <p:ph type="sldNum" sz="quarter" idx="10"/>
          </p:nvPr>
        </p:nvSpPr>
        <p:spPr/>
        <p:txBody>
          <a:bodyPr/>
          <a:lstStyle>
            <a:lvl1pPr>
              <a:defRPr/>
            </a:lvl1pPr>
          </a:lstStyle>
          <a:p>
            <a:pPr>
              <a:defRPr/>
            </a:pPr>
            <a:fld id="{72B860FD-51C4-498D-ADC8-228332965AF0}" type="slidenum">
              <a:rPr/>
              <a:pPr>
                <a:defRPr/>
              </a:pPr>
              <a:t>‹#›</a:t>
            </a:fld>
            <a:endParaRPr/>
          </a:p>
        </p:txBody>
      </p:sp>
    </p:spTree>
    <p:extLst>
      <p:ext uri="{BB962C8B-B14F-4D97-AF65-F5344CB8AC3E}">
        <p14:creationId xmlns:p14="http://schemas.microsoft.com/office/powerpoint/2010/main" xmlns="" val="294764829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D1D6639-F299-8D92-4EAD-F8322AC0025A}"/>
              </a:ext>
            </a:extLst>
          </p:cNvPr>
          <p:cNvSpPr>
            <a:spLocks noGrp="1"/>
          </p:cNvSpPr>
          <p:nvPr>
            <p:ph type="dt" sz="half" idx="10"/>
          </p:nvPr>
        </p:nvSpPr>
        <p:spPr/>
        <p:txBody>
          <a:bodyPr/>
          <a:lstStyle>
            <a:lvl1pPr>
              <a:defRPr/>
            </a:lvl1pPr>
          </a:lstStyle>
          <a:p>
            <a:pPr>
              <a:defRPr/>
            </a:pPr>
            <a:fld id="{82636A86-4251-4B50-8125-457E5A20E990}" type="datetimeFigureOut">
              <a:rPr lang="en-US"/>
              <a:pPr>
                <a:defRPr/>
              </a:pPr>
              <a:t>4/23/2024</a:t>
            </a:fld>
            <a:endParaRPr lang="en-US"/>
          </a:p>
        </p:txBody>
      </p:sp>
      <p:sp>
        <p:nvSpPr>
          <p:cNvPr id="5" name="Footer Placeholder 4">
            <a:extLst>
              <a:ext uri="{FF2B5EF4-FFF2-40B4-BE49-F238E27FC236}">
                <a16:creationId xmlns:a16="http://schemas.microsoft.com/office/drawing/2014/main" xmlns="" id="{AED4719D-37C8-6026-95A5-76AF09ADF89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457B4EB2-5B0E-00FD-4783-DAFF31222B50}"/>
              </a:ext>
            </a:extLst>
          </p:cNvPr>
          <p:cNvSpPr>
            <a:spLocks noGrp="1"/>
          </p:cNvSpPr>
          <p:nvPr>
            <p:ph type="sldNum" sz="quarter" idx="12"/>
          </p:nvPr>
        </p:nvSpPr>
        <p:spPr/>
        <p:txBody>
          <a:bodyPr/>
          <a:lstStyle>
            <a:lvl1pPr>
              <a:defRPr/>
            </a:lvl1pPr>
          </a:lstStyle>
          <a:p>
            <a:pPr>
              <a:defRPr/>
            </a:pPr>
            <a:fld id="{8240D0D1-5C2E-4EDD-818B-79697FCD9CF1}" type="slidenum">
              <a:rPr lang="en-US"/>
              <a:pPr>
                <a:defRPr/>
              </a:pPr>
              <a:t>‹#›</a:t>
            </a:fld>
            <a:endParaRPr lang="en-US"/>
          </a:p>
        </p:txBody>
      </p:sp>
    </p:spTree>
    <p:extLst>
      <p:ext uri="{BB962C8B-B14F-4D97-AF65-F5344CB8AC3E}">
        <p14:creationId xmlns:p14="http://schemas.microsoft.com/office/powerpoint/2010/main" xmlns="" val="401664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69C8C31-8B9C-D2CA-273A-199ADF60D3F7}"/>
              </a:ext>
            </a:extLst>
          </p:cNvPr>
          <p:cNvSpPr>
            <a:spLocks noGrp="1"/>
          </p:cNvSpPr>
          <p:nvPr>
            <p:ph type="dt" sz="half" idx="10"/>
          </p:nvPr>
        </p:nvSpPr>
        <p:spPr/>
        <p:txBody>
          <a:bodyPr/>
          <a:lstStyle>
            <a:lvl1pPr>
              <a:defRPr/>
            </a:lvl1pPr>
          </a:lstStyle>
          <a:p>
            <a:pPr>
              <a:defRPr/>
            </a:pPr>
            <a:fld id="{46BFB397-3C15-4B89-AD46-88B7ADBA9D6E}" type="datetimeFigureOut">
              <a:rPr lang="en-US"/>
              <a:pPr>
                <a:defRPr/>
              </a:pPr>
              <a:t>4/23/2024</a:t>
            </a:fld>
            <a:endParaRPr lang="en-US"/>
          </a:p>
        </p:txBody>
      </p:sp>
      <p:sp>
        <p:nvSpPr>
          <p:cNvPr id="5" name="Footer Placeholder 4">
            <a:extLst>
              <a:ext uri="{FF2B5EF4-FFF2-40B4-BE49-F238E27FC236}">
                <a16:creationId xmlns:a16="http://schemas.microsoft.com/office/drawing/2014/main" xmlns="" id="{4F0672FC-9841-3FCA-D355-7C635EE9272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1E680C6A-6270-7C16-979D-9C8596A94AFF}"/>
              </a:ext>
            </a:extLst>
          </p:cNvPr>
          <p:cNvSpPr>
            <a:spLocks noGrp="1"/>
          </p:cNvSpPr>
          <p:nvPr>
            <p:ph type="sldNum" sz="quarter" idx="12"/>
          </p:nvPr>
        </p:nvSpPr>
        <p:spPr/>
        <p:txBody>
          <a:bodyPr/>
          <a:lstStyle>
            <a:lvl1pPr>
              <a:defRPr/>
            </a:lvl1pPr>
          </a:lstStyle>
          <a:p>
            <a:pPr>
              <a:defRPr/>
            </a:pPr>
            <a:fld id="{733C0ED2-A57D-4FFD-9CCD-28566590BF16}" type="slidenum">
              <a:rPr lang="en-US"/>
              <a:pPr>
                <a:defRPr/>
              </a:pPr>
              <a:t>‹#›</a:t>
            </a:fld>
            <a:endParaRPr lang="en-US"/>
          </a:p>
        </p:txBody>
      </p:sp>
    </p:spTree>
    <p:extLst>
      <p:ext uri="{BB962C8B-B14F-4D97-AF65-F5344CB8AC3E}">
        <p14:creationId xmlns:p14="http://schemas.microsoft.com/office/powerpoint/2010/main" xmlns="" val="426140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4E0ABF9B-5268-6C47-11BD-7D04E537D905}"/>
              </a:ext>
            </a:extLst>
          </p:cNvPr>
          <p:cNvSpPr>
            <a:spLocks noGrp="1"/>
          </p:cNvSpPr>
          <p:nvPr>
            <p:ph type="dt" sz="half" idx="10"/>
          </p:nvPr>
        </p:nvSpPr>
        <p:spPr/>
        <p:txBody>
          <a:bodyPr/>
          <a:lstStyle>
            <a:lvl1pPr>
              <a:defRPr/>
            </a:lvl1pPr>
          </a:lstStyle>
          <a:p>
            <a:pPr>
              <a:defRPr/>
            </a:pPr>
            <a:fld id="{16BACC25-2AD9-4BA1-9067-699F830006C3}" type="datetimeFigureOut">
              <a:rPr lang="en-US"/>
              <a:pPr>
                <a:defRPr/>
              </a:pPr>
              <a:t>4/23/2024</a:t>
            </a:fld>
            <a:endParaRPr lang="en-US"/>
          </a:p>
        </p:txBody>
      </p:sp>
      <p:sp>
        <p:nvSpPr>
          <p:cNvPr id="6" name="Footer Placeholder 4">
            <a:extLst>
              <a:ext uri="{FF2B5EF4-FFF2-40B4-BE49-F238E27FC236}">
                <a16:creationId xmlns:a16="http://schemas.microsoft.com/office/drawing/2014/main" xmlns="" id="{CE18A88D-858E-C404-F582-FC24A7D965D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69DE997F-0EBD-2BF4-74FC-8D4CABA1FEF2}"/>
              </a:ext>
            </a:extLst>
          </p:cNvPr>
          <p:cNvSpPr>
            <a:spLocks noGrp="1"/>
          </p:cNvSpPr>
          <p:nvPr>
            <p:ph type="sldNum" sz="quarter" idx="12"/>
          </p:nvPr>
        </p:nvSpPr>
        <p:spPr/>
        <p:txBody>
          <a:bodyPr/>
          <a:lstStyle>
            <a:lvl1pPr>
              <a:defRPr/>
            </a:lvl1pPr>
          </a:lstStyle>
          <a:p>
            <a:pPr>
              <a:defRPr/>
            </a:pPr>
            <a:fld id="{BDC2A5A9-0DB0-48BA-933C-BD872C4B0B0E}" type="slidenum">
              <a:rPr lang="en-US"/>
              <a:pPr>
                <a:defRPr/>
              </a:pPr>
              <a:t>‹#›</a:t>
            </a:fld>
            <a:endParaRPr lang="en-US"/>
          </a:p>
        </p:txBody>
      </p:sp>
    </p:spTree>
    <p:extLst>
      <p:ext uri="{BB962C8B-B14F-4D97-AF65-F5344CB8AC3E}">
        <p14:creationId xmlns:p14="http://schemas.microsoft.com/office/powerpoint/2010/main" xmlns="" val="338908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BEF7FFCE-D97E-349E-F93C-CE5EA5F2758D}"/>
              </a:ext>
            </a:extLst>
          </p:cNvPr>
          <p:cNvSpPr>
            <a:spLocks noGrp="1"/>
          </p:cNvSpPr>
          <p:nvPr>
            <p:ph type="dt" sz="half" idx="10"/>
          </p:nvPr>
        </p:nvSpPr>
        <p:spPr/>
        <p:txBody>
          <a:bodyPr/>
          <a:lstStyle>
            <a:lvl1pPr>
              <a:defRPr/>
            </a:lvl1pPr>
          </a:lstStyle>
          <a:p>
            <a:pPr>
              <a:defRPr/>
            </a:pPr>
            <a:fld id="{3932A50C-9DC1-4F03-AA52-B017250B97AD}" type="datetimeFigureOut">
              <a:rPr lang="en-US"/>
              <a:pPr>
                <a:defRPr/>
              </a:pPr>
              <a:t>4/23/2024</a:t>
            </a:fld>
            <a:endParaRPr lang="en-US"/>
          </a:p>
        </p:txBody>
      </p:sp>
      <p:sp>
        <p:nvSpPr>
          <p:cNvPr id="8" name="Footer Placeholder 4">
            <a:extLst>
              <a:ext uri="{FF2B5EF4-FFF2-40B4-BE49-F238E27FC236}">
                <a16:creationId xmlns:a16="http://schemas.microsoft.com/office/drawing/2014/main" xmlns="" id="{5AE87B65-0A18-356C-33F7-10FAB550D88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xmlns="" id="{B05E6E06-9B27-DE2F-6A94-378E7DDC817D}"/>
              </a:ext>
            </a:extLst>
          </p:cNvPr>
          <p:cNvSpPr>
            <a:spLocks noGrp="1"/>
          </p:cNvSpPr>
          <p:nvPr>
            <p:ph type="sldNum" sz="quarter" idx="12"/>
          </p:nvPr>
        </p:nvSpPr>
        <p:spPr/>
        <p:txBody>
          <a:bodyPr/>
          <a:lstStyle>
            <a:lvl1pPr>
              <a:defRPr/>
            </a:lvl1pPr>
          </a:lstStyle>
          <a:p>
            <a:pPr>
              <a:defRPr/>
            </a:pPr>
            <a:fld id="{95BA827C-8F45-4B05-9A8C-53A876586AFC}" type="slidenum">
              <a:rPr lang="en-US"/>
              <a:pPr>
                <a:defRPr/>
              </a:pPr>
              <a:t>‹#›</a:t>
            </a:fld>
            <a:endParaRPr lang="en-US"/>
          </a:p>
        </p:txBody>
      </p:sp>
    </p:spTree>
    <p:extLst>
      <p:ext uri="{BB962C8B-B14F-4D97-AF65-F5344CB8AC3E}">
        <p14:creationId xmlns:p14="http://schemas.microsoft.com/office/powerpoint/2010/main" xmlns="" val="221365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xmlns="" id="{DD708DEB-938D-CC3C-41FB-533DDA731BCA}"/>
              </a:ext>
            </a:extLst>
          </p:cNvPr>
          <p:cNvSpPr>
            <a:spLocks noGrp="1"/>
          </p:cNvSpPr>
          <p:nvPr>
            <p:ph type="dt" sz="half" idx="10"/>
          </p:nvPr>
        </p:nvSpPr>
        <p:spPr/>
        <p:txBody>
          <a:bodyPr/>
          <a:lstStyle>
            <a:lvl1pPr>
              <a:defRPr/>
            </a:lvl1pPr>
          </a:lstStyle>
          <a:p>
            <a:pPr>
              <a:defRPr/>
            </a:pPr>
            <a:fld id="{60DFD4E9-12DA-41C9-81BF-5D7CAF37E5CB}" type="datetimeFigureOut">
              <a:rPr lang="en-US"/>
              <a:pPr>
                <a:defRPr/>
              </a:pPr>
              <a:t>4/23/2024</a:t>
            </a:fld>
            <a:endParaRPr lang="en-US"/>
          </a:p>
        </p:txBody>
      </p:sp>
      <p:sp>
        <p:nvSpPr>
          <p:cNvPr id="4" name="Footer Placeholder 4">
            <a:extLst>
              <a:ext uri="{FF2B5EF4-FFF2-40B4-BE49-F238E27FC236}">
                <a16:creationId xmlns:a16="http://schemas.microsoft.com/office/drawing/2014/main" xmlns="" id="{5D680B49-4ABE-75FD-4B78-7AB5A317FD4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2C691C04-1ED7-4C12-D9FF-68B9792EE0A9}"/>
              </a:ext>
            </a:extLst>
          </p:cNvPr>
          <p:cNvSpPr>
            <a:spLocks noGrp="1"/>
          </p:cNvSpPr>
          <p:nvPr>
            <p:ph type="sldNum" sz="quarter" idx="12"/>
          </p:nvPr>
        </p:nvSpPr>
        <p:spPr/>
        <p:txBody>
          <a:bodyPr/>
          <a:lstStyle>
            <a:lvl1pPr>
              <a:defRPr/>
            </a:lvl1pPr>
          </a:lstStyle>
          <a:p>
            <a:pPr>
              <a:defRPr/>
            </a:pPr>
            <a:fld id="{D3C142F4-77E0-4E71-BF4A-CCC592E2D019}" type="slidenum">
              <a:rPr lang="en-US"/>
              <a:pPr>
                <a:defRPr/>
              </a:pPr>
              <a:t>‹#›</a:t>
            </a:fld>
            <a:endParaRPr lang="en-US"/>
          </a:p>
        </p:txBody>
      </p:sp>
    </p:spTree>
    <p:extLst>
      <p:ext uri="{BB962C8B-B14F-4D97-AF65-F5344CB8AC3E}">
        <p14:creationId xmlns:p14="http://schemas.microsoft.com/office/powerpoint/2010/main" xmlns="" val="128859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CF8E06E6-3992-D00D-8B75-49041615DD0C}"/>
              </a:ext>
            </a:extLst>
          </p:cNvPr>
          <p:cNvSpPr>
            <a:spLocks noGrp="1"/>
          </p:cNvSpPr>
          <p:nvPr>
            <p:ph type="dt" sz="half" idx="10"/>
          </p:nvPr>
        </p:nvSpPr>
        <p:spPr/>
        <p:txBody>
          <a:bodyPr/>
          <a:lstStyle>
            <a:lvl1pPr>
              <a:defRPr/>
            </a:lvl1pPr>
          </a:lstStyle>
          <a:p>
            <a:pPr>
              <a:defRPr/>
            </a:pPr>
            <a:fld id="{9FD4BC28-9E30-4012-AC1C-6E07CB8741E3}" type="datetimeFigureOut">
              <a:rPr lang="en-US"/>
              <a:pPr>
                <a:defRPr/>
              </a:pPr>
              <a:t>4/23/2024</a:t>
            </a:fld>
            <a:endParaRPr lang="en-US"/>
          </a:p>
        </p:txBody>
      </p:sp>
      <p:sp>
        <p:nvSpPr>
          <p:cNvPr id="3" name="Footer Placeholder 4">
            <a:extLst>
              <a:ext uri="{FF2B5EF4-FFF2-40B4-BE49-F238E27FC236}">
                <a16:creationId xmlns:a16="http://schemas.microsoft.com/office/drawing/2014/main" xmlns="" id="{60E0F9E5-97E9-B017-07D7-29F9B97DE51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A2554B56-7608-7140-55CD-866D8120A2D0}"/>
              </a:ext>
            </a:extLst>
          </p:cNvPr>
          <p:cNvSpPr>
            <a:spLocks noGrp="1"/>
          </p:cNvSpPr>
          <p:nvPr>
            <p:ph type="sldNum" sz="quarter" idx="12"/>
          </p:nvPr>
        </p:nvSpPr>
        <p:spPr/>
        <p:txBody>
          <a:bodyPr/>
          <a:lstStyle>
            <a:lvl1pPr>
              <a:defRPr/>
            </a:lvl1pPr>
          </a:lstStyle>
          <a:p>
            <a:pPr>
              <a:defRPr/>
            </a:pPr>
            <a:fld id="{8CD663FD-E4E9-41E0-9CF1-2BED0107B7B9}" type="slidenum">
              <a:rPr lang="en-US"/>
              <a:pPr>
                <a:defRPr/>
              </a:pPr>
              <a:t>‹#›</a:t>
            </a:fld>
            <a:endParaRPr lang="en-US"/>
          </a:p>
        </p:txBody>
      </p:sp>
    </p:spTree>
    <p:extLst>
      <p:ext uri="{BB962C8B-B14F-4D97-AF65-F5344CB8AC3E}">
        <p14:creationId xmlns:p14="http://schemas.microsoft.com/office/powerpoint/2010/main" xmlns="" val="43059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DD5FF0AE-5CA0-6B42-C3AB-5CF7AFAD9279}"/>
              </a:ext>
            </a:extLst>
          </p:cNvPr>
          <p:cNvSpPr>
            <a:spLocks noGrp="1"/>
          </p:cNvSpPr>
          <p:nvPr>
            <p:ph type="dt" sz="half" idx="10"/>
          </p:nvPr>
        </p:nvSpPr>
        <p:spPr/>
        <p:txBody>
          <a:bodyPr/>
          <a:lstStyle>
            <a:lvl1pPr>
              <a:defRPr/>
            </a:lvl1pPr>
          </a:lstStyle>
          <a:p>
            <a:pPr>
              <a:defRPr/>
            </a:pPr>
            <a:fld id="{3B417A9A-E375-488F-B720-EE7F9640AEFE}" type="datetimeFigureOut">
              <a:rPr lang="en-US"/>
              <a:pPr>
                <a:defRPr/>
              </a:pPr>
              <a:t>4/23/2024</a:t>
            </a:fld>
            <a:endParaRPr lang="en-US"/>
          </a:p>
        </p:txBody>
      </p:sp>
      <p:sp>
        <p:nvSpPr>
          <p:cNvPr id="6" name="Footer Placeholder 4">
            <a:extLst>
              <a:ext uri="{FF2B5EF4-FFF2-40B4-BE49-F238E27FC236}">
                <a16:creationId xmlns:a16="http://schemas.microsoft.com/office/drawing/2014/main" xmlns="" id="{4D08DAB0-56E7-02FF-94B2-660891DBFA6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B786EBAD-C2AD-39DA-4FA9-ED99F90C6BA1}"/>
              </a:ext>
            </a:extLst>
          </p:cNvPr>
          <p:cNvSpPr>
            <a:spLocks noGrp="1"/>
          </p:cNvSpPr>
          <p:nvPr>
            <p:ph type="sldNum" sz="quarter" idx="12"/>
          </p:nvPr>
        </p:nvSpPr>
        <p:spPr/>
        <p:txBody>
          <a:bodyPr/>
          <a:lstStyle>
            <a:lvl1pPr>
              <a:defRPr/>
            </a:lvl1pPr>
          </a:lstStyle>
          <a:p>
            <a:pPr>
              <a:defRPr/>
            </a:pPr>
            <a:fld id="{75F58B4B-ED59-4B78-8D0C-E77BB95CEB2A}" type="slidenum">
              <a:rPr lang="en-US"/>
              <a:pPr>
                <a:defRPr/>
              </a:pPr>
              <a:t>‹#›</a:t>
            </a:fld>
            <a:endParaRPr lang="en-US"/>
          </a:p>
        </p:txBody>
      </p:sp>
    </p:spTree>
    <p:extLst>
      <p:ext uri="{BB962C8B-B14F-4D97-AF65-F5344CB8AC3E}">
        <p14:creationId xmlns:p14="http://schemas.microsoft.com/office/powerpoint/2010/main" xmlns="" val="286403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69C929D8-A3B8-AF54-5EDD-49DA0855EB67}"/>
              </a:ext>
            </a:extLst>
          </p:cNvPr>
          <p:cNvSpPr>
            <a:spLocks noGrp="1"/>
          </p:cNvSpPr>
          <p:nvPr>
            <p:ph type="dt" sz="half" idx="10"/>
          </p:nvPr>
        </p:nvSpPr>
        <p:spPr/>
        <p:txBody>
          <a:bodyPr/>
          <a:lstStyle>
            <a:lvl1pPr>
              <a:defRPr/>
            </a:lvl1pPr>
          </a:lstStyle>
          <a:p>
            <a:pPr>
              <a:defRPr/>
            </a:pPr>
            <a:fld id="{9C0A8E37-B00B-41E5-8CB3-4910BA9CC66A}" type="datetimeFigureOut">
              <a:rPr lang="en-US"/>
              <a:pPr>
                <a:defRPr/>
              </a:pPr>
              <a:t>4/23/2024</a:t>
            </a:fld>
            <a:endParaRPr lang="en-US"/>
          </a:p>
        </p:txBody>
      </p:sp>
      <p:sp>
        <p:nvSpPr>
          <p:cNvPr id="6" name="Footer Placeholder 4">
            <a:extLst>
              <a:ext uri="{FF2B5EF4-FFF2-40B4-BE49-F238E27FC236}">
                <a16:creationId xmlns:a16="http://schemas.microsoft.com/office/drawing/2014/main" xmlns="" id="{06A3EE62-A600-4B2B-3317-F733D2D4E6F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F7F7F1FA-323F-455B-EB7C-E4D960FDFAE4}"/>
              </a:ext>
            </a:extLst>
          </p:cNvPr>
          <p:cNvSpPr>
            <a:spLocks noGrp="1"/>
          </p:cNvSpPr>
          <p:nvPr>
            <p:ph type="sldNum" sz="quarter" idx="12"/>
          </p:nvPr>
        </p:nvSpPr>
        <p:spPr/>
        <p:txBody>
          <a:bodyPr/>
          <a:lstStyle>
            <a:lvl1pPr>
              <a:defRPr/>
            </a:lvl1pPr>
          </a:lstStyle>
          <a:p>
            <a:pPr>
              <a:defRPr/>
            </a:pPr>
            <a:fld id="{E81EFB18-B4D6-4012-8055-A84ED64C8257}" type="slidenum">
              <a:rPr lang="en-US"/>
              <a:pPr>
                <a:defRPr/>
              </a:pPr>
              <a:t>‹#›</a:t>
            </a:fld>
            <a:endParaRPr lang="en-US"/>
          </a:p>
        </p:txBody>
      </p:sp>
    </p:spTree>
    <p:extLst>
      <p:ext uri="{BB962C8B-B14F-4D97-AF65-F5344CB8AC3E}">
        <p14:creationId xmlns:p14="http://schemas.microsoft.com/office/powerpoint/2010/main" xmlns="" val="322289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C6D31050-6AE5-73E3-FA39-F414D52025C8}"/>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1D85E527-9BEB-CC31-D015-66F48D81D749}"/>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DD415F47-D727-E4D9-D591-65B6CD38757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F6CFDB89-936E-4483-81E7-19A0AFD401E4}" type="datetimeFigureOut">
              <a:rPr lang="en-US"/>
              <a:pPr>
                <a:defRPr/>
              </a:pPr>
              <a:t>4/23/2024</a:t>
            </a:fld>
            <a:endParaRPr lang="en-US"/>
          </a:p>
        </p:txBody>
      </p:sp>
      <p:sp>
        <p:nvSpPr>
          <p:cNvPr id="5" name="Footer Placeholder 4">
            <a:extLst>
              <a:ext uri="{FF2B5EF4-FFF2-40B4-BE49-F238E27FC236}">
                <a16:creationId xmlns:a16="http://schemas.microsoft.com/office/drawing/2014/main" xmlns="" id="{50979E59-89BE-6CC3-EF57-23477FC3FDF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xmlns="" id="{A154DC12-1BB8-B3F1-9AA0-BA949B6A0A6E}"/>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263CE46C-DAC7-4AB7-B185-21142DC42149}"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4416" r:id="rId1"/>
    <p:sldLayoutId id="2147484417" r:id="rId2"/>
    <p:sldLayoutId id="2147484418" r:id="rId3"/>
    <p:sldLayoutId id="2147484419" r:id="rId4"/>
    <p:sldLayoutId id="2147484420" r:id="rId5"/>
    <p:sldLayoutId id="2147484421" r:id="rId6"/>
    <p:sldLayoutId id="2147484422" r:id="rId7"/>
    <p:sldLayoutId id="2147484423" r:id="rId8"/>
    <p:sldLayoutId id="2147484424" r:id="rId9"/>
    <p:sldLayoutId id="2147484425" r:id="rId10"/>
    <p:sldLayoutId id="2147484426" r:id="rId11"/>
    <p:sldLayoutId id="2147484427"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image.jpeg" descr="image.jpeg">
            <a:extLst>
              <a:ext uri="{FF2B5EF4-FFF2-40B4-BE49-F238E27FC236}">
                <a16:creationId xmlns:a16="http://schemas.microsoft.com/office/drawing/2014/main" xmlns="" id="{708754BA-FE42-A4B2-E4C3-26CAB4C082F4}"/>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990600"/>
            <a:ext cx="9145588" cy="586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
        <p:nvSpPr>
          <p:cNvPr id="4099" name="Title 1">
            <a:extLst>
              <a:ext uri="{FF2B5EF4-FFF2-40B4-BE49-F238E27FC236}">
                <a16:creationId xmlns:a16="http://schemas.microsoft.com/office/drawing/2014/main" xmlns="" id="{29BBFD8F-C7D7-69E5-6E68-66305FA67B32}"/>
              </a:ext>
            </a:extLst>
          </p:cNvPr>
          <p:cNvSpPr>
            <a:spLocks noGrp="1" noChangeArrowheads="1"/>
          </p:cNvSpPr>
          <p:nvPr>
            <p:ph type="ctrTitle"/>
          </p:nvPr>
        </p:nvSpPr>
        <p:spPr>
          <a:xfrm>
            <a:off x="-152400" y="838200"/>
            <a:ext cx="9448800" cy="1600200"/>
          </a:xfrm>
        </p:spPr>
        <p:txBody>
          <a:bodyPr/>
          <a:lstStyle/>
          <a:p>
            <a:pPr eaLnBrk="1" hangingPunct="1">
              <a:lnSpc>
                <a:spcPct val="90000"/>
              </a:lnSpc>
            </a:pPr>
            <a:r>
              <a:rPr lang="en-US" altLang="en-US" sz="3200" b="1">
                <a:solidFill>
                  <a:srgbClr val="002060"/>
                </a:solidFill>
                <a:latin typeface="Times New Roman" panose="02020603050405020304" pitchFamily="18" charset="0"/>
                <a:cs typeface="Times New Roman" panose="02020603050405020304" pitchFamily="18" charset="0"/>
              </a:rPr>
              <a:t>VIDEO CALLING WEBSITE</a:t>
            </a:r>
          </a:p>
        </p:txBody>
      </p:sp>
      <p:sp>
        <p:nvSpPr>
          <p:cNvPr id="4100" name="Subtitle 2">
            <a:extLst>
              <a:ext uri="{FF2B5EF4-FFF2-40B4-BE49-F238E27FC236}">
                <a16:creationId xmlns:a16="http://schemas.microsoft.com/office/drawing/2014/main" xmlns="" id="{03788D57-69D9-238C-1E47-6252C3E3C70C}"/>
              </a:ext>
            </a:extLst>
          </p:cNvPr>
          <p:cNvSpPr>
            <a:spLocks noGrp="1" noChangeArrowheads="1"/>
          </p:cNvSpPr>
          <p:nvPr>
            <p:ph type="subTitle" idx="1"/>
          </p:nvPr>
        </p:nvSpPr>
        <p:spPr>
          <a:xfrm>
            <a:off x="2733675" y="3429000"/>
            <a:ext cx="6400800" cy="3733800"/>
          </a:xfrm>
        </p:spPr>
        <p:txBody>
          <a:bodyPr/>
          <a:lstStyle/>
          <a:p>
            <a:pPr algn="r" eaLnBrk="1">
              <a:spcBef>
                <a:spcPct val="0"/>
              </a:spcBef>
            </a:pPr>
            <a:r>
              <a:rPr lang="en-US" altLang="en-US" sz="2400" b="1">
                <a:solidFill>
                  <a:schemeClr val="tx1"/>
                </a:solidFill>
                <a:latin typeface="Times New Roman" panose="02020603050405020304" pitchFamily="18" charset="0"/>
                <a:cs typeface="Times New Roman" panose="02020603050405020304" pitchFamily="18" charset="0"/>
                <a:sym typeface="Calibri" panose="020F0502020204030204" pitchFamily="34" charset="0"/>
              </a:rPr>
              <a:t>Presented By:</a:t>
            </a:r>
          </a:p>
          <a:p>
            <a:pPr algn="r" eaLnBrk="1">
              <a:spcBef>
                <a:spcPct val="0"/>
              </a:spcBef>
            </a:pPr>
            <a:r>
              <a:rPr lang="en-US" altLang="en-US" sz="2400" b="1">
                <a:solidFill>
                  <a:schemeClr val="tx1"/>
                </a:solidFill>
                <a:latin typeface="Times New Roman" panose="02020603050405020304" pitchFamily="18" charset="0"/>
                <a:cs typeface="Times New Roman" panose="02020603050405020304" pitchFamily="18" charset="0"/>
                <a:sym typeface="Calibri" panose="020F0502020204030204" pitchFamily="34" charset="0"/>
              </a:rPr>
              <a:t>Kolisetty Aashrita(R21EJ061)</a:t>
            </a:r>
          </a:p>
          <a:p>
            <a:pPr algn="r" eaLnBrk="1">
              <a:spcBef>
                <a:spcPct val="0"/>
              </a:spcBef>
            </a:pPr>
            <a:r>
              <a:rPr lang="en-US" altLang="en-US" sz="2400" b="1">
                <a:solidFill>
                  <a:schemeClr val="tx1"/>
                </a:solidFill>
                <a:latin typeface="Times New Roman" panose="02020603050405020304" pitchFamily="18" charset="0"/>
                <a:cs typeface="Times New Roman" panose="02020603050405020304" pitchFamily="18" charset="0"/>
                <a:sym typeface="Calibri" panose="020F0502020204030204" pitchFamily="34" charset="0"/>
              </a:rPr>
              <a:t>L Charan Sai Reddy(R21EJ062)</a:t>
            </a:r>
          </a:p>
          <a:p>
            <a:pPr algn="r" eaLnBrk="1">
              <a:spcBef>
                <a:spcPct val="0"/>
              </a:spcBef>
            </a:pPr>
            <a:r>
              <a:rPr lang="en-US" altLang="en-US" sz="2400" b="1">
                <a:solidFill>
                  <a:schemeClr val="tx1"/>
                </a:solidFill>
                <a:latin typeface="Times New Roman" panose="02020603050405020304" pitchFamily="18" charset="0"/>
                <a:cs typeface="Times New Roman" panose="02020603050405020304" pitchFamily="18" charset="0"/>
                <a:sym typeface="Calibri" panose="020F0502020204030204" pitchFamily="34" charset="0"/>
              </a:rPr>
              <a:t>M.Keshava Kalyan(R21EJ064)</a:t>
            </a:r>
          </a:p>
          <a:p>
            <a:pPr algn="r" eaLnBrk="1">
              <a:spcBef>
                <a:spcPct val="0"/>
              </a:spcBef>
            </a:pPr>
            <a:r>
              <a:rPr lang="en-US" altLang="en-US" sz="2400" b="1">
                <a:solidFill>
                  <a:schemeClr val="tx1"/>
                </a:solidFill>
                <a:latin typeface="Times New Roman" panose="02020603050405020304" pitchFamily="18" charset="0"/>
                <a:cs typeface="Times New Roman" panose="02020603050405020304" pitchFamily="18" charset="0"/>
                <a:sym typeface="Calibri" panose="020F0502020204030204" pitchFamily="34" charset="0"/>
              </a:rPr>
              <a:t>J Hima Sree(R21EJ107)</a:t>
            </a:r>
          </a:p>
          <a:p>
            <a:pPr algn="r" eaLnBrk="1">
              <a:spcBef>
                <a:spcPct val="0"/>
              </a:spcBef>
            </a:pPr>
            <a:endParaRPr lang="en-US" altLang="en-US" sz="2400" b="1">
              <a:solidFill>
                <a:schemeClr val="tx1"/>
              </a:solidFill>
              <a:latin typeface="Times New Roman" panose="02020603050405020304" pitchFamily="18" charset="0"/>
              <a:cs typeface="Times New Roman" panose="02020603050405020304" pitchFamily="18" charset="0"/>
              <a:sym typeface="Calibri" panose="020F0502020204030204" pitchFamily="34" charset="0"/>
            </a:endParaRPr>
          </a:p>
          <a:p>
            <a:pPr algn="r" eaLnBrk="1">
              <a:spcBef>
                <a:spcPct val="0"/>
              </a:spcBef>
            </a:pPr>
            <a:r>
              <a:rPr lang="en-US" altLang="en-US" sz="2400" b="1">
                <a:solidFill>
                  <a:schemeClr val="tx1"/>
                </a:solidFill>
                <a:latin typeface="Times New Roman" panose="02020603050405020304" pitchFamily="18" charset="0"/>
                <a:cs typeface="Times New Roman" panose="02020603050405020304" pitchFamily="18" charset="0"/>
                <a:sym typeface="Calibri" panose="020F0502020204030204" pitchFamily="34" charset="0"/>
              </a:rPr>
              <a:t>Btech in CSIT-3</a:t>
            </a:r>
            <a:r>
              <a:rPr lang="en-US" altLang="en-US" sz="2400" b="1" baseline="30000">
                <a:solidFill>
                  <a:schemeClr val="tx1"/>
                </a:solidFill>
                <a:latin typeface="Times New Roman" panose="02020603050405020304" pitchFamily="18" charset="0"/>
                <a:cs typeface="Times New Roman" panose="02020603050405020304" pitchFamily="18" charset="0"/>
                <a:sym typeface="Calibri" panose="020F0502020204030204" pitchFamily="34" charset="0"/>
              </a:rPr>
              <a:t>rd</a:t>
            </a:r>
            <a:r>
              <a:rPr lang="en-US" altLang="en-US" sz="2400" b="1">
                <a:solidFill>
                  <a:schemeClr val="tx1"/>
                </a:solidFill>
                <a:latin typeface="Times New Roman" panose="02020603050405020304" pitchFamily="18" charset="0"/>
                <a:cs typeface="Times New Roman" panose="02020603050405020304" pitchFamily="18" charset="0"/>
                <a:sym typeface="Calibri" panose="020F0502020204030204" pitchFamily="34" charset="0"/>
              </a:rPr>
              <a:t> year/6</a:t>
            </a:r>
            <a:r>
              <a:rPr lang="en-US" altLang="en-US" sz="2400" b="1" baseline="30000">
                <a:solidFill>
                  <a:schemeClr val="tx1"/>
                </a:solidFill>
                <a:latin typeface="Times New Roman" panose="02020603050405020304" pitchFamily="18" charset="0"/>
                <a:cs typeface="Times New Roman" panose="02020603050405020304" pitchFamily="18" charset="0"/>
                <a:sym typeface="Calibri" panose="020F0502020204030204" pitchFamily="34" charset="0"/>
              </a:rPr>
              <a:t>th</a:t>
            </a:r>
            <a:r>
              <a:rPr lang="en-US" altLang="en-US" sz="2400" b="1">
                <a:solidFill>
                  <a:schemeClr val="tx1"/>
                </a:solidFill>
                <a:latin typeface="Times New Roman" panose="02020603050405020304" pitchFamily="18" charset="0"/>
                <a:cs typeface="Times New Roman" panose="02020603050405020304" pitchFamily="18" charset="0"/>
                <a:sym typeface="Calibri" panose="020F0502020204030204" pitchFamily="34" charset="0"/>
              </a:rPr>
              <a:t> sem</a:t>
            </a:r>
          </a:p>
          <a:p>
            <a:pPr algn="r" eaLnBrk="1">
              <a:spcBef>
                <a:spcPct val="0"/>
              </a:spcBef>
            </a:pPr>
            <a:r>
              <a:rPr lang="en-US" altLang="en-US" sz="2400" b="1">
                <a:solidFill>
                  <a:schemeClr val="tx1"/>
                </a:solidFill>
                <a:latin typeface="Times New Roman" panose="02020603050405020304" pitchFamily="18" charset="0"/>
                <a:cs typeface="Times New Roman" panose="02020603050405020304" pitchFamily="18" charset="0"/>
              </a:rPr>
              <a:t>Date:26/03/2024</a:t>
            </a:r>
          </a:p>
          <a:p>
            <a:pPr algn="r" eaLnBrk="1">
              <a:spcBef>
                <a:spcPct val="0"/>
              </a:spcBef>
            </a:pPr>
            <a:r>
              <a:rPr lang="en-US" altLang="en-US" sz="2400" b="1">
                <a:solidFill>
                  <a:schemeClr val="tx1"/>
                </a:solidFill>
                <a:latin typeface="Times New Roman" panose="02020603050405020304" pitchFamily="18" charset="0"/>
                <a:cs typeface="Times New Roman" panose="02020603050405020304" pitchFamily="18" charset="0"/>
                <a:sym typeface="Calibri" panose="020F0502020204030204" pitchFamily="34" charset="0"/>
              </a:rPr>
              <a:t>Under the Guidance:</a:t>
            </a:r>
            <a:r>
              <a:rPr lang="en-US" altLang="en-US" sz="2400" b="1">
                <a:solidFill>
                  <a:schemeClr val="bg1"/>
                </a:solidFill>
                <a:latin typeface="Times New Roman" panose="02020603050405020304" pitchFamily="18" charset="0"/>
                <a:cs typeface="Times New Roman" panose="02020603050405020304" pitchFamily="18" charset="0"/>
                <a:sym typeface="Calibri" panose="020F0502020204030204" pitchFamily="34" charset="0"/>
              </a:rPr>
              <a:t> </a:t>
            </a:r>
            <a:r>
              <a:rPr lang="en-US" altLang="en-US" sz="2400" b="1">
                <a:solidFill>
                  <a:schemeClr val="tx1"/>
                </a:solidFill>
                <a:latin typeface="Times New Roman" panose="02020603050405020304" pitchFamily="18" charset="0"/>
                <a:cs typeface="Times New Roman" panose="02020603050405020304" pitchFamily="18" charset="0"/>
                <a:sym typeface="Calibri" panose="020F0502020204030204" pitchFamily="34" charset="0"/>
              </a:rPr>
              <a:t>Prof Kasi Vishwanath</a:t>
            </a:r>
          </a:p>
        </p:txBody>
      </p:sp>
      <p:pic>
        <p:nvPicPr>
          <p:cNvPr id="4101" name="image.tif" descr="image.tif">
            <a:extLst>
              <a:ext uri="{FF2B5EF4-FFF2-40B4-BE49-F238E27FC236}">
                <a16:creationId xmlns:a16="http://schemas.microsoft.com/office/drawing/2014/main" xmlns="" id="{85570685-2B52-16FD-E53F-FEE0D54B27F4}"/>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36850" y="-11113"/>
            <a:ext cx="3352800" cy="1182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C734DF0F-008E-E22D-F1A1-06644D95C118}"/>
              </a:ext>
            </a:extLst>
          </p:cNvPr>
          <p:cNvSpPr txBox="1">
            <a:spLocks noChangeArrowheads="1"/>
          </p:cNvSpPr>
          <p:nvPr/>
        </p:nvSpPr>
        <p:spPr bwMode="auto">
          <a:xfrm>
            <a:off x="457200" y="38100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b="1">
                <a:solidFill>
                  <a:srgbClr val="FFC000"/>
                </a:solidFill>
                <a:latin typeface="Times New Roman" panose="02020603050405020304" pitchFamily="18" charset="0"/>
                <a:cs typeface="Times New Roman" panose="02020603050405020304" pitchFamily="18" charset="0"/>
              </a:rPr>
              <a:t>PROBLEM FORMULATION</a:t>
            </a:r>
          </a:p>
        </p:txBody>
      </p:sp>
      <p:sp>
        <p:nvSpPr>
          <p:cNvPr id="12291" name="TextBox 8">
            <a:extLst>
              <a:ext uri="{FF2B5EF4-FFF2-40B4-BE49-F238E27FC236}">
                <a16:creationId xmlns:a16="http://schemas.microsoft.com/office/drawing/2014/main" xmlns="" id="{F0C03854-ECD2-90E5-E1C7-0CBF2143BB86}"/>
              </a:ext>
            </a:extLst>
          </p:cNvPr>
          <p:cNvSpPr txBox="1">
            <a:spLocks noChangeArrowheads="1"/>
          </p:cNvSpPr>
          <p:nvPr/>
        </p:nvSpPr>
        <p:spPr bwMode="auto">
          <a:xfrm>
            <a:off x="609600" y="1219200"/>
            <a:ext cx="8305800" cy="529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buFont typeface="Calibri" panose="020F0502020204030204" pitchFamily="34" charset="0"/>
              <a:buAutoNum type="arabicPeriod"/>
            </a:pPr>
            <a:r>
              <a:rPr lang="en-US" altLang="en-US" sz="2000"/>
              <a:t>User Experience Enhancement</a:t>
            </a:r>
          </a:p>
          <a:p>
            <a:pPr lvl="1" algn="just">
              <a:buFont typeface="Arial" panose="020B0604020202020204" pitchFamily="34" charset="0"/>
              <a:buChar char="•"/>
            </a:pPr>
            <a:r>
              <a:rPr lang="en-US" altLang="en-US" sz="2000"/>
              <a:t>Address usability issues, such as complex interfaces, poor compatibility, and lack of intuitive features</a:t>
            </a:r>
          </a:p>
          <a:p>
            <a:pPr lvl="1" algn="just">
              <a:buFont typeface="Arial" panose="020B0604020202020204" pitchFamily="34" charset="0"/>
              <a:buChar char="•"/>
            </a:pPr>
            <a:r>
              <a:rPr lang="en-US" altLang="en-US" sz="2000"/>
              <a:t>Improve user experience for smooth navigation, clear communication controls, and compatibility across devices and browsers</a:t>
            </a:r>
          </a:p>
          <a:p>
            <a:pPr algn="just">
              <a:buFont typeface="Calibri" panose="020F0502020204030204" pitchFamily="34" charset="0"/>
              <a:buAutoNum type="arabicPeriod"/>
            </a:pPr>
            <a:r>
              <a:rPr lang="en-US" altLang="en-US" sz="2000"/>
              <a:t>Privacy and Security Concerns</a:t>
            </a:r>
          </a:p>
          <a:p>
            <a:pPr lvl="1" algn="just">
              <a:buFont typeface="Arial" panose="020B0604020202020204" pitchFamily="34" charset="0"/>
              <a:buChar char="•"/>
            </a:pPr>
            <a:r>
              <a:rPr lang="en-US" altLang="en-US" sz="2000"/>
              <a:t>Implement robust encryption protocols and privacy features</a:t>
            </a:r>
          </a:p>
          <a:p>
            <a:pPr lvl="1" algn="just">
              <a:buFont typeface="Arial" panose="020B0604020202020204" pitchFamily="34" charset="0"/>
              <a:buChar char="•"/>
            </a:pPr>
            <a:r>
              <a:rPr lang="en-US" altLang="en-US" sz="2000"/>
              <a:t>Safeguard user data and ensure confidentiality during video calls</a:t>
            </a:r>
          </a:p>
          <a:p>
            <a:pPr algn="just">
              <a:buFont typeface="Calibri" panose="020F0502020204030204" pitchFamily="34" charset="0"/>
              <a:buAutoNum type="arabicPeriod"/>
            </a:pPr>
            <a:r>
              <a:rPr lang="en-US" altLang="en-US" sz="2000"/>
              <a:t>Reliability and Stability</a:t>
            </a:r>
          </a:p>
          <a:p>
            <a:pPr lvl="1" algn="just">
              <a:buFont typeface="Arial" panose="020B0604020202020204" pitchFamily="34" charset="0"/>
              <a:buChar char="•"/>
            </a:pPr>
            <a:r>
              <a:rPr lang="en-US" altLang="en-US" sz="2000"/>
              <a:t>Develop mechanisms to enhance stability and reliability</a:t>
            </a:r>
          </a:p>
          <a:p>
            <a:pPr lvl="1" algn="just">
              <a:buFont typeface="Arial" panose="020B0604020202020204" pitchFamily="34" charset="0"/>
              <a:buChar char="•"/>
            </a:pPr>
            <a:r>
              <a:rPr lang="en-US" altLang="en-US" sz="2000"/>
              <a:t>Optimize network protocols and error handling to minimize technical glitches such as dropped calls, audio/video lag, or connection quality issues</a:t>
            </a:r>
          </a:p>
          <a:p>
            <a:pPr algn="just">
              <a:buFont typeface="Calibri" panose="020F0502020204030204" pitchFamily="34" charset="0"/>
              <a:buAutoNum type="arabicPeriod"/>
            </a:pPr>
            <a:r>
              <a:rPr lang="en-US" altLang="en-US" sz="2000"/>
              <a:t>Scalability</a:t>
            </a:r>
          </a:p>
          <a:p>
            <a:pPr lvl="1" algn="just">
              <a:buFont typeface="Arial" panose="020B0604020202020204" pitchFamily="34" charset="0"/>
              <a:buChar char="•"/>
            </a:pPr>
            <a:r>
              <a:rPr lang="en-US" altLang="en-US" sz="2000"/>
              <a:t>Implement scalable architecture and efficient resource allocation strategies</a:t>
            </a:r>
          </a:p>
          <a:p>
            <a:pPr lvl="1" algn="just">
              <a:buFont typeface="Arial" panose="020B0604020202020204" pitchFamily="34" charset="0"/>
              <a:buChar char="•"/>
            </a:pPr>
            <a:r>
              <a:rPr lang="en-US" altLang="en-US" sz="2000"/>
              <a:t>Support a growing user base without compromising performance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xmlns="" id="{C3EB97F0-152F-33C5-A361-B5ECC30E11F1}"/>
              </a:ext>
            </a:extLst>
          </p:cNvPr>
          <p:cNvSpPr txBox="1">
            <a:spLocks noChangeArrowheads="1"/>
          </p:cNvSpPr>
          <p:nvPr/>
        </p:nvSpPr>
        <p:spPr bwMode="auto">
          <a:xfrm>
            <a:off x="609600" y="1536700"/>
            <a:ext cx="7543800" cy="378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sz="2000"/>
              <a:t>5.  Accessibility</a:t>
            </a:r>
          </a:p>
          <a:p>
            <a:pPr lvl="1" algn="just">
              <a:buFont typeface="Arial" panose="020B0604020202020204" pitchFamily="34" charset="0"/>
              <a:buChar char="•"/>
            </a:pPr>
            <a:r>
              <a:rPr lang="en-US" altLang="en-US" sz="2000"/>
              <a:t>Ensure inclusivity and accessibility for users with diverse needs, including those with disabilities</a:t>
            </a:r>
          </a:p>
          <a:p>
            <a:pPr algn="just"/>
            <a:r>
              <a:rPr lang="en-US" altLang="en-US" sz="2000"/>
              <a:t>6.  Integration and Interoperability</a:t>
            </a:r>
          </a:p>
          <a:p>
            <a:pPr lvl="1" algn="just">
              <a:buFont typeface="Arial" panose="020B0604020202020204" pitchFamily="34" charset="0"/>
              <a:buChar char="•"/>
            </a:pPr>
            <a:r>
              <a:rPr lang="en-US" altLang="en-US" sz="2000"/>
              <a:t>Facilitate interoperability with third-party services through APIs and integration capabilities</a:t>
            </a:r>
          </a:p>
          <a:p>
            <a:pPr algn="just"/>
            <a:r>
              <a:rPr lang="en-US" altLang="en-US" sz="2000"/>
              <a:t>7.  Cost-Efficiency</a:t>
            </a:r>
          </a:p>
          <a:p>
            <a:pPr lvl="1" algn="just">
              <a:buFont typeface="Arial" panose="020B0604020202020204" pitchFamily="34" charset="0"/>
              <a:buChar char="•"/>
            </a:pPr>
            <a:r>
              <a:rPr lang="en-US" altLang="en-US" sz="2000"/>
              <a:t>Balance development costs with desired feature set and performance standards</a:t>
            </a:r>
          </a:p>
          <a:p>
            <a:pPr lvl="1" algn="just">
              <a:buFont typeface="Arial" panose="020B0604020202020204" pitchFamily="34" charset="0"/>
              <a:buChar char="•"/>
            </a:pPr>
            <a:r>
              <a:rPr lang="en-US" altLang="en-US" sz="2000"/>
              <a:t>Maximize value proposition while minimizing overhead costs through cost-effective development methodologies and open-source technologies</a:t>
            </a:r>
            <a:endParaRPr lang="en-IN" altLang="en-US" sz="20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xmlns="" id="{246B25F2-EB87-871E-B168-DC509F32B702}"/>
              </a:ext>
            </a:extLst>
          </p:cNvPr>
          <p:cNvSpPr txBox="1">
            <a:spLocks noChangeArrowheads="1"/>
          </p:cNvSpPr>
          <p:nvPr/>
        </p:nvSpPr>
        <p:spPr bwMode="auto">
          <a:xfrm>
            <a:off x="430213" y="1536700"/>
            <a:ext cx="8153400" cy="440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000" b="1" dirty="0">
                <a:latin typeface="Söhne"/>
              </a:rPr>
              <a:t>1.Requirement Analysis</a:t>
            </a:r>
            <a:r>
              <a:rPr lang="en-US" altLang="en-US" sz="2000" dirty="0">
                <a:latin typeface="Söhne"/>
              </a:rPr>
              <a:t>:</a:t>
            </a:r>
          </a:p>
          <a:p>
            <a:pPr lvl="1" algn="just">
              <a:spcBef>
                <a:spcPct val="0"/>
              </a:spcBef>
              <a:buFont typeface="Arial" panose="020B0604020202020204" pitchFamily="34" charset="0"/>
              <a:buChar char="•"/>
            </a:pPr>
            <a:r>
              <a:rPr lang="en-US" altLang="en-US" sz="2000" dirty="0">
                <a:latin typeface="Söhne"/>
              </a:rPr>
              <a:t> Gather requirements from stakeholders and potential users regarding features, functionality, and usability expectations.</a:t>
            </a:r>
          </a:p>
          <a:p>
            <a:pPr lvl="1" algn="just">
              <a:spcBef>
                <a:spcPct val="0"/>
              </a:spcBef>
              <a:buFont typeface="Arial" panose="020B0604020202020204" pitchFamily="34" charset="0"/>
              <a:buChar char="•"/>
            </a:pPr>
            <a:r>
              <a:rPr lang="en-US" altLang="en-US" sz="2000" dirty="0">
                <a:latin typeface="Söhne"/>
              </a:rPr>
              <a:t>Conduct market research to understand user preferences, competitor offerings, and industry trends in video calling technology</a:t>
            </a:r>
            <a:r>
              <a:rPr lang="en-US" altLang="en-US" sz="2000" dirty="0" smtClean="0">
                <a:latin typeface="Söhne"/>
              </a:rPr>
              <a:t>.</a:t>
            </a:r>
          </a:p>
          <a:p>
            <a:pPr lvl="1" algn="just">
              <a:spcBef>
                <a:spcPct val="0"/>
              </a:spcBef>
              <a:buFont typeface="Arial" panose="020B0604020202020204" pitchFamily="34" charset="0"/>
              <a:buChar char="•"/>
            </a:pPr>
            <a:endParaRPr lang="en-US" altLang="en-US" sz="2000" dirty="0">
              <a:latin typeface="Söhne"/>
            </a:endParaRPr>
          </a:p>
          <a:p>
            <a:pPr algn="just">
              <a:spcBef>
                <a:spcPct val="0"/>
              </a:spcBef>
              <a:buFontTx/>
              <a:buNone/>
            </a:pPr>
            <a:r>
              <a:rPr lang="en-US" altLang="en-US" sz="2000" b="1" dirty="0">
                <a:latin typeface="Söhne"/>
              </a:rPr>
              <a:t>2.Conceptualization and Planning</a:t>
            </a:r>
            <a:r>
              <a:rPr lang="en-US" altLang="en-US" sz="2000" dirty="0">
                <a:latin typeface="Söhne"/>
              </a:rPr>
              <a:t>:</a:t>
            </a:r>
          </a:p>
          <a:p>
            <a:pPr lvl="1" algn="just">
              <a:spcBef>
                <a:spcPct val="0"/>
              </a:spcBef>
              <a:buFont typeface="Arial" panose="020B0604020202020204" pitchFamily="34" charset="0"/>
              <a:buChar char="•"/>
            </a:pPr>
            <a:r>
              <a:rPr lang="en-US" altLang="en-US" sz="2000" dirty="0">
                <a:latin typeface="Söhne"/>
              </a:rPr>
              <a:t>Define the scope of the project, including target audience, primary features, and technical requirements.</a:t>
            </a:r>
          </a:p>
          <a:p>
            <a:pPr lvl="1" algn="just">
              <a:spcBef>
                <a:spcPct val="0"/>
              </a:spcBef>
              <a:buFont typeface="Arial" panose="020B0604020202020204" pitchFamily="34" charset="0"/>
              <a:buChar char="•"/>
            </a:pPr>
            <a:r>
              <a:rPr lang="en-US" altLang="en-US" sz="2000" dirty="0">
                <a:latin typeface="Söhne"/>
              </a:rPr>
              <a:t>Create wireframes and prototypes to visualize the user interface and workflow of the video calling website.</a:t>
            </a:r>
          </a:p>
          <a:p>
            <a:pPr lvl="1" algn="just">
              <a:spcBef>
                <a:spcPct val="0"/>
              </a:spcBef>
              <a:buFont typeface="Arial" panose="020B0604020202020204" pitchFamily="34" charset="0"/>
              <a:buChar char="•"/>
            </a:pPr>
            <a:r>
              <a:rPr lang="en-US" altLang="en-US" sz="2000" dirty="0">
                <a:latin typeface="Söhne"/>
              </a:rPr>
              <a:t>Develop a project plan outlining timelines, milestones, resource allocation, and budget considerations.</a:t>
            </a:r>
          </a:p>
        </p:txBody>
      </p:sp>
      <p:sp>
        <p:nvSpPr>
          <p:cNvPr id="14339" name="Title 1">
            <a:extLst>
              <a:ext uri="{FF2B5EF4-FFF2-40B4-BE49-F238E27FC236}">
                <a16:creationId xmlns:a16="http://schemas.microsoft.com/office/drawing/2014/main" xmlns="" id="{4327A276-4CED-EA56-D188-25F69D46FC61}"/>
              </a:ext>
            </a:extLst>
          </p:cNvPr>
          <p:cNvSpPr txBox="1">
            <a:spLocks noChangeArrowheads="1"/>
          </p:cNvSpPr>
          <p:nvPr/>
        </p:nvSpPr>
        <p:spPr bwMode="auto">
          <a:xfrm>
            <a:off x="457200" y="38100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b="1">
                <a:solidFill>
                  <a:srgbClr val="FFC000"/>
                </a:solidFill>
                <a:latin typeface="Times New Roman" panose="02020603050405020304" pitchFamily="18" charset="0"/>
                <a:cs typeface="Times New Roman" panose="02020603050405020304" pitchFamily="18" charset="0"/>
              </a:rPr>
              <a:t>METHODOLOGY</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xmlns="" id="{754894F9-4989-326A-78EA-71963480AB66}"/>
              </a:ext>
            </a:extLst>
          </p:cNvPr>
          <p:cNvSpPr txBox="1">
            <a:spLocks noChangeArrowheads="1"/>
          </p:cNvSpPr>
          <p:nvPr/>
        </p:nvSpPr>
        <p:spPr bwMode="auto">
          <a:xfrm>
            <a:off x="457200" y="920750"/>
            <a:ext cx="8229600" cy="5016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000" b="1" dirty="0">
                <a:latin typeface="Söhne"/>
              </a:rPr>
              <a:t>3.Technology Selection</a:t>
            </a:r>
            <a:r>
              <a:rPr lang="en-US" altLang="en-US" sz="2000" dirty="0">
                <a:latin typeface="Söhne"/>
              </a:rPr>
              <a:t>:</a:t>
            </a:r>
          </a:p>
          <a:p>
            <a:pPr lvl="1" algn="just">
              <a:spcBef>
                <a:spcPct val="0"/>
              </a:spcBef>
              <a:buFont typeface="Arial" panose="020B0604020202020204" pitchFamily="34" charset="0"/>
              <a:buChar char="•"/>
            </a:pPr>
            <a:r>
              <a:rPr lang="en-US" altLang="en-US" sz="2000" dirty="0">
                <a:latin typeface="Söhne"/>
              </a:rPr>
              <a:t>Choose appropriate web development technologies and frameworks based on project requirements, scalability needs, and developer expertise.</a:t>
            </a:r>
          </a:p>
          <a:p>
            <a:pPr lvl="1" algn="just">
              <a:spcBef>
                <a:spcPct val="0"/>
              </a:spcBef>
              <a:buFont typeface="Arial" panose="020B0604020202020204" pitchFamily="34" charset="0"/>
              <a:buChar char="•"/>
            </a:pPr>
            <a:r>
              <a:rPr lang="en-US" altLang="en-US" sz="2000" dirty="0">
                <a:latin typeface="Söhne"/>
              </a:rPr>
              <a:t>Consider using HTML5, CSS3, JavaScript for frontend development, and backend technologies such as Node.js for server-side processing</a:t>
            </a:r>
            <a:r>
              <a:rPr lang="en-US" altLang="en-US" sz="2000" dirty="0" smtClean="0">
                <a:latin typeface="Söhne"/>
              </a:rPr>
              <a:t>.</a:t>
            </a:r>
          </a:p>
          <a:p>
            <a:pPr lvl="1" algn="just">
              <a:spcBef>
                <a:spcPct val="0"/>
              </a:spcBef>
              <a:buFont typeface="Arial" panose="020B0604020202020204" pitchFamily="34" charset="0"/>
              <a:buChar char="•"/>
            </a:pPr>
            <a:endParaRPr lang="en-US" altLang="en-US" sz="2000" dirty="0">
              <a:latin typeface="Söhne"/>
            </a:endParaRPr>
          </a:p>
          <a:p>
            <a:pPr algn="just">
              <a:spcBef>
                <a:spcPct val="0"/>
              </a:spcBef>
              <a:buFontTx/>
              <a:buNone/>
            </a:pPr>
            <a:r>
              <a:rPr lang="en-US" altLang="en-US" sz="2000" b="1" dirty="0" smtClean="0">
                <a:latin typeface="Söhne"/>
              </a:rPr>
              <a:t>4.User </a:t>
            </a:r>
            <a:r>
              <a:rPr lang="en-US" altLang="en-US" sz="2000" b="1" dirty="0">
                <a:latin typeface="Söhne"/>
              </a:rPr>
              <a:t>Interface Design</a:t>
            </a:r>
            <a:r>
              <a:rPr lang="en-US" altLang="en-US" sz="2000" dirty="0">
                <a:latin typeface="Söhne"/>
              </a:rPr>
              <a:t>:</a:t>
            </a:r>
          </a:p>
          <a:p>
            <a:pPr lvl="1" algn="just">
              <a:spcBef>
                <a:spcPct val="0"/>
              </a:spcBef>
              <a:buFont typeface="Arial" panose="020B0604020202020204" pitchFamily="34" charset="0"/>
              <a:buChar char="•"/>
            </a:pPr>
            <a:r>
              <a:rPr lang="en-US" altLang="en-US" sz="2000" dirty="0">
                <a:latin typeface="Söhne"/>
              </a:rPr>
              <a:t>Design an intuitive and user-friendly interface for the video calling website, focusing on simplicity, clarity, and accessibility.</a:t>
            </a:r>
          </a:p>
          <a:p>
            <a:pPr lvl="1" algn="just">
              <a:spcBef>
                <a:spcPct val="0"/>
              </a:spcBef>
              <a:buFont typeface="Arial" panose="020B0604020202020204" pitchFamily="34" charset="0"/>
              <a:buChar char="•"/>
            </a:pPr>
            <a:r>
              <a:rPr lang="en-US" altLang="en-US" sz="2000" dirty="0">
                <a:latin typeface="Söhne"/>
              </a:rPr>
              <a:t>Incorporate responsive design principles to ensure compatibility across devices and screen sizes</a:t>
            </a:r>
            <a:r>
              <a:rPr lang="en-US" altLang="en-US" sz="2000" dirty="0" smtClean="0">
                <a:latin typeface="Söhne"/>
              </a:rPr>
              <a:t>.</a:t>
            </a:r>
          </a:p>
          <a:p>
            <a:pPr lvl="1" algn="just">
              <a:spcBef>
                <a:spcPct val="0"/>
              </a:spcBef>
              <a:buFont typeface="Arial" panose="020B0604020202020204" pitchFamily="34" charset="0"/>
              <a:buChar char="•"/>
            </a:pPr>
            <a:r>
              <a:rPr lang="en-US" altLang="en-US" sz="2000" dirty="0" smtClean="0">
                <a:latin typeface="Söhne"/>
              </a:rPr>
              <a:t>Implement visual elements, navigation menus, and interactive controls to facilitate seamless user interactions during video calls</a:t>
            </a:r>
            <a:r>
              <a:rPr lang="en-US" altLang="en-US" sz="1800" dirty="0" smtClean="0">
                <a:solidFill>
                  <a:srgbClr val="0D0D0D"/>
                </a:solidFill>
                <a:latin typeface="Söhne"/>
              </a:rPr>
              <a:t>.</a:t>
            </a:r>
            <a:endParaRPr lang="en-US" altLang="en-US" sz="1800" dirty="0">
              <a:solidFill>
                <a:srgbClr val="0D0D0D"/>
              </a:solidFill>
              <a:latin typeface="Söhne"/>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
            <a:extLst>
              <a:ext uri="{FF2B5EF4-FFF2-40B4-BE49-F238E27FC236}">
                <a16:creationId xmlns:a16="http://schemas.microsoft.com/office/drawing/2014/main" xmlns="" id="{FEDAA9CD-BBD5-AFAE-8911-86574818E1A7}"/>
              </a:ext>
            </a:extLst>
          </p:cNvPr>
          <p:cNvSpPr txBox="1">
            <a:spLocks noChangeArrowheads="1"/>
          </p:cNvSpPr>
          <p:nvPr/>
        </p:nvSpPr>
        <p:spPr bwMode="auto">
          <a:xfrm>
            <a:off x="419100" y="766763"/>
            <a:ext cx="8305800" cy="5016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000" b="1" dirty="0">
                <a:latin typeface="Söhne"/>
              </a:rPr>
              <a:t>5.Backend Development</a:t>
            </a:r>
            <a:r>
              <a:rPr lang="en-US" altLang="en-US" sz="2000" dirty="0">
                <a:latin typeface="Söhne"/>
              </a:rPr>
              <a:t>:</a:t>
            </a:r>
          </a:p>
          <a:p>
            <a:pPr lvl="1" algn="just">
              <a:spcBef>
                <a:spcPct val="0"/>
              </a:spcBef>
              <a:buFont typeface="Arial" panose="020B0604020202020204" pitchFamily="34" charset="0"/>
              <a:buChar char="•"/>
            </a:pPr>
            <a:r>
              <a:rPr lang="en-US" altLang="en-US" sz="2000" dirty="0">
                <a:latin typeface="Söhne"/>
              </a:rPr>
              <a:t>Set up server infrastructure using Node.js or other backend technologies to handle user authentication, data storage, and communication protocols.</a:t>
            </a:r>
          </a:p>
          <a:p>
            <a:pPr lvl="1" algn="just">
              <a:spcBef>
                <a:spcPct val="0"/>
              </a:spcBef>
              <a:buFont typeface="Arial" panose="020B0604020202020204" pitchFamily="34" charset="0"/>
              <a:buChar char="•"/>
            </a:pPr>
            <a:r>
              <a:rPr lang="en-US" altLang="en-US" sz="2000" dirty="0">
                <a:latin typeface="Söhne"/>
              </a:rPr>
              <a:t>Develop APIs and endpoints for user registration, login authentication, contact management, and real-time communication between peers</a:t>
            </a:r>
            <a:r>
              <a:rPr lang="en-US" altLang="en-US" sz="2000" dirty="0" smtClean="0">
                <a:latin typeface="Söhne"/>
              </a:rPr>
              <a:t>.</a:t>
            </a:r>
          </a:p>
          <a:p>
            <a:pPr lvl="1" algn="just">
              <a:spcBef>
                <a:spcPct val="0"/>
              </a:spcBef>
              <a:buNone/>
            </a:pPr>
            <a:endParaRPr lang="en-US" altLang="en-US" sz="2000" dirty="0">
              <a:latin typeface="Söhne"/>
            </a:endParaRPr>
          </a:p>
          <a:p>
            <a:pPr algn="just">
              <a:spcBef>
                <a:spcPct val="0"/>
              </a:spcBef>
              <a:buFontTx/>
              <a:buNone/>
            </a:pPr>
            <a:r>
              <a:rPr lang="en-US" altLang="en-US" sz="2000" b="1" dirty="0" smtClean="0">
                <a:latin typeface="Söhne"/>
              </a:rPr>
              <a:t>6.Frontend </a:t>
            </a:r>
            <a:r>
              <a:rPr lang="en-US" altLang="en-US" sz="2000" b="1" dirty="0">
                <a:latin typeface="Söhne"/>
              </a:rPr>
              <a:t>Development</a:t>
            </a:r>
            <a:r>
              <a:rPr lang="en-US" altLang="en-US" sz="2000" dirty="0">
                <a:latin typeface="Söhne"/>
              </a:rPr>
              <a:t>:</a:t>
            </a:r>
          </a:p>
          <a:p>
            <a:pPr lvl="1" algn="just">
              <a:spcBef>
                <a:spcPct val="0"/>
              </a:spcBef>
              <a:buFont typeface="Arial" panose="020B0604020202020204" pitchFamily="34" charset="0"/>
              <a:buChar char="•"/>
            </a:pPr>
            <a:r>
              <a:rPr lang="en-US" altLang="en-US" sz="2000" dirty="0">
                <a:latin typeface="Söhne"/>
              </a:rPr>
              <a:t>Translate the UI/UX designs into responsive web pages using HTML, CSS, and JavaScript.</a:t>
            </a:r>
          </a:p>
          <a:p>
            <a:pPr lvl="1" algn="just">
              <a:spcBef>
                <a:spcPct val="0"/>
              </a:spcBef>
              <a:buFont typeface="Arial" panose="020B0604020202020204" pitchFamily="34" charset="0"/>
              <a:buChar char="•"/>
            </a:pPr>
            <a:r>
              <a:rPr lang="en-US" altLang="en-US" sz="2000" dirty="0">
                <a:latin typeface="Söhne"/>
              </a:rPr>
              <a:t>Integrate frontend components with backend services and APIs to enable dynamic content rendering and real-time updates.</a:t>
            </a:r>
          </a:p>
          <a:p>
            <a:pPr lvl="1" algn="just">
              <a:spcBef>
                <a:spcPct val="0"/>
              </a:spcBef>
              <a:buFont typeface="Arial" panose="020B0604020202020204" pitchFamily="34" charset="0"/>
              <a:buChar char="•"/>
            </a:pPr>
            <a:r>
              <a:rPr lang="en-US" altLang="en-US" sz="2000" dirty="0">
                <a:latin typeface="Söhne"/>
              </a:rPr>
              <a:t>Implement multimedia features for capturing and displaying video/audio streams, as well as interactive controls for managing video calls.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xmlns="" id="{8239698A-68FF-1C63-A2A7-0D4968519E6B}"/>
              </a:ext>
            </a:extLst>
          </p:cNvPr>
          <p:cNvSpPr txBox="1">
            <a:spLocks noChangeArrowheads="1"/>
          </p:cNvSpPr>
          <p:nvPr/>
        </p:nvSpPr>
        <p:spPr bwMode="auto">
          <a:xfrm>
            <a:off x="609600" y="1074738"/>
            <a:ext cx="8153400" cy="5016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000" b="1" dirty="0">
                <a:latin typeface="Söhne"/>
              </a:rPr>
              <a:t>7.Testing and Quality Assurance</a:t>
            </a:r>
            <a:r>
              <a:rPr lang="en-US" altLang="en-US" sz="2000" dirty="0">
                <a:latin typeface="Söhne"/>
              </a:rPr>
              <a:t>:</a:t>
            </a:r>
          </a:p>
          <a:p>
            <a:pPr lvl="1" algn="just">
              <a:spcBef>
                <a:spcPct val="0"/>
              </a:spcBef>
              <a:buFont typeface="Arial" panose="020B0604020202020204" pitchFamily="34" charset="0"/>
              <a:buChar char="•"/>
            </a:pPr>
            <a:r>
              <a:rPr lang="en-US" altLang="en-US" sz="2000" dirty="0">
                <a:latin typeface="Söhne"/>
              </a:rPr>
              <a:t>Conduct comprehensive testing of the video calling website to identify bugs, performance issues, and usability concerns.</a:t>
            </a:r>
          </a:p>
          <a:p>
            <a:pPr lvl="1" algn="just">
              <a:spcBef>
                <a:spcPct val="0"/>
              </a:spcBef>
              <a:buFont typeface="Arial" panose="020B0604020202020204" pitchFamily="34" charset="0"/>
              <a:buChar char="•"/>
            </a:pPr>
            <a:r>
              <a:rPr lang="en-US" altLang="en-US" sz="2000" dirty="0">
                <a:latin typeface="Söhne"/>
              </a:rPr>
              <a:t>Perform functional testing, compatibility testing, and regression testing across different browsers, devices, and network conditions.</a:t>
            </a:r>
          </a:p>
          <a:p>
            <a:pPr lvl="1" algn="just">
              <a:spcBef>
                <a:spcPct val="0"/>
              </a:spcBef>
              <a:buFont typeface="Arial" panose="020B0604020202020204" pitchFamily="34" charset="0"/>
              <a:buChar char="•"/>
            </a:pPr>
            <a:r>
              <a:rPr lang="en-US" altLang="en-US" sz="2000" dirty="0">
                <a:latin typeface="Söhne"/>
              </a:rPr>
              <a:t>Solicit feedback from beta testers and stakeholders to validate the user experience and address any issues before deployment</a:t>
            </a:r>
            <a:r>
              <a:rPr lang="en-US" altLang="en-US" sz="2000" dirty="0" smtClean="0">
                <a:latin typeface="Söhne"/>
              </a:rPr>
              <a:t>.</a:t>
            </a:r>
          </a:p>
          <a:p>
            <a:pPr lvl="1" algn="just">
              <a:spcBef>
                <a:spcPct val="0"/>
              </a:spcBef>
              <a:buFont typeface="Arial" panose="020B0604020202020204" pitchFamily="34" charset="0"/>
              <a:buChar char="•"/>
            </a:pPr>
            <a:endParaRPr lang="en-US" altLang="en-US" sz="2000" dirty="0">
              <a:latin typeface="Söhne"/>
            </a:endParaRPr>
          </a:p>
          <a:p>
            <a:pPr algn="just">
              <a:spcBef>
                <a:spcPct val="0"/>
              </a:spcBef>
              <a:buFontTx/>
              <a:buNone/>
            </a:pPr>
            <a:r>
              <a:rPr lang="en-US" altLang="en-US" sz="2000" b="1" dirty="0">
                <a:latin typeface="Söhne"/>
              </a:rPr>
              <a:t>8.Deployment and Launch</a:t>
            </a:r>
            <a:r>
              <a:rPr lang="en-US" altLang="en-US" sz="2000" dirty="0">
                <a:latin typeface="Söhne"/>
              </a:rPr>
              <a:t>:</a:t>
            </a:r>
          </a:p>
          <a:p>
            <a:pPr lvl="1" algn="just">
              <a:spcBef>
                <a:spcPct val="0"/>
              </a:spcBef>
              <a:buFont typeface="Arial" panose="020B0604020202020204" pitchFamily="34" charset="0"/>
              <a:buChar char="•"/>
            </a:pPr>
            <a:r>
              <a:rPr lang="en-US" altLang="en-US" sz="2000" dirty="0">
                <a:latin typeface="Söhne"/>
              </a:rPr>
              <a:t>Prepare for deployment by configuring hosting servers, domain settings, and database connections.</a:t>
            </a:r>
          </a:p>
          <a:p>
            <a:pPr lvl="1" algn="just">
              <a:spcBef>
                <a:spcPct val="0"/>
              </a:spcBef>
              <a:buFont typeface="Arial" panose="020B0604020202020204" pitchFamily="34" charset="0"/>
              <a:buChar char="•"/>
            </a:pPr>
            <a:r>
              <a:rPr lang="en-US" altLang="en-US" sz="2000" dirty="0">
                <a:latin typeface="Söhne"/>
              </a:rPr>
              <a:t>Deploy the video calling website to a production environment, ensuring proper configuration and security measures are in place</a:t>
            </a:r>
            <a:r>
              <a:rPr lang="en-US" altLang="en-US" sz="2000" dirty="0" smtClean="0">
                <a:latin typeface="Söhne"/>
              </a:rPr>
              <a:t>.</a:t>
            </a:r>
            <a:endParaRPr lang="en-US" altLang="en-US" sz="2000" dirty="0">
              <a:latin typeface="Söhne"/>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a:extLst>
              <a:ext uri="{FF2B5EF4-FFF2-40B4-BE49-F238E27FC236}">
                <a16:creationId xmlns:a16="http://schemas.microsoft.com/office/drawing/2014/main" xmlns="" id="{4C4BA554-FC32-9C07-A467-89A54324818D}"/>
              </a:ext>
            </a:extLst>
          </p:cNvPr>
          <p:cNvSpPr txBox="1">
            <a:spLocks noChangeArrowheads="1"/>
          </p:cNvSpPr>
          <p:nvPr/>
        </p:nvSpPr>
        <p:spPr bwMode="auto">
          <a:xfrm>
            <a:off x="609600" y="1503363"/>
            <a:ext cx="8077200" cy="409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 typeface="Calibri" panose="020F0502020204030204" pitchFamily="34" charset="0"/>
              <a:buAutoNum type="arabicPeriod"/>
            </a:pPr>
            <a:r>
              <a:rPr lang="en-US" altLang="en-US" sz="2000" b="1">
                <a:latin typeface="Söhne"/>
              </a:rPr>
              <a:t>Functional Video Calling Features</a:t>
            </a:r>
            <a:r>
              <a:rPr lang="en-US" altLang="en-US" sz="2000">
                <a:latin typeface="Söhne"/>
              </a:rPr>
              <a:t>:</a:t>
            </a:r>
          </a:p>
          <a:p>
            <a:pPr lvl="1" algn="just">
              <a:spcBef>
                <a:spcPct val="0"/>
              </a:spcBef>
              <a:buFont typeface="Arial" panose="020B0604020202020204" pitchFamily="34" charset="0"/>
              <a:buChar char="•"/>
            </a:pPr>
            <a:r>
              <a:rPr lang="en-US" altLang="en-US" sz="2000">
                <a:latin typeface="Söhne"/>
              </a:rPr>
              <a:t>Successfully implemented real-time video and audio streaming capabilities using WebRTC technology.</a:t>
            </a:r>
          </a:p>
          <a:p>
            <a:pPr lvl="1" algn="just">
              <a:spcBef>
                <a:spcPct val="0"/>
              </a:spcBef>
              <a:buFont typeface="Arial" panose="020B0604020202020204" pitchFamily="34" charset="0"/>
              <a:buChar char="•"/>
            </a:pPr>
            <a:r>
              <a:rPr lang="en-US" altLang="en-US" sz="2000">
                <a:latin typeface="Söhne"/>
              </a:rPr>
              <a:t>Users can initiate and join video calls with contacts, mute/unmute audio, toggle video visibility, and share screens during calls.</a:t>
            </a:r>
          </a:p>
          <a:p>
            <a:pPr lvl="1" algn="just">
              <a:spcBef>
                <a:spcPct val="0"/>
              </a:spcBef>
              <a:buFont typeface="Arial" panose="020B0604020202020204" pitchFamily="34" charset="0"/>
              <a:buChar char="•"/>
            </a:pPr>
            <a:r>
              <a:rPr lang="en-US" altLang="en-US" sz="2000">
                <a:latin typeface="Söhne"/>
              </a:rPr>
              <a:t>Implemented features such as call waiting, call hold/resume, and call termination to enhance the user experience.</a:t>
            </a:r>
          </a:p>
          <a:p>
            <a:pPr algn="just">
              <a:spcBef>
                <a:spcPct val="0"/>
              </a:spcBef>
              <a:buFont typeface="Calibri" panose="020F0502020204030204" pitchFamily="34" charset="0"/>
              <a:buAutoNum type="arabicPeriod"/>
            </a:pPr>
            <a:r>
              <a:rPr lang="en-US" altLang="en-US" sz="2000" b="1">
                <a:latin typeface="Söhne"/>
              </a:rPr>
              <a:t>User Authentication and Security</a:t>
            </a:r>
            <a:r>
              <a:rPr lang="en-US" altLang="en-US" sz="2000">
                <a:latin typeface="Söhne"/>
              </a:rPr>
              <a:t>:</a:t>
            </a:r>
          </a:p>
          <a:p>
            <a:pPr lvl="1" algn="just">
              <a:spcBef>
                <a:spcPct val="0"/>
              </a:spcBef>
              <a:buFont typeface="Arial" panose="020B0604020202020204" pitchFamily="34" charset="0"/>
              <a:buChar char="•"/>
            </a:pPr>
            <a:r>
              <a:rPr lang="en-US" altLang="en-US" sz="2000">
                <a:latin typeface="Söhne"/>
              </a:rPr>
              <a:t>Implemented secure user authentication mechanisms to protect user accounts and prevent unauthorized access.</a:t>
            </a:r>
          </a:p>
          <a:p>
            <a:pPr lvl="1" algn="just">
              <a:spcBef>
                <a:spcPct val="0"/>
              </a:spcBef>
              <a:buFont typeface="Arial" panose="020B0604020202020204" pitchFamily="34" charset="0"/>
              <a:buChar char="•"/>
            </a:pPr>
            <a:r>
              <a:rPr lang="en-US" altLang="en-US" sz="2000">
                <a:latin typeface="Söhne"/>
              </a:rPr>
              <a:t>Integrated encryption protocols to ensure the privacy and confidentiality of video calls, safeguarding user data from potential security threats.</a:t>
            </a:r>
          </a:p>
        </p:txBody>
      </p:sp>
      <p:sp>
        <p:nvSpPr>
          <p:cNvPr id="18435" name="Title 1">
            <a:extLst>
              <a:ext uri="{FF2B5EF4-FFF2-40B4-BE49-F238E27FC236}">
                <a16:creationId xmlns:a16="http://schemas.microsoft.com/office/drawing/2014/main" xmlns="" id="{973489C7-AD27-1A9F-FDA6-569E37949C27}"/>
              </a:ext>
            </a:extLst>
          </p:cNvPr>
          <p:cNvSpPr txBox="1">
            <a:spLocks noChangeArrowheads="1"/>
          </p:cNvSpPr>
          <p:nvPr/>
        </p:nvSpPr>
        <p:spPr bwMode="auto">
          <a:xfrm>
            <a:off x="457200" y="38100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b="1">
                <a:solidFill>
                  <a:srgbClr val="FFC000"/>
                </a:solidFill>
                <a:latin typeface="Times New Roman" panose="02020603050405020304" pitchFamily="18" charset="0"/>
                <a:cs typeface="Times New Roman" panose="02020603050405020304" pitchFamily="18" charset="0"/>
              </a:rPr>
              <a:t>RESULTS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xmlns="" id="{00CAABB4-30A5-92DD-BB17-059EF11F3135}"/>
              </a:ext>
            </a:extLst>
          </p:cNvPr>
          <p:cNvSpPr txBox="1">
            <a:spLocks noChangeArrowheads="1"/>
          </p:cNvSpPr>
          <p:nvPr/>
        </p:nvSpPr>
        <p:spPr bwMode="auto">
          <a:xfrm>
            <a:off x="685800" y="1295400"/>
            <a:ext cx="7772400" cy="409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000" b="1">
                <a:latin typeface="Söhne"/>
              </a:rPr>
              <a:t>3.Responsive and Intuitive User Interface</a:t>
            </a:r>
            <a:r>
              <a:rPr lang="en-US" altLang="en-US" sz="2000">
                <a:latin typeface="Söhne"/>
              </a:rPr>
              <a:t>:</a:t>
            </a:r>
          </a:p>
          <a:p>
            <a:pPr lvl="1">
              <a:spcBef>
                <a:spcPct val="0"/>
              </a:spcBef>
              <a:buFont typeface="Arial" panose="020B0604020202020204" pitchFamily="34" charset="0"/>
              <a:buChar char="•"/>
            </a:pPr>
            <a:r>
              <a:rPr lang="en-US" altLang="en-US" sz="2000">
                <a:latin typeface="Söhne"/>
              </a:rPr>
              <a:t>Developed a user-friendly interface with intuitive navigation, clear call controls, and responsive design for seamless user experience across devices.</a:t>
            </a:r>
          </a:p>
          <a:p>
            <a:pPr lvl="1">
              <a:spcBef>
                <a:spcPct val="0"/>
              </a:spcBef>
              <a:buFont typeface="Arial" panose="020B0604020202020204" pitchFamily="34" charset="0"/>
              <a:buChar char="•"/>
            </a:pPr>
            <a:r>
              <a:rPr lang="en-US" altLang="en-US" sz="2000">
                <a:latin typeface="Söhne"/>
              </a:rPr>
              <a:t>Incorporated interactive features such as chat messaging, contact management, and presence indicators to enhance usability during video calls.</a:t>
            </a:r>
          </a:p>
          <a:p>
            <a:pPr>
              <a:spcBef>
                <a:spcPct val="0"/>
              </a:spcBef>
              <a:buFontTx/>
              <a:buNone/>
            </a:pPr>
            <a:r>
              <a:rPr lang="en-US" altLang="en-US" sz="2000" b="1">
                <a:latin typeface="Söhne"/>
              </a:rPr>
              <a:t>4.Compatibility and Performance Optimization</a:t>
            </a:r>
            <a:r>
              <a:rPr lang="en-US" altLang="en-US" sz="2000">
                <a:latin typeface="Söhne"/>
              </a:rPr>
              <a:t>:</a:t>
            </a:r>
          </a:p>
          <a:p>
            <a:pPr lvl="1">
              <a:spcBef>
                <a:spcPct val="0"/>
              </a:spcBef>
              <a:buFont typeface="Arial" panose="020B0604020202020204" pitchFamily="34" charset="0"/>
              <a:buChar char="•"/>
            </a:pPr>
            <a:r>
              <a:rPr lang="en-US" altLang="en-US" sz="2000">
                <a:latin typeface="Söhne"/>
              </a:rPr>
              <a:t>Ensured cross-browser compatibility and optimized performance across various devices and network conditions.</a:t>
            </a:r>
          </a:p>
          <a:p>
            <a:pPr lvl="1">
              <a:spcBef>
                <a:spcPct val="0"/>
              </a:spcBef>
              <a:buFont typeface="Arial" panose="020B0604020202020204" pitchFamily="34" charset="0"/>
              <a:buChar char="•"/>
            </a:pPr>
            <a:r>
              <a:rPr lang="en-US" altLang="en-US" sz="2000">
                <a:latin typeface="Söhne"/>
              </a:rPr>
              <a:t>Implemented adaptive bitrate streaming and network congestion control to maintain call quality and minimize latency during video calls.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
            <a:extLst>
              <a:ext uri="{FF2B5EF4-FFF2-40B4-BE49-F238E27FC236}">
                <a16:creationId xmlns:a16="http://schemas.microsoft.com/office/drawing/2014/main" xmlns="" id="{2844A3B6-F21E-71CD-D704-F9A51639A526}"/>
              </a:ext>
            </a:extLst>
          </p:cNvPr>
          <p:cNvSpPr txBox="1">
            <a:spLocks noChangeArrowheads="1"/>
          </p:cNvSpPr>
          <p:nvPr/>
        </p:nvSpPr>
        <p:spPr bwMode="auto">
          <a:xfrm>
            <a:off x="533400" y="1382713"/>
            <a:ext cx="8077200" cy="409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Söhne"/>
              </a:rPr>
              <a:t>5.Scalability and Reliability</a:t>
            </a:r>
            <a:r>
              <a:rPr lang="en-US" altLang="en-US" sz="2000">
                <a:latin typeface="Söhne"/>
              </a:rPr>
              <a:t>:</a:t>
            </a:r>
          </a:p>
          <a:p>
            <a:pPr lvl="1" algn="just">
              <a:spcBef>
                <a:spcPct val="0"/>
              </a:spcBef>
              <a:buFont typeface="Arial" panose="020B0604020202020204" pitchFamily="34" charset="0"/>
              <a:buChar char="•"/>
            </a:pPr>
            <a:r>
              <a:rPr lang="en-US" altLang="en-US" sz="2000">
                <a:latin typeface="Söhne"/>
              </a:rPr>
              <a:t>Designed a scalable architecture to handle increasing user traffic and simultaneous connections.</a:t>
            </a:r>
          </a:p>
          <a:p>
            <a:pPr lvl="1">
              <a:spcBef>
                <a:spcPct val="0"/>
              </a:spcBef>
              <a:buFont typeface="Arial" panose="020B0604020202020204" pitchFamily="34" charset="0"/>
              <a:buChar char="•"/>
            </a:pPr>
            <a:r>
              <a:rPr lang="en-US" altLang="en-US" sz="2000">
                <a:latin typeface="Söhne"/>
              </a:rPr>
              <a:t>Implemented load balancing, caching mechanisms, and auto-scaling strategies to optimize resource utilization and ensure platform reliability.</a:t>
            </a:r>
          </a:p>
          <a:p>
            <a:pPr>
              <a:spcBef>
                <a:spcPct val="0"/>
              </a:spcBef>
              <a:buFontTx/>
              <a:buNone/>
            </a:pPr>
            <a:r>
              <a:rPr lang="en-US" altLang="en-US" sz="2000" b="1">
                <a:latin typeface="Söhne"/>
              </a:rPr>
              <a:t>6.Accessibility and Inclusivity</a:t>
            </a:r>
            <a:r>
              <a:rPr lang="en-US" altLang="en-US" sz="2000">
                <a:latin typeface="Söhne"/>
              </a:rPr>
              <a:t>:</a:t>
            </a:r>
          </a:p>
          <a:p>
            <a:pPr lvl="1">
              <a:spcBef>
                <a:spcPct val="0"/>
              </a:spcBef>
              <a:buFont typeface="Arial" panose="020B0604020202020204" pitchFamily="34" charset="0"/>
              <a:buChar char="•"/>
            </a:pPr>
            <a:r>
              <a:rPr lang="en-US" altLang="en-US" sz="2000">
                <a:latin typeface="Söhne"/>
              </a:rPr>
              <a:t>Incorporated accessibility features such as screen reader compatibility, keyboard navigation support, and customizable UI elements to cater to users with diverse needs.</a:t>
            </a:r>
          </a:p>
          <a:p>
            <a:pPr lvl="1">
              <a:spcBef>
                <a:spcPct val="0"/>
              </a:spcBef>
              <a:buFont typeface="Arial" panose="020B0604020202020204" pitchFamily="34" charset="0"/>
              <a:buChar char="•"/>
            </a:pPr>
            <a:r>
              <a:rPr lang="en-US" altLang="en-US" sz="2000">
                <a:latin typeface="Söhne"/>
              </a:rPr>
              <a:t>Ensured compliance with accessibility standards such as WCAG (Web Content Accessibility Guidelines) to enhance inclusivity and reach a broader audience.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EE4E83E-63F5-8A10-BFDF-D213F632625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381000"/>
            <a:ext cx="9144000" cy="6019800"/>
          </a:xfrm>
          <a:prstGeom prst="rect">
            <a:avLst/>
          </a:prstGeom>
        </p:spPr>
      </p:pic>
    </p:spTree>
    <p:extLst>
      <p:ext uri="{BB962C8B-B14F-4D97-AF65-F5344CB8AC3E}">
        <p14:creationId xmlns:p14="http://schemas.microsoft.com/office/powerpoint/2010/main" xmlns="" val="19072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0D6F0105-FF70-A006-C958-281C5C1920C7}"/>
              </a:ext>
            </a:extLst>
          </p:cNvPr>
          <p:cNvSpPr>
            <a:spLocks noGrp="1" noChangeArrowheads="1"/>
          </p:cNvSpPr>
          <p:nvPr>
            <p:ph type="title"/>
          </p:nvPr>
        </p:nvSpPr>
        <p:spPr>
          <a:xfrm>
            <a:off x="457200" y="381000"/>
            <a:ext cx="8229600" cy="1143000"/>
          </a:xfrm>
        </p:spPr>
        <p:txBody>
          <a:bodyPr/>
          <a:lstStyle/>
          <a:p>
            <a:pPr algn="l" eaLnBrk="1" hangingPunct="1"/>
            <a:r>
              <a:rPr lang="en-US" altLang="en-US" sz="3600" b="1">
                <a:solidFill>
                  <a:srgbClr val="FFC000"/>
                </a:solidFill>
                <a:latin typeface="Times New Roman" panose="02020603050405020304" pitchFamily="18" charset="0"/>
                <a:cs typeface="Times New Roman" panose="02020603050405020304" pitchFamily="18" charset="0"/>
              </a:rPr>
              <a:t>CONTENTS</a:t>
            </a:r>
          </a:p>
        </p:txBody>
      </p:sp>
      <p:sp>
        <p:nvSpPr>
          <p:cNvPr id="6147" name="Content Placeholder 2">
            <a:extLst>
              <a:ext uri="{FF2B5EF4-FFF2-40B4-BE49-F238E27FC236}">
                <a16:creationId xmlns:a16="http://schemas.microsoft.com/office/drawing/2014/main" xmlns="" id="{A91CD0DD-318E-CEE0-C9AC-CFA46441B10B}"/>
              </a:ext>
            </a:extLst>
          </p:cNvPr>
          <p:cNvSpPr>
            <a:spLocks noGrp="1" noChangeArrowheads="1"/>
          </p:cNvSpPr>
          <p:nvPr>
            <p:ph idx="1"/>
          </p:nvPr>
        </p:nvSpPr>
        <p:spPr>
          <a:xfrm>
            <a:off x="457200" y="1828800"/>
            <a:ext cx="8229600" cy="4525963"/>
          </a:xfrm>
        </p:spPr>
        <p:txBody>
          <a:bodyPr/>
          <a:lstStyle/>
          <a:p>
            <a:pPr eaLnBrk="1" hangingPunct="1">
              <a:buFont typeface="Wingdings" panose="05000000000000000000" pitchFamily="2" charset="2"/>
              <a:buChar char="Ø"/>
            </a:pPr>
            <a:endParaRPr lang="en-IN" altLang="en-US" sz="200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IN" altLang="en-US" sz="2000">
                <a:latin typeface="Times New Roman" panose="02020603050405020304" pitchFamily="18" charset="0"/>
                <a:cs typeface="Times New Roman" panose="02020603050405020304" pitchFamily="18" charset="0"/>
              </a:rPr>
              <a:t>ABSTRACT</a:t>
            </a:r>
          </a:p>
          <a:p>
            <a:pPr eaLnBrk="1" hangingPunct="1">
              <a:buFont typeface="Wingdings" panose="05000000000000000000" pitchFamily="2" charset="2"/>
              <a:buChar char="Ø"/>
            </a:pPr>
            <a:r>
              <a:rPr lang="en-IN" altLang="en-US" sz="2000">
                <a:latin typeface="Times New Roman" panose="02020603050405020304" pitchFamily="18" charset="0"/>
                <a:cs typeface="Times New Roman" panose="02020603050405020304" pitchFamily="18" charset="0"/>
              </a:rPr>
              <a:t>INTRODUCTION</a:t>
            </a:r>
          </a:p>
          <a:p>
            <a:pPr eaLnBrk="1" hangingPunct="1">
              <a:buFont typeface="Wingdings" panose="05000000000000000000" pitchFamily="2" charset="2"/>
              <a:buChar char="Ø"/>
            </a:pPr>
            <a:r>
              <a:rPr lang="en-IN" altLang="en-US" sz="2000">
                <a:latin typeface="Times New Roman" panose="02020603050405020304" pitchFamily="18" charset="0"/>
                <a:cs typeface="Times New Roman" panose="02020603050405020304" pitchFamily="18" charset="0"/>
              </a:rPr>
              <a:t>LITERATURE SURVEY</a:t>
            </a:r>
          </a:p>
          <a:p>
            <a:pPr eaLnBrk="1" hangingPunct="1">
              <a:buFont typeface="Wingdings" panose="05000000000000000000" pitchFamily="2" charset="2"/>
              <a:buChar char="Ø"/>
            </a:pPr>
            <a:r>
              <a:rPr lang="en-IN" altLang="en-US" sz="2000">
                <a:latin typeface="Times New Roman" panose="02020603050405020304" pitchFamily="18" charset="0"/>
                <a:cs typeface="Times New Roman" panose="02020603050405020304" pitchFamily="18" charset="0"/>
              </a:rPr>
              <a:t>PROBLEM FORMULATION</a:t>
            </a:r>
          </a:p>
          <a:p>
            <a:pPr eaLnBrk="1" hangingPunct="1">
              <a:buFont typeface="Wingdings" panose="05000000000000000000" pitchFamily="2" charset="2"/>
              <a:buChar char="Ø"/>
            </a:pPr>
            <a:r>
              <a:rPr lang="en-IN" altLang="en-US" sz="2000">
                <a:latin typeface="Times New Roman" panose="02020603050405020304" pitchFamily="18" charset="0"/>
                <a:cs typeface="Times New Roman" panose="02020603050405020304" pitchFamily="18" charset="0"/>
              </a:rPr>
              <a:t>METHODOLOGY</a:t>
            </a:r>
          </a:p>
          <a:p>
            <a:pPr eaLnBrk="1" hangingPunct="1">
              <a:buFont typeface="Wingdings" panose="05000000000000000000" pitchFamily="2" charset="2"/>
              <a:buChar char="Ø"/>
            </a:pPr>
            <a:r>
              <a:rPr lang="en-IN" altLang="en-US" sz="2000">
                <a:latin typeface="Times New Roman" panose="02020603050405020304" pitchFamily="18" charset="0"/>
                <a:cs typeface="Times New Roman" panose="02020603050405020304" pitchFamily="18" charset="0"/>
              </a:rPr>
              <a:t>RESULTS</a:t>
            </a:r>
          </a:p>
          <a:p>
            <a:pPr eaLnBrk="1" hangingPunct="1">
              <a:buFont typeface="Wingdings" panose="05000000000000000000" pitchFamily="2" charset="2"/>
              <a:buChar char="Ø"/>
            </a:pPr>
            <a:r>
              <a:rPr lang="en-IN" altLang="en-US" sz="2000">
                <a:latin typeface="Times New Roman" panose="02020603050405020304" pitchFamily="18" charset="0"/>
                <a:cs typeface="Times New Roman" panose="02020603050405020304" pitchFamily="18" charset="0"/>
              </a:rPr>
              <a:t>REFERENCES</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5D53C62-5F4E-F879-995C-1FD54805BA5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14600" y="0"/>
            <a:ext cx="3962399" cy="6858000"/>
          </a:xfrm>
          <a:prstGeom prst="rect">
            <a:avLst/>
          </a:prstGeom>
        </p:spPr>
      </p:pic>
    </p:spTree>
    <p:extLst>
      <p:ext uri="{BB962C8B-B14F-4D97-AF65-F5344CB8AC3E}">
        <p14:creationId xmlns:p14="http://schemas.microsoft.com/office/powerpoint/2010/main" xmlns="" val="3377342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69498A3E-0656-C122-C627-25859B14A66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05000" y="0"/>
            <a:ext cx="5410200" cy="6858000"/>
          </a:xfrm>
          <a:prstGeom prst="rect">
            <a:avLst/>
          </a:prstGeom>
        </p:spPr>
      </p:pic>
    </p:spTree>
    <p:extLst>
      <p:ext uri="{BB962C8B-B14F-4D97-AF65-F5344CB8AC3E}">
        <p14:creationId xmlns:p14="http://schemas.microsoft.com/office/powerpoint/2010/main" xmlns="" val="12584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a:extLst>
              <a:ext uri="{FF2B5EF4-FFF2-40B4-BE49-F238E27FC236}">
                <a16:creationId xmlns:a16="http://schemas.microsoft.com/office/drawing/2014/main" xmlns="" id="{8B892F26-7606-81F7-1039-BFB5A4E4E4AA}"/>
              </a:ext>
            </a:extLst>
          </p:cNvPr>
          <p:cNvSpPr txBox="1">
            <a:spLocks noChangeArrowheads="1"/>
          </p:cNvSpPr>
          <p:nvPr/>
        </p:nvSpPr>
        <p:spPr bwMode="auto">
          <a:xfrm>
            <a:off x="2209800" y="457200"/>
            <a:ext cx="44196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IN" altLang="en-US" sz="2800">
                <a:solidFill>
                  <a:srgbClr val="FFC000"/>
                </a:solidFill>
              </a:rPr>
              <a:t>REFERENCES</a:t>
            </a:r>
          </a:p>
        </p:txBody>
      </p:sp>
      <p:sp>
        <p:nvSpPr>
          <p:cNvPr id="22531" name="TextBox 3">
            <a:extLst>
              <a:ext uri="{FF2B5EF4-FFF2-40B4-BE49-F238E27FC236}">
                <a16:creationId xmlns:a16="http://schemas.microsoft.com/office/drawing/2014/main" xmlns="" id="{49F47CE2-90D2-B70D-F4CC-89A72488E721}"/>
              </a:ext>
            </a:extLst>
          </p:cNvPr>
          <p:cNvSpPr txBox="1">
            <a:spLocks noChangeArrowheads="1"/>
          </p:cNvSpPr>
          <p:nvPr/>
        </p:nvSpPr>
        <p:spPr bwMode="auto">
          <a:xfrm>
            <a:off x="609600" y="1447800"/>
            <a:ext cx="6934200" cy="409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 typeface="Calibri" panose="020F0502020204030204" pitchFamily="34" charset="0"/>
              <a:buAutoNum type="arabicPeriod"/>
            </a:pPr>
            <a:r>
              <a:rPr lang="en-IN" altLang="en-US" sz="2000">
                <a:latin typeface="Söhne"/>
              </a:rPr>
              <a:t>Al-Qatamin, M. A., &amp; Mnaouer, A. B. (2018). Real-time communication applications: A comprehensive study. Journal of King Saud University - Computer and Information Sciences, 30(4), 507-521.</a:t>
            </a:r>
          </a:p>
          <a:p>
            <a:pPr algn="just">
              <a:spcBef>
                <a:spcPct val="0"/>
              </a:spcBef>
              <a:buFont typeface="Calibri" panose="020F0502020204030204" pitchFamily="34" charset="0"/>
              <a:buAutoNum type="arabicPeriod"/>
            </a:pPr>
            <a:r>
              <a:rPr lang="en-IN" altLang="en-US" sz="2000">
                <a:latin typeface="Söhne"/>
              </a:rPr>
              <a:t>Singh, A., &amp; Kumar, V. (2019). WebRTC: A revolutionary approach for real-time communication. 2019 IEEE 5th International Conference for Convergence in Technology (I2CT), 1-5.</a:t>
            </a:r>
          </a:p>
          <a:p>
            <a:pPr algn="just">
              <a:spcBef>
                <a:spcPct val="0"/>
              </a:spcBef>
              <a:buFont typeface="Calibri" panose="020F0502020204030204" pitchFamily="34" charset="0"/>
              <a:buAutoNum type="arabicPeriod"/>
            </a:pPr>
            <a:r>
              <a:rPr lang="en-IN" altLang="en-US" sz="2000">
                <a:latin typeface="Söhne"/>
              </a:rPr>
              <a:t>Grigorik, I. (2013). High-performance browser networking: What every web developer should know about networking and web performance. O'Reilly Media, Inc.</a:t>
            </a:r>
          </a:p>
          <a:p>
            <a:pPr algn="just">
              <a:spcBef>
                <a:spcPct val="0"/>
              </a:spcBef>
              <a:buFont typeface="Calibri" panose="020F0502020204030204" pitchFamily="34" charset="0"/>
              <a:buAutoNum type="arabicPeriod"/>
            </a:pPr>
            <a:r>
              <a:rPr lang="en-IN" altLang="en-US" sz="2000">
                <a:latin typeface="Söhne"/>
              </a:rPr>
              <a:t>Flanagan, D. (2011). JavaScript: The Definitive Guide. O'Reilly Media, Inc.</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5B7EE7-F5A9-44C6-0353-635D2B494E16}"/>
              </a:ext>
            </a:extLst>
          </p:cNvPr>
          <p:cNvSpPr txBox="1"/>
          <p:nvPr/>
        </p:nvSpPr>
        <p:spPr>
          <a:xfrm>
            <a:off x="2362200" y="2641941"/>
            <a:ext cx="4743450" cy="1015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45718" tIns="45718" rIns="45718" bIns="45718" spcCol="38100">
            <a:spAutoFit/>
          </a:bodyPr>
          <a:lstStyle/>
          <a:p>
            <a:pPr algn="ctr" eaLnBrk="1" fontAlgn="auto">
              <a:spcBef>
                <a:spcPts val="0"/>
              </a:spcBef>
              <a:spcAft>
                <a:spcPts val="0"/>
              </a:spcAft>
              <a:defRPr/>
            </a:pPr>
            <a:r>
              <a:rPr lang="en-US" sz="6000" b="1" dirty="0">
                <a:solidFill>
                  <a:srgbClr val="FFC000"/>
                </a:solidFill>
                <a:latin typeface="Times New Roman" panose="02020603050405020304" pitchFamily="18" charset="0"/>
                <a:cs typeface="Times New Roman" panose="02020603050405020304" pitchFamily="18" charset="0"/>
                <a:sym typeface="Calibri"/>
              </a:rPr>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0F91C83-8177-D5A9-4C66-5FF386249D61}"/>
              </a:ext>
            </a:extLst>
          </p:cNvPr>
          <p:cNvSpPr txBox="1"/>
          <p:nvPr/>
        </p:nvSpPr>
        <p:spPr>
          <a:xfrm>
            <a:off x="476054" y="1300883"/>
            <a:ext cx="4800600" cy="2585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45718" tIns="45718" rIns="45718" bIns="45718" spcCol="38100" anchor="ctr">
            <a:spAutoFit/>
          </a:bodyPr>
          <a:lstStyle/>
          <a:p>
            <a:pPr algn="just">
              <a:defRPr/>
            </a:pPr>
            <a:r>
              <a:rPr lang="en-US" dirty="0">
                <a:latin typeface="Söhne"/>
              </a:rPr>
              <a:t>In today's interconnected world, effective communication is paramount, especially when physical distances separate individuals. The advent of web-based technologies has revolutionized how we connect, and video calling has become an integral part of this digital landscape. This project aims to develop a user-friendly video calling website using modern web development techniques.</a:t>
            </a:r>
          </a:p>
        </p:txBody>
      </p:sp>
      <p:pic>
        <p:nvPicPr>
          <p:cNvPr id="7171" name="Picture 4" descr="All the Best Tips and Tricks for Video Calls - Tech.co">
            <a:extLst>
              <a:ext uri="{FF2B5EF4-FFF2-40B4-BE49-F238E27FC236}">
                <a16:creationId xmlns:a16="http://schemas.microsoft.com/office/drawing/2014/main" xmlns="" id="{004B48D5-9C01-4FF8-AE18-FD3A5C34B45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l="31667" t="3404" r="23334" b="25107"/>
          <a:stretch>
            <a:fillRect/>
          </a:stretch>
        </p:blipFill>
        <p:spPr bwMode="auto">
          <a:xfrm>
            <a:off x="5562600" y="1219200"/>
            <a:ext cx="34290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2" name="Title 1">
            <a:extLst>
              <a:ext uri="{FF2B5EF4-FFF2-40B4-BE49-F238E27FC236}">
                <a16:creationId xmlns:a16="http://schemas.microsoft.com/office/drawing/2014/main" xmlns="" id="{70C75FED-205F-166B-42B2-A3F0A681FBB4}"/>
              </a:ext>
            </a:extLst>
          </p:cNvPr>
          <p:cNvSpPr txBox="1">
            <a:spLocks noChangeArrowheads="1"/>
          </p:cNvSpPr>
          <p:nvPr/>
        </p:nvSpPr>
        <p:spPr bwMode="auto">
          <a:xfrm>
            <a:off x="419100" y="41910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b="1" dirty="0">
                <a:solidFill>
                  <a:srgbClr val="FFC000"/>
                </a:solidFill>
                <a:latin typeface="Times New Roman" panose="02020603050405020304" pitchFamily="18" charset="0"/>
                <a:cs typeface="Times New Roman" panose="02020603050405020304" pitchFamily="18" charset="0"/>
              </a:rPr>
              <a:t>ABSTRACT</a:t>
            </a:r>
          </a:p>
        </p:txBody>
      </p:sp>
      <p:sp>
        <p:nvSpPr>
          <p:cNvPr id="7173" name="TextBox 4">
            <a:extLst>
              <a:ext uri="{FF2B5EF4-FFF2-40B4-BE49-F238E27FC236}">
                <a16:creationId xmlns:a16="http://schemas.microsoft.com/office/drawing/2014/main" xmlns="" id="{A72EB989-DE97-48CC-035C-08E131CA5A7C}"/>
              </a:ext>
            </a:extLst>
          </p:cNvPr>
          <p:cNvSpPr txBox="1">
            <a:spLocks noChangeArrowheads="1"/>
          </p:cNvSpPr>
          <p:nvPr/>
        </p:nvSpPr>
        <p:spPr bwMode="auto">
          <a:xfrm>
            <a:off x="419100" y="4114800"/>
            <a:ext cx="8267700" cy="203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a:latin typeface="Söhne"/>
              </a:rPr>
              <a:t>The proposed platform will offer seamless real-time communication through high-quality video and audio transmission, facilitating interactions between individuals regardless of their geographic locations.</a:t>
            </a:r>
          </a:p>
          <a:p>
            <a:pPr algn="just"/>
            <a:endParaRPr lang="en-US" altLang="en-US">
              <a:latin typeface="Söhne"/>
            </a:endParaRPr>
          </a:p>
          <a:p>
            <a:pPr algn="just"/>
            <a:r>
              <a:rPr lang="en-US" altLang="en-US">
                <a:latin typeface="Söhne"/>
              </a:rPr>
              <a:t>Key features of the website include </a:t>
            </a:r>
            <a:r>
              <a:rPr lang="en-US" altLang="en-US">
                <a:solidFill>
                  <a:schemeClr val="bg2"/>
                </a:solidFill>
                <a:latin typeface="Söhne"/>
              </a:rPr>
              <a:t>user authentication</a:t>
            </a:r>
            <a:r>
              <a:rPr lang="en-US" altLang="en-US">
                <a:latin typeface="Söhne"/>
              </a:rPr>
              <a:t>, </a:t>
            </a:r>
            <a:r>
              <a:rPr lang="en-US" altLang="en-US">
                <a:solidFill>
                  <a:srgbClr val="F73C17"/>
                </a:solidFill>
                <a:latin typeface="Söhne"/>
              </a:rPr>
              <a:t>contact management</a:t>
            </a:r>
            <a:r>
              <a:rPr lang="en-US" altLang="en-US">
                <a:latin typeface="Söhne"/>
              </a:rPr>
              <a:t>, and </a:t>
            </a:r>
            <a:r>
              <a:rPr lang="en-US" altLang="en-US">
                <a:solidFill>
                  <a:srgbClr val="F73C17"/>
                </a:solidFill>
                <a:latin typeface="Söhne"/>
              </a:rPr>
              <a:t>intuitive interface design</a:t>
            </a:r>
            <a:r>
              <a:rPr lang="en-US" altLang="en-US">
                <a:latin typeface="Söhne"/>
              </a:rPr>
              <a:t>. </a:t>
            </a:r>
            <a:endParaRPr lang="en-US" altLang="en-US" b="1">
              <a:solidFill>
                <a:srgbClr val="FFC000"/>
              </a:solidFill>
              <a:latin typeface="Times New Roman" panose="02020603050405020304" pitchFamily="18" charset="0"/>
              <a:cs typeface="Times New Roman" panose="02020603050405020304" pitchFamily="18" charset="0"/>
              <a:sym typeface="Calibri" panose="020F0502020204030204" pitchFamily="34" charset="0"/>
            </a:endParaRPr>
          </a:p>
          <a:p>
            <a:endParaRPr lang="en-US" altLang="en-US">
              <a:latin typeface="Söhne"/>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543BCE0-CB5C-8EC3-7CB5-63382CB5C535}"/>
              </a:ext>
            </a:extLst>
          </p:cNvPr>
          <p:cNvSpPr txBox="1"/>
          <p:nvPr/>
        </p:nvSpPr>
        <p:spPr>
          <a:xfrm>
            <a:off x="152400" y="1524000"/>
            <a:ext cx="7620000" cy="4093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45718" tIns="45718" rIns="45718" bIns="45718" spcCol="38100">
            <a:spAutoFit/>
          </a:bodyPr>
          <a:lstStyle/>
          <a:p>
            <a:pPr marL="342900" indent="-342900" algn="just">
              <a:buFont typeface="Arial" panose="020B0604020202020204" pitchFamily="34" charset="0"/>
              <a:buChar char="•"/>
              <a:defRPr/>
            </a:pPr>
            <a:r>
              <a:rPr lang="en-US" sz="2000" dirty="0">
                <a:latin typeface="Söhne"/>
              </a:rPr>
              <a:t>Digital connectivity has transformed modern life, making seamless communication across distances essential.</a:t>
            </a:r>
          </a:p>
          <a:p>
            <a:pPr marL="342900" indent="-342900" algn="just">
              <a:buFont typeface="Arial" panose="020B0604020202020204" pitchFamily="34" charset="0"/>
              <a:buChar char="•"/>
              <a:defRPr/>
            </a:pPr>
            <a:r>
              <a:rPr lang="en-US" sz="2000" dirty="0">
                <a:latin typeface="Söhne"/>
              </a:rPr>
              <a:t>Video calling is now a cornerstone of personal and professional interactions.</a:t>
            </a:r>
          </a:p>
          <a:p>
            <a:pPr marL="342900" indent="-342900" algn="just">
              <a:buFont typeface="Arial" panose="020B0604020202020204" pitchFamily="34" charset="0"/>
              <a:buChar char="•"/>
              <a:defRPr/>
            </a:pPr>
            <a:r>
              <a:rPr lang="en-US" sz="2000" dirty="0">
                <a:latin typeface="Söhne"/>
              </a:rPr>
              <a:t>With the rise of web-based technologies, the convenience and accessibility of video calling have reached new heights.</a:t>
            </a:r>
          </a:p>
          <a:p>
            <a:pPr marL="342900" indent="-342900" algn="just">
              <a:buFont typeface="Arial" panose="020B0604020202020204" pitchFamily="34" charset="0"/>
              <a:buChar char="•"/>
              <a:defRPr/>
            </a:pPr>
            <a:r>
              <a:rPr lang="en-US" sz="2000" dirty="0">
                <a:latin typeface="Söhne"/>
              </a:rPr>
              <a:t>Developing a user-friendly and robust video calling website using cutting-edge web development techniques is a compelling endeavor.</a:t>
            </a:r>
          </a:p>
          <a:p>
            <a:pPr marL="342900" indent="-342900" algn="just">
              <a:buFont typeface="Arial" panose="020B0604020202020204" pitchFamily="34" charset="0"/>
              <a:buChar char="•"/>
              <a:defRPr/>
            </a:pPr>
            <a:r>
              <a:rPr lang="en-US" sz="2000" dirty="0">
                <a:latin typeface="Söhne"/>
              </a:rPr>
              <a:t>This project aims to deliver a solution that:</a:t>
            </a:r>
          </a:p>
          <a:p>
            <a:pPr marL="800100" lvl="1" indent="-342900" algn="just">
              <a:buFont typeface="Wingdings" panose="05000000000000000000" pitchFamily="2" charset="2"/>
              <a:buChar char="ü"/>
              <a:defRPr/>
            </a:pPr>
            <a:r>
              <a:rPr lang="en-US" sz="2000" dirty="0">
                <a:latin typeface="Söhne"/>
              </a:rPr>
              <a:t>Facilitates real-time communication</a:t>
            </a:r>
          </a:p>
          <a:p>
            <a:pPr marL="800100" lvl="1" indent="-342900" algn="just">
              <a:buFont typeface="Wingdings" panose="05000000000000000000" pitchFamily="2" charset="2"/>
              <a:buChar char="ü"/>
              <a:defRPr/>
            </a:pPr>
            <a:r>
              <a:rPr lang="en-US" sz="2000" dirty="0">
                <a:latin typeface="Söhne"/>
              </a:rPr>
              <a:t>Prioritizes user experience, security, and accessibility</a:t>
            </a:r>
          </a:p>
          <a:p>
            <a:pPr marL="800100" lvl="1" indent="-342900" algn="just">
              <a:buFont typeface="Wingdings" panose="05000000000000000000" pitchFamily="2" charset="2"/>
              <a:buChar char="ü"/>
              <a:defRPr/>
            </a:pPr>
            <a:r>
              <a:rPr lang="en-US" sz="2000" dirty="0">
                <a:latin typeface="Söhne"/>
              </a:rPr>
              <a:t>Transcends geographical barriers and enables face-to-face conversations from the comfort of devices.</a:t>
            </a:r>
            <a:endParaRPr lang="en-US" sz="2000" b="1" dirty="0">
              <a:solidFill>
                <a:srgbClr val="FFC000"/>
              </a:solidFill>
              <a:latin typeface="Times New Roman" panose="02020603050405020304" pitchFamily="18" charset="0"/>
              <a:cs typeface="Times New Roman" panose="02020603050405020304" pitchFamily="18" charset="0"/>
              <a:sym typeface="Calibri"/>
            </a:endParaRPr>
          </a:p>
        </p:txBody>
      </p:sp>
      <p:sp>
        <p:nvSpPr>
          <p:cNvPr id="8195" name="Title 1">
            <a:extLst>
              <a:ext uri="{FF2B5EF4-FFF2-40B4-BE49-F238E27FC236}">
                <a16:creationId xmlns:a16="http://schemas.microsoft.com/office/drawing/2014/main" xmlns="" id="{899B0087-B9AD-8FD9-8255-9C4D54D090CC}"/>
              </a:ext>
            </a:extLst>
          </p:cNvPr>
          <p:cNvSpPr txBox="1">
            <a:spLocks noChangeArrowheads="1"/>
          </p:cNvSpPr>
          <p:nvPr/>
        </p:nvSpPr>
        <p:spPr bwMode="auto">
          <a:xfrm>
            <a:off x="457200" y="38100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b="1" dirty="0">
                <a:solidFill>
                  <a:srgbClr val="FFC000"/>
                </a:solidFill>
                <a:latin typeface="Times New Roman" panose="02020603050405020304" pitchFamily="18" charset="0"/>
                <a:cs typeface="Times New Roman" panose="02020603050405020304" pitchFamily="18" charset="0"/>
              </a:rPr>
              <a:t>INTRODUCTION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50F45-2F8C-9C01-14A3-BF4B16790490}"/>
              </a:ext>
            </a:extLst>
          </p:cNvPr>
          <p:cNvSpPr>
            <a:spLocks noGrp="1"/>
          </p:cNvSpPr>
          <p:nvPr>
            <p:ph type="title"/>
          </p:nvPr>
        </p:nvSpPr>
        <p:spPr>
          <a:xfrm>
            <a:off x="457200" y="274638"/>
            <a:ext cx="4114800" cy="1143000"/>
          </a:xfrm>
        </p:spPr>
        <p:txBody>
          <a:bodyPr/>
          <a:lstStyle/>
          <a:p>
            <a:r>
              <a:rPr lang="en-IN" sz="3600" b="1" dirty="0">
                <a:solidFill>
                  <a:srgbClr val="FFC000"/>
                </a:solidFill>
                <a:latin typeface="Times New Roman" panose="02020603050405020304" pitchFamily="18" charset="0"/>
                <a:cs typeface="Times New Roman" panose="02020603050405020304" pitchFamily="18" charset="0"/>
              </a:rPr>
              <a:t>SOFTWARE USED</a:t>
            </a:r>
          </a:p>
        </p:txBody>
      </p:sp>
      <p:sp>
        <p:nvSpPr>
          <p:cNvPr id="3" name="Content Placeholder 2">
            <a:extLst>
              <a:ext uri="{FF2B5EF4-FFF2-40B4-BE49-F238E27FC236}">
                <a16:creationId xmlns:a16="http://schemas.microsoft.com/office/drawing/2014/main" xmlns="" id="{A61AF2C6-96EB-8926-C7ED-F1A441DA5170}"/>
              </a:ext>
            </a:extLst>
          </p:cNvPr>
          <p:cNvSpPr>
            <a:spLocks noGrp="1"/>
          </p:cNvSpPr>
          <p:nvPr>
            <p:ph sz="half" idx="1"/>
          </p:nvPr>
        </p:nvSpPr>
        <p:spPr/>
        <p:txBody>
          <a:bodyPr/>
          <a:lstStyle/>
          <a:p>
            <a:pPr marL="0" indent="0">
              <a:buNone/>
            </a:pPr>
            <a:r>
              <a:rPr lang="en-US" sz="2000" dirty="0">
                <a:latin typeface="Söhne"/>
              </a:rPr>
              <a:t>Video SDKs often provide tools for tasks such as video streaming, recording, playback, editing, and sometimes even real-time video communication. Real-time video infrastructure for every developer Real-time audio video SDKs offer complete flexibility, scalability, and control, making it effortless to integrate audio-video conferencing and live streaming into web and mobile apps</a:t>
            </a:r>
            <a:endParaRPr lang="en-IN" sz="2000" dirty="0">
              <a:latin typeface="Söhne"/>
            </a:endParaRPr>
          </a:p>
        </p:txBody>
      </p:sp>
      <p:pic>
        <p:nvPicPr>
          <p:cNvPr id="6" name="Picture 5">
            <a:extLst>
              <a:ext uri="{FF2B5EF4-FFF2-40B4-BE49-F238E27FC236}">
                <a16:creationId xmlns:a16="http://schemas.microsoft.com/office/drawing/2014/main" xmlns="" id="{D634D8F8-E11D-8151-CA3C-CB87A3A5EAA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29200" y="1600200"/>
            <a:ext cx="3505200" cy="838200"/>
          </a:xfrm>
          <a:prstGeom prst="rect">
            <a:avLst/>
          </a:prstGeom>
        </p:spPr>
      </p:pic>
    </p:spTree>
    <p:extLst>
      <p:ext uri="{BB962C8B-B14F-4D97-AF65-F5344CB8AC3E}">
        <p14:creationId xmlns:p14="http://schemas.microsoft.com/office/powerpoint/2010/main" xmlns="" val="103986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2ED50DD-83B4-C161-4A7B-E17EE4C5062B}"/>
              </a:ext>
            </a:extLst>
          </p:cNvPr>
          <p:cNvSpPr>
            <a:spLocks noGrp="1"/>
          </p:cNvSpPr>
          <p:nvPr>
            <p:ph idx="1"/>
          </p:nvPr>
        </p:nvSpPr>
        <p:spPr>
          <a:xfrm>
            <a:off x="457200" y="609600"/>
            <a:ext cx="8229600" cy="5516563"/>
          </a:xfrm>
        </p:spPr>
        <p:txBody>
          <a:bodyPr/>
          <a:lstStyle/>
          <a:p>
            <a:pPr marL="0" indent="0">
              <a:buNone/>
            </a:pPr>
            <a:r>
              <a:rPr lang="en-US" sz="2000" dirty="0">
                <a:latin typeface="Söhne"/>
              </a:rPr>
              <a:t>Video SDKs are commonly used in a wide range of applications, including:</a:t>
            </a:r>
          </a:p>
          <a:p>
            <a:pPr marL="457200" indent="-457200">
              <a:buAutoNum type="arabicPeriod"/>
            </a:pPr>
            <a:r>
              <a:rPr lang="en-US" sz="2000" dirty="0">
                <a:latin typeface="Söhne"/>
              </a:rPr>
              <a:t>Live Streaming Platforms</a:t>
            </a:r>
          </a:p>
          <a:p>
            <a:pPr marL="457200" indent="-457200">
              <a:buAutoNum type="arabicPeriod"/>
            </a:pPr>
            <a:r>
              <a:rPr lang="en-US" sz="2000" dirty="0">
                <a:latin typeface="Söhne"/>
              </a:rPr>
              <a:t>Video Conferencing and Communication</a:t>
            </a:r>
          </a:p>
          <a:p>
            <a:pPr marL="457200" indent="-457200">
              <a:buAutoNum type="arabicPeriod"/>
            </a:pPr>
            <a:r>
              <a:rPr lang="en-IN" sz="2000" dirty="0">
                <a:latin typeface="Söhne"/>
              </a:rPr>
              <a:t>Video Analytics</a:t>
            </a:r>
            <a:endParaRPr lang="en-US" sz="2000" dirty="0">
              <a:latin typeface="Söhne"/>
            </a:endParaRPr>
          </a:p>
          <a:p>
            <a:pPr marL="457200" indent="-457200">
              <a:buAutoNum type="arabicPeriod"/>
            </a:pPr>
            <a:r>
              <a:rPr lang="en-IN" sz="2000" dirty="0">
                <a:latin typeface="Söhne"/>
              </a:rPr>
              <a:t>Video Editing and Processing</a:t>
            </a:r>
            <a:endParaRPr lang="en-US" sz="2000" dirty="0">
              <a:latin typeface="Söhne"/>
            </a:endParaRPr>
          </a:p>
          <a:p>
            <a:pPr marL="457200" indent="-457200">
              <a:buAutoNum type="arabicPeriod"/>
            </a:pPr>
            <a:r>
              <a:rPr lang="en-US" sz="2000" dirty="0">
                <a:latin typeface="Söhne"/>
              </a:rPr>
              <a:t>Augmented Reality (AR) and Virtual Reality (VR)</a:t>
            </a:r>
          </a:p>
          <a:p>
            <a:pPr marL="457200" indent="-457200">
              <a:buAutoNum type="arabicPeriod"/>
            </a:pPr>
            <a:endParaRPr lang="en-US" sz="2000" dirty="0">
              <a:latin typeface="Söhne"/>
            </a:endParaRPr>
          </a:p>
          <a:p>
            <a:pPr marL="0" indent="0">
              <a:buNone/>
            </a:pPr>
            <a:r>
              <a:rPr lang="en-US" sz="2000" dirty="0">
                <a:latin typeface="Söhne"/>
              </a:rPr>
              <a:t>When choosing a video SDK for a particular project, developers consider factors such as ease of integration, platform support (e.g., iOS, Android, web), scalability, performance, pricing, and available features. Popular video SDKs include Twilio Video, Agora SDK, Vonage (formerly </a:t>
            </a:r>
            <a:r>
              <a:rPr lang="en-US" sz="2000" dirty="0" err="1">
                <a:latin typeface="Söhne"/>
              </a:rPr>
              <a:t>TokBox</a:t>
            </a:r>
            <a:r>
              <a:rPr lang="en-US" sz="2000" dirty="0">
                <a:latin typeface="Söhne"/>
              </a:rPr>
              <a:t>), Zoom SDK, and many others. Each SDK may have its own strengths and weaknesses, so it's essential to evaluate them based on your project requirements and goals.</a:t>
            </a:r>
            <a:endParaRPr lang="en-IN" sz="2000" dirty="0">
              <a:latin typeface="Söhne"/>
            </a:endParaRPr>
          </a:p>
        </p:txBody>
      </p:sp>
    </p:spTree>
    <p:extLst>
      <p:ext uri="{BB962C8B-B14F-4D97-AF65-F5344CB8AC3E}">
        <p14:creationId xmlns:p14="http://schemas.microsoft.com/office/powerpoint/2010/main" xmlns="" val="26930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xmlns="" id="{816C7514-41AE-8C20-CB17-E2E6A5C89E99}"/>
              </a:ext>
            </a:extLst>
          </p:cNvPr>
          <p:cNvSpPr txBox="1">
            <a:spLocks noChangeArrowheads="1"/>
          </p:cNvSpPr>
          <p:nvPr/>
        </p:nvSpPr>
        <p:spPr bwMode="auto">
          <a:xfrm>
            <a:off x="457200" y="381000"/>
            <a:ext cx="82296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b="1">
                <a:solidFill>
                  <a:srgbClr val="FFC000"/>
                </a:solidFill>
                <a:latin typeface="Times New Roman" panose="02020603050405020304" pitchFamily="18" charset="0"/>
                <a:cs typeface="Times New Roman" panose="02020603050405020304" pitchFamily="18" charset="0"/>
              </a:rPr>
              <a:t>LITERATURE SURVEY</a:t>
            </a:r>
          </a:p>
        </p:txBody>
      </p:sp>
      <p:sp>
        <p:nvSpPr>
          <p:cNvPr id="6" name="TextBox 5">
            <a:extLst>
              <a:ext uri="{FF2B5EF4-FFF2-40B4-BE49-F238E27FC236}">
                <a16:creationId xmlns:a16="http://schemas.microsoft.com/office/drawing/2014/main" xmlns="" id="{436A2F41-AD94-076A-FAE7-C6BE37D86ED4}"/>
              </a:ext>
            </a:extLst>
          </p:cNvPr>
          <p:cNvSpPr txBox="1"/>
          <p:nvPr/>
        </p:nvSpPr>
        <p:spPr>
          <a:xfrm>
            <a:off x="457200" y="1371600"/>
            <a:ext cx="6019800" cy="5354638"/>
          </a:xfrm>
          <a:prstGeom prst="rect">
            <a:avLst/>
          </a:prstGeom>
          <a:noFill/>
        </p:spPr>
        <p:txBody>
          <a:bodyPr>
            <a:spAutoFit/>
          </a:bodyPr>
          <a:lstStyle/>
          <a:p>
            <a:pPr marL="342900" indent="-342900">
              <a:buFont typeface="+mj-lt"/>
              <a:buAutoNum type="arabicPeriod"/>
              <a:defRPr/>
            </a:pPr>
            <a:r>
              <a:rPr lang="en-US" dirty="0"/>
              <a:t>Real-time Communication with WebRTC: Peer-to-Peer      in the Browser (2014) by Salvatore Loreto and	 Simon Pietro Romano</a:t>
            </a:r>
          </a:p>
          <a:p>
            <a:pPr marL="800100" lvl="1" indent="-342900">
              <a:buFont typeface="Arial" panose="020B0604020202020204" pitchFamily="34" charset="0"/>
              <a:buChar char="•"/>
              <a:defRPr/>
            </a:pPr>
            <a:r>
              <a:rPr lang="en-US" dirty="0"/>
              <a:t>Explores WebRTC technology, architecture, capabilities, and practical applications</a:t>
            </a:r>
          </a:p>
          <a:p>
            <a:pPr marL="800100" lvl="1" indent="-342900">
              <a:buFont typeface="Arial" panose="020B0604020202020204" pitchFamily="34" charset="0"/>
              <a:buChar char="•"/>
              <a:defRPr/>
            </a:pPr>
            <a:r>
              <a:rPr lang="en-US" dirty="0"/>
              <a:t>Discusses underlying protocols and APIs for establishing peer-to-peer connections                  within web browsers</a:t>
            </a:r>
          </a:p>
          <a:p>
            <a:pPr lvl="1">
              <a:defRPr/>
            </a:pPr>
            <a:endParaRPr lang="en-US" dirty="0"/>
          </a:p>
          <a:p>
            <a:pPr marL="342900" indent="-342900">
              <a:buFont typeface="+mj-lt"/>
              <a:buAutoNum type="arabicPeriod"/>
              <a:defRPr/>
            </a:pPr>
            <a:r>
              <a:rPr lang="en-IN" dirty="0"/>
              <a:t>Building Scalable WebRTC Infrastructure (2017) by Varun Singh</a:t>
            </a:r>
          </a:p>
          <a:p>
            <a:pPr marL="742950" lvl="1" indent="-285750">
              <a:buFont typeface="Arial" panose="020B0604020202020204" pitchFamily="34" charset="0"/>
              <a:buChar char="•"/>
              <a:defRPr/>
            </a:pPr>
            <a:r>
              <a:rPr lang="en-IN" dirty="0"/>
              <a:t>Focuses on scalability challenges in WebRTC-based applications</a:t>
            </a:r>
          </a:p>
          <a:p>
            <a:pPr marL="742950" lvl="1" indent="-285750">
              <a:buFont typeface="Arial" panose="020B0604020202020204" pitchFamily="34" charset="0"/>
              <a:buChar char="•"/>
              <a:defRPr/>
            </a:pPr>
            <a:r>
              <a:rPr lang="en-IN" dirty="0"/>
              <a:t>Presents strategies for deploying and managing WebRTC servers to support large-scale video calling services</a:t>
            </a:r>
          </a:p>
          <a:p>
            <a:pPr marL="742950" lvl="1" indent="-285750">
              <a:buFont typeface="Arial" panose="020B0604020202020204" pitchFamily="34" charset="0"/>
              <a:buChar char="•"/>
              <a:defRPr/>
            </a:pPr>
            <a:r>
              <a:rPr lang="en-IN" dirty="0"/>
              <a:t>Addresses issues such as load balancing, signalling server architecture, and media relay mechanisms</a:t>
            </a:r>
          </a:p>
          <a:p>
            <a:pPr lvl="1">
              <a:defRPr/>
            </a:pPr>
            <a:endParaRPr lang="en-US" dirty="0"/>
          </a:p>
        </p:txBody>
      </p:sp>
      <p:pic>
        <p:nvPicPr>
          <p:cNvPr id="9220" name="Picture 6" descr="Cross-platform peer to peer file sharing over the web using Webrtc and ...">
            <a:extLst>
              <a:ext uri="{FF2B5EF4-FFF2-40B4-BE49-F238E27FC236}">
                <a16:creationId xmlns:a16="http://schemas.microsoft.com/office/drawing/2014/main" xmlns="" id="{FDBBDF2D-66D1-E688-DD4D-D4C44146B11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86400" y="1752600"/>
            <a:ext cx="35052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a:extLst>
              <a:ext uri="{FF2B5EF4-FFF2-40B4-BE49-F238E27FC236}">
                <a16:creationId xmlns:a16="http://schemas.microsoft.com/office/drawing/2014/main" xmlns="" id="{F7355EF8-326D-6349-C763-420B1611A14B}"/>
              </a:ext>
            </a:extLst>
          </p:cNvPr>
          <p:cNvSpPr txBox="1">
            <a:spLocks noChangeArrowheads="1"/>
          </p:cNvSpPr>
          <p:nvPr/>
        </p:nvSpPr>
        <p:spPr bwMode="auto">
          <a:xfrm>
            <a:off x="762000" y="890588"/>
            <a:ext cx="746760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a:t>3.  Web Development with Node and Express (2019) by Ethan Brown</a:t>
            </a:r>
          </a:p>
          <a:p>
            <a:pPr lvl="1" algn="just">
              <a:buFont typeface="Arial" panose="020B0604020202020204" pitchFamily="34" charset="0"/>
              <a:buChar char="•"/>
            </a:pPr>
            <a:r>
              <a:rPr lang="en-US" altLang="en-US"/>
              <a:t>Provides a comprehensive guide to web development using Node.js and Express.js</a:t>
            </a:r>
          </a:p>
          <a:p>
            <a:pPr lvl="1" algn="just">
              <a:buFont typeface="Arial" panose="020B0604020202020204" pitchFamily="34" charset="0"/>
              <a:buChar char="•"/>
            </a:pPr>
            <a:r>
              <a:rPr lang="en-US" altLang="en-US"/>
              <a:t>Covers topics such as routing, middleware, database integration, and authentication</a:t>
            </a:r>
          </a:p>
          <a:p>
            <a:pPr lvl="1" algn="just">
              <a:buFont typeface="Arial" panose="020B0604020202020204" pitchFamily="34" charset="0"/>
              <a:buChar char="•"/>
            </a:pPr>
            <a:r>
              <a:rPr lang="en-US" altLang="en-US"/>
              <a:t>Enables the creation of scalable and performant server-side solutions for real-time communication features</a:t>
            </a:r>
          </a:p>
          <a:p>
            <a:pPr lvl="1" algn="just">
              <a:buFont typeface="Arial" panose="020B0604020202020204" pitchFamily="34" charset="0"/>
              <a:buChar char="•"/>
            </a:pPr>
            <a:endParaRPr lang="en-US" altLang="en-US"/>
          </a:p>
        </p:txBody>
      </p:sp>
      <p:pic>
        <p:nvPicPr>
          <p:cNvPr id="10243" name="Picture 4" descr="Build And Deploy A Web Application With React And Node Js Express | My ...">
            <a:extLst>
              <a:ext uri="{FF2B5EF4-FFF2-40B4-BE49-F238E27FC236}">
                <a16:creationId xmlns:a16="http://schemas.microsoft.com/office/drawing/2014/main" xmlns="" id="{7778C7F1-846E-85AB-372D-D5B0A59C950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6400" y="3017838"/>
            <a:ext cx="6953250" cy="2919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6">
            <a:extLst>
              <a:ext uri="{FF2B5EF4-FFF2-40B4-BE49-F238E27FC236}">
                <a16:creationId xmlns:a16="http://schemas.microsoft.com/office/drawing/2014/main" xmlns="" id="{053B0CA9-8D74-7EDF-BA71-B5BC053C038A}"/>
              </a:ext>
            </a:extLst>
          </p:cNvPr>
          <p:cNvSpPr txBox="1">
            <a:spLocks noChangeArrowheads="1"/>
          </p:cNvSpPr>
          <p:nvPr/>
        </p:nvSpPr>
        <p:spPr bwMode="auto">
          <a:xfrm>
            <a:off x="838200" y="990600"/>
            <a:ext cx="7162800" cy="452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en-US"/>
              <a:t>4.  HTML5 and CSS3: Develop with Tomorrow's Standards Today (2014) by Brian P. Hogan</a:t>
            </a:r>
          </a:p>
          <a:p>
            <a:pPr lvl="1" algn="just">
              <a:buFont typeface="Arial" panose="020B0604020202020204" pitchFamily="34" charset="0"/>
              <a:buChar char="•"/>
            </a:pPr>
            <a:r>
              <a:rPr lang="en-US" altLang="en-US"/>
              <a:t>Explores HTML5 and CSS3, the building blocks of modern web design and development</a:t>
            </a:r>
          </a:p>
          <a:p>
            <a:pPr lvl="1" algn="just">
              <a:buFont typeface="Arial" panose="020B0604020202020204" pitchFamily="34" charset="0"/>
              <a:buChar char="•"/>
            </a:pPr>
            <a:r>
              <a:rPr lang="en-US" altLang="en-US"/>
              <a:t>Delves into advanced techniques for creating responsive layouts, implementing multimedia elements, and enhancing user interfaces</a:t>
            </a:r>
          </a:p>
          <a:p>
            <a:pPr lvl="1" algn="just">
              <a:buFont typeface="Arial" panose="020B0604020202020204" pitchFamily="34" charset="0"/>
              <a:buChar char="•"/>
            </a:pPr>
            <a:r>
              <a:rPr lang="en-US" altLang="en-US"/>
              <a:t>Serves as a valuable resource for mastering frontend web development skills</a:t>
            </a:r>
          </a:p>
          <a:p>
            <a:pPr lvl="1" algn="just">
              <a:buFont typeface="Arial" panose="020B0604020202020204" pitchFamily="34" charset="0"/>
              <a:buChar char="•"/>
            </a:pPr>
            <a:endParaRPr lang="en-IN" altLang="en-US"/>
          </a:p>
          <a:p>
            <a:pPr algn="just"/>
            <a:r>
              <a:rPr lang="en-US" altLang="en-US"/>
              <a:t>5.  Security Engineering (2008) by Ross J. Anderson</a:t>
            </a:r>
          </a:p>
          <a:p>
            <a:pPr lvl="1" algn="just">
              <a:buFont typeface="Arial" panose="020B0604020202020204" pitchFamily="34" charset="0"/>
              <a:buChar char="•"/>
            </a:pPr>
            <a:r>
              <a:rPr lang="en-US" altLang="en-US"/>
              <a:t>Provides a comprehensive overview of principles, methodologies, and best practices for designing secure systems</a:t>
            </a:r>
          </a:p>
          <a:p>
            <a:pPr lvl="1" algn="just">
              <a:buFont typeface="Arial" panose="020B0604020202020204" pitchFamily="34" charset="0"/>
              <a:buChar char="•"/>
            </a:pPr>
            <a:r>
              <a:rPr lang="en-US" altLang="en-US"/>
              <a:t>Discusses essential topics such as encryption, authentication, access control, and threat modeling</a:t>
            </a:r>
          </a:p>
          <a:p>
            <a:pPr lvl="1" algn="just">
              <a:buFont typeface="Arial" panose="020B0604020202020204" pitchFamily="34" charset="0"/>
              <a:buChar char="•"/>
            </a:pPr>
            <a:r>
              <a:rPr lang="en-US" altLang="en-US"/>
              <a:t>Highly relevant to implementing robust security measures in a video calling website</a:t>
            </a:r>
            <a:endParaRPr lang="en-IN" altLang="en-US"/>
          </a:p>
        </p:txBody>
      </p:sp>
    </p:spTree>
  </p:cSld>
  <p:clrMapOvr>
    <a:masterClrMapping/>
  </p:clrMapOvr>
  <p:transition spd="med"/>
</p:sld>
</file>

<file path=ppt/theme/theme1.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28188</TotalTime>
  <Words>1575</Words>
  <Application>Microsoft Office PowerPoint</Application>
  <PresentationFormat>On-screen Show (4:3)</PresentationFormat>
  <Paragraphs>146</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VIDEO CALLING WEBSITE</vt:lpstr>
      <vt:lpstr>CONTENTS</vt:lpstr>
      <vt:lpstr>Slide 3</vt:lpstr>
      <vt:lpstr>Slide 4</vt:lpstr>
      <vt:lpstr>SOFTWARE USED</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A PREDICTIVE HUMAN ANOMALY CLASSIFIER BASED  ON SEVERITY</dc:title>
  <dc:creator>Tapas</dc:creator>
  <cp:lastModifiedBy>Gopi</cp:lastModifiedBy>
  <cp:revision>364</cp:revision>
  <dcterms:created xsi:type="dcterms:W3CDTF">2006-08-16T00:00:00Z</dcterms:created>
  <dcterms:modified xsi:type="dcterms:W3CDTF">2024-04-23T09:42:25Z</dcterms:modified>
</cp:coreProperties>
</file>