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59" r:id="rId2"/>
  </p:sldMasterIdLst>
  <p:notesMasterIdLst>
    <p:notesMasterId r:id="rId22"/>
  </p:notesMasterIdLst>
  <p:sldIdLst>
    <p:sldId id="259" r:id="rId3"/>
    <p:sldId id="260"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80" r:id="rId19"/>
    <p:sldId id="277"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14A4C0-36A2-40F9-9BF5-E1A3C0582C95}" type="datetimeFigureOut">
              <a:rPr lang="en-IN" smtClean="0"/>
              <a:t>23-11-2019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DB7D6D-72B5-4857-979E-3DDC627BA4C4}" type="slidenum">
              <a:rPr lang="en-IN" smtClean="0"/>
              <a:t>‹#›</a:t>
            </a:fld>
            <a:endParaRPr lang="en-IN"/>
          </a:p>
        </p:txBody>
      </p:sp>
    </p:spTree>
    <p:extLst>
      <p:ext uri="{BB962C8B-B14F-4D97-AF65-F5344CB8AC3E}">
        <p14:creationId xmlns:p14="http://schemas.microsoft.com/office/powerpoint/2010/main" val="380921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0AD1EE-5CAE-49AE-A980-D62FB2CD9985}" type="slidenum">
              <a:rPr lang="en-IN" smtClean="0"/>
              <a:pPr/>
              <a:t>1</a:t>
            </a:fld>
            <a:endParaRPr lang="en-IN"/>
          </a:p>
        </p:txBody>
      </p:sp>
    </p:spTree>
    <p:extLst>
      <p:ext uri="{BB962C8B-B14F-4D97-AF65-F5344CB8AC3E}">
        <p14:creationId xmlns:p14="http://schemas.microsoft.com/office/powerpoint/2010/main" val="3230630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9" y="6576308"/>
            <a:ext cx="2208812" cy="369332"/>
          </a:xfrm>
          <a:prstGeom prst="rect">
            <a:avLst/>
          </a:prstGeom>
          <a:noFill/>
        </p:spPr>
        <p:txBody>
          <a:bodyPr wrap="square" rtlCol="0">
            <a:spAutoFit/>
          </a:bodyPr>
          <a:lstStyle/>
          <a:p>
            <a:pPr algn="r">
              <a:defRPr/>
            </a:pPr>
            <a:r>
              <a:rPr lang="en-US" sz="900" dirty="0">
                <a:solidFill>
                  <a:prstClr val="black">
                    <a:tint val="75000"/>
                  </a:prstClr>
                </a:solidFill>
              </a:rPr>
              <a:t>©2015 Manipal Global Education Services</a:t>
            </a:r>
            <a:endParaRPr lang="en-IN" sz="900" dirty="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62" y="66263"/>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Tree>
    <p:extLst>
      <p:ext uri="{BB962C8B-B14F-4D97-AF65-F5344CB8AC3E}">
        <p14:creationId xmlns:p14="http://schemas.microsoft.com/office/powerpoint/2010/main" val="23813162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2" y="921643"/>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1323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81378269"/>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69392810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cs typeface="Arial" pitchFamily="34" charset="0"/>
              </a:rPr>
              <a:pPr algn="r"/>
              <a:t>‹#›</a:t>
            </a:fld>
            <a:endParaRPr lang="en-CA" sz="900" dirty="0">
              <a:solidFill>
                <a:srgbClr val="666666"/>
              </a:solidFill>
              <a:cs typeface="Arial" pitchFamily="34" charset="0"/>
            </a:endParaRPr>
          </a:p>
        </p:txBody>
      </p:sp>
    </p:spTree>
    <p:extLst>
      <p:ext uri="{BB962C8B-B14F-4D97-AF65-F5344CB8AC3E}">
        <p14:creationId xmlns:p14="http://schemas.microsoft.com/office/powerpoint/2010/main" val="2367275763"/>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06626836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197124924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80922982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173208910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pic>
        <p:nvPicPr>
          <p:cNvPr id="9" name="Picture 8" descr="Power_PC [Converted].png"/>
          <p:cNvPicPr>
            <a:picLocks noChangeAspect="1"/>
          </p:cNvPicPr>
          <p:nvPr userDrawn="1"/>
        </p:nvPicPr>
        <p:blipFill>
          <a:blip r:embed="rId2" cstate="print"/>
          <a:stretch>
            <a:fillRect/>
          </a:stretch>
        </p:blipFill>
        <p:spPr>
          <a:xfrm>
            <a:off x="6006310" y="3253639"/>
            <a:ext cx="2742857" cy="318095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80065305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pic>
        <p:nvPicPr>
          <p:cNvPr id="9" name="Picture 8"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Tree>
    <p:extLst>
      <p:ext uri="{BB962C8B-B14F-4D97-AF65-F5344CB8AC3E}">
        <p14:creationId xmlns:p14="http://schemas.microsoft.com/office/powerpoint/2010/main" val="46118051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pic>
        <p:nvPicPr>
          <p:cNvPr id="11" name="Picture 10"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Tree>
    <p:extLst>
      <p:ext uri="{BB962C8B-B14F-4D97-AF65-F5344CB8AC3E}">
        <p14:creationId xmlns:p14="http://schemas.microsoft.com/office/powerpoint/2010/main" val="10453437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1426337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Summary</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pic>
        <p:nvPicPr>
          <p:cNvPr id="9" name="Picture 8"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Tree>
    <p:extLst>
      <p:ext uri="{BB962C8B-B14F-4D97-AF65-F5344CB8AC3E}">
        <p14:creationId xmlns:p14="http://schemas.microsoft.com/office/powerpoint/2010/main" val="4080171444"/>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pic>
        <p:nvPicPr>
          <p:cNvPr id="9" name="Picture 8"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Tree>
    <p:extLst>
      <p:ext uri="{BB962C8B-B14F-4D97-AF65-F5344CB8AC3E}">
        <p14:creationId xmlns:p14="http://schemas.microsoft.com/office/powerpoint/2010/main" val="4173192264"/>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11366865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1457351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7780009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043828586"/>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6850"/>
            <a:ext cx="8153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1925" y="1295400"/>
            <a:ext cx="41529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67225" y="1295400"/>
            <a:ext cx="41529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67225" y="4038600"/>
            <a:ext cx="41529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30704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2" y="921643"/>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5" name="TextBox 4"/>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1323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052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024323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3" y="921643"/>
            <a:ext cx="6857998"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0383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4" y="2407605"/>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64"/>
            <a:ext cx="8078597"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90917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11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4521686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7" name="TextBox 6"/>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2952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lang="en-IN" sz="1500" kern="1200" baseline="0" dirty="0">
                <a:solidFill>
                  <a:srgbClr val="02918B"/>
                </a:solidFill>
                <a:latin typeface="Helvetica LT Std Cond Light" panose="020B0406020202030204" pitchFamily="34" charset="0"/>
                <a:ea typeface="+mn-ea"/>
                <a:cs typeface="+mn-cs"/>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p>
          <a:p>
            <a:pPr lvl="1"/>
            <a:endParaRPr lang="en-IN" dirty="0"/>
          </a:p>
        </p:txBody>
      </p:sp>
      <p:sp>
        <p:nvSpPr>
          <p:cNvPr id="12" name="TextBox 11"/>
          <p:cNvSpPr txBox="1"/>
          <p:nvPr/>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1103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p>
        </p:txBody>
      </p:sp>
      <p:sp>
        <p:nvSpPr>
          <p:cNvPr id="2" name="TextBox 1"/>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9" name="TextBox 8"/>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264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21" name="Rectangle 20"/>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4" name="Rectangle 23"/>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6" name="Rectangle 25"/>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8" name="Rectangle 27"/>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30" name="TextBox 2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688757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8" y="921643"/>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Tree>
    <p:extLst>
      <p:ext uri="{BB962C8B-B14F-4D97-AF65-F5344CB8AC3E}">
        <p14:creationId xmlns:p14="http://schemas.microsoft.com/office/powerpoint/2010/main" val="1423206123"/>
      </p:ext>
    </p:extLst>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42" y="685830"/>
            <a:ext cx="7514035" cy="1752599"/>
          </a:xfrm>
          <a:prstGeom prst="rect">
            <a:avLst/>
          </a:prstGeom>
        </p:spPr>
        <p:txBody>
          <a:bodyPr lIns="79178" tIns="39589" rIns="79178" bIns="39589"/>
          <a:lstStyle/>
          <a:p>
            <a:r>
              <a:rPr lang="en-US" smtClean="0"/>
              <a:t>Click to edit Master title style</a:t>
            </a:r>
            <a:endParaRPr lang="en-US" dirty="0"/>
          </a:p>
        </p:txBody>
      </p:sp>
      <p:sp>
        <p:nvSpPr>
          <p:cNvPr id="3" name="Content Placeholder 2"/>
          <p:cNvSpPr>
            <a:spLocks noGrp="1"/>
          </p:cNvSpPr>
          <p:nvPr>
            <p:ph idx="1"/>
          </p:nvPr>
        </p:nvSpPr>
        <p:spPr>
          <a:xfrm>
            <a:off x="1113242" y="2667027"/>
            <a:ext cx="7514035" cy="3124201"/>
          </a:xfrm>
          <a:prstGeom prst="rect">
            <a:avLst/>
          </a:prstGeom>
        </p:spPr>
        <p:txBody>
          <a:bodyPr lIns="79178" tIns="39589" rIns="79178" bIns="39589"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9" y="5883304"/>
            <a:ext cx="857251" cy="365125"/>
          </a:xfrm>
          <a:prstGeom prst="rect">
            <a:avLst/>
          </a:prstGeom>
        </p:spPr>
        <p:txBody>
          <a:bodyPr lIns="79178" tIns="39589" rIns="79178" bIns="39589"/>
          <a:lstStyle/>
          <a:p>
            <a:pPr>
              <a:defRPr/>
            </a:pPr>
            <a:fld id="{9202DF3B-903E-4671-A103-A8AC5999810E}" type="datetime1">
              <a:rPr lang="en-US">
                <a:solidFill>
                  <a:prstClr val="black"/>
                </a:solidFill>
              </a:rPr>
              <a:pPr>
                <a:defRPr/>
              </a:pPr>
              <a:t>11/23/2019</a:t>
            </a:fld>
            <a:endParaRPr lang="en-US" dirty="0">
              <a:solidFill>
                <a:prstClr val="black"/>
              </a:solidFill>
            </a:endParaRPr>
          </a:p>
        </p:txBody>
      </p:sp>
      <p:sp>
        <p:nvSpPr>
          <p:cNvPr id="5" name="Footer Placeholder 4"/>
          <p:cNvSpPr>
            <a:spLocks noGrp="1"/>
          </p:cNvSpPr>
          <p:nvPr>
            <p:ph type="ftr" sz="quarter" idx="11"/>
          </p:nvPr>
        </p:nvSpPr>
        <p:spPr>
          <a:xfrm>
            <a:off x="1929220" y="5883304"/>
            <a:ext cx="5313133" cy="365125"/>
          </a:xfrm>
          <a:prstGeom prst="rect">
            <a:avLst/>
          </a:prstGeom>
        </p:spPr>
        <p:txBody>
          <a:bodyPr lIns="79178" tIns="39589" rIns="79178" bIns="39589"/>
          <a:lstStyle/>
          <a:p>
            <a:pPr>
              <a:defRPr/>
            </a:pPr>
            <a:endParaRPr lang="en-US">
              <a:solidFill>
                <a:prstClr val="black"/>
              </a:solidFill>
            </a:endParaRPr>
          </a:p>
        </p:txBody>
      </p:sp>
      <p:sp>
        <p:nvSpPr>
          <p:cNvPr id="6" name="Slide Number Placeholder 5"/>
          <p:cNvSpPr>
            <a:spLocks noGrp="1"/>
          </p:cNvSpPr>
          <p:nvPr>
            <p:ph type="sldNum" sz="quarter" idx="12"/>
          </p:nvPr>
        </p:nvSpPr>
        <p:spPr>
          <a:xfrm>
            <a:off x="8213900" y="5867160"/>
            <a:ext cx="413375" cy="365125"/>
          </a:xfrm>
          <a:prstGeom prst="rect">
            <a:avLst/>
          </a:prstGeom>
        </p:spPr>
        <p:txBody>
          <a:bodyPr/>
          <a:lstStyle/>
          <a:p>
            <a:pPr>
              <a:defRPr/>
            </a:pPr>
            <a:fld id="{5CEB79E3-E07C-4A24-9642-9B3EECAFE735}"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33399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156493"/>
      </p:ext>
    </p:extLst>
  </p:cSld>
  <p:clrMapOvr>
    <a:masterClrMapping/>
  </p:clrMapOvr>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6" y="152430"/>
            <a:ext cx="8839198" cy="512763"/>
          </a:xfrm>
          <a:prstGeom prst="rect">
            <a:avLst/>
          </a:prstGeom>
        </p:spPr>
        <p:txBody>
          <a:bodyPr lIns="79178" tIns="39589" rIns="79178" bIns="39589"/>
          <a:lstStyle/>
          <a:p>
            <a:r>
              <a:rPr lang="en-US" smtClean="0"/>
              <a:t>Click to edit Master title style</a:t>
            </a:r>
            <a:endParaRPr lang="en-US"/>
          </a:p>
        </p:txBody>
      </p:sp>
      <p:sp>
        <p:nvSpPr>
          <p:cNvPr id="3" name="Text Placeholder 2"/>
          <p:cNvSpPr>
            <a:spLocks noGrp="1"/>
          </p:cNvSpPr>
          <p:nvPr>
            <p:ph type="body" sz="half" idx="1"/>
          </p:nvPr>
        </p:nvSpPr>
        <p:spPr>
          <a:xfrm>
            <a:off x="304803" y="968388"/>
            <a:ext cx="4191001"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68388"/>
            <a:ext cx="4191001"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0133724"/>
      </p:ext>
    </p:extLst>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9" y="365134"/>
            <a:ext cx="7886700" cy="1325563"/>
          </a:xfrm>
          <a:prstGeom prst="rect">
            <a:avLst/>
          </a:prstGeom>
        </p:spPr>
        <p:txBody>
          <a:bodyPr lIns="79178" tIns="39589" rIns="79178" bIns="39589"/>
          <a:lstStyle/>
          <a:p>
            <a:r>
              <a:rPr lang="en-US" smtClean="0"/>
              <a:t>Click to edit Master title style</a:t>
            </a:r>
            <a:endParaRPr lang="en-US"/>
          </a:p>
        </p:txBody>
      </p:sp>
      <p:sp>
        <p:nvSpPr>
          <p:cNvPr id="3" name="Date Placeholder 2"/>
          <p:cNvSpPr>
            <a:spLocks noGrp="1"/>
          </p:cNvSpPr>
          <p:nvPr>
            <p:ph type="dt" sz="half" idx="10"/>
          </p:nvPr>
        </p:nvSpPr>
        <p:spPr>
          <a:xfrm>
            <a:off x="628652" y="6356379"/>
            <a:ext cx="2057400" cy="365125"/>
          </a:xfrm>
          <a:prstGeom prst="rect">
            <a:avLst/>
          </a:prstGeom>
        </p:spPr>
        <p:txBody>
          <a:bodyPr lIns="79178" tIns="39589" rIns="79178" bIns="39589"/>
          <a:lstStyle/>
          <a:p>
            <a:fld id="{D0AB128A-91E4-4788-ABFE-4AEC06130B2A}" type="datetimeFigureOut">
              <a:rPr lang="en-US">
                <a:solidFill>
                  <a:prstClr val="black"/>
                </a:solidFill>
              </a:rPr>
              <a:pPr/>
              <a:t>11/23/2019</a:t>
            </a:fld>
            <a:endParaRPr lang="en-US" dirty="0">
              <a:solidFill>
                <a:prstClr val="black"/>
              </a:solidFill>
            </a:endParaRPr>
          </a:p>
        </p:txBody>
      </p:sp>
      <p:sp>
        <p:nvSpPr>
          <p:cNvPr id="4" name="Footer Placeholder 3"/>
          <p:cNvSpPr>
            <a:spLocks noGrp="1"/>
          </p:cNvSpPr>
          <p:nvPr>
            <p:ph type="ftr" sz="quarter" idx="11"/>
          </p:nvPr>
        </p:nvSpPr>
        <p:spPr>
          <a:xfrm>
            <a:off x="3028956" y="6356379"/>
            <a:ext cx="3086100" cy="365125"/>
          </a:xfrm>
          <a:prstGeom prst="rect">
            <a:avLst/>
          </a:prstGeom>
        </p:spPr>
        <p:txBody>
          <a:bodyPr lIns="79178" tIns="39589" rIns="79178" bIns="39589"/>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21875532"/>
      </p:ext>
    </p:extLst>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9" y="5883304"/>
            <a:ext cx="857251" cy="365125"/>
          </a:xfrm>
          <a:prstGeom prst="rect">
            <a:avLst/>
          </a:prstGeom>
        </p:spPr>
        <p:txBody>
          <a:bodyPr/>
          <a:lstStyle/>
          <a:p>
            <a:fld id="{2791A117-95C6-498C-8BE2-DC832553942E}" type="datetimeFigureOut">
              <a:rPr lang="en-IN">
                <a:solidFill>
                  <a:prstClr val="black"/>
                </a:solidFill>
              </a:rPr>
              <a:pPr/>
              <a:t>23-11-2019</a:t>
            </a:fld>
            <a:endParaRPr lang="en-IN" dirty="0">
              <a:solidFill>
                <a:prstClr val="black"/>
              </a:solidFill>
            </a:endParaRPr>
          </a:p>
        </p:txBody>
      </p:sp>
      <p:sp>
        <p:nvSpPr>
          <p:cNvPr id="3" name="Footer Placeholder 2"/>
          <p:cNvSpPr>
            <a:spLocks noGrp="1"/>
          </p:cNvSpPr>
          <p:nvPr>
            <p:ph type="ftr" sz="quarter" idx="11"/>
          </p:nvPr>
        </p:nvSpPr>
        <p:spPr>
          <a:xfrm>
            <a:off x="1929220" y="5883304"/>
            <a:ext cx="5313133" cy="365125"/>
          </a:xfrm>
          <a:prstGeom prst="rect">
            <a:avLst/>
          </a:prstGeom>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8213900" y="5883304"/>
            <a:ext cx="413375" cy="365125"/>
          </a:xfrm>
          <a:prstGeom prst="rect">
            <a:avLst/>
          </a:prstGeom>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4678492"/>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Tree>
    <p:extLst>
      <p:ext uri="{BB962C8B-B14F-4D97-AF65-F5344CB8AC3E}">
        <p14:creationId xmlns:p14="http://schemas.microsoft.com/office/powerpoint/2010/main" val="11191162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p>
        </p:txBody>
      </p:sp>
      <p:sp>
        <p:nvSpPr>
          <p:cNvPr id="2" name="TextBox 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7172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621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p>
        </p:txBody>
      </p:sp>
      <p:sp>
        <p:nvSpPr>
          <p:cNvPr id="9" name="TextBox 8"/>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10" name="TextBox 9"/>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191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3396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p>
        </p:txBody>
      </p:sp>
      <p:sp>
        <p:nvSpPr>
          <p:cNvPr id="7" name="Oval 6"/>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455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lesson, you will be able to:</a:t>
            </a:r>
          </a:p>
        </p:txBody>
      </p:sp>
      <p:sp>
        <p:nvSpPr>
          <p:cNvPr id="9" name="TextBox 8"/>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p>
        </p:txBody>
      </p:sp>
      <p:sp>
        <p:nvSpPr>
          <p:cNvPr id="13" name="TextBox 12"/>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37037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27348193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15154988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38777687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2699404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04580899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14217110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69298414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7" name="TextBox 6"/>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009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4292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1" y="2407605"/>
            <a:ext cx="389493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7" y="1721064"/>
            <a:ext cx="698776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0990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9406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19158412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7212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9" y="1711924"/>
            <a:ext cx="4641519" cy="392415"/>
          </a:xfrm>
          <a:prstGeom prst="rect">
            <a:avLst/>
          </a:prstGeom>
          <a:noFill/>
        </p:spPr>
        <p:txBody>
          <a:bodyPr wrap="square" rtlCol="0">
            <a:spAutoFit/>
          </a:bodyPr>
          <a:lstStyle/>
          <a:p>
            <a:r>
              <a:rPr lang="en-IN" sz="1950" dirty="0">
                <a:solidFill>
                  <a:prstClr val="black"/>
                </a:solidFill>
              </a:rPr>
              <a:t>In this lesson, you’ve learned to:</a:t>
            </a:r>
          </a:p>
        </p:txBody>
      </p:sp>
      <p:sp>
        <p:nvSpPr>
          <p:cNvPr id="12" name="TextBox 11"/>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7468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060394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0053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5" y="1066808"/>
            <a:ext cx="4038600" cy="5059363"/>
          </a:xfrm>
          <a:prstGeom prst="rect">
            <a:avLst/>
          </a:prstGeom>
        </p:spPr>
        <p:txBody>
          <a:bodyPr>
            <a:normAutofit/>
          </a:bodyPr>
          <a:lstStyle>
            <a:lvl1pPr marL="342900" indent="-342900">
              <a:buFont typeface="Wingdings 2" panose="05020102010507070707" pitchFamily="18" charset="2"/>
              <a:buChar char=""/>
              <a:defRPr sz="1800" b="1">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400">
                <a:solidFill>
                  <a:schemeClr val="tx1">
                    <a:lumMod val="75000"/>
                    <a:lumOff val="25000"/>
                  </a:schemeClr>
                </a:solidFill>
                <a:latin typeface="Arial" panose="020B0604020202020204" pitchFamily="34" charset="0"/>
                <a:cs typeface="Arial" panose="020B0604020202020204" pitchFamily="34" charset="0"/>
              </a:defRPr>
            </a:lvl2pPr>
            <a:lvl3pPr>
              <a:defRPr sz="13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5" y="1066808"/>
            <a:ext cx="4038600" cy="5059363"/>
          </a:xfrm>
          <a:prstGeom prst="rect">
            <a:avLst/>
          </a:prstGeom>
        </p:spPr>
        <p:txBody>
          <a:bodyPr>
            <a:normAutofit/>
          </a:bodyPr>
          <a:lstStyle>
            <a:lvl1pPr marL="342900" indent="-342900" algn="l" defTabSz="914400" rtl="0" eaLnBrk="1" latinLnBrk="0" hangingPunct="1">
              <a:spcBef>
                <a:spcPct val="20000"/>
              </a:spcBef>
              <a:buFont typeface="Wingdings 2" panose="05020102010507070707" pitchFamily="18" charset="2"/>
              <a:buChar char=""/>
              <a:defRPr lang="en-US" sz="1800" b="1" kern="1200" dirty="0" smtClean="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lang="en-US" sz="1400" b="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algn="l" defTabSz="914400" rtl="0" eaLnBrk="1" latinLnBrk="0" hangingPunct="1">
              <a:spcBef>
                <a:spcPct val="20000"/>
              </a:spcBef>
              <a:defRPr lang="en-US" sz="1300" b="0" kern="1200" dirty="0" smtClean="0">
                <a:solidFill>
                  <a:schemeClr val="tx1"/>
                </a:solidFill>
                <a:latin typeface="Arial" panose="020B0604020202020204" pitchFamily="34" charset="0"/>
                <a:ea typeface="+mn-ea"/>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a:spLocks/>
          </p:cNvSpPr>
          <p:nvPr userDrawn="1"/>
        </p:nvSpPr>
        <p:spPr>
          <a:xfrm>
            <a:off x="457209" y="6356377"/>
            <a:ext cx="2133599"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mtClean="0">
                <a:solidFill>
                  <a:prstClr val="black">
                    <a:tint val="75000"/>
                  </a:prstClr>
                </a:solidFill>
              </a:rPr>
              <a:pPr/>
              <a:t>11/23/2019</a:t>
            </a:fld>
            <a:endParaRPr lang="en-US">
              <a:solidFill>
                <a:prstClr val="black">
                  <a:tint val="75000"/>
                </a:prstClr>
              </a:solidFill>
            </a:endParaRPr>
          </a:p>
        </p:txBody>
      </p:sp>
      <p:sp>
        <p:nvSpPr>
          <p:cNvPr id="9" name="Slide Number Placeholder 5"/>
          <p:cNvSpPr txBox="1">
            <a:spLocks/>
          </p:cNvSpPr>
          <p:nvPr userDrawn="1"/>
        </p:nvSpPr>
        <p:spPr>
          <a:xfrm>
            <a:off x="6553206" y="6356377"/>
            <a:ext cx="21335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mtClean="0">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6" y="6201812"/>
            <a:ext cx="9142803"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600" dirty="0">
              <a:solidFill>
                <a:srgbClr val="0070C0"/>
              </a:solidFill>
              <a:latin typeface="Arial Narrow" pitchFamily="34" charset="0"/>
            </a:endParaRPr>
          </a:p>
        </p:txBody>
      </p:sp>
      <p:sp>
        <p:nvSpPr>
          <p:cNvPr id="11" name="Text Box 4"/>
          <p:cNvSpPr txBox="1">
            <a:spLocks noChangeArrowheads="1"/>
          </p:cNvSpPr>
          <p:nvPr userDrawn="1"/>
        </p:nvSpPr>
        <p:spPr bwMode="auto">
          <a:xfrm>
            <a:off x="6639379" y="6201813"/>
            <a:ext cx="1371598" cy="586957"/>
          </a:xfrm>
          <a:prstGeom prst="rect">
            <a:avLst/>
          </a:prstGeom>
          <a:noFill/>
          <a:ln w="9525">
            <a:noFill/>
            <a:round/>
            <a:headEnd/>
            <a:tailEnd/>
          </a:ln>
        </p:spPr>
        <p:txBody>
          <a:bodyPr lIns="90000" tIns="46800" rIns="90000" bIns="46800">
            <a:spAutoFit/>
          </a:bodyPr>
          <a:lstStyle/>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INDIA</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USA</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CHINA </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SINGAPORE</a:t>
            </a:r>
          </a:p>
        </p:txBody>
      </p:sp>
      <p:sp>
        <p:nvSpPr>
          <p:cNvPr id="12" name="TextBox 11"/>
          <p:cNvSpPr txBox="1"/>
          <p:nvPr userDrawn="1"/>
        </p:nvSpPr>
        <p:spPr>
          <a:xfrm>
            <a:off x="-26846" y="6503416"/>
            <a:ext cx="2379177" cy="369332"/>
          </a:xfrm>
          <a:prstGeom prst="rect">
            <a:avLst/>
          </a:prstGeom>
          <a:noFill/>
        </p:spPr>
        <p:txBody>
          <a:bodyPr wrap="none" rtlCol="0">
            <a:spAutoFit/>
          </a:bodyPr>
          <a:lstStyle/>
          <a:p>
            <a:endParaRPr lang="en-US" sz="900" dirty="0">
              <a:solidFill>
                <a:prstClr val="black"/>
              </a:solidFill>
              <a:latin typeface="Arial" pitchFamily="34" charset="0"/>
              <a:cs typeface="Arial" pitchFamily="34" charset="0"/>
            </a:endParaRPr>
          </a:p>
          <a:p>
            <a:r>
              <a:rPr lang="en-US" sz="900" dirty="0">
                <a:solidFill>
                  <a:prstClr val="black"/>
                </a:solidFill>
                <a:latin typeface="Arial" pitchFamily="34" charset="0"/>
                <a:cs typeface="Arial" pitchFamily="34" charset="0"/>
              </a:rPr>
              <a:t>© QAI Global Institute. All Rights Reserved</a:t>
            </a:r>
          </a:p>
        </p:txBody>
      </p:sp>
      <p:sp>
        <p:nvSpPr>
          <p:cNvPr id="13" name="TextBox 12"/>
          <p:cNvSpPr txBox="1"/>
          <p:nvPr userDrawn="1"/>
        </p:nvSpPr>
        <p:spPr>
          <a:xfrm>
            <a:off x="65165" y="6354324"/>
            <a:ext cx="356188" cy="261610"/>
          </a:xfrm>
          <a:prstGeom prst="rect">
            <a:avLst/>
          </a:prstGeom>
          <a:noFill/>
        </p:spPr>
        <p:txBody>
          <a:bodyPr wrap="none" rtlCol="0">
            <a:spAutoFit/>
          </a:bodyPr>
          <a:lstStyle/>
          <a:p>
            <a:fld id="{A17113E1-F9B3-4076-950E-E1D5BD615771}" type="slidenum">
              <a:rPr lang="en-US" sz="1100" b="1">
                <a:solidFill>
                  <a:srgbClr val="0070C0"/>
                </a:solidFill>
                <a:latin typeface="Arial" pitchFamily="34" charset="0"/>
                <a:cs typeface="Arial" pitchFamily="34" charset="0"/>
              </a:rPr>
              <a:pPr/>
              <a:t>‹#›</a:t>
            </a:fld>
            <a:endParaRPr lang="en-US" sz="1100" b="1" dirty="0">
              <a:solidFill>
                <a:srgbClr val="0070C0"/>
              </a:solidFill>
              <a:latin typeface="Arial" pitchFamily="34" charset="0"/>
              <a:cs typeface="Arial"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p:blipFill>
        <p:spPr bwMode="auto">
          <a:xfrm>
            <a:off x="8088460" y="6247618"/>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53"/>
            <a:ext cx="0" cy="56441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p:blipFill>
        <p:spPr bwMode="auto">
          <a:xfrm>
            <a:off x="6" y="-4479"/>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7" y="4926"/>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itle 1"/>
          <p:cNvSpPr>
            <a:spLocks noGrp="1"/>
          </p:cNvSpPr>
          <p:nvPr>
            <p:ph type="title" hasCustomPrompt="1"/>
          </p:nvPr>
        </p:nvSpPr>
        <p:spPr>
          <a:xfrm>
            <a:off x="443756" y="152400"/>
            <a:ext cx="8229602" cy="685800"/>
          </a:xfrm>
          <a:prstGeom prst="rect">
            <a:avLst/>
          </a:prstGeom>
        </p:spPr>
        <p:txBody>
          <a:bodyPr>
            <a:normAutofit/>
          </a:bodyPr>
          <a:lstStyle>
            <a:lvl1pPr algn="l">
              <a:defRPr sz="1800" b="1" spc="300">
                <a:latin typeface="Arial Narrow" panose="020B0606020202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751749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9" y="6576308"/>
            <a:ext cx="2208812" cy="369332"/>
          </a:xfrm>
          <a:prstGeom prst="rect">
            <a:avLst/>
          </a:prstGeom>
          <a:noFill/>
        </p:spPr>
        <p:txBody>
          <a:bodyPr wrap="square" rtlCol="0">
            <a:spAutoFit/>
          </a:bodyPr>
          <a:lstStyle/>
          <a:p>
            <a:pPr algn="r">
              <a:defRPr/>
            </a:pPr>
            <a:r>
              <a:rPr lang="en-US" sz="900" dirty="0">
                <a:solidFill>
                  <a:prstClr val="black">
                    <a:tint val="75000"/>
                  </a:prstClr>
                </a:solidFill>
              </a:rPr>
              <a:t>©2015 Manipal Global Education Services</a:t>
            </a:r>
            <a:endParaRPr lang="en-IN" sz="900" dirty="0">
              <a:solidFill>
                <a:prstClr val="black">
                  <a:tint val="75000"/>
                </a:prstClr>
              </a:solidFill>
            </a:endParaRPr>
          </a:p>
        </p:txBody>
      </p:sp>
    </p:spTree>
    <p:extLst>
      <p:ext uri="{BB962C8B-B14F-4D97-AF65-F5344CB8AC3E}">
        <p14:creationId xmlns:p14="http://schemas.microsoft.com/office/powerpoint/2010/main" val="21862929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p>
        </p:txBody>
      </p:sp>
      <p:sp>
        <p:nvSpPr>
          <p:cNvPr id="7" name="Oval 6"/>
          <p:cNvSpPr/>
          <p:nvPr/>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p>
        </p:txBody>
      </p:sp>
      <p:sp>
        <p:nvSpPr>
          <p:cNvPr id="6" name="Oval 5"/>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06303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p>
        </p:txBody>
      </p:sp>
      <p:sp>
        <p:nvSpPr>
          <p:cNvPr id="2" name="TextBox 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172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8474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0773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Check Your Understanding">
    <p:spTree>
      <p:nvGrpSpPr>
        <p:cNvPr id="1" name=""/>
        <p:cNvGrpSpPr/>
        <p:nvPr/>
      </p:nvGrpSpPr>
      <p:grpSpPr>
        <a:xfrm>
          <a:off x="0" y="0"/>
          <a:ext cx="0" cy="0"/>
          <a:chOff x="0" y="0"/>
          <a:chExt cx="0" cy="0"/>
        </a:xfrm>
      </p:grpSpPr>
      <p:sp>
        <p:nvSpPr>
          <p:cNvPr id="13" name="TextBox 12"/>
          <p:cNvSpPr txBox="1"/>
          <p:nvPr userDrawn="1"/>
        </p:nvSpPr>
        <p:spPr>
          <a:xfrm>
            <a:off x="4981980" y="2788872"/>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p>
        </p:txBody>
      </p:sp>
      <p:sp>
        <p:nvSpPr>
          <p:cNvPr id="7" name="Oval 6"/>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6661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lesson, you will be able to:</a:t>
            </a:r>
          </a:p>
        </p:txBody>
      </p:sp>
      <p:sp>
        <p:nvSpPr>
          <p:cNvPr id="9" name="TextBox 8"/>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p>
        </p:txBody>
      </p:sp>
      <p:sp>
        <p:nvSpPr>
          <p:cNvPr id="13" name="TextBox 12"/>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5489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386135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0948095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4753188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418989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Code Bottom">
    <p:spTree>
      <p:nvGrpSpPr>
        <p:cNvPr id="1" name=""/>
        <p:cNvGrpSpPr/>
        <p:nvPr/>
      </p:nvGrpSpPr>
      <p:grpSpPr>
        <a:xfrm>
          <a:off x="0" y="0"/>
          <a:ext cx="0" cy="0"/>
          <a:chOff x="0" y="0"/>
          <a:chExt cx="0" cy="0"/>
        </a:xfrm>
      </p:grpSpPr>
      <p:sp>
        <p:nvSpPr>
          <p:cNvPr id="2" name="Rectangle 1"/>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549894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18625"/>
          <a:stretch/>
        </p:blipFill>
        <p:spPr>
          <a:xfrm flipH="1">
            <a:off x="5810557" y="3546507"/>
            <a:ext cx="3333451" cy="2908084"/>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74" y="1711924"/>
            <a:ext cx="5069662" cy="392415"/>
          </a:xfrm>
          <a:prstGeom prst="rect">
            <a:avLst/>
          </a:prstGeom>
          <a:noFill/>
        </p:spPr>
        <p:txBody>
          <a:bodyPr wrap="square" rtlCol="0">
            <a:spAutoFit/>
          </a:bodyPr>
          <a:lstStyle/>
          <a:p>
            <a:r>
              <a:rPr lang="en-IN" sz="1950" dirty="0">
                <a:solidFill>
                  <a:prstClr val="black"/>
                </a:solidFill>
              </a:rPr>
              <a:t>At the end of this lesson, you will be able to:</a:t>
            </a:r>
          </a:p>
        </p:txBody>
      </p:sp>
      <p:sp>
        <p:nvSpPr>
          <p:cNvPr id="9" name="TextBox 8"/>
          <p:cNvSpPr txBox="1"/>
          <p:nvPr/>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p>
        </p:txBody>
      </p:sp>
      <p:sp>
        <p:nvSpPr>
          <p:cNvPr id="13" name="TextBox 12"/>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11" name="TextBox 10"/>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lesson, you will be able to:</a:t>
            </a:r>
          </a:p>
        </p:txBody>
      </p:sp>
      <p:sp>
        <p:nvSpPr>
          <p:cNvPr id="12" name="TextBox 11"/>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p>
        </p:txBody>
      </p:sp>
      <p:sp>
        <p:nvSpPr>
          <p:cNvPr id="14" name="TextBox 13"/>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86735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Code Right">
    <p:spTree>
      <p:nvGrpSpPr>
        <p:cNvPr id="1" name=""/>
        <p:cNvGrpSpPr/>
        <p:nvPr/>
      </p:nvGrpSpPr>
      <p:grpSpPr>
        <a:xfrm>
          <a:off x="0" y="0"/>
          <a:ext cx="0" cy="0"/>
          <a:chOff x="0" y="0"/>
          <a:chExt cx="0" cy="0"/>
        </a:xfrm>
      </p:grpSpPr>
      <p:sp>
        <p:nvSpPr>
          <p:cNvPr id="2" name="Rectangle 1"/>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285814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8488780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809767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1" y="2407605"/>
            <a:ext cx="389493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7" y="1721064"/>
            <a:ext cx="698776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87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85247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71727653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53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9" y="1711924"/>
            <a:ext cx="4641519" cy="392415"/>
          </a:xfrm>
          <a:prstGeom prst="rect">
            <a:avLst/>
          </a:prstGeom>
          <a:noFill/>
        </p:spPr>
        <p:txBody>
          <a:bodyPr wrap="square" rtlCol="0">
            <a:spAutoFit/>
          </a:bodyPr>
          <a:lstStyle/>
          <a:p>
            <a:r>
              <a:rPr lang="en-IN" sz="1950" dirty="0">
                <a:solidFill>
                  <a:prstClr val="black"/>
                </a:solidFill>
              </a:rPr>
              <a:t>In this lesson, you’ve learned to:</a:t>
            </a:r>
          </a:p>
        </p:txBody>
      </p:sp>
      <p:sp>
        <p:nvSpPr>
          <p:cNvPr id="12" name="TextBox 11"/>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663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4 Steps">
    <p:spTree>
      <p:nvGrpSpPr>
        <p:cNvPr id="1" name=""/>
        <p:cNvGrpSpPr/>
        <p:nvPr/>
      </p:nvGrpSpPr>
      <p:grpSpPr>
        <a:xfrm>
          <a:off x="0" y="0"/>
          <a:ext cx="0" cy="0"/>
          <a:chOff x="0" y="0"/>
          <a:chExt cx="0" cy="0"/>
        </a:xfrm>
      </p:grpSpPr>
      <p:sp>
        <p:nvSpPr>
          <p:cNvPr id="5" name="Rectangle 4"/>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4831315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3925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1" y="921643"/>
            <a:ext cx="726948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0794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3" y="4749506"/>
            <a:ext cx="2898824"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userDrawn="1"/>
        </p:nvSpPr>
        <p:spPr>
          <a:xfrm>
            <a:off x="6935184" y="6576310"/>
            <a:ext cx="2208813" cy="461665"/>
          </a:xfrm>
          <a:prstGeom prst="rect">
            <a:avLst/>
          </a:prstGeom>
          <a:noFill/>
        </p:spPr>
        <p:txBody>
          <a:bodyPr wrap="square" rtlCol="0">
            <a:spAutoFit/>
          </a:bodyPr>
          <a:lstStyle/>
          <a:p>
            <a:pPr algn="r">
              <a:defRPr/>
            </a:pPr>
            <a:r>
              <a:rPr lang="en-US" sz="1200" dirty="0">
                <a:solidFill>
                  <a:prstClr val="black">
                    <a:tint val="75000"/>
                  </a:prstClr>
                </a:solidFill>
              </a:rPr>
              <a:t>©2015 Manipal Global Education Services</a:t>
            </a:r>
            <a:endParaRPr lang="en-IN" sz="1200" dirty="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789348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9896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5"/>
            <a:ext cx="3593023" cy="1200329"/>
          </a:xfrm>
          <a:prstGeom prst="rect">
            <a:avLst/>
          </a:prstGeom>
          <a:noFill/>
        </p:spPr>
        <p:txBody>
          <a:bodyPr wrap="square" rtlCol="0">
            <a:spAutoFit/>
          </a:bodyPr>
          <a:lstStyle/>
          <a:p>
            <a:r>
              <a:rPr lang="en-IN" sz="3600" b="1" dirty="0">
                <a:solidFill>
                  <a:srgbClr val="02918B"/>
                </a:solidFill>
                <a:cs typeface="Arial" panose="020B0604020202020204" pitchFamily="34" charset="0"/>
              </a:rPr>
              <a:t>INTRODUCTION</a:t>
            </a:r>
          </a:p>
        </p:txBody>
      </p:sp>
      <p:sp>
        <p:nvSpPr>
          <p:cNvPr id="2" name="TextBox 1"/>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00362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9896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400" cy="898036"/>
          </a:xfrm>
          <a:prstGeom prst="rect">
            <a:avLst/>
          </a:prstGeom>
        </p:spPr>
      </p:pic>
      <p:sp>
        <p:nvSpPr>
          <p:cNvPr id="8" name="TextBox 7"/>
          <p:cNvSpPr txBox="1"/>
          <p:nvPr userDrawn="1"/>
        </p:nvSpPr>
        <p:spPr>
          <a:xfrm>
            <a:off x="4981975" y="284601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OBJECTIVES</a:t>
            </a:r>
          </a:p>
        </p:txBody>
      </p:sp>
      <p:sp>
        <p:nvSpPr>
          <p:cNvPr id="9" name="TextBox 8"/>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56617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4181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CONCEPT</a:t>
            </a: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9696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5"/>
            <a:ext cx="3593023" cy="1754326"/>
          </a:xfrm>
          <a:prstGeom prst="rect">
            <a:avLst/>
          </a:prstGeom>
          <a:noFill/>
        </p:spPr>
        <p:txBody>
          <a:bodyPr wrap="square" rtlCol="0">
            <a:spAutoFit/>
          </a:bodyPr>
          <a:lstStyle/>
          <a:p>
            <a:r>
              <a:rPr lang="en-IN" sz="3600" b="1" dirty="0">
                <a:solidFill>
                  <a:srgbClr val="02918B"/>
                </a:solidFill>
                <a:cs typeface="Arial" panose="020B0604020202020204" pitchFamily="34" charset="0"/>
              </a:rPr>
              <a:t>CHECK YOUR UNDERSTANDING</a:t>
            </a:r>
          </a:p>
        </p:txBody>
      </p:sp>
      <p:sp>
        <p:nvSpPr>
          <p:cNvPr id="7" name="Oval 6"/>
          <p:cNvSpPr/>
          <p:nvPr userDrawn="1"/>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Helvetica LT Std" panose="020B0504020202020204" pitchFamily="34" charset="0"/>
              </a:rPr>
              <a:t>?</a:t>
            </a:r>
            <a:endParaRPr lang="en-IN" sz="6600" dirty="0">
              <a:solidFill>
                <a:prstClr val="white"/>
              </a:solidFill>
              <a:latin typeface="Helvetica LT Std" panose="020B0504020202020204" pitchFamily="34" charset="0"/>
            </a:endParaRP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7055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7" y="1711914"/>
            <a:ext cx="4641518" cy="892552"/>
          </a:xfrm>
          <a:prstGeom prst="rect">
            <a:avLst/>
          </a:prstGeom>
          <a:noFill/>
        </p:spPr>
        <p:txBody>
          <a:bodyPr wrap="square" rtlCol="0">
            <a:spAutoFit/>
          </a:bodyPr>
          <a:lstStyle/>
          <a:p>
            <a:r>
              <a:rPr lang="en-IN" sz="2600" dirty="0">
                <a:solidFill>
                  <a:prstClr val="black"/>
                </a:solidFill>
              </a:rPr>
              <a:t>At the end of this lesson, you will be able to:</a:t>
            </a:r>
          </a:p>
        </p:txBody>
      </p:sp>
      <p:sp>
        <p:nvSpPr>
          <p:cNvPr id="9" name="TextBox 8"/>
          <p:cNvSpPr txBox="1"/>
          <p:nvPr userDrawn="1"/>
        </p:nvSpPr>
        <p:spPr>
          <a:xfrm>
            <a:off x="262216" y="875717"/>
            <a:ext cx="3593023" cy="830997"/>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LEARNING OBJECTIVES</a:t>
            </a:r>
          </a:p>
        </p:txBody>
      </p:sp>
      <p:sp>
        <p:nvSpPr>
          <p:cNvPr id="13" name="TextBox 12"/>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2401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22109473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9063129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25800447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36606919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781119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4"/>
            <a:ext cx="8201083"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1910124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6"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16051556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74903464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5572" y="2422472"/>
            <a:ext cx="3868340"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7601625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1139" userDrawn="1">
          <p15:clr>
            <a:srgbClr val="FBAE40"/>
          </p15:clr>
        </p15:guide>
        <p15:guide id="4" pos="393"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1406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4967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47149642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4181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5" y="2686453"/>
            <a:ext cx="673527" cy="898036"/>
          </a:xfrm>
          <a:prstGeom prst="rect">
            <a:avLst/>
          </a:prstGeom>
        </p:spPr>
      </p:pic>
      <p:sp>
        <p:nvSpPr>
          <p:cNvPr id="13" name="TextBox 12"/>
          <p:cNvSpPr txBox="1"/>
          <p:nvPr userDrawn="1"/>
        </p:nvSpPr>
        <p:spPr>
          <a:xfrm>
            <a:off x="4981975" y="278886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SUMMARY</a:t>
            </a: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4765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2"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892552"/>
          </a:xfrm>
          <a:prstGeom prst="rect">
            <a:avLst/>
          </a:prstGeom>
          <a:noFill/>
        </p:spPr>
        <p:txBody>
          <a:bodyPr wrap="square" rtlCol="0">
            <a:spAutoFit/>
          </a:bodyPr>
          <a:lstStyle/>
          <a:p>
            <a:r>
              <a:rPr lang="en-IN" sz="2600" dirty="0">
                <a:solidFill>
                  <a:prstClr val="black"/>
                </a:solidFill>
              </a:rPr>
              <a:t>In this lesson, you’ve learned to:</a:t>
            </a:r>
          </a:p>
        </p:txBody>
      </p:sp>
      <p:sp>
        <p:nvSpPr>
          <p:cNvPr id="12" name="TextBox 11"/>
          <p:cNvSpPr txBox="1"/>
          <p:nvPr userDrawn="1"/>
        </p:nvSpPr>
        <p:spPr>
          <a:xfrm>
            <a:off x="262216" y="875716"/>
            <a:ext cx="3593023" cy="461665"/>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1" y="2089307"/>
            <a:ext cx="2523677" cy="3954169"/>
          </a:xfrm>
          <a:prstGeom prst="rect">
            <a:avLst/>
          </a:prstGeom>
        </p:spPr>
      </p:pic>
      <p:sp>
        <p:nvSpPr>
          <p:cNvPr id="16" name="TextBox 15"/>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10394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3"/>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userDrawn="1"/>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userDrawn="1"/>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9"/>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userDrawn="1"/>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userDrawn="1"/>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5"/>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userDrawn="1"/>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userDrawn="1"/>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9"/>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424927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2903177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4747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686800" cy="56356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52600"/>
            <a:ext cx="4038600" cy="381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4038600" cy="1828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1828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2"/>
          <p:cNvSpPr>
            <a:spLocks noGrp="1" noChangeArrowheads="1"/>
          </p:cNvSpPr>
          <p:nvPr>
            <p:ph type="sldNum" sz="quarter" idx="10"/>
          </p:nvPr>
        </p:nvSpPr>
        <p:spPr/>
        <p:txBody>
          <a:bodyPr/>
          <a:lstStyle>
            <a:lvl1pPr>
              <a:defRPr/>
            </a:lvl1pPr>
          </a:lstStyle>
          <a:p>
            <a:pPr>
              <a:defRPr/>
            </a:pPr>
            <a:r>
              <a:rPr lang="en-US">
                <a:solidFill>
                  <a:prstClr val="black">
                    <a:tint val="75000"/>
                  </a:prstClr>
                </a:solidFill>
              </a:rPr>
              <a:t>Slide  </a:t>
            </a:r>
            <a:fld id="{E1A0D374-DA5E-4127-96A6-CEFE903AA1EC}" type="slidenum">
              <a:rPr lang="en-US">
                <a:solidFill>
                  <a:prstClr val="black">
                    <a:tint val="75000"/>
                  </a:prstClr>
                </a:solidFill>
              </a:rPr>
              <a:pPr>
                <a:defRPr/>
              </a:pPr>
              <a:t>‹#›</a:t>
            </a:fld>
            <a:r>
              <a:rPr lang="en-US">
                <a:solidFill>
                  <a:prstClr val="black">
                    <a:tint val="75000"/>
                  </a:prstClr>
                </a:solidFill>
              </a:rPr>
              <a:t> • EDS Internal</a:t>
            </a:r>
          </a:p>
        </p:txBody>
      </p:sp>
    </p:spTree>
    <p:extLst>
      <p:ext uri="{BB962C8B-B14F-4D97-AF65-F5344CB8AC3E}">
        <p14:creationId xmlns:p14="http://schemas.microsoft.com/office/powerpoint/2010/main" val="3654290572"/>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686800" cy="563562"/>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752600"/>
            <a:ext cx="8229600" cy="3810000"/>
          </a:xfrm>
          <a:prstGeom prst="rect">
            <a:avLst/>
          </a:prstGeom>
        </p:spPr>
        <p:txBody>
          <a:bodyPr rtlCol="0">
            <a:normAutofit/>
          </a:bodyPr>
          <a:lstStyle/>
          <a:p>
            <a:pPr lvl="0"/>
            <a:endParaRPr lang="en-US" noProof="0" smtClean="0"/>
          </a:p>
        </p:txBody>
      </p:sp>
      <p:sp>
        <p:nvSpPr>
          <p:cNvPr id="4" name="Rectangle 22"/>
          <p:cNvSpPr>
            <a:spLocks noGrp="1" noChangeArrowheads="1"/>
          </p:cNvSpPr>
          <p:nvPr>
            <p:ph type="sldNum" sz="quarter" idx="10"/>
          </p:nvPr>
        </p:nvSpPr>
        <p:spPr/>
        <p:txBody>
          <a:bodyPr/>
          <a:lstStyle>
            <a:lvl1pPr>
              <a:defRPr/>
            </a:lvl1pPr>
          </a:lstStyle>
          <a:p>
            <a:pPr>
              <a:defRPr/>
            </a:pPr>
            <a:r>
              <a:rPr lang="en-US">
                <a:solidFill>
                  <a:prstClr val="black">
                    <a:tint val="75000"/>
                  </a:prstClr>
                </a:solidFill>
              </a:rPr>
              <a:t>Slide  </a:t>
            </a:r>
            <a:fld id="{2217033A-E859-462C-8DA6-F1AF5D571A45}" type="slidenum">
              <a:rPr lang="en-US">
                <a:solidFill>
                  <a:prstClr val="black">
                    <a:tint val="75000"/>
                  </a:prstClr>
                </a:solidFill>
              </a:rPr>
              <a:pPr>
                <a:defRPr/>
              </a:pPr>
              <a:t>‹#›</a:t>
            </a:fld>
            <a:r>
              <a:rPr lang="en-US">
                <a:solidFill>
                  <a:prstClr val="black">
                    <a:tint val="75000"/>
                  </a:prstClr>
                </a:solidFill>
              </a:rPr>
              <a:t> • EDS Internal</a:t>
            </a:r>
          </a:p>
        </p:txBody>
      </p:sp>
    </p:spTree>
    <p:extLst>
      <p:ext uri="{BB962C8B-B14F-4D97-AF65-F5344CB8AC3E}">
        <p14:creationId xmlns:p14="http://schemas.microsoft.com/office/powerpoint/2010/main" val="167297049"/>
      </p:ext>
    </p:extLst>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4824414"/>
          </a:xfrm>
          <a:prstGeom prst="rect">
            <a:avLst/>
          </a:prstGeom>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461036" y="170123"/>
            <a:ext cx="8205261" cy="785553"/>
          </a:xfrm>
          <a:prstGeom prst="rect">
            <a:avLst/>
          </a:prstGeom>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0854053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5" y="1381125"/>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461036" y="170124"/>
            <a:ext cx="8205261" cy="785553"/>
          </a:xfrm>
          <a:prstGeom prst="rect">
            <a:avLst/>
          </a:prstGeom>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73601034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a:xfrm>
            <a:off x="457201" y="1381125"/>
            <a:ext cx="8228012" cy="4824414"/>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61036" y="170123"/>
            <a:ext cx="8205261" cy="785553"/>
          </a:xfrm>
          <a:prstGeom prst="rect">
            <a:avLst/>
          </a:prstGeom>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1382320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899241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1268165"/>
            <a:ext cx="4024312" cy="1233311"/>
          </a:xfrm>
        </p:spPr>
        <p:txBody>
          <a:bodyPr>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5151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94740958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4292127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7" y="-10"/>
            <a:ext cx="9144001" cy="906875"/>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p:nvSpPr>
        <p:spPr>
          <a:xfrm rot="10800000" flipH="1">
            <a:off x="7" y="-2"/>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Right Triangle 9"/>
          <p:cNvSpPr/>
          <p:nvPr/>
        </p:nvSpPr>
        <p:spPr>
          <a:xfrm flipH="1">
            <a:off x="9" y="6488206"/>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p:nvSpPr>
        <p:spPr>
          <a:xfrm flipH="1">
            <a:off x="9" y="6593213"/>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4" name="Slide Number Placeholder 3"/>
          <p:cNvSpPr>
            <a:spLocks noGrp="1"/>
          </p:cNvSpPr>
          <p:nvPr>
            <p:ph type="sldNum" sz="quarter" idx="4"/>
          </p:nvPr>
        </p:nvSpPr>
        <p:spPr>
          <a:xfrm>
            <a:off x="4405264" y="6317330"/>
            <a:ext cx="45518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58076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304541687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What is API and API Testing</a:t>
            </a:r>
            <a:endParaRPr lang="en-IN" dirty="0"/>
          </a:p>
        </p:txBody>
      </p:sp>
    </p:spTree>
    <p:extLst>
      <p:ext uri="{BB962C8B-B14F-4D97-AF65-F5344CB8AC3E}">
        <p14:creationId xmlns:p14="http://schemas.microsoft.com/office/powerpoint/2010/main" val="314457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API Testing </a:t>
            </a:r>
            <a:r>
              <a:rPr lang="en-GB" dirty="0" smtClean="0"/>
              <a:t>Types</a:t>
            </a:r>
            <a:endParaRPr lang="en-IN" dirty="0"/>
          </a:p>
        </p:txBody>
      </p:sp>
      <p:sp>
        <p:nvSpPr>
          <p:cNvPr id="2" name="Content Placeholder 1"/>
          <p:cNvSpPr>
            <a:spLocks noGrp="1"/>
          </p:cNvSpPr>
          <p:nvPr>
            <p:ph sz="half" idx="4294967295"/>
          </p:nvPr>
        </p:nvSpPr>
        <p:spPr>
          <a:xfrm>
            <a:off x="539553" y="1412875"/>
            <a:ext cx="8280920" cy="5040313"/>
          </a:xfrm>
        </p:spPr>
        <p:txBody>
          <a:bodyPr>
            <a:normAutofit/>
          </a:bodyPr>
          <a:lstStyle/>
          <a:p>
            <a:pPr>
              <a:buFont typeface="Wingdings" pitchFamily="2" charset="2"/>
              <a:buChar char="Ø"/>
            </a:pPr>
            <a:r>
              <a:rPr lang="en-GB" sz="1600" dirty="0"/>
              <a:t>API testing typically involves the following practices:</a:t>
            </a:r>
            <a:endParaRPr lang="en-GB" sz="1600" dirty="0" smtClean="0"/>
          </a:p>
          <a:p>
            <a:endParaRPr lang="en-GB" sz="1600" dirty="0"/>
          </a:p>
          <a:p>
            <a:pPr>
              <a:buFont typeface="Wingdings" pitchFamily="2" charset="2"/>
              <a:buChar char="Ø"/>
            </a:pPr>
            <a:r>
              <a:rPr lang="en-GB" sz="1600" dirty="0"/>
              <a:t>Unit testing: To test the functionality of individual operation</a:t>
            </a:r>
          </a:p>
          <a:p>
            <a:pPr>
              <a:buFont typeface="Wingdings" pitchFamily="2" charset="2"/>
              <a:buChar char="Ø"/>
            </a:pPr>
            <a:r>
              <a:rPr lang="en-GB" sz="1600" dirty="0"/>
              <a:t>Functional testing: To test the functionality of broader scenarios by using block of unit test results tested together</a:t>
            </a:r>
          </a:p>
          <a:p>
            <a:pPr>
              <a:buFont typeface="Wingdings" pitchFamily="2" charset="2"/>
              <a:buChar char="Ø"/>
            </a:pPr>
            <a:r>
              <a:rPr lang="en-GB" sz="1600" dirty="0"/>
              <a:t>Load testing: To test the functionality and performance under load</a:t>
            </a:r>
          </a:p>
          <a:p>
            <a:pPr>
              <a:buFont typeface="Wingdings" pitchFamily="2" charset="2"/>
              <a:buChar char="Ø"/>
            </a:pPr>
            <a:r>
              <a:rPr lang="en-GB" sz="1600" dirty="0"/>
              <a:t>Runtime/Error Detection: To monitor an application to identify problems such as exceptions and resource leaks</a:t>
            </a:r>
          </a:p>
          <a:p>
            <a:pPr>
              <a:buFont typeface="Wingdings" pitchFamily="2" charset="2"/>
              <a:buChar char="Ø"/>
            </a:pPr>
            <a:r>
              <a:rPr lang="en-GB" sz="1600" dirty="0"/>
              <a:t>Security testing: To ensure that the implementation of the API is secure from external threats</a:t>
            </a:r>
          </a:p>
          <a:p>
            <a:pPr>
              <a:buFont typeface="Wingdings" pitchFamily="2" charset="2"/>
              <a:buChar char="Ø"/>
            </a:pPr>
            <a:r>
              <a:rPr lang="en-GB" sz="1600" dirty="0"/>
              <a:t>UI testing: It is performed as part of end-to-end integration tests to make sure every aspect of the user interface functions as expected</a:t>
            </a:r>
          </a:p>
          <a:p>
            <a:pPr>
              <a:buFont typeface="Wingdings" pitchFamily="2" charset="2"/>
              <a:buChar char="Ø"/>
            </a:pPr>
            <a:endParaRPr lang="en-GB" sz="1600" dirty="0"/>
          </a:p>
          <a:p>
            <a:pPr>
              <a:buFont typeface="Arial" pitchFamily="34" charset="0"/>
              <a:buChar char="•"/>
            </a:pPr>
            <a:endParaRPr lang="en-GB" sz="1600" dirty="0"/>
          </a:p>
          <a:p>
            <a:pPr>
              <a:buFont typeface="Arial" pitchFamily="34" charset="0"/>
              <a:buChar char="•"/>
            </a:pPr>
            <a:endParaRPr lang="en-GB" sz="1600" dirty="0"/>
          </a:p>
          <a:p>
            <a:endParaRPr lang="en-IN" sz="1600" dirty="0"/>
          </a:p>
        </p:txBody>
      </p:sp>
    </p:spTree>
    <p:extLst>
      <p:ext uri="{BB962C8B-B14F-4D97-AF65-F5344CB8AC3E}">
        <p14:creationId xmlns:p14="http://schemas.microsoft.com/office/powerpoint/2010/main" val="158158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API Testing Types</a:t>
            </a:r>
            <a:endParaRPr lang="en-IN" dirty="0"/>
          </a:p>
        </p:txBody>
      </p:sp>
      <p:sp>
        <p:nvSpPr>
          <p:cNvPr id="2" name="Content Placeholder 1"/>
          <p:cNvSpPr>
            <a:spLocks noGrp="1"/>
          </p:cNvSpPr>
          <p:nvPr>
            <p:ph sz="half" idx="4294967295"/>
          </p:nvPr>
        </p:nvSpPr>
        <p:spPr>
          <a:xfrm>
            <a:off x="494357" y="1743075"/>
            <a:ext cx="7966075" cy="4572000"/>
          </a:xfrm>
        </p:spPr>
        <p:txBody>
          <a:bodyPr>
            <a:normAutofit/>
          </a:bodyPr>
          <a:lstStyle/>
          <a:p>
            <a:pPr>
              <a:buFont typeface="Wingdings" pitchFamily="2" charset="2"/>
              <a:buChar char="Ø"/>
            </a:pPr>
            <a:r>
              <a:rPr lang="en-GB" sz="1600" dirty="0"/>
              <a:t>Interoperability and WS Compliance testing: Interoperability and WS Compliance Testing is a type of testing that applies to SOAP APIs. Interoperability between SOAP APIs is checked by ensuring conformance to the Web Services Interoperability profiles. WS-* compliance is tested to ensure standards such as WS-Addressing, WS-Discovery, WS-Federation, WS-Policy, WS-Security, and WS-Trust are properly implemented and utilized</a:t>
            </a:r>
          </a:p>
          <a:p>
            <a:pPr>
              <a:buFont typeface="Wingdings" pitchFamily="2" charset="2"/>
              <a:buChar char="Ø"/>
            </a:pPr>
            <a:r>
              <a:rPr lang="en-GB" sz="1600" dirty="0"/>
              <a:t>Penetration testing: To find vulnerabilities of an application from attackers</a:t>
            </a:r>
          </a:p>
          <a:p>
            <a:pPr>
              <a:buFont typeface="Wingdings" pitchFamily="2" charset="2"/>
              <a:buChar char="Ø"/>
            </a:pPr>
            <a:r>
              <a:rPr lang="en-GB" sz="1600" dirty="0"/>
              <a:t>Fuzz testing: To test the API by forcibly input into the system in order to attempt a forced crash</a:t>
            </a:r>
            <a:endParaRPr lang="en-IN" sz="1600" dirty="0"/>
          </a:p>
        </p:txBody>
      </p:sp>
    </p:spTree>
    <p:extLst>
      <p:ext uri="{BB962C8B-B14F-4D97-AF65-F5344CB8AC3E}">
        <p14:creationId xmlns:p14="http://schemas.microsoft.com/office/powerpoint/2010/main" val="158158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API Testing Types</a:t>
            </a:r>
            <a:endParaRPr lang="en-IN" dirty="0"/>
          </a:p>
        </p:txBody>
      </p:sp>
      <p:sp>
        <p:nvSpPr>
          <p:cNvPr id="2" name="Content Placeholder 1"/>
          <p:cNvSpPr>
            <a:spLocks noGrp="1"/>
          </p:cNvSpPr>
          <p:nvPr>
            <p:ph sz="half" idx="4294967295"/>
          </p:nvPr>
        </p:nvSpPr>
        <p:spPr>
          <a:xfrm>
            <a:off x="710381" y="1743075"/>
            <a:ext cx="7966075" cy="4572000"/>
          </a:xfrm>
        </p:spPr>
        <p:txBody>
          <a:bodyPr>
            <a:normAutofit/>
          </a:bodyPr>
          <a:lstStyle/>
          <a:p>
            <a:pPr>
              <a:buFont typeface="Wingdings" pitchFamily="2" charset="2"/>
              <a:buChar char="Ø"/>
            </a:pPr>
            <a:r>
              <a:rPr lang="en-GB" sz="1600" dirty="0"/>
              <a:t>Common tests on APIs:</a:t>
            </a:r>
          </a:p>
          <a:p>
            <a:pPr>
              <a:buFont typeface="Wingdings" pitchFamily="2" charset="2"/>
              <a:buChar char="Ø"/>
            </a:pPr>
            <a:r>
              <a:rPr lang="en-GB" sz="1600" u="sng" dirty="0"/>
              <a:t>Some of the common tests we perform on APIs are as follows</a:t>
            </a:r>
            <a:r>
              <a:rPr lang="en-GB" sz="1600" u="sng" dirty="0" smtClean="0"/>
              <a:t>.</a:t>
            </a:r>
            <a:endParaRPr lang="en-GB" sz="1600" u="sng" dirty="0"/>
          </a:p>
          <a:p>
            <a:r>
              <a:rPr lang="en-GB" sz="1600" dirty="0"/>
              <a:t>To verify whether the return value is based on input condition. Response of the APIs should be verified based on the request.</a:t>
            </a:r>
          </a:p>
          <a:p>
            <a:r>
              <a:rPr lang="en-GB" sz="1600" dirty="0"/>
              <a:t>To verify whether the system is authenticating the outcome when the API is updating any data structure</a:t>
            </a:r>
          </a:p>
          <a:p>
            <a:r>
              <a:rPr lang="en-GB" sz="1600" dirty="0"/>
              <a:t>To verify whether the API triggers some other event or request another API</a:t>
            </a:r>
          </a:p>
          <a:p>
            <a:r>
              <a:rPr lang="en-GB" sz="1600" dirty="0"/>
              <a:t>To verify the </a:t>
            </a:r>
            <a:r>
              <a:rPr lang="en-GB" sz="1600" dirty="0" err="1"/>
              <a:t>behavior</a:t>
            </a:r>
            <a:r>
              <a:rPr lang="en-GB" sz="1600" dirty="0"/>
              <a:t> of the API when there is no return value</a:t>
            </a:r>
            <a:endParaRPr lang="en-IN" sz="1600" dirty="0"/>
          </a:p>
        </p:txBody>
      </p:sp>
    </p:spTree>
    <p:extLst>
      <p:ext uri="{BB962C8B-B14F-4D97-AF65-F5344CB8AC3E}">
        <p14:creationId xmlns:p14="http://schemas.microsoft.com/office/powerpoint/2010/main" val="166970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Advantages of API Testing:</a:t>
            </a:r>
            <a:endParaRPr lang="en-IN" dirty="0"/>
          </a:p>
        </p:txBody>
      </p:sp>
      <p:sp>
        <p:nvSpPr>
          <p:cNvPr id="2" name="Content Placeholder 1"/>
          <p:cNvSpPr>
            <a:spLocks noGrp="1"/>
          </p:cNvSpPr>
          <p:nvPr>
            <p:ph sz="half" idx="4294967295"/>
          </p:nvPr>
        </p:nvSpPr>
        <p:spPr>
          <a:xfrm>
            <a:off x="638373" y="1743075"/>
            <a:ext cx="7966075" cy="4572000"/>
          </a:xfrm>
        </p:spPr>
        <p:txBody>
          <a:bodyPr/>
          <a:lstStyle/>
          <a:p>
            <a:r>
              <a:rPr lang="en-GB" sz="1600" dirty="0"/>
              <a:t>API Testing is time effective when compared to GUI Testing. API test automation requires less code so it can provide faster and better test coverage.</a:t>
            </a:r>
          </a:p>
          <a:p>
            <a:r>
              <a:rPr lang="en-GB" sz="1600" dirty="0"/>
              <a:t>API Testing helps us to reduce the testing cost. With API Testing we can find minor bugs before the GUI Testing. These minor bugs will become bigger during the GUI Testing. So finding those bugs in the API Testing will be cost effective to the Company.</a:t>
            </a:r>
          </a:p>
          <a:p>
            <a:r>
              <a:rPr lang="en-GB" sz="1600" dirty="0"/>
              <a:t>API Testing is language independent.</a:t>
            </a:r>
          </a:p>
          <a:p>
            <a:r>
              <a:rPr lang="en-GB" sz="1600" dirty="0"/>
              <a:t>API Testing is quite helpful in testing Core Functionality. We can test the APIs without a user interface. In GUI Testing, we need to wait until the application is available to test the core functionalities.</a:t>
            </a:r>
          </a:p>
          <a:p>
            <a:r>
              <a:rPr lang="en-GB" sz="1600" dirty="0"/>
              <a:t>API Testing helps us to reduce the risks.</a:t>
            </a:r>
            <a:endParaRPr lang="en-GB" sz="1600" dirty="0"/>
          </a:p>
        </p:txBody>
      </p:sp>
    </p:spTree>
    <p:extLst>
      <p:ext uri="{BB962C8B-B14F-4D97-AF65-F5344CB8AC3E}">
        <p14:creationId xmlns:p14="http://schemas.microsoft.com/office/powerpoint/2010/main" val="45330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exactly needs to be verified in API </a:t>
            </a:r>
            <a:r>
              <a:rPr lang="en-GB" dirty="0" smtClean="0"/>
              <a:t>Testing</a:t>
            </a:r>
            <a:endParaRPr lang="en-IN" dirty="0"/>
          </a:p>
        </p:txBody>
      </p:sp>
      <p:sp>
        <p:nvSpPr>
          <p:cNvPr id="2" name="Content Placeholder 1"/>
          <p:cNvSpPr>
            <a:spLocks noGrp="1"/>
          </p:cNvSpPr>
          <p:nvPr>
            <p:ph sz="half" idx="4294967295"/>
          </p:nvPr>
        </p:nvSpPr>
        <p:spPr>
          <a:xfrm>
            <a:off x="683568" y="1743075"/>
            <a:ext cx="7966075" cy="4572000"/>
          </a:xfrm>
        </p:spPr>
        <p:txBody>
          <a:bodyPr/>
          <a:lstStyle/>
          <a:p>
            <a:r>
              <a:rPr lang="en-GB" sz="1600" dirty="0"/>
              <a:t>Basically, on API Testing, we send a request to the API with the known data and we analyse the response.</a:t>
            </a:r>
          </a:p>
          <a:p>
            <a:endParaRPr lang="en-GB" sz="1600" dirty="0"/>
          </a:p>
          <a:p>
            <a:r>
              <a:rPr lang="en-GB" sz="1600" dirty="0"/>
              <a:t>Data accuracy</a:t>
            </a:r>
          </a:p>
          <a:p>
            <a:r>
              <a:rPr lang="en-GB" sz="1600" dirty="0"/>
              <a:t>HTTP status codes</a:t>
            </a:r>
          </a:p>
          <a:p>
            <a:r>
              <a:rPr lang="en-GB" sz="1600" dirty="0"/>
              <a:t>Response time</a:t>
            </a:r>
          </a:p>
          <a:p>
            <a:r>
              <a:rPr lang="en-GB" sz="1600" dirty="0"/>
              <a:t>Error codes in case API returns any errors</a:t>
            </a:r>
          </a:p>
          <a:p>
            <a:r>
              <a:rPr lang="en-GB" sz="1600" dirty="0"/>
              <a:t>Authorization checks</a:t>
            </a:r>
          </a:p>
          <a:p>
            <a:r>
              <a:rPr lang="en-GB" sz="1600" dirty="0"/>
              <a:t>Non functional testing such as performance testing, security testing</a:t>
            </a:r>
            <a:endParaRPr lang="en-GB" sz="1600" dirty="0"/>
          </a:p>
        </p:txBody>
      </p:sp>
    </p:spTree>
    <p:extLst>
      <p:ext uri="{BB962C8B-B14F-4D97-AF65-F5344CB8AC3E}">
        <p14:creationId xmlns:p14="http://schemas.microsoft.com/office/powerpoint/2010/main" val="45330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Tools used for API Testing:</a:t>
            </a:r>
            <a:endParaRPr lang="en-IN" dirty="0"/>
          </a:p>
        </p:txBody>
      </p:sp>
      <p:sp>
        <p:nvSpPr>
          <p:cNvPr id="2" name="Content Placeholder 1"/>
          <p:cNvSpPr>
            <a:spLocks noGrp="1"/>
          </p:cNvSpPr>
          <p:nvPr>
            <p:ph sz="half" idx="4294967295"/>
          </p:nvPr>
        </p:nvSpPr>
        <p:spPr>
          <a:xfrm>
            <a:off x="494357" y="1743075"/>
            <a:ext cx="7966075" cy="4572000"/>
          </a:xfrm>
        </p:spPr>
        <p:txBody>
          <a:bodyPr>
            <a:normAutofit/>
          </a:bodyPr>
          <a:lstStyle/>
          <a:p>
            <a:pPr>
              <a:buFont typeface="Wingdings" pitchFamily="2" charset="2"/>
              <a:buChar char="Ø"/>
            </a:pPr>
            <a:r>
              <a:rPr lang="en-GB" sz="1600" dirty="0"/>
              <a:t>Some of the tools used for API Testing are as follows</a:t>
            </a:r>
            <a:r>
              <a:rPr lang="en-GB" sz="1600" dirty="0" smtClean="0"/>
              <a:t>:</a:t>
            </a:r>
            <a:endParaRPr lang="en-GB" sz="1600" dirty="0"/>
          </a:p>
          <a:p>
            <a:r>
              <a:rPr lang="en-GB" sz="1600" dirty="0"/>
              <a:t>Postman</a:t>
            </a:r>
          </a:p>
          <a:p>
            <a:r>
              <a:rPr lang="en-GB" sz="1600" dirty="0" err="1"/>
              <a:t>Katalon</a:t>
            </a:r>
            <a:r>
              <a:rPr lang="en-GB" sz="1600" dirty="0"/>
              <a:t> Studio</a:t>
            </a:r>
          </a:p>
          <a:p>
            <a:r>
              <a:rPr lang="en-GB" sz="1600" dirty="0" err="1"/>
              <a:t>SoapUI</a:t>
            </a:r>
            <a:endParaRPr lang="en-GB" sz="1600" dirty="0"/>
          </a:p>
          <a:p>
            <a:r>
              <a:rPr lang="en-GB" sz="1600" dirty="0" err="1"/>
              <a:t>Assertible</a:t>
            </a:r>
            <a:endParaRPr lang="en-GB" sz="1600" dirty="0"/>
          </a:p>
          <a:p>
            <a:r>
              <a:rPr lang="en-GB" sz="1600" dirty="0" err="1"/>
              <a:t>Tricentis</a:t>
            </a:r>
            <a:r>
              <a:rPr lang="en-GB" sz="1600" dirty="0"/>
              <a:t> Tosca</a:t>
            </a:r>
          </a:p>
          <a:p>
            <a:r>
              <a:rPr lang="en-GB" sz="1600" dirty="0" err="1" smtClean="0"/>
              <a:t>vREST</a:t>
            </a:r>
            <a:endParaRPr lang="en-GB" sz="1600" dirty="0" smtClean="0"/>
          </a:p>
          <a:p>
            <a:r>
              <a:rPr lang="en-GB" sz="1600" dirty="0" err="1" smtClean="0"/>
              <a:t>JMeter</a:t>
            </a:r>
            <a:endParaRPr lang="en-GB" sz="1600" dirty="0"/>
          </a:p>
          <a:p>
            <a:r>
              <a:rPr lang="en-GB" sz="1600" dirty="0"/>
              <a:t>Rest-Assured</a:t>
            </a:r>
          </a:p>
          <a:p>
            <a:r>
              <a:rPr lang="en-GB" sz="1600" dirty="0"/>
              <a:t>Karate </a:t>
            </a:r>
            <a:r>
              <a:rPr lang="en-GB" sz="1600" dirty="0" smtClean="0"/>
              <a:t>DSL</a:t>
            </a:r>
          </a:p>
          <a:p>
            <a:r>
              <a:rPr lang="en-GB" sz="1600" dirty="0"/>
              <a:t>SOAP Sonar</a:t>
            </a:r>
          </a:p>
        </p:txBody>
      </p:sp>
    </p:spTree>
    <p:extLst>
      <p:ext uri="{BB962C8B-B14F-4D97-AF65-F5344CB8AC3E}">
        <p14:creationId xmlns:p14="http://schemas.microsoft.com/office/powerpoint/2010/main" val="453302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Challenges in API testing:</a:t>
            </a:r>
            <a:endParaRPr lang="en-IN" dirty="0"/>
          </a:p>
        </p:txBody>
      </p:sp>
      <p:sp>
        <p:nvSpPr>
          <p:cNvPr id="2" name="Content Placeholder 1"/>
          <p:cNvSpPr>
            <a:spLocks noGrp="1"/>
          </p:cNvSpPr>
          <p:nvPr>
            <p:ph sz="half" idx="4294967295"/>
          </p:nvPr>
        </p:nvSpPr>
        <p:spPr>
          <a:xfrm>
            <a:off x="494357" y="1743075"/>
            <a:ext cx="7966075" cy="4572000"/>
          </a:xfrm>
        </p:spPr>
        <p:txBody>
          <a:bodyPr/>
          <a:lstStyle/>
          <a:p>
            <a:r>
              <a:rPr lang="en-GB" sz="1600" dirty="0"/>
              <a:t>Some of the challenges we face while doing API testing are as follows</a:t>
            </a:r>
          </a:p>
          <a:p>
            <a:endParaRPr lang="en-GB" sz="1600" dirty="0"/>
          </a:p>
          <a:p>
            <a:r>
              <a:rPr lang="en-GB" sz="1600" dirty="0"/>
              <a:t>Selecting proper parameters and its combinations</a:t>
            </a:r>
          </a:p>
          <a:p>
            <a:r>
              <a:rPr lang="en-GB" sz="1600" dirty="0"/>
              <a:t>Categorizing the parameters properly</a:t>
            </a:r>
          </a:p>
          <a:p>
            <a:r>
              <a:rPr lang="en-GB" sz="1600" dirty="0"/>
              <a:t>Proper call sequencing is required as this may lead to inadequate coverage in testing</a:t>
            </a:r>
          </a:p>
          <a:p>
            <a:r>
              <a:rPr lang="en-GB" sz="1600" dirty="0"/>
              <a:t>Verifying and validating the output</a:t>
            </a:r>
          </a:p>
          <a:p>
            <a:r>
              <a:rPr lang="en-GB" sz="1600" dirty="0"/>
              <a:t>Due to absence of GUI it is quite difficult to provide input values</a:t>
            </a:r>
            <a:endParaRPr lang="en-GB" sz="1600" dirty="0"/>
          </a:p>
        </p:txBody>
      </p:sp>
    </p:spTree>
    <p:extLst>
      <p:ext uri="{BB962C8B-B14F-4D97-AF65-F5344CB8AC3E}">
        <p14:creationId xmlns:p14="http://schemas.microsoft.com/office/powerpoint/2010/main" val="45330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bugs we face when performing API testing:</a:t>
            </a:r>
            <a:endParaRPr lang="en-IN" dirty="0"/>
          </a:p>
        </p:txBody>
      </p:sp>
      <p:sp>
        <p:nvSpPr>
          <p:cNvPr id="3" name="Rectangle 2"/>
          <p:cNvSpPr/>
          <p:nvPr/>
        </p:nvSpPr>
        <p:spPr>
          <a:xfrm>
            <a:off x="467544" y="1412776"/>
            <a:ext cx="8280920" cy="2585323"/>
          </a:xfrm>
          <a:prstGeom prst="rect">
            <a:avLst/>
          </a:prstGeom>
        </p:spPr>
        <p:txBody>
          <a:bodyPr wrap="square">
            <a:spAutoFit/>
          </a:bodyPr>
          <a:lstStyle/>
          <a:p>
            <a:pPr marL="285750" indent="-285750">
              <a:buFont typeface="Wingdings" pitchFamily="2" charset="2"/>
              <a:buChar char="Ø"/>
            </a:pPr>
            <a:r>
              <a:rPr lang="en-GB" dirty="0"/>
              <a:t>Issues observed when performing API testing are</a:t>
            </a:r>
          </a:p>
          <a:p>
            <a:endParaRPr lang="en-GB" dirty="0"/>
          </a:p>
          <a:p>
            <a:pPr marL="285750" indent="-285750">
              <a:buFont typeface="Arial" pitchFamily="34" charset="0"/>
              <a:buChar char="•"/>
            </a:pPr>
            <a:r>
              <a:rPr lang="en-GB" dirty="0"/>
              <a:t>Stress, performance, and security issues</a:t>
            </a:r>
          </a:p>
          <a:p>
            <a:pPr marL="285750" indent="-285750">
              <a:buFont typeface="Arial" pitchFamily="34" charset="0"/>
              <a:buChar char="•"/>
            </a:pPr>
            <a:r>
              <a:rPr lang="en-GB" dirty="0"/>
              <a:t>Duplicate or missing functionality</a:t>
            </a:r>
          </a:p>
          <a:p>
            <a:pPr marL="285750" indent="-285750">
              <a:buFont typeface="Arial" pitchFamily="34" charset="0"/>
              <a:buChar char="•"/>
            </a:pPr>
            <a:r>
              <a:rPr lang="en-GB" dirty="0"/>
              <a:t>Reliability issues</a:t>
            </a:r>
          </a:p>
          <a:p>
            <a:pPr marL="285750" indent="-285750">
              <a:buFont typeface="Arial" pitchFamily="34" charset="0"/>
              <a:buChar char="•"/>
            </a:pPr>
            <a:r>
              <a:rPr lang="en-GB" dirty="0"/>
              <a:t>Improper messaging</a:t>
            </a:r>
          </a:p>
          <a:p>
            <a:pPr marL="285750" indent="-285750">
              <a:buFont typeface="Arial" pitchFamily="34" charset="0"/>
              <a:buChar char="•"/>
            </a:pPr>
            <a:r>
              <a:rPr lang="en-GB" dirty="0"/>
              <a:t>Incompatible error handling mechanism</a:t>
            </a:r>
          </a:p>
          <a:p>
            <a:pPr marL="285750" indent="-285750">
              <a:buFont typeface="Arial" pitchFamily="34" charset="0"/>
              <a:buChar char="•"/>
            </a:pPr>
            <a:r>
              <a:rPr lang="en-GB" dirty="0"/>
              <a:t>Multi-threaded issues</a:t>
            </a:r>
          </a:p>
          <a:p>
            <a:pPr marL="285750" indent="-285750">
              <a:buFont typeface="Arial" pitchFamily="34" charset="0"/>
              <a:buChar char="•"/>
            </a:pPr>
            <a:r>
              <a:rPr lang="en-GB" dirty="0"/>
              <a:t>Improper errors</a:t>
            </a:r>
            <a:endParaRPr lang="en-IN" dirty="0"/>
          </a:p>
        </p:txBody>
      </p:sp>
    </p:spTree>
    <p:extLst>
      <p:ext uri="{BB962C8B-B14F-4D97-AF65-F5344CB8AC3E}">
        <p14:creationId xmlns:p14="http://schemas.microsoft.com/office/powerpoint/2010/main" val="407186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r>
              <a:rPr lang="en-GB" sz="1400" dirty="0"/>
              <a:t>What is an API</a:t>
            </a:r>
          </a:p>
          <a:p>
            <a:r>
              <a:rPr lang="en-GB" sz="1400" dirty="0" smtClean="0"/>
              <a:t>What </a:t>
            </a:r>
            <a:r>
              <a:rPr lang="en-GB" sz="1400" dirty="0"/>
              <a:t>is API Testing</a:t>
            </a:r>
          </a:p>
          <a:p>
            <a:r>
              <a:rPr lang="en-GB" sz="1400" dirty="0" smtClean="0"/>
              <a:t>API </a:t>
            </a:r>
            <a:r>
              <a:rPr lang="en-GB" sz="1400" dirty="0"/>
              <a:t>Testing Types</a:t>
            </a:r>
          </a:p>
          <a:p>
            <a:r>
              <a:rPr lang="en-GB" sz="1400" dirty="0" smtClean="0"/>
              <a:t>Common </a:t>
            </a:r>
            <a:r>
              <a:rPr lang="en-GB" sz="1400" dirty="0"/>
              <a:t>tests on APIs</a:t>
            </a:r>
          </a:p>
          <a:p>
            <a:r>
              <a:rPr lang="en-GB" sz="1400" dirty="0" smtClean="0"/>
              <a:t>Advantages </a:t>
            </a:r>
            <a:r>
              <a:rPr lang="en-GB" sz="1400" dirty="0"/>
              <a:t>of API Testing</a:t>
            </a:r>
          </a:p>
          <a:p>
            <a:r>
              <a:rPr lang="en-GB" sz="1400" dirty="0" smtClean="0"/>
              <a:t>What </a:t>
            </a:r>
            <a:r>
              <a:rPr lang="en-GB" sz="1400" dirty="0"/>
              <a:t>exactly needs to be verified in API Testing</a:t>
            </a:r>
          </a:p>
          <a:p>
            <a:r>
              <a:rPr lang="en-GB" sz="1400" dirty="0" smtClean="0"/>
              <a:t>Tools </a:t>
            </a:r>
            <a:r>
              <a:rPr lang="en-GB" sz="1400" dirty="0"/>
              <a:t>used for API Testing</a:t>
            </a:r>
          </a:p>
          <a:p>
            <a:r>
              <a:rPr lang="en-GB" sz="1400" dirty="0" smtClean="0"/>
              <a:t>Difference </a:t>
            </a:r>
            <a:r>
              <a:rPr lang="en-GB" sz="1400" dirty="0"/>
              <a:t>between API testing and Unit Testing</a:t>
            </a:r>
          </a:p>
          <a:p>
            <a:r>
              <a:rPr lang="en-GB" sz="1400" dirty="0" smtClean="0"/>
              <a:t>Challenges </a:t>
            </a:r>
            <a:r>
              <a:rPr lang="en-GB" sz="1400" dirty="0"/>
              <a:t>in API testing</a:t>
            </a:r>
          </a:p>
          <a:p>
            <a:r>
              <a:rPr lang="en-GB" sz="1400" dirty="0" smtClean="0"/>
              <a:t>API </a:t>
            </a:r>
            <a:r>
              <a:rPr lang="en-GB" sz="1400" dirty="0"/>
              <a:t>Testing Best Practices</a:t>
            </a:r>
            <a:endParaRPr lang="en-GB" sz="1400" dirty="0"/>
          </a:p>
        </p:txBody>
      </p:sp>
      <p:sp>
        <p:nvSpPr>
          <p:cNvPr id="5" name="Title 4"/>
          <p:cNvSpPr>
            <a:spLocks noGrp="1"/>
          </p:cNvSpPr>
          <p:nvPr>
            <p:ph type="title"/>
          </p:nvPr>
        </p:nvSpPr>
        <p:spPr/>
        <p:txBody>
          <a:bodyPr/>
          <a:lstStyle/>
          <a:p>
            <a:r>
              <a:rPr lang="en-US" dirty="0"/>
              <a:t>Summary</a:t>
            </a:r>
            <a:endParaRPr lang="en-IN" dirty="0"/>
          </a:p>
        </p:txBody>
      </p:sp>
    </p:spTree>
    <p:extLst>
      <p:ext uri="{BB962C8B-B14F-4D97-AF65-F5344CB8AC3E}">
        <p14:creationId xmlns:p14="http://schemas.microsoft.com/office/powerpoint/2010/main" val="4016922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Questions</a:t>
            </a:r>
            <a:endParaRPr lang="en-IN" dirty="0"/>
          </a:p>
        </p:txBody>
      </p:sp>
    </p:spTree>
    <p:extLst>
      <p:ext uri="{BB962C8B-B14F-4D97-AF65-F5344CB8AC3E}">
        <p14:creationId xmlns:p14="http://schemas.microsoft.com/office/powerpoint/2010/main" val="391156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en-GB" sz="1700" dirty="0" smtClean="0"/>
              <a:t>What is API</a:t>
            </a:r>
            <a:endParaRPr lang="en-GB" sz="1700" dirty="0"/>
          </a:p>
          <a:p>
            <a:r>
              <a:rPr lang="en-GB" sz="1700" dirty="0"/>
              <a:t>What is API Testing</a:t>
            </a:r>
            <a:endParaRPr lang="en-GB" sz="1700" dirty="0"/>
          </a:p>
          <a:p>
            <a:r>
              <a:rPr lang="en-GB" sz="1700" dirty="0"/>
              <a:t>API Testing Types</a:t>
            </a:r>
            <a:endParaRPr lang="en-GB" sz="1700" dirty="0"/>
          </a:p>
          <a:p>
            <a:r>
              <a:rPr lang="en-GB" sz="1700" dirty="0"/>
              <a:t>Common tests on APIs</a:t>
            </a:r>
            <a:endParaRPr lang="en-GB" sz="1700" dirty="0" smtClean="0"/>
          </a:p>
          <a:p>
            <a:r>
              <a:rPr lang="en-GB" sz="1700" dirty="0"/>
              <a:t>Advantages of API Testing</a:t>
            </a:r>
            <a:endParaRPr lang="en-GB" sz="1700" dirty="0" smtClean="0"/>
          </a:p>
          <a:p>
            <a:r>
              <a:rPr lang="en-GB" sz="1700" dirty="0"/>
              <a:t>What exactly needs to be verified in API Testing</a:t>
            </a:r>
            <a:endParaRPr lang="en-GB" sz="1700" dirty="0" smtClean="0"/>
          </a:p>
          <a:p>
            <a:r>
              <a:rPr lang="en-GB" sz="1700" dirty="0"/>
              <a:t>Tools used for API Testing</a:t>
            </a:r>
            <a:endParaRPr lang="en-GB" sz="1700" dirty="0" smtClean="0"/>
          </a:p>
          <a:p>
            <a:r>
              <a:rPr lang="en-GB" sz="1700" dirty="0"/>
              <a:t>Difference between API testing and Unit Testing</a:t>
            </a:r>
            <a:endParaRPr lang="en-GB" sz="1700" dirty="0" smtClean="0"/>
          </a:p>
          <a:p>
            <a:r>
              <a:rPr lang="en-GB" sz="1700" dirty="0"/>
              <a:t>Challenges in API testing</a:t>
            </a:r>
            <a:endParaRPr lang="en-GB" sz="1700" dirty="0" smtClean="0"/>
          </a:p>
          <a:p>
            <a:r>
              <a:rPr lang="en-GB" sz="1700" dirty="0"/>
              <a:t>API Testing Best Practices</a:t>
            </a:r>
            <a:endParaRPr lang="en-GB" sz="1700" dirty="0" smtClean="0"/>
          </a:p>
          <a:p>
            <a:pPr marL="0" indent="0">
              <a:buNone/>
            </a:pPr>
            <a:endParaRPr lang="en-GB" sz="1700" dirty="0" smtClean="0"/>
          </a:p>
          <a:p>
            <a:endParaRPr lang="en-GB" sz="1700" dirty="0"/>
          </a:p>
          <a:p>
            <a:endParaRPr lang="en-GB" sz="1700" dirty="0"/>
          </a:p>
          <a:p>
            <a:endParaRPr lang="en-IN" sz="1700" dirty="0"/>
          </a:p>
        </p:txBody>
      </p:sp>
      <p:sp>
        <p:nvSpPr>
          <p:cNvPr id="2" name="Title 1"/>
          <p:cNvSpPr>
            <a:spLocks noGrp="1"/>
          </p:cNvSpPr>
          <p:nvPr>
            <p:ph type="title"/>
          </p:nvPr>
        </p:nvSpPr>
        <p:spPr/>
        <p:txBody>
          <a:bodyPr/>
          <a:lstStyle/>
          <a:p>
            <a:r>
              <a:rPr lang="en-US" dirty="0"/>
              <a:t>Learning Objectives</a:t>
            </a:r>
            <a:endParaRPr lang="en-IN" dirty="0"/>
          </a:p>
        </p:txBody>
      </p:sp>
    </p:spTree>
    <p:extLst>
      <p:ext uri="{BB962C8B-B14F-4D97-AF65-F5344CB8AC3E}">
        <p14:creationId xmlns:p14="http://schemas.microsoft.com/office/powerpoint/2010/main" val="38827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sp>
        <p:nvSpPr>
          <p:cNvPr id="4" name="Rectangle 3"/>
          <p:cNvSpPr/>
          <p:nvPr/>
        </p:nvSpPr>
        <p:spPr>
          <a:xfrm>
            <a:off x="467544" y="1412776"/>
            <a:ext cx="8352928" cy="3693319"/>
          </a:xfrm>
          <a:prstGeom prst="rect">
            <a:avLst/>
          </a:prstGeom>
        </p:spPr>
        <p:txBody>
          <a:bodyPr wrap="square">
            <a:spAutoFit/>
          </a:bodyPr>
          <a:lstStyle/>
          <a:p>
            <a:r>
              <a:rPr lang="en-GB" dirty="0"/>
              <a:t>What is an API?</a:t>
            </a:r>
          </a:p>
          <a:p>
            <a:r>
              <a:rPr lang="en-GB" dirty="0"/>
              <a:t>API is an acronym and it stands for Application Programming Interface. API is a set of routines, protocols, and tools for building Software Applications. APIs specify how one software program should interact with other software programs</a:t>
            </a:r>
            <a:r>
              <a:rPr lang="en-GB" dirty="0" smtClean="0"/>
              <a:t>.</a:t>
            </a:r>
          </a:p>
          <a:p>
            <a:endParaRPr lang="en-GB" dirty="0"/>
          </a:p>
          <a:p>
            <a:r>
              <a:rPr lang="en-GB" dirty="0"/>
              <a:t>Routine: a program that performs a particular task. Routine is also known as procedure, function or subroutine.</a:t>
            </a:r>
          </a:p>
          <a:p>
            <a:endParaRPr lang="en-GB" dirty="0"/>
          </a:p>
          <a:p>
            <a:r>
              <a:rPr lang="en-GB" dirty="0"/>
              <a:t>Protocols: A format for transmitting data between two systems.</a:t>
            </a:r>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52682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3027387"/>
            <a:ext cx="56864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1484784"/>
            <a:ext cx="8352928" cy="1200329"/>
          </a:xfrm>
          <a:prstGeom prst="rect">
            <a:avLst/>
          </a:prstGeom>
        </p:spPr>
        <p:txBody>
          <a:bodyPr wrap="square">
            <a:spAutoFit/>
          </a:bodyPr>
          <a:lstStyle/>
          <a:p>
            <a:r>
              <a:rPr lang="en-GB" dirty="0"/>
              <a:t>In simple words, API stands for Application Programming Interface. API acts as an interface between two software applications and allows the two software applications to communicate with each other. API is a collection of software functions which can be executed by another software program.</a:t>
            </a:r>
            <a:endParaRPr lang="en-IN" dirty="0"/>
          </a:p>
        </p:txBody>
      </p:sp>
    </p:spTree>
    <p:extLst>
      <p:ext uri="{BB962C8B-B14F-4D97-AF65-F5344CB8AC3E}">
        <p14:creationId xmlns:p14="http://schemas.microsoft.com/office/powerpoint/2010/main" val="3195711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sp>
        <p:nvSpPr>
          <p:cNvPr id="4" name="Rectangle 3"/>
          <p:cNvSpPr/>
          <p:nvPr/>
        </p:nvSpPr>
        <p:spPr>
          <a:xfrm>
            <a:off x="539552" y="1268760"/>
            <a:ext cx="8424936" cy="4524315"/>
          </a:xfrm>
          <a:prstGeom prst="rect">
            <a:avLst/>
          </a:prstGeom>
        </p:spPr>
        <p:txBody>
          <a:bodyPr wrap="square">
            <a:spAutoFit/>
          </a:bodyPr>
          <a:lstStyle/>
          <a:p>
            <a:r>
              <a:rPr lang="en-GB" dirty="0"/>
              <a:t>Let’s see some examples of an API in a more approachable way</a:t>
            </a:r>
            <a:r>
              <a:rPr lang="en-GB" dirty="0" smtClean="0"/>
              <a:t>.</a:t>
            </a:r>
          </a:p>
          <a:p>
            <a:endParaRPr lang="en-GB" dirty="0"/>
          </a:p>
          <a:p>
            <a:r>
              <a:rPr lang="en-GB" dirty="0"/>
              <a:t>Assume an API as a Waiter at a Restaurant.</a:t>
            </a:r>
          </a:p>
          <a:p>
            <a:endParaRPr lang="en-GB" dirty="0" smtClean="0"/>
          </a:p>
          <a:p>
            <a:r>
              <a:rPr lang="en-GB" dirty="0" smtClean="0"/>
              <a:t>At </a:t>
            </a:r>
            <a:r>
              <a:rPr lang="en-GB" dirty="0"/>
              <a:t>a restaurant, you give an order based on the items available on the menu. A waiter in the restaurant writes down your order and delivers it to the kitchen who prepares your meal. Once the meal is ready, the waiter picks up your food from the kitchen and serves it to you at your table.</a:t>
            </a:r>
          </a:p>
          <a:p>
            <a:endParaRPr lang="en-GB" dirty="0"/>
          </a:p>
          <a:p>
            <a:r>
              <a:rPr lang="en-GB" dirty="0"/>
              <a:t>In this scenario, the waiter’s role is similar to an API. As a waiter, the API takes a request from a source, takes that request to the database, fetches the requested data from the database and returns a response to the source.</a:t>
            </a:r>
          </a:p>
          <a:p>
            <a:endParaRPr lang="en-GB" dirty="0"/>
          </a:p>
          <a:p>
            <a:endParaRPr lang="en-GB" dirty="0" smtClean="0"/>
          </a:p>
          <a:p>
            <a:endParaRPr lang="en-GB" dirty="0"/>
          </a:p>
          <a:p>
            <a:endParaRPr lang="en-IN" dirty="0"/>
          </a:p>
        </p:txBody>
      </p:sp>
    </p:spTree>
    <p:extLst>
      <p:ext uri="{BB962C8B-B14F-4D97-AF65-F5344CB8AC3E}">
        <p14:creationId xmlns:p14="http://schemas.microsoft.com/office/powerpoint/2010/main" val="3345072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sp>
        <p:nvSpPr>
          <p:cNvPr id="4" name="Rectangle 3"/>
          <p:cNvSpPr/>
          <p:nvPr/>
        </p:nvSpPr>
        <p:spPr>
          <a:xfrm>
            <a:off x="539552" y="1443841"/>
            <a:ext cx="8424936" cy="2585323"/>
          </a:xfrm>
          <a:prstGeom prst="rect">
            <a:avLst/>
          </a:prstGeom>
        </p:spPr>
        <p:txBody>
          <a:bodyPr wrap="square">
            <a:spAutoFit/>
          </a:bodyPr>
          <a:lstStyle/>
          <a:p>
            <a:r>
              <a:rPr lang="en-GB" dirty="0"/>
              <a:t>If you are using a flight service engine say Expedia, where you search for flights on a specific date. Once you pass the data such as Source, Destination, Onward Date and Return Date and click on search. Expedia sends a request to airlines through an API as per your search details. The API then takes the airline’s response to your request and delivers it right back to the Expedia.</a:t>
            </a:r>
          </a:p>
          <a:p>
            <a:endParaRPr lang="en-GB" dirty="0" smtClean="0"/>
          </a:p>
          <a:p>
            <a:endParaRPr lang="en-GB" dirty="0"/>
          </a:p>
          <a:p>
            <a:r>
              <a:rPr lang="en-GB" dirty="0"/>
              <a:t>API gets the request from the user and gives the response without exposing internal logic. API acts like an Abstraction in OOPs concept.</a:t>
            </a:r>
          </a:p>
        </p:txBody>
      </p:sp>
    </p:spTree>
    <p:extLst>
      <p:ext uri="{BB962C8B-B14F-4D97-AF65-F5344CB8AC3E}">
        <p14:creationId xmlns:p14="http://schemas.microsoft.com/office/powerpoint/2010/main" val="1581585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pic>
        <p:nvPicPr>
          <p:cNvPr id="4" name="Picture 3" descr="API Testing Business Layer"/>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268760"/>
            <a:ext cx="5731510" cy="3624580"/>
          </a:xfrm>
          <a:prstGeom prst="rect">
            <a:avLst/>
          </a:prstGeom>
          <a:noFill/>
          <a:ln>
            <a:noFill/>
          </a:ln>
        </p:spPr>
      </p:pic>
      <p:sp>
        <p:nvSpPr>
          <p:cNvPr id="5" name="Rectangle 4"/>
          <p:cNvSpPr/>
          <p:nvPr/>
        </p:nvSpPr>
        <p:spPr>
          <a:xfrm>
            <a:off x="611560" y="4964975"/>
            <a:ext cx="8064896" cy="1200329"/>
          </a:xfrm>
          <a:prstGeom prst="rect">
            <a:avLst/>
          </a:prstGeom>
        </p:spPr>
        <p:txBody>
          <a:bodyPr wrap="square">
            <a:spAutoFit/>
          </a:bodyPr>
          <a:lstStyle/>
          <a:p>
            <a:r>
              <a:rPr lang="en-GB" dirty="0"/>
              <a:t>API testing is a type of software testing that involves testing APIs directly and also as a part of integration testing to check whether the API meets expectations in terms of functionality, reliability, performance, and security of an application. </a:t>
            </a:r>
            <a:endParaRPr lang="en-IN" dirty="0"/>
          </a:p>
        </p:txBody>
      </p:sp>
    </p:spTree>
    <p:extLst>
      <p:ext uri="{BB962C8B-B14F-4D97-AF65-F5344CB8AC3E}">
        <p14:creationId xmlns:p14="http://schemas.microsoft.com/office/powerpoint/2010/main" val="15815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sp>
        <p:nvSpPr>
          <p:cNvPr id="4" name="Rectangle 3"/>
          <p:cNvSpPr/>
          <p:nvPr/>
        </p:nvSpPr>
        <p:spPr>
          <a:xfrm>
            <a:off x="539552" y="1340768"/>
            <a:ext cx="8496944" cy="1200329"/>
          </a:xfrm>
          <a:prstGeom prst="rect">
            <a:avLst/>
          </a:prstGeom>
        </p:spPr>
        <p:txBody>
          <a:bodyPr wrap="square">
            <a:spAutoFit/>
          </a:bodyPr>
          <a:lstStyle/>
          <a:p>
            <a:r>
              <a:rPr lang="en-GB" dirty="0"/>
              <a:t>In API Testing our main focus will be on a Business logic layer of the software architecture. API testing can be performed on any software system which contains multiple APIs. API testing won’t concentrate on look and feel of the application. API testing is entirely different from GUI Testing.</a:t>
            </a:r>
            <a:endParaRPr lang="en-IN" dirty="0"/>
          </a:p>
        </p:txBody>
      </p:sp>
    </p:spTree>
    <p:extLst>
      <p:ext uri="{BB962C8B-B14F-4D97-AF65-F5344CB8AC3E}">
        <p14:creationId xmlns:p14="http://schemas.microsoft.com/office/powerpoint/2010/main" val="1581585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is API</a:t>
            </a:r>
            <a:endParaRPr lang="en-IN" dirty="0"/>
          </a:p>
        </p:txBody>
      </p:sp>
      <p:sp>
        <p:nvSpPr>
          <p:cNvPr id="4" name="Rectangle 3"/>
          <p:cNvSpPr/>
          <p:nvPr/>
        </p:nvSpPr>
        <p:spPr>
          <a:xfrm>
            <a:off x="467544" y="1340768"/>
            <a:ext cx="8424936" cy="4524315"/>
          </a:xfrm>
          <a:prstGeom prst="rect">
            <a:avLst/>
          </a:prstGeom>
        </p:spPr>
        <p:txBody>
          <a:bodyPr wrap="square">
            <a:spAutoFit/>
          </a:bodyPr>
          <a:lstStyle/>
          <a:p>
            <a:r>
              <a:rPr lang="en-GB" dirty="0"/>
              <a:t>Let’s see how is UI testing is not similar to API testing?</a:t>
            </a:r>
          </a:p>
          <a:p>
            <a:endParaRPr lang="en-GB" dirty="0"/>
          </a:p>
          <a:p>
            <a:r>
              <a:rPr lang="en-GB" dirty="0"/>
              <a:t>UI (User Interface) testing is to test the graphical interface part of the application. Its main focus is to test the look and feel of an application. On the other hand, API testing enables communication between two different software systems. Its main focus is in the business layer of the application</a:t>
            </a:r>
            <a:r>
              <a:rPr lang="en-GB" dirty="0" smtClean="0"/>
              <a:t>.</a:t>
            </a:r>
          </a:p>
          <a:p>
            <a:endParaRPr lang="en-GB" dirty="0"/>
          </a:p>
          <a:p>
            <a:pPr marL="285750" indent="-285750">
              <a:buFont typeface="Wingdings" pitchFamily="2" charset="2"/>
              <a:buChar char="Ø"/>
            </a:pPr>
            <a:r>
              <a:rPr lang="en-GB" dirty="0"/>
              <a:t>API TESTING</a:t>
            </a:r>
            <a:r>
              <a:rPr lang="en-GB" dirty="0" smtClean="0"/>
              <a:t>:</a:t>
            </a:r>
          </a:p>
          <a:p>
            <a:endParaRPr lang="en-GB" dirty="0"/>
          </a:p>
          <a:p>
            <a:r>
              <a:rPr lang="en-GB" dirty="0"/>
              <a:t>API testing is conducted by QA Team</a:t>
            </a:r>
          </a:p>
          <a:p>
            <a:r>
              <a:rPr lang="en-GB" dirty="0"/>
              <a:t>API testing is a form of Black box testing</a:t>
            </a:r>
          </a:p>
          <a:p>
            <a:r>
              <a:rPr lang="en-GB" dirty="0"/>
              <a:t>API testing is conducted after the build is ready for testing</a:t>
            </a:r>
          </a:p>
          <a:p>
            <a:r>
              <a:rPr lang="en-GB" dirty="0"/>
              <a:t>Source code is not involved in API testing</a:t>
            </a:r>
          </a:p>
          <a:p>
            <a:r>
              <a:rPr lang="en-GB" dirty="0"/>
              <a:t>In API testing, the scope of testing is wide, so all the issues that are functional are considered for testing</a:t>
            </a:r>
          </a:p>
          <a:p>
            <a:endParaRPr lang="en-GB" dirty="0"/>
          </a:p>
        </p:txBody>
      </p:sp>
    </p:spTree>
    <p:extLst>
      <p:ext uri="{BB962C8B-B14F-4D97-AF65-F5344CB8AC3E}">
        <p14:creationId xmlns:p14="http://schemas.microsoft.com/office/powerpoint/2010/main" val="1581585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ent server architecture_V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IT PPT Template.potx" id="{2DEBA90B-8E01-455C-8AD2-F892E0B8B95A}" vid="{4C817FF6-74D7-43E7-B347-2476930AA52C}"/>
    </a:ext>
  </a:extLst>
</a:theme>
</file>

<file path=ppt/theme/theme2.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themeOverride>
</file>

<file path=docProps/app.xml><?xml version="1.0" encoding="utf-8"?>
<Properties xmlns="http://schemas.openxmlformats.org/officeDocument/2006/extended-properties" xmlns:vt="http://schemas.openxmlformats.org/officeDocument/2006/docPropsVTypes">
  <TotalTime>380</TotalTime>
  <Words>1334</Words>
  <Application>Microsoft Office PowerPoint</Application>
  <PresentationFormat>On-screen Show (4:3)</PresentationFormat>
  <Paragraphs>136</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Client server architecture_V3</vt:lpstr>
      <vt:lpstr>Pencils_02_2012</vt:lpstr>
      <vt:lpstr>PowerPoint Presentation</vt:lpstr>
      <vt:lpstr>Learning Objectives</vt:lpstr>
      <vt:lpstr>What is API</vt:lpstr>
      <vt:lpstr>What is API</vt:lpstr>
      <vt:lpstr>What is API</vt:lpstr>
      <vt:lpstr>What is API</vt:lpstr>
      <vt:lpstr>What is API</vt:lpstr>
      <vt:lpstr>What is API</vt:lpstr>
      <vt:lpstr>What is API</vt:lpstr>
      <vt:lpstr>API Testing Types</vt:lpstr>
      <vt:lpstr>API Testing Types</vt:lpstr>
      <vt:lpstr>API Testing Types</vt:lpstr>
      <vt:lpstr>Advantages of API Testing:</vt:lpstr>
      <vt:lpstr>What exactly needs to be verified in API Testing</vt:lpstr>
      <vt:lpstr>Tools used for API Testing:</vt:lpstr>
      <vt:lpstr>Challenges in API testing:</vt:lpstr>
      <vt:lpstr>Types of bugs we face when performing API testing:</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Javeed Ahmed</dc:creator>
  <cp:lastModifiedBy>Javeed Ahmed</cp:lastModifiedBy>
  <cp:revision>32</cp:revision>
  <dcterms:created xsi:type="dcterms:W3CDTF">2019-11-07T08:21:21Z</dcterms:created>
  <dcterms:modified xsi:type="dcterms:W3CDTF">2019-11-23T08:30:32Z</dcterms:modified>
</cp:coreProperties>
</file>