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14A4C0-36A2-40F9-9BF5-E1A3C0582C95}" type="datetimeFigureOut">
              <a:rPr lang="en-IN" smtClean="0"/>
              <a:t>07-11-2019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DB7D6D-72B5-4857-979E-3DDC627BA4C4}" type="slidenum">
              <a:rPr lang="en-IN" smtClean="0"/>
              <a:t>‹#›</a:t>
            </a:fld>
            <a:endParaRPr lang="en-IN"/>
          </a:p>
        </p:txBody>
      </p:sp>
    </p:spTree>
    <p:extLst>
      <p:ext uri="{BB962C8B-B14F-4D97-AF65-F5344CB8AC3E}">
        <p14:creationId xmlns:p14="http://schemas.microsoft.com/office/powerpoint/2010/main" val="3809215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60AD1EE-5CAE-49AE-A980-D62FB2CD9985}" type="slidenum">
              <a:rPr lang="en-IN" smtClean="0"/>
              <a:pPr/>
              <a:t>1</a:t>
            </a:fld>
            <a:endParaRPr lang="en-IN"/>
          </a:p>
        </p:txBody>
      </p:sp>
    </p:spTree>
    <p:extLst>
      <p:ext uri="{BB962C8B-B14F-4D97-AF65-F5344CB8AC3E}">
        <p14:creationId xmlns:p14="http://schemas.microsoft.com/office/powerpoint/2010/main" val="3230630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 y="0"/>
            <a:ext cx="9144000" cy="6858000"/>
          </a:xfrm>
          <a:prstGeom prst="rect">
            <a:avLst/>
          </a:prstGeom>
        </p:spPr>
      </p:pic>
      <p:sp>
        <p:nvSpPr>
          <p:cNvPr id="31" name="Text Placeholder 2"/>
          <p:cNvSpPr>
            <a:spLocks noGrp="1"/>
          </p:cNvSpPr>
          <p:nvPr>
            <p:ph type="body" idx="1" hasCustomPrompt="1"/>
          </p:nvPr>
        </p:nvSpPr>
        <p:spPr>
          <a:xfrm>
            <a:off x="1771236" y="4749532"/>
            <a:ext cx="2898824" cy="750095"/>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88" y="3964801"/>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28" y="4762699"/>
            <a:ext cx="397059" cy="750095"/>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9" y="6576308"/>
            <a:ext cx="2208812" cy="369332"/>
          </a:xfrm>
          <a:prstGeom prst="rect">
            <a:avLst/>
          </a:prstGeom>
          <a:noFill/>
        </p:spPr>
        <p:txBody>
          <a:bodyPr wrap="square" rtlCol="0">
            <a:spAutoFit/>
          </a:bodyPr>
          <a:lstStyle/>
          <a:p>
            <a:pPr algn="r">
              <a:defRPr/>
            </a:pPr>
            <a:r>
              <a:rPr lang="en-US" sz="900" dirty="0">
                <a:solidFill>
                  <a:prstClr val="black">
                    <a:tint val="75000"/>
                  </a:prstClr>
                </a:solidFill>
              </a:rPr>
              <a:t>©2015 Manipal Global Education Services</a:t>
            </a:r>
            <a:endParaRPr lang="en-IN" sz="900" dirty="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80162" y="66263"/>
            <a:ext cx="575187" cy="914400"/>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0"/>
            <a:ext cx="9144000" cy="6858000"/>
          </a:xfrm>
          <a:prstGeom prst="rect">
            <a:avLst/>
          </a:prstGeom>
        </p:spPr>
      </p:pic>
    </p:spTree>
    <p:extLst>
      <p:ext uri="{BB962C8B-B14F-4D97-AF65-F5344CB8AC3E}">
        <p14:creationId xmlns:p14="http://schemas.microsoft.com/office/powerpoint/2010/main" val="23813162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08"/>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22" y="921643"/>
            <a:ext cx="72009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5" name="TextBox 4"/>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11323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73"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1" y="1742525"/>
            <a:ext cx="7966932" cy="7886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86" y="2812670"/>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7" name="Rectangle 6"/>
          <p:cNvSpPr/>
          <p:nvPr userDrawn="1"/>
        </p:nvSpPr>
        <p:spPr>
          <a:xfrm>
            <a:off x="396273"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14263378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7" y="1742499"/>
            <a:ext cx="4522303"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4" y="1742503"/>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51" y="1842059"/>
            <a:ext cx="4373215"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7" name="Rectangle 6"/>
          <p:cNvSpPr/>
          <p:nvPr userDrawn="1"/>
        </p:nvSpPr>
        <p:spPr>
          <a:xfrm>
            <a:off x="4224137" y="1742499"/>
            <a:ext cx="4522303"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60529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8" y="1480170"/>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6" name="TextBox 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50243239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81" y="1716797"/>
            <a:ext cx="4030265"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5" y="2422473"/>
            <a:ext cx="386834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68" y="1716797"/>
            <a:ext cx="3887391"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68" y="2422473"/>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23" y="921643"/>
            <a:ext cx="6857998"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90383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85" y="2112131"/>
            <a:ext cx="4025198" cy="3910607"/>
          </a:xfrm>
          <a:prstGeom prst="rect">
            <a:avLst/>
          </a:prstGeom>
        </p:spPr>
      </p:pic>
      <p:sp>
        <p:nvSpPr>
          <p:cNvPr id="3" name="Content Placeholder 2"/>
          <p:cNvSpPr>
            <a:spLocks noGrp="1"/>
          </p:cNvSpPr>
          <p:nvPr>
            <p:ph sz="half" idx="1" hasCustomPrompt="1"/>
          </p:nvPr>
        </p:nvSpPr>
        <p:spPr>
          <a:xfrm>
            <a:off x="824964" y="2407605"/>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2" y="1721064"/>
            <a:ext cx="8078597"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1"/>
            <a:ext cx="4025198" cy="3910607"/>
          </a:xfrm>
          <a:prstGeom prst="rect">
            <a:avLst/>
          </a:prstGeom>
        </p:spPr>
      </p:pic>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90917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3" name="Content Placeholder 2"/>
          <p:cNvSpPr>
            <a:spLocks noGrp="1"/>
          </p:cNvSpPr>
          <p:nvPr>
            <p:ph sz="half" idx="1" hasCustomPrompt="1"/>
          </p:nvPr>
        </p:nvSpPr>
        <p:spPr>
          <a:xfrm>
            <a:off x="831037" y="3550051"/>
            <a:ext cx="7608344"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2" y="1721089"/>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4114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14" name="Content Placeholder 2"/>
          <p:cNvSpPr>
            <a:spLocks noGrp="1"/>
          </p:cNvSpPr>
          <p:nvPr>
            <p:ph sz="half" idx="13" hasCustomPrompt="1"/>
          </p:nvPr>
        </p:nvSpPr>
        <p:spPr>
          <a:xfrm>
            <a:off x="396672" y="1721063"/>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7" name="TextBox 6"/>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04521686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55" y="2686455"/>
            <a:ext cx="673527" cy="898036"/>
          </a:xfrm>
          <a:prstGeom prst="rect">
            <a:avLst/>
          </a:prstGeom>
        </p:spPr>
      </p:pic>
      <p:sp>
        <p:nvSpPr>
          <p:cNvPr id="13" name="TextBox 12"/>
          <p:cNvSpPr txBox="1"/>
          <p:nvPr/>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8" name="TextBox 7"/>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55" y="2686455"/>
            <a:ext cx="673527" cy="898036"/>
          </a:xfrm>
          <a:prstGeom prst="rect">
            <a:avLst/>
          </a:prstGeom>
        </p:spPr>
      </p:pic>
      <p:sp>
        <p:nvSpPr>
          <p:cNvPr id="7" name="TextBox 6"/>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2952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94" y="2488750"/>
            <a:ext cx="4978102"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lang="en-IN" sz="1500" kern="1200" baseline="0" dirty="0">
                <a:solidFill>
                  <a:srgbClr val="02918B"/>
                </a:solidFill>
                <a:latin typeface="Helvetica LT Std Cond Light" panose="020B0406020202030204" pitchFamily="34" charset="0"/>
                <a:ea typeface="+mn-ea"/>
                <a:cs typeface="+mn-cs"/>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p>
          <a:p>
            <a:pPr lvl="1"/>
            <a:endParaRPr lang="en-IN" dirty="0"/>
          </a:p>
        </p:txBody>
      </p:sp>
      <p:sp>
        <p:nvSpPr>
          <p:cNvPr id="12" name="TextBox 11"/>
          <p:cNvSpPr txBox="1"/>
          <p:nvPr/>
        </p:nvSpPr>
        <p:spPr>
          <a:xfrm>
            <a:off x="262219" y="875715"/>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SUMMARY</a:t>
            </a:r>
            <a:endParaRPr lang="en-IN"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9" y="2089316"/>
            <a:ext cx="2523679" cy="3954169"/>
          </a:xfrm>
          <a:prstGeom prst="rect">
            <a:avLst/>
          </a:prstGeom>
        </p:spPr>
      </p:pic>
      <p:sp>
        <p:nvSpPr>
          <p:cNvPr id="16" name="TextBox 15"/>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262219" y="875715"/>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SUMMARY</a:t>
            </a:r>
            <a:endParaRPr lang="en-IN" b="1" dirty="0">
              <a:solidFill>
                <a:srgbClr val="02918B"/>
              </a:solidFill>
              <a:latin typeface="Helvetica LT Std Cond" panose="020B0506020202030204" pitchFamily="34" charset="0"/>
              <a:cs typeface="Arial" panose="020B0604020202020204" pitchFamily="34" charset="0"/>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9" y="2089316"/>
            <a:ext cx="2523679" cy="3954169"/>
          </a:xfrm>
          <a:prstGeom prst="rect">
            <a:avLst/>
          </a:prstGeom>
        </p:spPr>
      </p:pic>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51103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4" y="2743605"/>
            <a:ext cx="680398" cy="898036"/>
          </a:xfrm>
          <a:prstGeom prst="rect">
            <a:avLst/>
          </a:prstGeom>
        </p:spPr>
      </p:pic>
      <p:sp>
        <p:nvSpPr>
          <p:cNvPr id="8" name="TextBox 7"/>
          <p:cNvSpPr txBox="1"/>
          <p:nvPr/>
        </p:nvSpPr>
        <p:spPr>
          <a:xfrm>
            <a:off x="4981980" y="2846039"/>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2" name="TextBox 1"/>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743605"/>
            <a:ext cx="680398" cy="898036"/>
          </a:xfrm>
          <a:prstGeom prst="rect">
            <a:avLst/>
          </a:prstGeom>
        </p:spPr>
      </p:pic>
      <p:sp>
        <p:nvSpPr>
          <p:cNvPr id="9" name="TextBox 8"/>
          <p:cNvSpPr txBox="1"/>
          <p:nvPr userDrawn="1"/>
        </p:nvSpPr>
        <p:spPr>
          <a:xfrm>
            <a:off x="4981980" y="2846039"/>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92642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7" y="1471005"/>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8" y="1471005"/>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35" y="1577023"/>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7" y="2782988"/>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8" y="2782988"/>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35" y="288900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7" y="4094953"/>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8" y="4094953"/>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35" y="4200969"/>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7" y="5291296"/>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8" y="5291296"/>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35" y="539731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21" name="Rectangle 20"/>
          <p:cNvSpPr/>
          <p:nvPr userDrawn="1"/>
        </p:nvSpPr>
        <p:spPr>
          <a:xfrm>
            <a:off x="785197" y="1471005"/>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userDrawn="1"/>
        </p:nvSpPr>
        <p:spPr>
          <a:xfrm>
            <a:off x="1688298" y="1471005"/>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24" name="Rectangle 23"/>
          <p:cNvSpPr/>
          <p:nvPr userDrawn="1"/>
        </p:nvSpPr>
        <p:spPr>
          <a:xfrm>
            <a:off x="785197" y="2782988"/>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userDrawn="1"/>
        </p:nvSpPr>
        <p:spPr>
          <a:xfrm>
            <a:off x="1688298" y="2782988"/>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26" name="Rectangle 25"/>
          <p:cNvSpPr/>
          <p:nvPr userDrawn="1"/>
        </p:nvSpPr>
        <p:spPr>
          <a:xfrm>
            <a:off x="785197" y="4094953"/>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userDrawn="1"/>
        </p:nvSpPr>
        <p:spPr>
          <a:xfrm>
            <a:off x="1688298" y="4094953"/>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28" name="Rectangle 27"/>
          <p:cNvSpPr/>
          <p:nvPr userDrawn="1"/>
        </p:nvSpPr>
        <p:spPr>
          <a:xfrm>
            <a:off x="785197" y="5291296"/>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userDrawn="1"/>
        </p:nvSpPr>
        <p:spPr>
          <a:xfrm>
            <a:off x="1688298" y="5291296"/>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30" name="TextBox 2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6887571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8" y="921643"/>
            <a:ext cx="72009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Tree>
    <p:extLst>
      <p:ext uri="{BB962C8B-B14F-4D97-AF65-F5344CB8AC3E}">
        <p14:creationId xmlns:p14="http://schemas.microsoft.com/office/powerpoint/2010/main" val="1423206123"/>
      </p:ext>
    </p:extLst>
  </p:cSld>
  <p:clrMapOvr>
    <a:masterClrMapping/>
  </p:clrMapOvr>
  <p:timing>
    <p:tnLst>
      <p:par>
        <p:cTn id="1" dur="indefinite" restart="never" nodeType="tmRoot"/>
      </p:par>
    </p:tnLst>
  </p:timing>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42" y="685830"/>
            <a:ext cx="7514035" cy="1752599"/>
          </a:xfrm>
          <a:prstGeom prst="rect">
            <a:avLst/>
          </a:prstGeom>
        </p:spPr>
        <p:txBody>
          <a:bodyPr lIns="79178" tIns="39589" rIns="79178" bIns="39589"/>
          <a:lstStyle/>
          <a:p>
            <a:r>
              <a:rPr lang="en-US" smtClean="0"/>
              <a:t>Click to edit Master title style</a:t>
            </a:r>
            <a:endParaRPr lang="en-US" dirty="0"/>
          </a:p>
        </p:txBody>
      </p:sp>
      <p:sp>
        <p:nvSpPr>
          <p:cNvPr id="3" name="Content Placeholder 2"/>
          <p:cNvSpPr>
            <a:spLocks noGrp="1"/>
          </p:cNvSpPr>
          <p:nvPr>
            <p:ph idx="1"/>
          </p:nvPr>
        </p:nvSpPr>
        <p:spPr>
          <a:xfrm>
            <a:off x="1113242" y="2667027"/>
            <a:ext cx="7514035" cy="3124201"/>
          </a:xfrm>
          <a:prstGeom prst="rect">
            <a:avLst/>
          </a:prstGeom>
        </p:spPr>
        <p:txBody>
          <a:bodyPr lIns="79178" tIns="39589" rIns="79178" bIns="39589"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9" y="5883304"/>
            <a:ext cx="857251" cy="365125"/>
          </a:xfrm>
          <a:prstGeom prst="rect">
            <a:avLst/>
          </a:prstGeom>
        </p:spPr>
        <p:txBody>
          <a:bodyPr lIns="79178" tIns="39589" rIns="79178" bIns="39589"/>
          <a:lstStyle/>
          <a:p>
            <a:pPr>
              <a:defRPr/>
            </a:pPr>
            <a:fld id="{9202DF3B-903E-4671-A103-A8AC5999810E}" type="datetime1">
              <a:rPr lang="en-US">
                <a:solidFill>
                  <a:prstClr val="black"/>
                </a:solidFill>
              </a:rPr>
              <a:pPr>
                <a:defRPr/>
              </a:pPr>
              <a:t>11/7/2019</a:t>
            </a:fld>
            <a:endParaRPr lang="en-US" dirty="0">
              <a:solidFill>
                <a:prstClr val="black"/>
              </a:solidFill>
            </a:endParaRPr>
          </a:p>
        </p:txBody>
      </p:sp>
      <p:sp>
        <p:nvSpPr>
          <p:cNvPr id="5" name="Footer Placeholder 4"/>
          <p:cNvSpPr>
            <a:spLocks noGrp="1"/>
          </p:cNvSpPr>
          <p:nvPr>
            <p:ph type="ftr" sz="quarter" idx="11"/>
          </p:nvPr>
        </p:nvSpPr>
        <p:spPr>
          <a:xfrm>
            <a:off x="1929220" y="5883304"/>
            <a:ext cx="5313133" cy="365125"/>
          </a:xfrm>
          <a:prstGeom prst="rect">
            <a:avLst/>
          </a:prstGeom>
        </p:spPr>
        <p:txBody>
          <a:bodyPr lIns="79178" tIns="39589" rIns="79178" bIns="39589"/>
          <a:lstStyle/>
          <a:p>
            <a:pPr>
              <a:defRPr/>
            </a:pPr>
            <a:endParaRPr lang="en-US">
              <a:solidFill>
                <a:prstClr val="black"/>
              </a:solidFill>
            </a:endParaRPr>
          </a:p>
        </p:txBody>
      </p:sp>
      <p:sp>
        <p:nvSpPr>
          <p:cNvPr id="6" name="Slide Number Placeholder 5"/>
          <p:cNvSpPr>
            <a:spLocks noGrp="1"/>
          </p:cNvSpPr>
          <p:nvPr>
            <p:ph type="sldNum" sz="quarter" idx="12"/>
          </p:nvPr>
        </p:nvSpPr>
        <p:spPr>
          <a:xfrm>
            <a:off x="8213900" y="5867160"/>
            <a:ext cx="413375" cy="365125"/>
          </a:xfrm>
          <a:prstGeom prst="rect">
            <a:avLst/>
          </a:prstGeom>
        </p:spPr>
        <p:txBody>
          <a:bodyPr/>
          <a:lstStyle/>
          <a:p>
            <a:pPr>
              <a:defRPr/>
            </a:pPr>
            <a:fld id="{5CEB79E3-E07C-4A24-9642-9B3EECAFE735}"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33399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156493"/>
      </p:ext>
    </p:extLst>
  </p:cSld>
  <p:clrMapOvr>
    <a:masterClrMapping/>
  </p:clrMapOvr>
  <p:timing>
    <p:tnLst>
      <p:par>
        <p:cTn id="1" dur="indefinite" restart="never" nodeType="tmRoot"/>
      </p:par>
    </p:tnLst>
  </p:timing>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6" y="152430"/>
            <a:ext cx="8839198" cy="512763"/>
          </a:xfrm>
          <a:prstGeom prst="rect">
            <a:avLst/>
          </a:prstGeom>
        </p:spPr>
        <p:txBody>
          <a:bodyPr lIns="79178" tIns="39589" rIns="79178" bIns="39589"/>
          <a:lstStyle/>
          <a:p>
            <a:r>
              <a:rPr lang="en-US" smtClean="0"/>
              <a:t>Click to edit Master title style</a:t>
            </a:r>
            <a:endParaRPr lang="en-US"/>
          </a:p>
        </p:txBody>
      </p:sp>
      <p:sp>
        <p:nvSpPr>
          <p:cNvPr id="3" name="Text Placeholder 2"/>
          <p:cNvSpPr>
            <a:spLocks noGrp="1"/>
          </p:cNvSpPr>
          <p:nvPr>
            <p:ph type="body" sz="half" idx="1"/>
          </p:nvPr>
        </p:nvSpPr>
        <p:spPr>
          <a:xfrm>
            <a:off x="304803" y="968388"/>
            <a:ext cx="4191001" cy="5051425"/>
          </a:xfrm>
          <a:prstGeom prst="rect">
            <a:avLst/>
          </a:prstGeom>
        </p:spPr>
        <p:txBody>
          <a:bodyPr lIns="79178" tIns="39589" rIns="79178" bIns="3958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4" y="968388"/>
            <a:ext cx="4191001" cy="5051425"/>
          </a:xfrm>
          <a:prstGeom prst="rect">
            <a:avLst/>
          </a:prstGeom>
        </p:spPr>
        <p:txBody>
          <a:bodyPr lIns="79178" tIns="39589" rIns="79178" bIns="3958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0133724"/>
      </p:ext>
    </p:extLst>
  </p:cSld>
  <p:clrMapOvr>
    <a:masterClrMapping/>
  </p:clrMapOvr>
  <p:timing>
    <p:tnLst>
      <p:par>
        <p:cTn id="1" dur="indefinite" restart="never" nodeType="tmRoot"/>
      </p:par>
    </p:tnLst>
  </p:timing>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9" y="365134"/>
            <a:ext cx="7886700" cy="1325563"/>
          </a:xfrm>
          <a:prstGeom prst="rect">
            <a:avLst/>
          </a:prstGeom>
        </p:spPr>
        <p:txBody>
          <a:bodyPr lIns="79178" tIns="39589" rIns="79178" bIns="39589"/>
          <a:lstStyle/>
          <a:p>
            <a:r>
              <a:rPr lang="en-US" smtClean="0"/>
              <a:t>Click to edit Master title style</a:t>
            </a:r>
            <a:endParaRPr lang="en-US"/>
          </a:p>
        </p:txBody>
      </p:sp>
      <p:sp>
        <p:nvSpPr>
          <p:cNvPr id="3" name="Date Placeholder 2"/>
          <p:cNvSpPr>
            <a:spLocks noGrp="1"/>
          </p:cNvSpPr>
          <p:nvPr>
            <p:ph type="dt" sz="half" idx="10"/>
          </p:nvPr>
        </p:nvSpPr>
        <p:spPr>
          <a:xfrm>
            <a:off x="628652" y="6356379"/>
            <a:ext cx="2057400" cy="365125"/>
          </a:xfrm>
          <a:prstGeom prst="rect">
            <a:avLst/>
          </a:prstGeom>
        </p:spPr>
        <p:txBody>
          <a:bodyPr lIns="79178" tIns="39589" rIns="79178" bIns="39589"/>
          <a:lstStyle/>
          <a:p>
            <a:fld id="{D0AB128A-91E4-4788-ABFE-4AEC06130B2A}" type="datetimeFigureOut">
              <a:rPr lang="en-US">
                <a:solidFill>
                  <a:prstClr val="black"/>
                </a:solidFill>
              </a:rPr>
              <a:pPr/>
              <a:t>11/7/2019</a:t>
            </a:fld>
            <a:endParaRPr lang="en-US" dirty="0">
              <a:solidFill>
                <a:prstClr val="black"/>
              </a:solidFill>
            </a:endParaRPr>
          </a:p>
        </p:txBody>
      </p:sp>
      <p:sp>
        <p:nvSpPr>
          <p:cNvPr id="4" name="Footer Placeholder 3"/>
          <p:cNvSpPr>
            <a:spLocks noGrp="1"/>
          </p:cNvSpPr>
          <p:nvPr>
            <p:ph type="ftr" sz="quarter" idx="11"/>
          </p:nvPr>
        </p:nvSpPr>
        <p:spPr>
          <a:xfrm>
            <a:off x="3028956" y="6356379"/>
            <a:ext cx="3086100" cy="365125"/>
          </a:xfrm>
          <a:prstGeom prst="rect">
            <a:avLst/>
          </a:prstGeom>
        </p:spPr>
        <p:txBody>
          <a:bodyPr lIns="79178" tIns="39589" rIns="79178" bIns="39589"/>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21875532"/>
      </p:ext>
    </p:extLst>
  </p:cSld>
  <p:clrMapOvr>
    <a:masterClrMapping/>
  </p:clrMapOvr>
  <p:timing>
    <p:tnLst>
      <p:par>
        <p:cTn id="1" dur="indefinite" restart="never" nodeType="tmRoot"/>
      </p:par>
    </p:tnLst>
  </p:timing>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99499" y="5883304"/>
            <a:ext cx="857251" cy="365125"/>
          </a:xfrm>
          <a:prstGeom prst="rect">
            <a:avLst/>
          </a:prstGeom>
        </p:spPr>
        <p:txBody>
          <a:bodyPr/>
          <a:lstStyle/>
          <a:p>
            <a:fld id="{2791A117-95C6-498C-8BE2-DC832553942E}" type="datetimeFigureOut">
              <a:rPr lang="en-IN">
                <a:solidFill>
                  <a:prstClr val="black"/>
                </a:solidFill>
              </a:rPr>
              <a:pPr/>
              <a:t>07-11-2019</a:t>
            </a:fld>
            <a:endParaRPr lang="en-IN" dirty="0">
              <a:solidFill>
                <a:prstClr val="black"/>
              </a:solidFill>
            </a:endParaRPr>
          </a:p>
        </p:txBody>
      </p:sp>
      <p:sp>
        <p:nvSpPr>
          <p:cNvPr id="3" name="Footer Placeholder 2"/>
          <p:cNvSpPr>
            <a:spLocks noGrp="1"/>
          </p:cNvSpPr>
          <p:nvPr>
            <p:ph type="ftr" sz="quarter" idx="11"/>
          </p:nvPr>
        </p:nvSpPr>
        <p:spPr>
          <a:xfrm>
            <a:off x="1929220" y="5883304"/>
            <a:ext cx="5313133" cy="365125"/>
          </a:xfrm>
          <a:prstGeom prst="rect">
            <a:avLst/>
          </a:prstGeom>
        </p:spPr>
        <p:txBody>
          <a:bodyPr/>
          <a:lstStyle/>
          <a:p>
            <a:endParaRPr lang="en-IN" dirty="0">
              <a:solidFill>
                <a:prstClr val="black"/>
              </a:solidFill>
            </a:endParaRPr>
          </a:p>
        </p:txBody>
      </p:sp>
      <p:sp>
        <p:nvSpPr>
          <p:cNvPr id="4" name="Slide Number Placeholder 3"/>
          <p:cNvSpPr>
            <a:spLocks noGrp="1"/>
          </p:cNvSpPr>
          <p:nvPr>
            <p:ph type="sldNum" sz="quarter" idx="12"/>
          </p:nvPr>
        </p:nvSpPr>
        <p:spPr>
          <a:xfrm>
            <a:off x="8213900" y="5883304"/>
            <a:ext cx="413375" cy="365125"/>
          </a:xfrm>
          <a:prstGeom prst="rect">
            <a:avLst/>
          </a:prstGeom>
        </p:spPr>
        <p:txBody>
          <a:body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74678492"/>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0"/>
            <a:ext cx="9144000" cy="6858000"/>
          </a:xfrm>
          <a:prstGeom prst="rect">
            <a:avLst/>
          </a:prstGeom>
        </p:spPr>
      </p:pic>
      <p:sp>
        <p:nvSpPr>
          <p:cNvPr id="31" name="Text Placeholder 2"/>
          <p:cNvSpPr>
            <a:spLocks noGrp="1"/>
          </p:cNvSpPr>
          <p:nvPr>
            <p:ph type="body" idx="1" hasCustomPrompt="1"/>
          </p:nvPr>
        </p:nvSpPr>
        <p:spPr>
          <a:xfrm>
            <a:off x="1771236" y="4749532"/>
            <a:ext cx="2898824" cy="750095"/>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88" y="3964801"/>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28" y="4762699"/>
            <a:ext cx="397059" cy="750095"/>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Tree>
    <p:extLst>
      <p:ext uri="{BB962C8B-B14F-4D97-AF65-F5344CB8AC3E}">
        <p14:creationId xmlns:p14="http://schemas.microsoft.com/office/powerpoint/2010/main" val="111911622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743605"/>
            <a:ext cx="680398" cy="898036"/>
          </a:xfrm>
          <a:prstGeom prst="rect">
            <a:avLst/>
          </a:prstGeom>
        </p:spPr>
      </p:pic>
      <p:sp>
        <p:nvSpPr>
          <p:cNvPr id="8" name="TextBox 7"/>
          <p:cNvSpPr txBox="1"/>
          <p:nvPr userDrawn="1"/>
        </p:nvSpPr>
        <p:spPr>
          <a:xfrm>
            <a:off x="4981980" y="2846039"/>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2" name="TextBox 1"/>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37172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20" y="2743605"/>
            <a:ext cx="680398" cy="898036"/>
          </a:xfrm>
          <a:prstGeom prst="rect">
            <a:avLst/>
          </a:prstGeom>
        </p:spPr>
      </p:pic>
      <p:sp>
        <p:nvSpPr>
          <p:cNvPr id="8" name="TextBox 7"/>
          <p:cNvSpPr txBox="1"/>
          <p:nvPr userDrawn="1"/>
        </p:nvSpPr>
        <p:spPr>
          <a:xfrm>
            <a:off x="4981980" y="2846042"/>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06210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20" y="2743605"/>
            <a:ext cx="680398" cy="898036"/>
          </a:xfrm>
          <a:prstGeom prst="rect">
            <a:avLst/>
          </a:prstGeom>
        </p:spPr>
      </p:pic>
      <p:sp>
        <p:nvSpPr>
          <p:cNvPr id="8" name="TextBox 7"/>
          <p:cNvSpPr txBox="1"/>
          <p:nvPr/>
        </p:nvSpPr>
        <p:spPr>
          <a:xfrm>
            <a:off x="4981980" y="2846042"/>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9" name="TextBox 8"/>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20" y="2743605"/>
            <a:ext cx="680398" cy="898036"/>
          </a:xfrm>
          <a:prstGeom prst="rect">
            <a:avLst/>
          </a:prstGeom>
        </p:spPr>
      </p:pic>
      <p:sp>
        <p:nvSpPr>
          <p:cNvPr id="10" name="TextBox 9"/>
          <p:cNvSpPr txBox="1"/>
          <p:nvPr userDrawn="1"/>
        </p:nvSpPr>
        <p:spPr>
          <a:xfrm>
            <a:off x="4981980" y="2846042"/>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11" name="TextBox 10"/>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41919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686455"/>
            <a:ext cx="680398" cy="898036"/>
          </a:xfrm>
          <a:prstGeom prst="rect">
            <a:avLst/>
          </a:prstGeom>
        </p:spPr>
      </p:pic>
      <p:sp>
        <p:nvSpPr>
          <p:cNvPr id="13" name="TextBox 12"/>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93396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heck Your Understanding">
    <p:spTree>
      <p:nvGrpSpPr>
        <p:cNvPr id="1" name=""/>
        <p:cNvGrpSpPr/>
        <p:nvPr/>
      </p:nvGrpSpPr>
      <p:grpSpPr>
        <a:xfrm>
          <a:off x="0" y="0"/>
          <a:ext cx="0" cy="0"/>
          <a:chOff x="0" y="0"/>
          <a:chExt cx="0" cy="0"/>
        </a:xfrm>
      </p:grpSpPr>
      <p:sp>
        <p:nvSpPr>
          <p:cNvPr id="13" name="TextBox 12"/>
          <p:cNvSpPr txBox="1"/>
          <p:nvPr userDrawn="1"/>
        </p:nvSpPr>
        <p:spPr>
          <a:xfrm>
            <a:off x="4981980" y="2788869"/>
            <a:ext cx="3593024" cy="923330"/>
          </a:xfrm>
          <a:prstGeom prst="rect">
            <a:avLst/>
          </a:prstGeom>
          <a:noFill/>
        </p:spPr>
        <p:txBody>
          <a:bodyPr wrap="square" rtlCol="0">
            <a:spAutoFit/>
          </a:bodyPr>
          <a:lstStyle/>
          <a:p>
            <a:r>
              <a:rPr lang="en-IN" sz="2700" b="1" dirty="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7" name="Oval 6"/>
          <p:cNvSpPr/>
          <p:nvPr userDrawn="1"/>
        </p:nvSpPr>
        <p:spPr>
          <a:xfrm>
            <a:off x="4234118" y="2686482"/>
            <a:ext cx="661596"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64552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7" y="1968403"/>
            <a:ext cx="3333451" cy="3573711"/>
          </a:xfrm>
          <a:prstGeom prst="rect">
            <a:avLst/>
          </a:prstGeom>
        </p:spPr>
      </p:pic>
      <p:sp>
        <p:nvSpPr>
          <p:cNvPr id="3" name="Content Placeholder 2"/>
          <p:cNvSpPr>
            <a:spLocks noGrp="1"/>
          </p:cNvSpPr>
          <p:nvPr>
            <p:ph idx="1" hasCustomPrompt="1"/>
          </p:nvPr>
        </p:nvSpPr>
        <p:spPr>
          <a:xfrm>
            <a:off x="515067" y="2488750"/>
            <a:ext cx="7886700"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73" y="1711924"/>
            <a:ext cx="4641519" cy="692497"/>
          </a:xfrm>
          <a:prstGeom prst="rect">
            <a:avLst/>
          </a:prstGeom>
          <a:noFill/>
        </p:spPr>
        <p:txBody>
          <a:bodyPr wrap="square" rtlCol="0">
            <a:spAutoFit/>
          </a:bodyPr>
          <a:lstStyle/>
          <a:p>
            <a:r>
              <a:rPr lang="en-IN" sz="1950" dirty="0">
                <a:solidFill>
                  <a:prstClr val="black"/>
                </a:solidFill>
              </a:rPr>
              <a:t>At the end of this </a:t>
            </a:r>
            <a:r>
              <a:rPr lang="en-IN" sz="1950" dirty="0">
                <a:solidFill>
                  <a:prstClr val="black"/>
                </a:solidFill>
              </a:rPr>
              <a:t>lesson, </a:t>
            </a:r>
            <a:r>
              <a:rPr lang="en-IN" sz="1950" dirty="0">
                <a:solidFill>
                  <a:prstClr val="black"/>
                </a:solidFill>
              </a:rPr>
              <a:t>you will be able </a:t>
            </a:r>
            <a:r>
              <a:rPr lang="en-IN" sz="1950" dirty="0">
                <a:solidFill>
                  <a:prstClr val="black"/>
                </a:solidFill>
              </a:rPr>
              <a:t>to:</a:t>
            </a:r>
            <a:endParaRPr lang="en-IN" sz="1950" dirty="0">
              <a:solidFill>
                <a:prstClr val="black"/>
              </a:solidFill>
            </a:endParaRPr>
          </a:p>
        </p:txBody>
      </p:sp>
      <p:sp>
        <p:nvSpPr>
          <p:cNvPr id="9" name="TextBox 8"/>
          <p:cNvSpPr txBox="1"/>
          <p:nvPr userDrawn="1"/>
        </p:nvSpPr>
        <p:spPr>
          <a:xfrm>
            <a:off x="262219" y="875716"/>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LEARNING OBJECTIVES</a:t>
            </a:r>
            <a:endParaRPr lang="en-IN"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37037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2" y="1742501"/>
            <a:ext cx="5098499" cy="4351339"/>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25" y="1742501"/>
            <a:ext cx="3584984" cy="435133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27348193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76" y="4272149"/>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15154988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71" y="4192917"/>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38777687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08"/>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42699404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ode Bottom">
    <p:spTree>
      <p:nvGrpSpPr>
        <p:cNvPr id="1" name=""/>
        <p:cNvGrpSpPr/>
        <p:nvPr/>
      </p:nvGrpSpPr>
      <p:grpSpPr>
        <a:xfrm>
          <a:off x="0" y="0"/>
          <a:ext cx="0" cy="0"/>
          <a:chOff x="0" y="0"/>
          <a:chExt cx="0" cy="0"/>
        </a:xfrm>
      </p:grpSpPr>
      <p:sp>
        <p:nvSpPr>
          <p:cNvPr id="2" name="Rectangle 1"/>
          <p:cNvSpPr/>
          <p:nvPr userDrawn="1"/>
        </p:nvSpPr>
        <p:spPr>
          <a:xfrm>
            <a:off x="396273"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1" y="1742525"/>
            <a:ext cx="7966932" cy="7886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86" y="2812670"/>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04580899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de Right">
    <p:spTree>
      <p:nvGrpSpPr>
        <p:cNvPr id="1" name=""/>
        <p:cNvGrpSpPr/>
        <p:nvPr/>
      </p:nvGrpSpPr>
      <p:grpSpPr>
        <a:xfrm>
          <a:off x="0" y="0"/>
          <a:ext cx="0" cy="0"/>
          <a:chOff x="0" y="0"/>
          <a:chExt cx="0" cy="0"/>
        </a:xfrm>
      </p:grpSpPr>
      <p:sp>
        <p:nvSpPr>
          <p:cNvPr id="2" name="Rectangle 1"/>
          <p:cNvSpPr/>
          <p:nvPr userDrawn="1"/>
        </p:nvSpPr>
        <p:spPr>
          <a:xfrm>
            <a:off x="4224137" y="1742499"/>
            <a:ext cx="4522303"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4" y="1742503"/>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51" y="1842059"/>
            <a:ext cx="4373215"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14217110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8" y="1480170"/>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69298414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4" y="2686455"/>
            <a:ext cx="680398" cy="898036"/>
          </a:xfrm>
          <a:prstGeom prst="rect">
            <a:avLst/>
          </a:prstGeom>
        </p:spPr>
      </p:pic>
      <p:sp>
        <p:nvSpPr>
          <p:cNvPr id="13" name="TextBox 12"/>
          <p:cNvSpPr txBox="1"/>
          <p:nvPr/>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8" name="TextBox 7"/>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686455"/>
            <a:ext cx="680398" cy="898036"/>
          </a:xfrm>
          <a:prstGeom prst="rect">
            <a:avLst/>
          </a:prstGeom>
        </p:spPr>
      </p:pic>
      <p:sp>
        <p:nvSpPr>
          <p:cNvPr id="7" name="TextBox 6"/>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40094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81" y="1716797"/>
            <a:ext cx="4030265"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5" y="2422473"/>
            <a:ext cx="386834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68" y="1716797"/>
            <a:ext cx="3887391"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68" y="2422473"/>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94292320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1"/>
            <a:ext cx="4025198" cy="3910607"/>
          </a:xfrm>
          <a:prstGeom prst="rect">
            <a:avLst/>
          </a:prstGeom>
        </p:spPr>
      </p:pic>
      <p:sp>
        <p:nvSpPr>
          <p:cNvPr id="3" name="Content Placeholder 2"/>
          <p:cNvSpPr>
            <a:spLocks noGrp="1"/>
          </p:cNvSpPr>
          <p:nvPr>
            <p:ph sz="half" idx="1" hasCustomPrompt="1"/>
          </p:nvPr>
        </p:nvSpPr>
        <p:spPr>
          <a:xfrm>
            <a:off x="824961" y="2407605"/>
            <a:ext cx="389493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7" y="1721064"/>
            <a:ext cx="6987764"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50990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3" name="Content Placeholder 2"/>
          <p:cNvSpPr>
            <a:spLocks noGrp="1"/>
          </p:cNvSpPr>
          <p:nvPr>
            <p:ph sz="half" idx="1" hasCustomPrompt="1"/>
          </p:nvPr>
        </p:nvSpPr>
        <p:spPr>
          <a:xfrm>
            <a:off x="831037" y="3550051"/>
            <a:ext cx="7608344"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2" y="1721089"/>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94064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14" name="Content Placeholder 2"/>
          <p:cNvSpPr>
            <a:spLocks noGrp="1"/>
          </p:cNvSpPr>
          <p:nvPr>
            <p:ph sz="half" idx="13" hasCustomPrompt="1"/>
          </p:nvPr>
        </p:nvSpPr>
        <p:spPr>
          <a:xfrm>
            <a:off x="396672" y="1721063"/>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19158412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55" y="2686455"/>
            <a:ext cx="673527" cy="898036"/>
          </a:xfrm>
          <a:prstGeom prst="rect">
            <a:avLst/>
          </a:prstGeom>
        </p:spPr>
      </p:pic>
      <p:sp>
        <p:nvSpPr>
          <p:cNvPr id="13" name="TextBox 12"/>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7212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94" y="2488750"/>
            <a:ext cx="4978102"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9" y="1711924"/>
            <a:ext cx="4641519" cy="392415"/>
          </a:xfrm>
          <a:prstGeom prst="rect">
            <a:avLst/>
          </a:prstGeom>
          <a:noFill/>
        </p:spPr>
        <p:txBody>
          <a:bodyPr wrap="square" rtlCol="0">
            <a:spAutoFit/>
          </a:bodyPr>
          <a:lstStyle/>
          <a:p>
            <a:r>
              <a:rPr lang="en-IN" sz="1950" dirty="0">
                <a:solidFill>
                  <a:prstClr val="black"/>
                </a:solidFill>
              </a:rPr>
              <a:t>In </a:t>
            </a:r>
            <a:r>
              <a:rPr lang="en-IN" sz="1950" dirty="0">
                <a:solidFill>
                  <a:prstClr val="black"/>
                </a:solidFill>
              </a:rPr>
              <a:t>this </a:t>
            </a:r>
            <a:r>
              <a:rPr lang="en-IN" sz="1950" dirty="0">
                <a:solidFill>
                  <a:prstClr val="black"/>
                </a:solidFill>
              </a:rPr>
              <a:t>lesson, you’ve learned to:</a:t>
            </a:r>
            <a:endParaRPr lang="en-IN" sz="1950" dirty="0">
              <a:solidFill>
                <a:prstClr val="black"/>
              </a:solidFill>
            </a:endParaRPr>
          </a:p>
        </p:txBody>
      </p:sp>
      <p:sp>
        <p:nvSpPr>
          <p:cNvPr id="12" name="TextBox 11"/>
          <p:cNvSpPr txBox="1"/>
          <p:nvPr userDrawn="1"/>
        </p:nvSpPr>
        <p:spPr>
          <a:xfrm>
            <a:off x="262219" y="875715"/>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SUMMARY</a:t>
            </a:r>
            <a:endParaRPr lang="en-IN"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9" y="2089316"/>
            <a:ext cx="2523679" cy="3954169"/>
          </a:xfrm>
          <a:prstGeom prst="rect">
            <a:avLst/>
          </a:prstGeom>
        </p:spPr>
      </p:pic>
      <p:sp>
        <p:nvSpPr>
          <p:cNvPr id="16" name="TextBox 1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87468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4 Steps">
    <p:spTree>
      <p:nvGrpSpPr>
        <p:cNvPr id="1" name=""/>
        <p:cNvGrpSpPr/>
        <p:nvPr/>
      </p:nvGrpSpPr>
      <p:grpSpPr>
        <a:xfrm>
          <a:off x="0" y="0"/>
          <a:ext cx="0" cy="0"/>
          <a:chOff x="0" y="0"/>
          <a:chExt cx="0" cy="0"/>
        </a:xfrm>
      </p:grpSpPr>
      <p:sp>
        <p:nvSpPr>
          <p:cNvPr id="5" name="Rectangle 4"/>
          <p:cNvSpPr/>
          <p:nvPr userDrawn="1"/>
        </p:nvSpPr>
        <p:spPr>
          <a:xfrm>
            <a:off x="785197" y="1471005"/>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8" y="1471005"/>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35" y="1577023"/>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userDrawn="1"/>
        </p:nvSpPr>
        <p:spPr>
          <a:xfrm>
            <a:off x="785197" y="2782988"/>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8" y="2782988"/>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35" y="288900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userDrawn="1"/>
        </p:nvSpPr>
        <p:spPr>
          <a:xfrm>
            <a:off x="785197" y="4094953"/>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8" y="4094953"/>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35" y="4200969"/>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userDrawn="1"/>
        </p:nvSpPr>
        <p:spPr>
          <a:xfrm>
            <a:off x="785197" y="5291296"/>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8" y="5291296"/>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35" y="539731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4060394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00535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5" y="1066808"/>
            <a:ext cx="4038600" cy="5059363"/>
          </a:xfrm>
          <a:prstGeom prst="rect">
            <a:avLst/>
          </a:prstGeom>
        </p:spPr>
        <p:txBody>
          <a:bodyPr>
            <a:normAutofit/>
          </a:bodyPr>
          <a:lstStyle>
            <a:lvl1pPr marL="342900" indent="-342900">
              <a:buFont typeface="Wingdings 2" panose="05020102010507070707" pitchFamily="18" charset="2"/>
              <a:buChar char=""/>
              <a:defRPr sz="1800" b="1">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400">
                <a:solidFill>
                  <a:schemeClr val="tx1">
                    <a:lumMod val="75000"/>
                    <a:lumOff val="25000"/>
                  </a:schemeClr>
                </a:solidFill>
                <a:latin typeface="Arial" panose="020B0604020202020204" pitchFamily="34" charset="0"/>
                <a:cs typeface="Arial" panose="020B0604020202020204" pitchFamily="34" charset="0"/>
              </a:defRPr>
            </a:lvl2pPr>
            <a:lvl3pPr>
              <a:defRPr sz="13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5" y="1066808"/>
            <a:ext cx="4038600" cy="5059363"/>
          </a:xfrm>
          <a:prstGeom prst="rect">
            <a:avLst/>
          </a:prstGeom>
        </p:spPr>
        <p:txBody>
          <a:bodyPr>
            <a:normAutofit/>
          </a:bodyPr>
          <a:lstStyle>
            <a:lvl1pPr marL="342900" indent="-342900" algn="l" defTabSz="914400" rtl="0" eaLnBrk="1" latinLnBrk="0" hangingPunct="1">
              <a:spcBef>
                <a:spcPct val="20000"/>
              </a:spcBef>
              <a:buFont typeface="Wingdings 2" panose="05020102010507070707" pitchFamily="18" charset="2"/>
              <a:buChar char=""/>
              <a:defRPr lang="en-US" sz="1800" b="1" kern="1200" dirty="0" smtClean="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lang="en-US" sz="1400" b="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2pPr>
            <a:lvl3pPr algn="l" defTabSz="914400" rtl="0" eaLnBrk="1" latinLnBrk="0" hangingPunct="1">
              <a:spcBef>
                <a:spcPct val="20000"/>
              </a:spcBef>
              <a:defRPr lang="en-US" sz="1300" b="0" kern="1200" dirty="0" smtClean="0">
                <a:solidFill>
                  <a:schemeClr val="tx1"/>
                </a:solidFill>
                <a:latin typeface="Arial" panose="020B0604020202020204" pitchFamily="34" charset="0"/>
                <a:ea typeface="+mn-ea"/>
                <a:cs typeface="Arial" panose="020B0604020202020204" pitchFamily="34" charset="0"/>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a:spLocks/>
          </p:cNvSpPr>
          <p:nvPr userDrawn="1"/>
        </p:nvSpPr>
        <p:spPr>
          <a:xfrm>
            <a:off x="457209" y="6356377"/>
            <a:ext cx="2133599"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mtClean="0">
                <a:solidFill>
                  <a:prstClr val="black">
                    <a:tint val="75000"/>
                  </a:prstClr>
                </a:solidFill>
              </a:rPr>
              <a:pPr/>
              <a:t>11/7/2019</a:t>
            </a:fld>
            <a:endParaRPr lang="en-US">
              <a:solidFill>
                <a:prstClr val="black">
                  <a:tint val="75000"/>
                </a:prstClr>
              </a:solidFill>
            </a:endParaRPr>
          </a:p>
        </p:txBody>
      </p:sp>
      <p:sp>
        <p:nvSpPr>
          <p:cNvPr id="9" name="Slide Number Placeholder 5"/>
          <p:cNvSpPr txBox="1">
            <a:spLocks/>
          </p:cNvSpPr>
          <p:nvPr userDrawn="1"/>
        </p:nvSpPr>
        <p:spPr>
          <a:xfrm>
            <a:off x="6553206" y="6356377"/>
            <a:ext cx="21335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mtClean="0">
                <a:solidFill>
                  <a:prstClr val="black">
                    <a:tint val="75000"/>
                  </a:prstClr>
                </a:solidFill>
              </a:rPr>
              <a:pPr/>
              <a:t>‹#›</a:t>
            </a:fld>
            <a:endParaRPr lang="en-US">
              <a:solidFill>
                <a:prstClr val="black">
                  <a:tint val="75000"/>
                </a:prstClr>
              </a:solidFill>
            </a:endParaRPr>
          </a:p>
        </p:txBody>
      </p:sp>
      <p:sp>
        <p:nvSpPr>
          <p:cNvPr id="10" name="Rectangle 9"/>
          <p:cNvSpPr/>
          <p:nvPr userDrawn="1"/>
        </p:nvSpPr>
        <p:spPr>
          <a:xfrm>
            <a:off x="6" y="6201812"/>
            <a:ext cx="9142803"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600" dirty="0">
              <a:solidFill>
                <a:srgbClr val="0070C0"/>
              </a:solidFill>
              <a:latin typeface="Arial Narrow" pitchFamily="34" charset="0"/>
            </a:endParaRPr>
          </a:p>
        </p:txBody>
      </p:sp>
      <p:sp>
        <p:nvSpPr>
          <p:cNvPr id="11" name="Text Box 4"/>
          <p:cNvSpPr txBox="1">
            <a:spLocks noChangeArrowheads="1"/>
          </p:cNvSpPr>
          <p:nvPr userDrawn="1"/>
        </p:nvSpPr>
        <p:spPr bwMode="auto">
          <a:xfrm>
            <a:off x="6639379" y="6201813"/>
            <a:ext cx="1371598" cy="586957"/>
          </a:xfrm>
          <a:prstGeom prst="rect">
            <a:avLst/>
          </a:prstGeom>
          <a:noFill/>
          <a:ln w="9525">
            <a:noFill/>
            <a:round/>
            <a:headEnd/>
            <a:tailEnd/>
          </a:ln>
        </p:spPr>
        <p:txBody>
          <a:bodyPr lIns="90000" tIns="46800" rIns="90000" bIns="46800">
            <a:spAutoFit/>
          </a:bodyPr>
          <a:lstStyle/>
          <a:p>
            <a:pPr algn="r">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prstClr val="black">
                    <a:lumMod val="65000"/>
                    <a:lumOff val="35000"/>
                  </a:prstClr>
                </a:solidFill>
                <a:latin typeface="Helvetica LT Std Cond"/>
                <a:cs typeface="Arial" charset="0"/>
              </a:rPr>
              <a:t>INDIA</a:t>
            </a:r>
          </a:p>
          <a:p>
            <a:pPr algn="r">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prstClr val="black">
                    <a:lumMod val="65000"/>
                    <a:lumOff val="35000"/>
                  </a:prstClr>
                </a:solidFill>
                <a:latin typeface="Helvetica LT Std Cond"/>
                <a:cs typeface="Arial" charset="0"/>
              </a:rPr>
              <a:t>USA</a:t>
            </a:r>
          </a:p>
          <a:p>
            <a:pPr algn="r">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prstClr val="black">
                    <a:lumMod val="65000"/>
                    <a:lumOff val="35000"/>
                  </a:prstClr>
                </a:solidFill>
                <a:latin typeface="Helvetica LT Std Cond"/>
                <a:cs typeface="Arial" charset="0"/>
              </a:rPr>
              <a:t>CHINA </a:t>
            </a:r>
          </a:p>
          <a:p>
            <a:pPr algn="r">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prstClr val="black">
                    <a:lumMod val="65000"/>
                    <a:lumOff val="35000"/>
                  </a:prstClr>
                </a:solidFill>
                <a:latin typeface="Helvetica LT Std Cond"/>
                <a:cs typeface="Arial" charset="0"/>
              </a:rPr>
              <a:t>SINGAPORE</a:t>
            </a:r>
          </a:p>
        </p:txBody>
      </p:sp>
      <p:sp>
        <p:nvSpPr>
          <p:cNvPr id="12" name="TextBox 11"/>
          <p:cNvSpPr txBox="1"/>
          <p:nvPr userDrawn="1"/>
        </p:nvSpPr>
        <p:spPr>
          <a:xfrm>
            <a:off x="-26846" y="6503416"/>
            <a:ext cx="2379177" cy="369332"/>
          </a:xfrm>
          <a:prstGeom prst="rect">
            <a:avLst/>
          </a:prstGeom>
          <a:noFill/>
        </p:spPr>
        <p:txBody>
          <a:bodyPr wrap="none" rtlCol="0">
            <a:spAutoFit/>
          </a:bodyPr>
          <a:lstStyle/>
          <a:p>
            <a:endParaRPr lang="en-US" sz="900" dirty="0">
              <a:solidFill>
                <a:prstClr val="black"/>
              </a:solidFill>
              <a:latin typeface="Arial" pitchFamily="34" charset="0"/>
              <a:cs typeface="Arial" pitchFamily="34" charset="0"/>
            </a:endParaRPr>
          </a:p>
          <a:p>
            <a:r>
              <a:rPr lang="en-US" sz="900" dirty="0">
                <a:solidFill>
                  <a:prstClr val="black"/>
                </a:solidFill>
                <a:latin typeface="Arial" pitchFamily="34" charset="0"/>
                <a:cs typeface="Arial" pitchFamily="34" charset="0"/>
              </a:rPr>
              <a:t>© QAI Global Institute. All Rights Reserved</a:t>
            </a:r>
            <a:endParaRPr lang="en-US" sz="900" dirty="0">
              <a:solidFill>
                <a:prstClr val="black"/>
              </a:solidFill>
              <a:latin typeface="Arial" pitchFamily="34" charset="0"/>
              <a:cs typeface="Arial" pitchFamily="34" charset="0"/>
            </a:endParaRPr>
          </a:p>
        </p:txBody>
      </p:sp>
      <p:sp>
        <p:nvSpPr>
          <p:cNvPr id="13" name="TextBox 12"/>
          <p:cNvSpPr txBox="1"/>
          <p:nvPr userDrawn="1"/>
        </p:nvSpPr>
        <p:spPr>
          <a:xfrm>
            <a:off x="65165" y="6354324"/>
            <a:ext cx="356188" cy="261610"/>
          </a:xfrm>
          <a:prstGeom prst="rect">
            <a:avLst/>
          </a:prstGeom>
          <a:noFill/>
        </p:spPr>
        <p:txBody>
          <a:bodyPr wrap="none" rtlCol="0">
            <a:spAutoFit/>
          </a:bodyPr>
          <a:lstStyle/>
          <a:p>
            <a:fld id="{A17113E1-F9B3-4076-950E-E1D5BD615771}" type="slidenum">
              <a:rPr lang="en-US" sz="1100" b="1">
                <a:solidFill>
                  <a:srgbClr val="0070C0"/>
                </a:solidFill>
                <a:latin typeface="Arial" pitchFamily="34" charset="0"/>
                <a:cs typeface="Arial" pitchFamily="34" charset="0"/>
              </a:rPr>
              <a:pPr/>
              <a:t>‹#›</a:t>
            </a:fld>
            <a:endParaRPr lang="en-US" sz="1100" b="1" dirty="0">
              <a:solidFill>
                <a:srgbClr val="0070C0"/>
              </a:solidFill>
              <a:latin typeface="Arial" pitchFamily="34" charset="0"/>
              <a:cs typeface="Arial"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p:blipFill>
        <p:spPr bwMode="auto">
          <a:xfrm>
            <a:off x="8088460" y="6247618"/>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53"/>
            <a:ext cx="0" cy="56441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p:blipFill>
        <p:spPr bwMode="auto">
          <a:xfrm>
            <a:off x="6" y="-4479"/>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7" y="4926"/>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itle 1"/>
          <p:cNvSpPr>
            <a:spLocks noGrp="1"/>
          </p:cNvSpPr>
          <p:nvPr>
            <p:ph type="title" hasCustomPrompt="1"/>
          </p:nvPr>
        </p:nvSpPr>
        <p:spPr>
          <a:xfrm>
            <a:off x="443756" y="152400"/>
            <a:ext cx="8229602" cy="685800"/>
          </a:xfrm>
          <a:prstGeom prst="rect">
            <a:avLst/>
          </a:prstGeom>
        </p:spPr>
        <p:txBody>
          <a:bodyPr>
            <a:normAutofit/>
          </a:bodyPr>
          <a:lstStyle>
            <a:lvl1pPr algn="l">
              <a:defRPr sz="1800" b="1" spc="300">
                <a:latin typeface="Arial Narrow" panose="020B060602020203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751749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 y="0"/>
            <a:ext cx="9144000" cy="6858000"/>
          </a:xfrm>
          <a:prstGeom prst="rect">
            <a:avLst/>
          </a:prstGeom>
        </p:spPr>
      </p:pic>
      <p:sp>
        <p:nvSpPr>
          <p:cNvPr id="31" name="Text Placeholder 2"/>
          <p:cNvSpPr>
            <a:spLocks noGrp="1"/>
          </p:cNvSpPr>
          <p:nvPr>
            <p:ph type="body" idx="1" hasCustomPrompt="1"/>
          </p:nvPr>
        </p:nvSpPr>
        <p:spPr>
          <a:xfrm>
            <a:off x="1771236" y="4749532"/>
            <a:ext cx="2898824" cy="750095"/>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88" y="3964801"/>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28" y="4762699"/>
            <a:ext cx="397059" cy="750095"/>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userDrawn="1"/>
        </p:nvSpPr>
        <p:spPr>
          <a:xfrm>
            <a:off x="6935189" y="6576308"/>
            <a:ext cx="2208812" cy="369332"/>
          </a:xfrm>
          <a:prstGeom prst="rect">
            <a:avLst/>
          </a:prstGeom>
          <a:noFill/>
        </p:spPr>
        <p:txBody>
          <a:bodyPr wrap="square" rtlCol="0">
            <a:spAutoFit/>
          </a:bodyPr>
          <a:lstStyle/>
          <a:p>
            <a:pPr algn="r">
              <a:defRPr/>
            </a:pPr>
            <a:r>
              <a:rPr lang="en-US" sz="900" dirty="0">
                <a:solidFill>
                  <a:prstClr val="black">
                    <a:tint val="75000"/>
                  </a:prstClr>
                </a:solidFill>
              </a:rPr>
              <a:t>©2015 Manipal Global Education Services</a:t>
            </a:r>
            <a:endParaRPr lang="en-IN" sz="900" dirty="0">
              <a:solidFill>
                <a:prstClr val="black">
                  <a:tint val="75000"/>
                </a:prstClr>
              </a:solidFill>
            </a:endParaRPr>
          </a:p>
        </p:txBody>
      </p:sp>
    </p:spTree>
    <p:extLst>
      <p:ext uri="{BB962C8B-B14F-4D97-AF65-F5344CB8AC3E}">
        <p14:creationId xmlns:p14="http://schemas.microsoft.com/office/powerpoint/2010/main" val="21862929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80" y="2788869"/>
            <a:ext cx="3593024" cy="923330"/>
          </a:xfrm>
          <a:prstGeom prst="rect">
            <a:avLst/>
          </a:prstGeom>
          <a:noFill/>
        </p:spPr>
        <p:txBody>
          <a:bodyPr wrap="square" rtlCol="0">
            <a:spAutoFit/>
          </a:bodyPr>
          <a:lstStyle/>
          <a:p>
            <a:r>
              <a:rPr lang="en-IN" sz="2700" b="1" dirty="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7" name="Oval 6"/>
          <p:cNvSpPr/>
          <p:nvPr/>
        </p:nvSpPr>
        <p:spPr>
          <a:xfrm>
            <a:off x="4234118" y="2686482"/>
            <a:ext cx="661596"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5" name="TextBox 4"/>
          <p:cNvSpPr txBox="1"/>
          <p:nvPr userDrawn="1"/>
        </p:nvSpPr>
        <p:spPr>
          <a:xfrm>
            <a:off x="4981980" y="2788869"/>
            <a:ext cx="3593024" cy="923330"/>
          </a:xfrm>
          <a:prstGeom prst="rect">
            <a:avLst/>
          </a:prstGeom>
          <a:noFill/>
        </p:spPr>
        <p:txBody>
          <a:bodyPr wrap="square" rtlCol="0">
            <a:spAutoFit/>
          </a:bodyPr>
          <a:lstStyle/>
          <a:p>
            <a:r>
              <a:rPr lang="en-IN" sz="2700" b="1" dirty="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6" name="Oval 5"/>
          <p:cNvSpPr/>
          <p:nvPr userDrawn="1"/>
        </p:nvSpPr>
        <p:spPr>
          <a:xfrm>
            <a:off x="4234118" y="2686482"/>
            <a:ext cx="661596"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06303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743605"/>
            <a:ext cx="680398" cy="898036"/>
          </a:xfrm>
          <a:prstGeom prst="rect">
            <a:avLst/>
          </a:prstGeom>
        </p:spPr>
      </p:pic>
      <p:sp>
        <p:nvSpPr>
          <p:cNvPr id="8" name="TextBox 7"/>
          <p:cNvSpPr txBox="1"/>
          <p:nvPr userDrawn="1"/>
        </p:nvSpPr>
        <p:spPr>
          <a:xfrm>
            <a:off x="4981980" y="2846039"/>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2" name="TextBox 1"/>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31721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98990"/>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20" y="2743605"/>
            <a:ext cx="680398" cy="898036"/>
          </a:xfrm>
          <a:prstGeom prst="rect">
            <a:avLst/>
          </a:prstGeom>
        </p:spPr>
      </p:pic>
      <p:sp>
        <p:nvSpPr>
          <p:cNvPr id="8" name="TextBox 7"/>
          <p:cNvSpPr txBox="1"/>
          <p:nvPr userDrawn="1"/>
        </p:nvSpPr>
        <p:spPr>
          <a:xfrm>
            <a:off x="4981980" y="2846042"/>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28474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4" y="2686455"/>
            <a:ext cx="680398" cy="898036"/>
          </a:xfrm>
          <a:prstGeom prst="rect">
            <a:avLst/>
          </a:prstGeom>
        </p:spPr>
      </p:pic>
      <p:sp>
        <p:nvSpPr>
          <p:cNvPr id="13" name="TextBox 12"/>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0773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Check Your Understanding">
    <p:spTree>
      <p:nvGrpSpPr>
        <p:cNvPr id="1" name=""/>
        <p:cNvGrpSpPr/>
        <p:nvPr/>
      </p:nvGrpSpPr>
      <p:grpSpPr>
        <a:xfrm>
          <a:off x="0" y="0"/>
          <a:ext cx="0" cy="0"/>
          <a:chOff x="0" y="0"/>
          <a:chExt cx="0" cy="0"/>
        </a:xfrm>
      </p:grpSpPr>
      <p:sp>
        <p:nvSpPr>
          <p:cNvPr id="13" name="TextBox 12"/>
          <p:cNvSpPr txBox="1"/>
          <p:nvPr userDrawn="1"/>
        </p:nvSpPr>
        <p:spPr>
          <a:xfrm>
            <a:off x="4981980" y="2788872"/>
            <a:ext cx="3593024" cy="923330"/>
          </a:xfrm>
          <a:prstGeom prst="rect">
            <a:avLst/>
          </a:prstGeom>
          <a:noFill/>
        </p:spPr>
        <p:txBody>
          <a:bodyPr wrap="square" rtlCol="0">
            <a:spAutoFit/>
          </a:bodyPr>
          <a:lstStyle/>
          <a:p>
            <a:r>
              <a:rPr lang="en-IN" sz="2700" b="1" dirty="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7" name="Oval 6"/>
          <p:cNvSpPr/>
          <p:nvPr userDrawn="1"/>
        </p:nvSpPr>
        <p:spPr>
          <a:xfrm>
            <a:off x="4234118" y="2686482"/>
            <a:ext cx="661596"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66661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7" y="1968403"/>
            <a:ext cx="3333451" cy="3573711"/>
          </a:xfrm>
          <a:prstGeom prst="rect">
            <a:avLst/>
          </a:prstGeom>
        </p:spPr>
      </p:pic>
      <p:sp>
        <p:nvSpPr>
          <p:cNvPr id="3" name="Content Placeholder 2"/>
          <p:cNvSpPr>
            <a:spLocks noGrp="1"/>
          </p:cNvSpPr>
          <p:nvPr>
            <p:ph idx="1" hasCustomPrompt="1"/>
          </p:nvPr>
        </p:nvSpPr>
        <p:spPr>
          <a:xfrm>
            <a:off x="515067" y="2488750"/>
            <a:ext cx="7886700"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73" y="1711924"/>
            <a:ext cx="4641519" cy="692497"/>
          </a:xfrm>
          <a:prstGeom prst="rect">
            <a:avLst/>
          </a:prstGeom>
          <a:noFill/>
        </p:spPr>
        <p:txBody>
          <a:bodyPr wrap="square" rtlCol="0">
            <a:spAutoFit/>
          </a:bodyPr>
          <a:lstStyle/>
          <a:p>
            <a:r>
              <a:rPr lang="en-IN" sz="1950" dirty="0">
                <a:solidFill>
                  <a:prstClr val="black"/>
                </a:solidFill>
              </a:rPr>
              <a:t>At the end of this </a:t>
            </a:r>
            <a:r>
              <a:rPr lang="en-IN" sz="1950" dirty="0">
                <a:solidFill>
                  <a:prstClr val="black"/>
                </a:solidFill>
              </a:rPr>
              <a:t>lesson, </a:t>
            </a:r>
            <a:r>
              <a:rPr lang="en-IN" sz="1950" dirty="0">
                <a:solidFill>
                  <a:prstClr val="black"/>
                </a:solidFill>
              </a:rPr>
              <a:t>you will be able </a:t>
            </a:r>
            <a:r>
              <a:rPr lang="en-IN" sz="1950" dirty="0">
                <a:solidFill>
                  <a:prstClr val="black"/>
                </a:solidFill>
              </a:rPr>
              <a:t>to:</a:t>
            </a:r>
            <a:endParaRPr lang="en-IN" sz="1950" dirty="0">
              <a:solidFill>
                <a:prstClr val="black"/>
              </a:solidFill>
            </a:endParaRPr>
          </a:p>
        </p:txBody>
      </p:sp>
      <p:sp>
        <p:nvSpPr>
          <p:cNvPr id="9" name="TextBox 8"/>
          <p:cNvSpPr txBox="1"/>
          <p:nvPr userDrawn="1"/>
        </p:nvSpPr>
        <p:spPr>
          <a:xfrm>
            <a:off x="262219" y="875716"/>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LEARNING OBJECTIVES</a:t>
            </a:r>
            <a:endParaRPr lang="en-IN"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85489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2" y="1742501"/>
            <a:ext cx="5098499" cy="4351339"/>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25" y="1742501"/>
            <a:ext cx="3584984" cy="435133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5386135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76" y="4272149"/>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20948095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71" y="4192917"/>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34753188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08"/>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74189892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Code Bottom">
    <p:spTree>
      <p:nvGrpSpPr>
        <p:cNvPr id="1" name=""/>
        <p:cNvGrpSpPr/>
        <p:nvPr/>
      </p:nvGrpSpPr>
      <p:grpSpPr>
        <a:xfrm>
          <a:off x="0" y="0"/>
          <a:ext cx="0" cy="0"/>
          <a:chOff x="0" y="0"/>
          <a:chExt cx="0" cy="0"/>
        </a:xfrm>
      </p:grpSpPr>
      <p:sp>
        <p:nvSpPr>
          <p:cNvPr id="2" name="Rectangle 1"/>
          <p:cNvSpPr/>
          <p:nvPr userDrawn="1"/>
        </p:nvSpPr>
        <p:spPr>
          <a:xfrm>
            <a:off x="396273"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1" y="1742525"/>
            <a:ext cx="7966932" cy="7886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86" y="2812670"/>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5498949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18625"/>
          <a:stretch/>
        </p:blipFill>
        <p:spPr>
          <a:xfrm flipH="1">
            <a:off x="5810557" y="3546507"/>
            <a:ext cx="3333451" cy="2908084"/>
          </a:xfrm>
          <a:prstGeom prst="rect">
            <a:avLst/>
          </a:prstGeom>
        </p:spPr>
      </p:pic>
      <p:sp>
        <p:nvSpPr>
          <p:cNvPr id="3" name="Content Placeholder 2"/>
          <p:cNvSpPr>
            <a:spLocks noGrp="1"/>
          </p:cNvSpPr>
          <p:nvPr>
            <p:ph idx="1" hasCustomPrompt="1"/>
          </p:nvPr>
        </p:nvSpPr>
        <p:spPr>
          <a:xfrm>
            <a:off x="515067" y="2488750"/>
            <a:ext cx="7886700"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74" y="1711924"/>
            <a:ext cx="5069662" cy="392415"/>
          </a:xfrm>
          <a:prstGeom prst="rect">
            <a:avLst/>
          </a:prstGeom>
          <a:noFill/>
        </p:spPr>
        <p:txBody>
          <a:bodyPr wrap="square" rtlCol="0">
            <a:spAutoFit/>
          </a:bodyPr>
          <a:lstStyle/>
          <a:p>
            <a:r>
              <a:rPr lang="en-IN" sz="1950" dirty="0">
                <a:solidFill>
                  <a:prstClr val="black"/>
                </a:solidFill>
              </a:rPr>
              <a:t>At the end of this </a:t>
            </a:r>
            <a:r>
              <a:rPr lang="en-IN" sz="1950" dirty="0">
                <a:solidFill>
                  <a:prstClr val="black"/>
                </a:solidFill>
              </a:rPr>
              <a:t>lesson, </a:t>
            </a:r>
            <a:r>
              <a:rPr lang="en-IN" sz="1950" dirty="0">
                <a:solidFill>
                  <a:prstClr val="black"/>
                </a:solidFill>
              </a:rPr>
              <a:t>you will be able </a:t>
            </a:r>
            <a:r>
              <a:rPr lang="en-IN" sz="1950" dirty="0">
                <a:solidFill>
                  <a:prstClr val="black"/>
                </a:solidFill>
              </a:rPr>
              <a:t>to:</a:t>
            </a:r>
            <a:endParaRPr lang="en-IN" sz="1950" dirty="0">
              <a:solidFill>
                <a:prstClr val="black"/>
              </a:solidFill>
            </a:endParaRPr>
          </a:p>
        </p:txBody>
      </p:sp>
      <p:sp>
        <p:nvSpPr>
          <p:cNvPr id="9" name="TextBox 8"/>
          <p:cNvSpPr txBox="1"/>
          <p:nvPr/>
        </p:nvSpPr>
        <p:spPr>
          <a:xfrm>
            <a:off x="262219" y="875716"/>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LEARNING OBJECTIVES</a:t>
            </a:r>
            <a:endParaRPr lang="en-IN"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7" y="1968403"/>
            <a:ext cx="3333451" cy="3573711"/>
          </a:xfrm>
          <a:prstGeom prst="rect">
            <a:avLst/>
          </a:prstGeom>
        </p:spPr>
      </p:pic>
      <p:sp>
        <p:nvSpPr>
          <p:cNvPr id="11" name="TextBox 10"/>
          <p:cNvSpPr txBox="1"/>
          <p:nvPr userDrawn="1"/>
        </p:nvSpPr>
        <p:spPr>
          <a:xfrm>
            <a:off x="396273" y="1711924"/>
            <a:ext cx="4641519" cy="692497"/>
          </a:xfrm>
          <a:prstGeom prst="rect">
            <a:avLst/>
          </a:prstGeom>
          <a:noFill/>
        </p:spPr>
        <p:txBody>
          <a:bodyPr wrap="square" rtlCol="0">
            <a:spAutoFit/>
          </a:bodyPr>
          <a:lstStyle/>
          <a:p>
            <a:r>
              <a:rPr lang="en-IN" sz="1950" dirty="0">
                <a:solidFill>
                  <a:prstClr val="black"/>
                </a:solidFill>
              </a:rPr>
              <a:t>At the end of this </a:t>
            </a:r>
            <a:r>
              <a:rPr lang="en-IN" sz="1950" dirty="0">
                <a:solidFill>
                  <a:prstClr val="black"/>
                </a:solidFill>
              </a:rPr>
              <a:t>lesson, </a:t>
            </a:r>
            <a:r>
              <a:rPr lang="en-IN" sz="1950" dirty="0">
                <a:solidFill>
                  <a:prstClr val="black"/>
                </a:solidFill>
              </a:rPr>
              <a:t>you will be able </a:t>
            </a:r>
            <a:r>
              <a:rPr lang="en-IN" sz="1950" dirty="0">
                <a:solidFill>
                  <a:prstClr val="black"/>
                </a:solidFill>
              </a:rPr>
              <a:t>to:</a:t>
            </a:r>
            <a:endParaRPr lang="en-IN" sz="1950" dirty="0">
              <a:solidFill>
                <a:prstClr val="black"/>
              </a:solidFill>
            </a:endParaRPr>
          </a:p>
        </p:txBody>
      </p:sp>
      <p:sp>
        <p:nvSpPr>
          <p:cNvPr id="12" name="TextBox 11"/>
          <p:cNvSpPr txBox="1"/>
          <p:nvPr userDrawn="1"/>
        </p:nvSpPr>
        <p:spPr>
          <a:xfrm>
            <a:off x="262219" y="875716"/>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LEARNING OBJECTIVES</a:t>
            </a:r>
            <a:endParaRPr lang="en-IN" b="1" dirty="0">
              <a:solidFill>
                <a:srgbClr val="02918B"/>
              </a:solidFill>
              <a:latin typeface="Helvetica LT Std Cond" panose="020B0506020202030204" pitchFamily="34" charset="0"/>
              <a:cs typeface="Arial" panose="020B0604020202020204" pitchFamily="34" charset="0"/>
            </a:endParaRPr>
          </a:p>
        </p:txBody>
      </p:sp>
      <p:sp>
        <p:nvSpPr>
          <p:cNvPr id="14" name="TextBox 13"/>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86735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Code Right">
    <p:spTree>
      <p:nvGrpSpPr>
        <p:cNvPr id="1" name=""/>
        <p:cNvGrpSpPr/>
        <p:nvPr/>
      </p:nvGrpSpPr>
      <p:grpSpPr>
        <a:xfrm>
          <a:off x="0" y="0"/>
          <a:ext cx="0" cy="0"/>
          <a:chOff x="0" y="0"/>
          <a:chExt cx="0" cy="0"/>
        </a:xfrm>
      </p:grpSpPr>
      <p:sp>
        <p:nvSpPr>
          <p:cNvPr id="2" name="Rectangle 1"/>
          <p:cNvSpPr/>
          <p:nvPr userDrawn="1"/>
        </p:nvSpPr>
        <p:spPr>
          <a:xfrm>
            <a:off x="4224137" y="1742499"/>
            <a:ext cx="4522303"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74" y="1742503"/>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51" y="1842059"/>
            <a:ext cx="4373215"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22858142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8" y="1480170"/>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98488780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81" y="1716797"/>
            <a:ext cx="4030265"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5" y="2422473"/>
            <a:ext cx="386834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68" y="1716797"/>
            <a:ext cx="3887391" cy="456395"/>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68" y="2422473"/>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58097672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1"/>
            <a:ext cx="4025198" cy="3910607"/>
          </a:xfrm>
          <a:prstGeom prst="rect">
            <a:avLst/>
          </a:prstGeom>
        </p:spPr>
      </p:pic>
      <p:sp>
        <p:nvSpPr>
          <p:cNvPr id="3" name="Content Placeholder 2"/>
          <p:cNvSpPr>
            <a:spLocks noGrp="1"/>
          </p:cNvSpPr>
          <p:nvPr>
            <p:ph sz="half" idx="1" hasCustomPrompt="1"/>
          </p:nvPr>
        </p:nvSpPr>
        <p:spPr>
          <a:xfrm>
            <a:off x="824961" y="2407605"/>
            <a:ext cx="389493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7" y="1721064"/>
            <a:ext cx="6987764"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587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3" name="Content Placeholder 2"/>
          <p:cNvSpPr>
            <a:spLocks noGrp="1"/>
          </p:cNvSpPr>
          <p:nvPr>
            <p:ph sz="half" idx="1" hasCustomPrompt="1"/>
          </p:nvPr>
        </p:nvSpPr>
        <p:spPr>
          <a:xfrm>
            <a:off x="831037" y="3550051"/>
            <a:ext cx="7608344"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72" y="1721089"/>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85247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85" y="2112132"/>
            <a:ext cx="4025198" cy="3910605"/>
          </a:xfrm>
          <a:prstGeom prst="rect">
            <a:avLst/>
          </a:prstGeom>
        </p:spPr>
      </p:pic>
      <p:sp>
        <p:nvSpPr>
          <p:cNvPr id="14" name="Content Placeholder 2"/>
          <p:cNvSpPr>
            <a:spLocks noGrp="1"/>
          </p:cNvSpPr>
          <p:nvPr>
            <p:ph sz="half" idx="13" hasCustomPrompt="1"/>
          </p:nvPr>
        </p:nvSpPr>
        <p:spPr>
          <a:xfrm>
            <a:off x="396672" y="1721063"/>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71727653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25" y="3441819"/>
            <a:ext cx="3593083"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55" y="2686455"/>
            <a:ext cx="673527" cy="898036"/>
          </a:xfrm>
          <a:prstGeom prst="rect">
            <a:avLst/>
          </a:prstGeom>
        </p:spPr>
      </p:pic>
      <p:sp>
        <p:nvSpPr>
          <p:cNvPr id="13" name="TextBox 12"/>
          <p:cNvSpPr txBox="1"/>
          <p:nvPr userDrawn="1"/>
        </p:nvSpPr>
        <p:spPr>
          <a:xfrm>
            <a:off x="4981980" y="2788891"/>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8" name="TextBox 7"/>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5532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94" y="2488750"/>
            <a:ext cx="4978102" cy="3972607"/>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9" y="1711924"/>
            <a:ext cx="4641519" cy="392415"/>
          </a:xfrm>
          <a:prstGeom prst="rect">
            <a:avLst/>
          </a:prstGeom>
          <a:noFill/>
        </p:spPr>
        <p:txBody>
          <a:bodyPr wrap="square" rtlCol="0">
            <a:spAutoFit/>
          </a:bodyPr>
          <a:lstStyle/>
          <a:p>
            <a:r>
              <a:rPr lang="en-IN" sz="1950" dirty="0">
                <a:solidFill>
                  <a:prstClr val="black"/>
                </a:solidFill>
              </a:rPr>
              <a:t>In </a:t>
            </a:r>
            <a:r>
              <a:rPr lang="en-IN" sz="1950" dirty="0">
                <a:solidFill>
                  <a:prstClr val="black"/>
                </a:solidFill>
              </a:rPr>
              <a:t>this </a:t>
            </a:r>
            <a:r>
              <a:rPr lang="en-IN" sz="1950" dirty="0">
                <a:solidFill>
                  <a:prstClr val="black"/>
                </a:solidFill>
              </a:rPr>
              <a:t>lesson, you’ve learned to:</a:t>
            </a:r>
            <a:endParaRPr lang="en-IN" sz="1950" dirty="0">
              <a:solidFill>
                <a:prstClr val="black"/>
              </a:solidFill>
            </a:endParaRPr>
          </a:p>
        </p:txBody>
      </p:sp>
      <p:sp>
        <p:nvSpPr>
          <p:cNvPr id="12" name="TextBox 11"/>
          <p:cNvSpPr txBox="1"/>
          <p:nvPr userDrawn="1"/>
        </p:nvSpPr>
        <p:spPr>
          <a:xfrm>
            <a:off x="262219" y="875715"/>
            <a:ext cx="3593024" cy="369332"/>
          </a:xfrm>
          <a:prstGeom prst="rect">
            <a:avLst/>
          </a:prstGeom>
          <a:noFill/>
        </p:spPr>
        <p:txBody>
          <a:bodyPr wrap="square" rtlCol="0">
            <a:spAutoFit/>
          </a:bodyPr>
          <a:lstStyle/>
          <a:p>
            <a:r>
              <a:rPr lang="en-IN" b="1" dirty="0">
                <a:solidFill>
                  <a:srgbClr val="02918B"/>
                </a:solidFill>
                <a:latin typeface="Helvetica LT Std Cond" panose="020B0506020202030204" pitchFamily="34" charset="0"/>
                <a:cs typeface="Arial" panose="020B0604020202020204" pitchFamily="34" charset="0"/>
              </a:rPr>
              <a:t>SUMMARY</a:t>
            </a:r>
            <a:endParaRPr lang="en-IN"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9" y="2089316"/>
            <a:ext cx="2523679" cy="3954169"/>
          </a:xfrm>
          <a:prstGeom prst="rect">
            <a:avLst/>
          </a:prstGeom>
        </p:spPr>
      </p:pic>
      <p:sp>
        <p:nvSpPr>
          <p:cNvPr id="16" name="TextBox 1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06631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4 Steps">
    <p:spTree>
      <p:nvGrpSpPr>
        <p:cNvPr id="1" name=""/>
        <p:cNvGrpSpPr/>
        <p:nvPr/>
      </p:nvGrpSpPr>
      <p:grpSpPr>
        <a:xfrm>
          <a:off x="0" y="0"/>
          <a:ext cx="0" cy="0"/>
          <a:chOff x="0" y="0"/>
          <a:chExt cx="0" cy="0"/>
        </a:xfrm>
      </p:grpSpPr>
      <p:sp>
        <p:nvSpPr>
          <p:cNvPr id="5" name="Rectangle 4"/>
          <p:cNvSpPr/>
          <p:nvPr userDrawn="1"/>
        </p:nvSpPr>
        <p:spPr>
          <a:xfrm>
            <a:off x="785197" y="1471005"/>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8" y="1471005"/>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35" y="1577023"/>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userDrawn="1"/>
        </p:nvSpPr>
        <p:spPr>
          <a:xfrm>
            <a:off x="785197" y="2782988"/>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8" y="2782988"/>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35" y="288900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userDrawn="1"/>
        </p:nvSpPr>
        <p:spPr>
          <a:xfrm>
            <a:off x="785197" y="4094953"/>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8" y="4094953"/>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35" y="4200969"/>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userDrawn="1"/>
        </p:nvSpPr>
        <p:spPr>
          <a:xfrm>
            <a:off x="785197" y="5291296"/>
            <a:ext cx="854764"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8" y="5291296"/>
            <a:ext cx="6581066"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35" y="5397314"/>
            <a:ext cx="6431979"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74831315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3925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2" y="1742501"/>
            <a:ext cx="5098499" cy="4351339"/>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25" y="1742501"/>
            <a:ext cx="3584984" cy="435133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21" y="921643"/>
            <a:ext cx="726948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6" name="TextBox 5"/>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10794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3" y="4749506"/>
            <a:ext cx="2898824"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by</a:t>
            </a:r>
          </a:p>
        </p:txBody>
      </p:sp>
      <p:sp>
        <p:nvSpPr>
          <p:cNvPr id="40" name="TextBox 39"/>
          <p:cNvSpPr txBox="1"/>
          <p:nvPr userDrawn="1"/>
        </p:nvSpPr>
        <p:spPr>
          <a:xfrm>
            <a:off x="6935184" y="6576310"/>
            <a:ext cx="2208813" cy="461665"/>
          </a:xfrm>
          <a:prstGeom prst="rect">
            <a:avLst/>
          </a:prstGeom>
          <a:noFill/>
        </p:spPr>
        <p:txBody>
          <a:bodyPr wrap="square" rtlCol="0">
            <a:spAutoFit/>
          </a:bodyPr>
          <a:lstStyle/>
          <a:p>
            <a:pPr algn="r">
              <a:defRPr/>
            </a:pPr>
            <a:r>
              <a:rPr lang="en-US" sz="1200" dirty="0">
                <a:solidFill>
                  <a:prstClr val="black">
                    <a:tint val="75000"/>
                  </a:prstClr>
                </a:solidFill>
              </a:rPr>
              <a:t>©2015 Manipal Global Education Services</a:t>
            </a:r>
            <a:endParaRPr lang="en-IN" sz="1200" dirty="0">
              <a:solidFill>
                <a:prstClr val="black">
                  <a:tint val="75000"/>
                </a:prstClr>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spTree>
    <p:extLst>
      <p:ext uri="{BB962C8B-B14F-4D97-AF65-F5344CB8AC3E}">
        <p14:creationId xmlns:p14="http://schemas.microsoft.com/office/powerpoint/2010/main" val="27893486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7" y="3498965"/>
            <a:ext cx="3593082"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userDrawn="1"/>
        </p:nvSpPr>
        <p:spPr>
          <a:xfrm>
            <a:off x="4981975" y="2846015"/>
            <a:ext cx="3593023" cy="1200329"/>
          </a:xfrm>
          <a:prstGeom prst="rect">
            <a:avLst/>
          </a:prstGeom>
          <a:noFill/>
        </p:spPr>
        <p:txBody>
          <a:bodyPr wrap="square" rtlCol="0">
            <a:spAutoFit/>
          </a:bodyPr>
          <a:lstStyle/>
          <a:p>
            <a:r>
              <a:rPr lang="en-IN" sz="3600" b="1" dirty="0">
                <a:solidFill>
                  <a:srgbClr val="02918B"/>
                </a:solidFill>
                <a:cs typeface="Arial" panose="020B0604020202020204" pitchFamily="34" charset="0"/>
              </a:rPr>
              <a:t>INTRODUCTION</a:t>
            </a:r>
            <a:endParaRPr lang="en-IN" sz="3600" b="1" dirty="0">
              <a:solidFill>
                <a:srgbClr val="02918B"/>
              </a:solidFill>
              <a:cs typeface="Arial" panose="020B0604020202020204" pitchFamily="34" charset="0"/>
            </a:endParaRPr>
          </a:p>
        </p:txBody>
      </p:sp>
      <p:sp>
        <p:nvSpPr>
          <p:cNvPr id="2" name="TextBox 1"/>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200362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7" y="3498965"/>
            <a:ext cx="3593082"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0" y="2743603"/>
            <a:ext cx="680400" cy="898036"/>
          </a:xfrm>
          <a:prstGeom prst="rect">
            <a:avLst/>
          </a:prstGeom>
        </p:spPr>
      </p:pic>
      <p:sp>
        <p:nvSpPr>
          <p:cNvPr id="8" name="TextBox 7"/>
          <p:cNvSpPr txBox="1"/>
          <p:nvPr userDrawn="1"/>
        </p:nvSpPr>
        <p:spPr>
          <a:xfrm>
            <a:off x="4981975" y="2846015"/>
            <a:ext cx="3593023" cy="646331"/>
          </a:xfrm>
          <a:prstGeom prst="rect">
            <a:avLst/>
          </a:prstGeom>
          <a:noFill/>
        </p:spPr>
        <p:txBody>
          <a:bodyPr wrap="square" rtlCol="0">
            <a:spAutoFit/>
          </a:bodyPr>
          <a:lstStyle/>
          <a:p>
            <a:r>
              <a:rPr lang="en-IN" sz="3600" b="1" dirty="0">
                <a:solidFill>
                  <a:srgbClr val="02918B"/>
                </a:solidFill>
                <a:cs typeface="Arial" panose="020B0604020202020204" pitchFamily="34" charset="0"/>
              </a:rPr>
              <a:t>OBJECTIVES</a:t>
            </a:r>
            <a:endParaRPr lang="en-IN" sz="3600" b="1" dirty="0">
              <a:solidFill>
                <a:srgbClr val="02918B"/>
              </a:solidFill>
              <a:cs typeface="Arial" panose="020B0604020202020204" pitchFamily="34" charset="0"/>
            </a:endParaRPr>
          </a:p>
        </p:txBody>
      </p:sp>
      <p:sp>
        <p:nvSpPr>
          <p:cNvPr id="9" name="TextBox 8"/>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56617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7" y="3441815"/>
            <a:ext cx="3593082"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userDrawn="1"/>
        </p:nvSpPr>
        <p:spPr>
          <a:xfrm>
            <a:off x="4981975" y="2788865"/>
            <a:ext cx="3593023" cy="646331"/>
          </a:xfrm>
          <a:prstGeom prst="rect">
            <a:avLst/>
          </a:prstGeom>
          <a:noFill/>
        </p:spPr>
        <p:txBody>
          <a:bodyPr wrap="square" rtlCol="0">
            <a:spAutoFit/>
          </a:bodyPr>
          <a:lstStyle/>
          <a:p>
            <a:r>
              <a:rPr lang="en-IN" sz="3600" b="1" dirty="0">
                <a:solidFill>
                  <a:srgbClr val="02918B"/>
                </a:solidFill>
                <a:cs typeface="Arial" panose="020B0604020202020204" pitchFamily="34" charset="0"/>
              </a:rPr>
              <a:t>CONCEPT</a:t>
            </a:r>
          </a:p>
        </p:txBody>
      </p:sp>
      <p:sp>
        <p:nvSpPr>
          <p:cNvPr id="8" name="TextBox 7"/>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49696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Check Your Understanding">
    <p:spTree>
      <p:nvGrpSpPr>
        <p:cNvPr id="1" name=""/>
        <p:cNvGrpSpPr/>
        <p:nvPr/>
      </p:nvGrpSpPr>
      <p:grpSpPr>
        <a:xfrm>
          <a:off x="0" y="0"/>
          <a:ext cx="0" cy="0"/>
          <a:chOff x="0" y="0"/>
          <a:chExt cx="0" cy="0"/>
        </a:xfrm>
      </p:grpSpPr>
      <p:sp>
        <p:nvSpPr>
          <p:cNvPr id="13" name="TextBox 12"/>
          <p:cNvSpPr txBox="1"/>
          <p:nvPr userDrawn="1"/>
        </p:nvSpPr>
        <p:spPr>
          <a:xfrm>
            <a:off x="4981975" y="2788865"/>
            <a:ext cx="3593023" cy="1754326"/>
          </a:xfrm>
          <a:prstGeom prst="rect">
            <a:avLst/>
          </a:prstGeom>
          <a:noFill/>
        </p:spPr>
        <p:txBody>
          <a:bodyPr wrap="square" rtlCol="0">
            <a:spAutoFit/>
          </a:bodyPr>
          <a:lstStyle/>
          <a:p>
            <a:r>
              <a:rPr lang="en-IN" sz="3600" b="1" dirty="0">
                <a:solidFill>
                  <a:srgbClr val="02918B"/>
                </a:solidFill>
                <a:cs typeface="Arial" panose="020B0604020202020204" pitchFamily="34" charset="0"/>
              </a:rPr>
              <a:t>CHECK YOUR UNDERSTANDING</a:t>
            </a:r>
            <a:endParaRPr lang="en-IN" sz="3600" b="1" dirty="0">
              <a:solidFill>
                <a:srgbClr val="02918B"/>
              </a:solidFill>
              <a:cs typeface="Arial" panose="020B0604020202020204" pitchFamily="34" charset="0"/>
            </a:endParaRPr>
          </a:p>
        </p:txBody>
      </p:sp>
      <p:sp>
        <p:nvSpPr>
          <p:cNvPr id="7" name="Oval 6"/>
          <p:cNvSpPr/>
          <p:nvPr userDrawn="1"/>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prstClr val="white"/>
                </a:solidFill>
                <a:latin typeface="Helvetica LT Std" panose="020B0504020202020204" pitchFamily="34" charset="0"/>
              </a:rPr>
              <a:t>?</a:t>
            </a:r>
            <a:endParaRPr lang="en-IN" sz="6600" dirty="0">
              <a:solidFill>
                <a:prstClr val="white"/>
              </a:solidFill>
              <a:latin typeface="Helvetica LT Std" panose="020B0504020202020204" pitchFamily="34" charset="0"/>
            </a:endParaRPr>
          </a:p>
        </p:txBody>
      </p:sp>
      <p:sp>
        <p:nvSpPr>
          <p:cNvPr id="8" name="TextBox 7"/>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17055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67" y="1711914"/>
            <a:ext cx="4641518" cy="892552"/>
          </a:xfrm>
          <a:prstGeom prst="rect">
            <a:avLst/>
          </a:prstGeom>
          <a:noFill/>
        </p:spPr>
        <p:txBody>
          <a:bodyPr wrap="square" rtlCol="0">
            <a:spAutoFit/>
          </a:bodyPr>
          <a:lstStyle/>
          <a:p>
            <a:r>
              <a:rPr lang="en-IN" sz="2600" dirty="0">
                <a:solidFill>
                  <a:prstClr val="black"/>
                </a:solidFill>
              </a:rPr>
              <a:t>At the end of this </a:t>
            </a:r>
            <a:r>
              <a:rPr lang="en-IN" sz="2600" dirty="0">
                <a:solidFill>
                  <a:prstClr val="black"/>
                </a:solidFill>
              </a:rPr>
              <a:t>lesson, </a:t>
            </a:r>
            <a:r>
              <a:rPr lang="en-IN" sz="2600" dirty="0">
                <a:solidFill>
                  <a:prstClr val="black"/>
                </a:solidFill>
              </a:rPr>
              <a:t>you will be able </a:t>
            </a:r>
            <a:r>
              <a:rPr lang="en-IN" sz="2600" dirty="0">
                <a:solidFill>
                  <a:prstClr val="black"/>
                </a:solidFill>
              </a:rPr>
              <a:t>to:</a:t>
            </a:r>
            <a:endParaRPr lang="en-IN" sz="2600" dirty="0">
              <a:solidFill>
                <a:prstClr val="black"/>
              </a:solidFill>
            </a:endParaRPr>
          </a:p>
        </p:txBody>
      </p:sp>
      <p:sp>
        <p:nvSpPr>
          <p:cNvPr id="9" name="TextBox 8"/>
          <p:cNvSpPr txBox="1"/>
          <p:nvPr userDrawn="1"/>
        </p:nvSpPr>
        <p:spPr>
          <a:xfrm>
            <a:off x="262216" y="875717"/>
            <a:ext cx="3593023" cy="830997"/>
          </a:xfrm>
          <a:prstGeom prst="rect">
            <a:avLst/>
          </a:prstGeom>
          <a:noFill/>
        </p:spPr>
        <p:txBody>
          <a:bodyPr wrap="square" rtlCol="0">
            <a:spAutoFit/>
          </a:bodyPr>
          <a:lstStyle/>
          <a:p>
            <a:r>
              <a:rPr lang="en-IN" sz="2400" b="1" dirty="0">
                <a:solidFill>
                  <a:srgbClr val="02918B"/>
                </a:solidFill>
                <a:latin typeface="Helvetica LT Std Cond" panose="020B0506020202030204" pitchFamily="34" charset="0"/>
                <a:cs typeface="Arial" panose="020B0604020202020204" pitchFamily="34" charset="0"/>
              </a:rPr>
              <a:t>LEARNING OBJECTIVES</a:t>
            </a:r>
            <a:endParaRPr lang="en-IN" sz="24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24011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422109473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1"/>
            <a:ext cx="7966932"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90631297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1"/>
            <a:ext cx="7966932"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25800447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1"/>
            <a:ext cx="7966932"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36606919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76" y="4272149"/>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87811195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Code Bottom">
    <p:spTree>
      <p:nvGrpSpPr>
        <p:cNvPr id="1" name=""/>
        <p:cNvGrpSpPr/>
        <p:nvPr/>
      </p:nvGrpSpPr>
      <p:grpSpPr>
        <a:xfrm>
          <a:off x="0" y="0"/>
          <a:ext cx="0" cy="0"/>
          <a:chOff x="0" y="0"/>
          <a:chExt cx="0" cy="0"/>
        </a:xfrm>
      </p:grpSpPr>
      <p:sp>
        <p:nvSpPr>
          <p:cNvPr id="2" name="Rectangle 1"/>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4"/>
            <a:ext cx="8201083"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419101242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Code Right">
    <p:spTree>
      <p:nvGrpSpPr>
        <p:cNvPr id="1" name=""/>
        <p:cNvGrpSpPr/>
        <p:nvPr/>
      </p:nvGrpSpPr>
      <p:grpSpPr>
        <a:xfrm>
          <a:off x="0" y="0"/>
          <a:ext cx="0" cy="0"/>
          <a:chOff x="0" y="0"/>
          <a:chExt cx="0" cy="0"/>
        </a:xfrm>
      </p:grpSpPr>
      <p:sp>
        <p:nvSpPr>
          <p:cNvPr id="2" name="Rectangle 1"/>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6"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16051556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274903464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5572" y="2422472"/>
            <a:ext cx="3868340"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276016256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orient="horz" pos="1139" userDrawn="1">
          <p15:clr>
            <a:srgbClr val="FBAE40"/>
          </p15:clr>
        </p15:guide>
        <p15:guide id="4" pos="393"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7" y="2407603"/>
            <a:ext cx="3894940"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14068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pos="393" userDrawn="1">
          <p15:clr>
            <a:srgbClr val="FBAE40"/>
          </p15:clr>
        </p15:guide>
        <p15:guide id="4" orient="horz" pos="1139"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149674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147149642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7" y="3441815"/>
            <a:ext cx="3593082"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45" y="2686453"/>
            <a:ext cx="673527" cy="898036"/>
          </a:xfrm>
          <a:prstGeom prst="rect">
            <a:avLst/>
          </a:prstGeom>
        </p:spPr>
      </p:pic>
      <p:sp>
        <p:nvSpPr>
          <p:cNvPr id="13" name="TextBox 12"/>
          <p:cNvSpPr txBox="1"/>
          <p:nvPr userDrawn="1"/>
        </p:nvSpPr>
        <p:spPr>
          <a:xfrm>
            <a:off x="4981975" y="2788865"/>
            <a:ext cx="3593023" cy="646331"/>
          </a:xfrm>
          <a:prstGeom prst="rect">
            <a:avLst/>
          </a:prstGeom>
          <a:noFill/>
        </p:spPr>
        <p:txBody>
          <a:bodyPr wrap="square" rtlCol="0">
            <a:spAutoFit/>
          </a:bodyPr>
          <a:lstStyle/>
          <a:p>
            <a:r>
              <a:rPr lang="en-IN" sz="3600" b="1" dirty="0">
                <a:solidFill>
                  <a:srgbClr val="02918B"/>
                </a:solidFill>
                <a:cs typeface="Arial" panose="020B0604020202020204" pitchFamily="34" charset="0"/>
              </a:rPr>
              <a:t>SUMMARY</a:t>
            </a:r>
            <a:endParaRPr lang="en-IN" sz="3600" b="1" dirty="0">
              <a:solidFill>
                <a:srgbClr val="02918B"/>
              </a:solidFill>
              <a:cs typeface="Arial" panose="020B0604020202020204" pitchFamily="34" charset="0"/>
            </a:endParaRPr>
          </a:p>
        </p:txBody>
      </p:sp>
      <p:sp>
        <p:nvSpPr>
          <p:cNvPr id="8" name="TextBox 7"/>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347653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2"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2" y="1711914"/>
            <a:ext cx="4641518" cy="892552"/>
          </a:xfrm>
          <a:prstGeom prst="rect">
            <a:avLst/>
          </a:prstGeom>
          <a:noFill/>
        </p:spPr>
        <p:txBody>
          <a:bodyPr wrap="square" rtlCol="0">
            <a:spAutoFit/>
          </a:bodyPr>
          <a:lstStyle/>
          <a:p>
            <a:r>
              <a:rPr lang="en-IN" sz="2600" dirty="0">
                <a:solidFill>
                  <a:prstClr val="black"/>
                </a:solidFill>
              </a:rPr>
              <a:t>In </a:t>
            </a:r>
            <a:r>
              <a:rPr lang="en-IN" sz="2600" dirty="0">
                <a:solidFill>
                  <a:prstClr val="black"/>
                </a:solidFill>
              </a:rPr>
              <a:t>this </a:t>
            </a:r>
            <a:r>
              <a:rPr lang="en-IN" sz="2600" dirty="0">
                <a:solidFill>
                  <a:prstClr val="black"/>
                </a:solidFill>
              </a:rPr>
              <a:t>lesson, you’ve learned to:</a:t>
            </a:r>
            <a:endParaRPr lang="en-IN" sz="2600" dirty="0">
              <a:solidFill>
                <a:prstClr val="black"/>
              </a:solidFill>
            </a:endParaRPr>
          </a:p>
        </p:txBody>
      </p:sp>
      <p:sp>
        <p:nvSpPr>
          <p:cNvPr id="12" name="TextBox 11"/>
          <p:cNvSpPr txBox="1"/>
          <p:nvPr userDrawn="1"/>
        </p:nvSpPr>
        <p:spPr>
          <a:xfrm>
            <a:off x="262216" y="875716"/>
            <a:ext cx="3593023" cy="461665"/>
          </a:xfrm>
          <a:prstGeom prst="rect">
            <a:avLst/>
          </a:prstGeom>
          <a:noFill/>
        </p:spPr>
        <p:txBody>
          <a:bodyPr wrap="square" rtlCol="0">
            <a:spAutoFit/>
          </a:bodyPr>
          <a:lstStyle/>
          <a:p>
            <a:r>
              <a:rPr lang="en-IN" sz="2400" b="1" dirty="0">
                <a:solidFill>
                  <a:srgbClr val="02918B"/>
                </a:solidFill>
                <a:latin typeface="Helvetica LT Std Cond" panose="020B0506020202030204" pitchFamily="34" charset="0"/>
                <a:cs typeface="Arial" panose="020B0604020202020204" pitchFamily="34" charset="0"/>
              </a:rPr>
              <a:t>SUMMARY</a:t>
            </a:r>
            <a:endParaRPr lang="en-IN" sz="24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1" y="2089307"/>
            <a:ext cx="2523677" cy="3954169"/>
          </a:xfrm>
          <a:prstGeom prst="rect">
            <a:avLst/>
          </a:prstGeom>
        </p:spPr>
      </p:pic>
      <p:sp>
        <p:nvSpPr>
          <p:cNvPr id="16" name="TextBox 15"/>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410394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4 Steps">
    <p:spTree>
      <p:nvGrpSpPr>
        <p:cNvPr id="1" name=""/>
        <p:cNvGrpSpPr/>
        <p:nvPr/>
      </p:nvGrpSpPr>
      <p:grpSpPr>
        <a:xfrm>
          <a:off x="0" y="0"/>
          <a:ext cx="0" cy="0"/>
          <a:chOff x="0" y="0"/>
          <a:chExt cx="0" cy="0"/>
        </a:xfrm>
      </p:grpSpPr>
      <p:sp>
        <p:nvSpPr>
          <p:cNvPr id="5" name="Rectangle 4"/>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3"/>
            <a:ext cx="6431978"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1" name="Rectangle 10"/>
          <p:cNvSpPr/>
          <p:nvPr userDrawn="1"/>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userDrawn="1"/>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9"/>
            <a:ext cx="6431978"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4" name="Rectangle 13"/>
          <p:cNvSpPr/>
          <p:nvPr userDrawn="1"/>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userDrawn="1"/>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5"/>
            <a:ext cx="6431978"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7" name="Rectangle 16"/>
          <p:cNvSpPr/>
          <p:nvPr userDrawn="1"/>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userDrawn="1"/>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9"/>
            <a:ext cx="6431978"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24249272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71" y="1742527"/>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71" y="4192917"/>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26" y="921643"/>
            <a:ext cx="60292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4346099" y="6454591"/>
            <a:ext cx="451823" cy="230832"/>
          </a:xfrm>
          <a:prstGeom prst="rect">
            <a:avLst/>
          </a:prstGeom>
          <a:noFill/>
        </p:spPr>
        <p:txBody>
          <a:bodyPr wrap="square" rtlCol="0">
            <a:spAutoFit/>
          </a:bodyPr>
          <a:lstStyle/>
          <a:p>
            <a:pPr algn="ctr"/>
            <a:fld id="{80185F77-B28D-4181-BD8D-423D01B3D466}" type="slidenum">
              <a:rPr lang="en-IN" sz="90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02903177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547479"/>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9538"/>
            <a:ext cx="8686800" cy="56356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52600"/>
            <a:ext cx="4038600" cy="3810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52600"/>
            <a:ext cx="4038600" cy="1828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33800"/>
            <a:ext cx="4038600" cy="1828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2"/>
          <p:cNvSpPr>
            <a:spLocks noGrp="1" noChangeArrowheads="1"/>
          </p:cNvSpPr>
          <p:nvPr>
            <p:ph type="sldNum" sz="quarter" idx="10"/>
          </p:nvPr>
        </p:nvSpPr>
        <p:spPr/>
        <p:txBody>
          <a:bodyPr/>
          <a:lstStyle>
            <a:lvl1pPr>
              <a:defRPr/>
            </a:lvl1pPr>
          </a:lstStyle>
          <a:p>
            <a:pPr>
              <a:defRPr/>
            </a:pPr>
            <a:r>
              <a:rPr lang="en-US">
                <a:solidFill>
                  <a:prstClr val="black">
                    <a:tint val="75000"/>
                  </a:prstClr>
                </a:solidFill>
              </a:rPr>
              <a:t>Slide  </a:t>
            </a:r>
            <a:fld id="{E1A0D374-DA5E-4127-96A6-CEFE903AA1EC}" type="slidenum">
              <a:rPr lang="en-US">
                <a:solidFill>
                  <a:prstClr val="black">
                    <a:tint val="75000"/>
                  </a:prstClr>
                </a:solidFill>
              </a:rPr>
              <a:pPr>
                <a:defRPr/>
              </a:pPr>
              <a:t>‹#›</a:t>
            </a:fld>
            <a:r>
              <a:rPr lang="en-US">
                <a:solidFill>
                  <a:prstClr val="black">
                    <a:tint val="75000"/>
                  </a:prstClr>
                </a:solidFill>
              </a:rPr>
              <a:t> • EDS Internal</a:t>
            </a:r>
          </a:p>
        </p:txBody>
      </p:sp>
    </p:spTree>
    <p:extLst>
      <p:ext uri="{BB962C8B-B14F-4D97-AF65-F5344CB8AC3E}">
        <p14:creationId xmlns:p14="http://schemas.microsoft.com/office/powerpoint/2010/main" val="3654290572"/>
      </p:ext>
    </p:extLst>
  </p:cSld>
  <p:clrMapOvr>
    <a:masterClrMapping/>
  </p:clrMapOvr>
  <p:transition>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09538"/>
            <a:ext cx="8686800" cy="563562"/>
          </a:xfrm>
          <a:prstGeom prst="rect">
            <a:avLst/>
          </a:prstGeo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752600"/>
            <a:ext cx="8229600" cy="3810000"/>
          </a:xfrm>
          <a:prstGeom prst="rect">
            <a:avLst/>
          </a:prstGeom>
        </p:spPr>
        <p:txBody>
          <a:bodyPr rtlCol="0">
            <a:normAutofit/>
          </a:bodyPr>
          <a:lstStyle/>
          <a:p>
            <a:pPr lvl="0"/>
            <a:endParaRPr lang="en-US" noProof="0" smtClean="0"/>
          </a:p>
        </p:txBody>
      </p:sp>
      <p:sp>
        <p:nvSpPr>
          <p:cNvPr id="4" name="Rectangle 22"/>
          <p:cNvSpPr>
            <a:spLocks noGrp="1" noChangeArrowheads="1"/>
          </p:cNvSpPr>
          <p:nvPr>
            <p:ph type="sldNum" sz="quarter" idx="10"/>
          </p:nvPr>
        </p:nvSpPr>
        <p:spPr/>
        <p:txBody>
          <a:bodyPr/>
          <a:lstStyle>
            <a:lvl1pPr>
              <a:defRPr/>
            </a:lvl1pPr>
          </a:lstStyle>
          <a:p>
            <a:pPr>
              <a:defRPr/>
            </a:pPr>
            <a:r>
              <a:rPr lang="en-US">
                <a:solidFill>
                  <a:prstClr val="black">
                    <a:tint val="75000"/>
                  </a:prstClr>
                </a:solidFill>
              </a:rPr>
              <a:t>Slide  </a:t>
            </a:r>
            <a:fld id="{2217033A-E859-462C-8DA6-F1AF5D571A45}" type="slidenum">
              <a:rPr lang="en-US">
                <a:solidFill>
                  <a:prstClr val="black">
                    <a:tint val="75000"/>
                  </a:prstClr>
                </a:solidFill>
              </a:rPr>
              <a:pPr>
                <a:defRPr/>
              </a:pPr>
              <a:t>‹#›</a:t>
            </a:fld>
            <a:r>
              <a:rPr lang="en-US">
                <a:solidFill>
                  <a:prstClr val="black">
                    <a:tint val="75000"/>
                  </a:prstClr>
                </a:solidFill>
              </a:rPr>
              <a:t> • EDS Internal</a:t>
            </a:r>
          </a:p>
        </p:txBody>
      </p:sp>
    </p:spTree>
    <p:extLst>
      <p:ext uri="{BB962C8B-B14F-4D97-AF65-F5344CB8AC3E}">
        <p14:creationId xmlns:p14="http://schemas.microsoft.com/office/powerpoint/2010/main" val="167297049"/>
      </p:ext>
    </p:extLst>
  </p:cSld>
  <p:clrMapOvr>
    <a:masterClrMapping/>
  </p:clrMapOvr>
  <p:transition>
    <p:wipe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4824414"/>
          </a:xfrm>
          <a:prstGeom prst="rect">
            <a:avLst/>
          </a:prstGeom>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a:xfrm>
            <a:off x="461036" y="170123"/>
            <a:ext cx="8205261" cy="785553"/>
          </a:xfrm>
          <a:prstGeom prst="rect">
            <a:avLst/>
          </a:prstGeom>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30854053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9"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5" y="1381125"/>
            <a:ext cx="4025899" cy="4824414"/>
          </a:xfrm>
          <a:prstGeom prst="rect">
            <a:avLst/>
          </a:prstGeo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a:xfrm>
            <a:off x="461036" y="170124"/>
            <a:ext cx="8205261" cy="785553"/>
          </a:xfrm>
          <a:prstGeom prst="rect">
            <a:avLst/>
          </a:prstGeom>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736010345"/>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029714" y="3429000"/>
            <a:ext cx="4114286" cy="3419048"/>
          </a:xfrm>
          <a:prstGeom prst="rect">
            <a:avLst/>
          </a:prstGeom>
        </p:spPr>
      </p:pic>
      <p:sp>
        <p:nvSpPr>
          <p:cNvPr id="10" name="Content Placeholder 9"/>
          <p:cNvSpPr>
            <a:spLocks noGrp="1"/>
          </p:cNvSpPr>
          <p:nvPr>
            <p:ph sz="quarter" idx="12" hasCustomPrompt="1"/>
          </p:nvPr>
        </p:nvSpPr>
        <p:spPr>
          <a:xfrm>
            <a:off x="457201" y="1381125"/>
            <a:ext cx="8228012" cy="4824414"/>
          </a:xfrm>
          <a:prstGeom prst="rect">
            <a:avLst/>
          </a:prstGeo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461036" y="170123"/>
            <a:ext cx="8205261" cy="785553"/>
          </a:xfrm>
          <a:prstGeom prst="rect">
            <a:avLst/>
          </a:prstGeom>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41382320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userDrawn="1"/>
        </p:nvSpPr>
        <p:spPr>
          <a:xfrm>
            <a:off x="4346090" y="6454593"/>
            <a:ext cx="451822" cy="276999"/>
          </a:xfrm>
          <a:prstGeom prst="rect">
            <a:avLst/>
          </a:prstGeom>
          <a:noFill/>
        </p:spPr>
        <p:txBody>
          <a:bodyPr wrap="square" rtlCol="0">
            <a:spAutoFit/>
          </a:bodyPr>
          <a:lstStyle/>
          <a:p>
            <a:pPr algn="ctr"/>
            <a:fld id="{80185F77-B28D-4181-BD8D-423D01B3D466}" type="slidenum">
              <a:rPr lang="en-IN" sz="1200">
                <a:solidFill>
                  <a:prstClr val="white">
                    <a:lumMod val="50000"/>
                  </a:prstClr>
                </a:solidFill>
              </a:rPr>
              <a:pPr algn="ctr"/>
              <a:t>‹#›</a:t>
            </a:fld>
            <a:endParaRPr lang="en-IN" sz="1200" dirty="0">
              <a:solidFill>
                <a:prstClr val="white">
                  <a:lumMod val="50000"/>
                </a:prstClr>
              </a:solidFill>
            </a:endParaRPr>
          </a:p>
        </p:txBody>
      </p:sp>
    </p:spTree>
    <p:extLst>
      <p:ext uri="{BB962C8B-B14F-4D97-AF65-F5344CB8AC3E}">
        <p14:creationId xmlns:p14="http://schemas.microsoft.com/office/powerpoint/2010/main" val="4899241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97"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7" y="-10"/>
            <a:ext cx="9144001" cy="906875"/>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8" name="Right Triangle 7"/>
          <p:cNvSpPr/>
          <p:nvPr/>
        </p:nvSpPr>
        <p:spPr>
          <a:xfrm rot="10800000" flipH="1">
            <a:off x="7" y="-2"/>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0" name="Right Triangle 9"/>
          <p:cNvSpPr/>
          <p:nvPr/>
        </p:nvSpPr>
        <p:spPr>
          <a:xfrm flipH="1">
            <a:off x="9" y="6488206"/>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1" name="Right Triangle 10"/>
          <p:cNvSpPr/>
          <p:nvPr/>
        </p:nvSpPr>
        <p:spPr>
          <a:xfrm flipH="1">
            <a:off x="9" y="6593213"/>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4" name="Slide Number Placeholder 3"/>
          <p:cNvSpPr>
            <a:spLocks noGrp="1"/>
          </p:cNvSpPr>
          <p:nvPr>
            <p:ph type="sldNum" sz="quarter" idx="4"/>
          </p:nvPr>
        </p:nvSpPr>
        <p:spPr>
          <a:xfrm>
            <a:off x="4405264" y="6317330"/>
            <a:ext cx="45518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658076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4" r:id="rId93"/>
    <p:sldLayoutId id="2147483755" r:id="rId94"/>
    <p:sldLayoutId id="2147483756" r:id="rId95"/>
    <p:sldLayoutId id="2147483757" r:id="rId96"/>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smtClean="0"/>
              <a:t>Key Skills for Testers</a:t>
            </a:r>
            <a:endParaRPr lang="en-IN" dirty="0"/>
          </a:p>
        </p:txBody>
      </p:sp>
    </p:spTree>
    <p:extLst>
      <p:ext uri="{BB962C8B-B14F-4D97-AF65-F5344CB8AC3E}">
        <p14:creationId xmlns:p14="http://schemas.microsoft.com/office/powerpoint/2010/main" val="3144575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sz="1600" dirty="0"/>
              <a:t>Systems Development Life Cycle (SDLC</a:t>
            </a:r>
            <a:r>
              <a:rPr lang="en-GB" sz="1600" dirty="0" smtClean="0"/>
              <a:t>)</a:t>
            </a:r>
          </a:p>
          <a:p>
            <a:endParaRPr lang="en-GB" sz="1600" dirty="0"/>
          </a:p>
          <a:p>
            <a:pPr>
              <a:buFont typeface="Arial" pitchFamily="34" charset="0"/>
              <a:buChar char="•"/>
            </a:pPr>
            <a:r>
              <a:rPr lang="en-GB" sz="1600" dirty="0"/>
              <a:t>System lifecycle management is an essential contributor to testing cycle planning. For a software tester, it is important to have knowledge of SDLC. It will not only give them insights into the application development process but also help anticipate common complexities which might give them a tough time in the testing process.</a:t>
            </a:r>
          </a:p>
          <a:p>
            <a:pPr>
              <a:buFont typeface="Arial" pitchFamily="34" charset="0"/>
              <a:buChar char="•"/>
            </a:pPr>
            <a:endParaRPr lang="en-GB" sz="1600" dirty="0"/>
          </a:p>
          <a:p>
            <a:pPr>
              <a:buFont typeface="Arial" pitchFamily="34" charset="0"/>
              <a:buChar char="•"/>
            </a:pPr>
            <a:r>
              <a:rPr lang="en-GB" sz="1600" dirty="0"/>
              <a:t>Some common technologies which are essential to an application lifetime process include Scrum, Lean, and Kanban among many others. These should be a part of the important software testing skills for any professional to be able to perform better.</a:t>
            </a:r>
          </a:p>
          <a:p>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158158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96271" y="1412776"/>
            <a:ext cx="7966932" cy="5040560"/>
          </a:xfrm>
        </p:spPr>
        <p:txBody>
          <a:bodyPr/>
          <a:lstStyle/>
          <a:p>
            <a:r>
              <a:rPr lang="en-IN" sz="1600" dirty="0"/>
              <a:t>Project </a:t>
            </a:r>
            <a:r>
              <a:rPr lang="en-IN" sz="1600" dirty="0" smtClean="0"/>
              <a:t>Management</a:t>
            </a:r>
          </a:p>
          <a:p>
            <a:endParaRPr lang="en-IN" sz="1600" dirty="0"/>
          </a:p>
          <a:p>
            <a:pPr>
              <a:buFont typeface="Arial" pitchFamily="34" charset="0"/>
              <a:buChar char="•"/>
            </a:pPr>
            <a:r>
              <a:rPr lang="en-GB" sz="1600" dirty="0"/>
              <a:t>Software testing skills are a combination of technical and professional aspects. And to manage both it is extremely important for any individual to be able to take ownership of the project. As a software tester, being able to manage a project means delivering the project after a complete testing. Project management is an important skill not only because it leads to better management and delivery of results but also because it promotes a sense of responsibility.</a:t>
            </a:r>
          </a:p>
          <a:p>
            <a:endParaRPr lang="en-IN" sz="1600" dirty="0" smtClean="0"/>
          </a:p>
          <a:p>
            <a:r>
              <a:rPr lang="en-IN" sz="1600" dirty="0"/>
              <a:t>Rational </a:t>
            </a:r>
            <a:r>
              <a:rPr lang="en-IN" sz="1600" dirty="0" smtClean="0"/>
              <a:t>Clarity</a:t>
            </a:r>
          </a:p>
          <a:p>
            <a:pPr marL="0" indent="0">
              <a:buNone/>
            </a:pPr>
            <a:endParaRPr lang="en-IN" sz="1600" dirty="0" smtClean="0"/>
          </a:p>
          <a:p>
            <a:pPr>
              <a:buFont typeface="Arial" pitchFamily="34" charset="0"/>
              <a:buChar char="•"/>
            </a:pPr>
            <a:r>
              <a:rPr lang="en-GB" sz="1600" dirty="0"/>
              <a:t>A tester is often mistaken as someone who is supposed to only test the product. But, there are times when the developer could have missed out on important information. A software tester is supposed to take charge of such situations and point out the lack of information.</a:t>
            </a:r>
          </a:p>
          <a:p>
            <a:pPr>
              <a:buFont typeface="Arial" pitchFamily="34" charset="0"/>
              <a:buChar char="•"/>
            </a:pPr>
            <a:endParaRPr lang="en-GB" sz="1600" dirty="0"/>
          </a:p>
          <a:p>
            <a:pPr>
              <a:buFont typeface="Arial" pitchFamily="34" charset="0"/>
              <a:buChar char="•"/>
            </a:pPr>
            <a:r>
              <a:rPr lang="en-GB" sz="1600" dirty="0"/>
              <a:t>Moreover, one of the most important software testing skills includes honesty and rationality. It is the ability to question complexities of the development process and think critically. Supported by logical evidence, a tester can impose his </a:t>
            </a:r>
            <a:r>
              <a:rPr lang="en-GB" sz="1600" dirty="0" err="1"/>
              <a:t>learnings</a:t>
            </a:r>
            <a:r>
              <a:rPr lang="en-GB" sz="1600" dirty="0"/>
              <a:t> to improve quality of the product delivered.</a:t>
            </a:r>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158158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96271" y="1412776"/>
            <a:ext cx="7966932" cy="5040560"/>
          </a:xfrm>
        </p:spPr>
        <p:txBody>
          <a:bodyPr/>
          <a:lstStyle/>
          <a:p>
            <a:r>
              <a:rPr lang="en-GB" sz="1600" dirty="0"/>
              <a:t>Awareness of Latest Web </a:t>
            </a:r>
            <a:r>
              <a:rPr lang="en-GB" sz="1600" dirty="0" smtClean="0"/>
              <a:t>and </a:t>
            </a:r>
            <a:r>
              <a:rPr lang="en-GB" sz="1600" dirty="0"/>
              <a:t>Mobile Technology </a:t>
            </a:r>
            <a:r>
              <a:rPr lang="en-GB" sz="1600" dirty="0" smtClean="0"/>
              <a:t>Trends</a:t>
            </a:r>
          </a:p>
          <a:p>
            <a:endParaRPr lang="en-GB" sz="1600" dirty="0"/>
          </a:p>
          <a:p>
            <a:pPr>
              <a:buFont typeface="Arial" pitchFamily="34" charset="0"/>
              <a:buChar char="•"/>
            </a:pPr>
            <a:r>
              <a:rPr lang="en-GB" sz="1600" dirty="0"/>
              <a:t>This involves understanding the latest trends that have emerged and have become popular. It will give them an understanding of the process, its scalability, and upcoming challenges.</a:t>
            </a:r>
          </a:p>
          <a:p>
            <a:pPr>
              <a:buFont typeface="Arial" pitchFamily="34" charset="0"/>
              <a:buChar char="•"/>
            </a:pPr>
            <a:endParaRPr lang="en-GB" sz="1600" dirty="0"/>
          </a:p>
          <a:p>
            <a:pPr>
              <a:buFont typeface="Arial" pitchFamily="34" charset="0"/>
              <a:buChar char="•"/>
            </a:pPr>
            <a:r>
              <a:rPr lang="en-GB" sz="1600" dirty="0"/>
              <a:t>Technology changes rapidly and it is extremely difficult to keep up with them. Adding to this problem is the lack of a single source of information to update oneself on the technology front. There are several ways you can try to keep up to date with technology.</a:t>
            </a:r>
          </a:p>
          <a:p>
            <a:pPr>
              <a:buFont typeface="Arial" pitchFamily="34" charset="0"/>
              <a:buChar char="•"/>
            </a:pPr>
            <a:endParaRPr lang="en-GB" sz="1600" dirty="0"/>
          </a:p>
          <a:p>
            <a:pPr>
              <a:buFont typeface="Arial" pitchFamily="34" charset="0"/>
              <a:buChar char="•"/>
            </a:pPr>
            <a:r>
              <a:rPr lang="en-GB" sz="1600" dirty="0"/>
              <a:t>Check for the top trends that well-known publications and online tech news website publish on a regular basis. Searching for trends in technology on a search engine will give you a good start.</a:t>
            </a:r>
          </a:p>
          <a:p>
            <a:pPr>
              <a:buFont typeface="Arial" pitchFamily="34" charset="0"/>
              <a:buChar char="•"/>
            </a:pPr>
            <a:endParaRPr lang="en-GB" sz="1600" dirty="0"/>
          </a:p>
          <a:p>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1581585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Font typeface="Arial" pitchFamily="34" charset="0"/>
              <a:buChar char="•"/>
            </a:pPr>
            <a:r>
              <a:rPr lang="en-GB" sz="1600" dirty="0"/>
              <a:t>Following people who are industry leaders on social platforms. Platforms like LinkedIn and Twitter allows you to follow leaders in the industry who regularly post the latest things on their feed</a:t>
            </a:r>
            <a:r>
              <a:rPr lang="en-GB" sz="1600" dirty="0" smtClean="0"/>
              <a:t>.</a:t>
            </a:r>
          </a:p>
          <a:p>
            <a:pPr marL="0" indent="0">
              <a:buNone/>
            </a:pPr>
            <a:endParaRPr lang="en-GB" sz="1600" dirty="0"/>
          </a:p>
          <a:p>
            <a:pPr>
              <a:buFont typeface="Arial" pitchFamily="34" charset="0"/>
              <a:buChar char="•"/>
            </a:pPr>
            <a:r>
              <a:rPr lang="en-GB" sz="1600" dirty="0"/>
              <a:t>Join Tech Communities. With communities on </a:t>
            </a:r>
            <a:r>
              <a:rPr lang="en-GB" sz="1600" dirty="0" err="1"/>
              <a:t>Reddit</a:t>
            </a:r>
            <a:r>
              <a:rPr lang="en-GB" sz="1600" dirty="0"/>
              <a:t>, Telegram, </a:t>
            </a:r>
            <a:r>
              <a:rPr lang="en-GB" sz="1600" dirty="0" err="1"/>
              <a:t>etc</a:t>
            </a:r>
            <a:r>
              <a:rPr lang="en-GB" sz="1600" dirty="0"/>
              <a:t> emerging, find the ones where discussions on latest trends occur and join them. People will share the relevant information which you can choose to learn more about those trends.</a:t>
            </a:r>
          </a:p>
          <a:p>
            <a:endParaRPr lang="en-IN" sz="1600" dirty="0" smtClean="0"/>
          </a:p>
          <a:p>
            <a:r>
              <a:rPr lang="en-IN" sz="1600" dirty="0"/>
              <a:t>Planning and </a:t>
            </a:r>
            <a:r>
              <a:rPr lang="en-IN" sz="1600" dirty="0" smtClean="0"/>
              <a:t>Documentation</a:t>
            </a:r>
          </a:p>
          <a:p>
            <a:endParaRPr lang="en-IN" sz="1600" dirty="0"/>
          </a:p>
          <a:p>
            <a:pPr>
              <a:buFont typeface="Arial" pitchFamily="34" charset="0"/>
              <a:buChar char="•"/>
            </a:pPr>
            <a:r>
              <a:rPr lang="en-GB" sz="1600" dirty="0"/>
              <a:t>In the arsenal of software testing skills, planning and documentation form the base of the entire testing phase. A good software tester needs to have a well-defined plan of action for the testing phase based on the requirements and timeframe. This helps to allocate resources accordingly.</a:t>
            </a:r>
          </a:p>
          <a:p>
            <a:pPr>
              <a:buFont typeface="Arial" pitchFamily="34" charset="0"/>
              <a:buChar char="•"/>
            </a:pPr>
            <a:endParaRPr lang="en-GB" sz="1600" dirty="0"/>
          </a:p>
          <a:p>
            <a:pPr>
              <a:buFont typeface="Arial" pitchFamily="34" charset="0"/>
              <a:buChar char="•"/>
            </a:pPr>
            <a:r>
              <a:rPr lang="en-GB" sz="1600" dirty="0"/>
              <a:t>Moreover, documentation is a skill which many testers tend to ignore but a well-documented test process helps to get a better analysis. This helps the team simplify future solutions for any bug or error occurrence.</a:t>
            </a:r>
          </a:p>
          <a:p>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158158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sz="1600" dirty="0"/>
              <a:t>Cross-Browser Testing </a:t>
            </a:r>
            <a:r>
              <a:rPr lang="en-IN" sz="1600" dirty="0" smtClean="0"/>
              <a:t>Skills</a:t>
            </a:r>
          </a:p>
          <a:p>
            <a:endParaRPr lang="en-IN" sz="1600" dirty="0"/>
          </a:p>
          <a:p>
            <a:pPr>
              <a:buFont typeface="Arial" pitchFamily="34" charset="0"/>
              <a:buChar char="•"/>
            </a:pPr>
            <a:r>
              <a:rPr lang="en-GB" sz="1600" dirty="0"/>
              <a:t>Due to the abundant availability of browsers along with multiple device culture and variations in different screen size for mobile devices, the need for browser compatibility testing is more than ever.</a:t>
            </a:r>
          </a:p>
          <a:p>
            <a:pPr>
              <a:buFont typeface="Arial" pitchFamily="34" charset="0"/>
              <a:buChar char="•"/>
            </a:pPr>
            <a:endParaRPr lang="en-GB" sz="1600" dirty="0"/>
          </a:p>
          <a:p>
            <a:pPr>
              <a:buFont typeface="Arial" pitchFamily="34" charset="0"/>
              <a:buChar char="•"/>
            </a:pPr>
            <a:r>
              <a:rPr lang="en-GB" sz="1600" dirty="0"/>
              <a:t>It allows testers to test their application across different browsers running upon various OS for different devices. Cross Browser Testing is pivotal to ensure a smooth running post-launch.</a:t>
            </a:r>
          </a:p>
          <a:p>
            <a:endParaRPr lang="en-IN" sz="1600" dirty="0" smtClean="0"/>
          </a:p>
          <a:p>
            <a:r>
              <a:rPr lang="en-IN" sz="1600" dirty="0"/>
              <a:t>Front-End </a:t>
            </a:r>
            <a:r>
              <a:rPr lang="en-IN" sz="1600" dirty="0" smtClean="0"/>
              <a:t>Communication</a:t>
            </a:r>
          </a:p>
          <a:p>
            <a:endParaRPr lang="en-IN" sz="1600" dirty="0" smtClean="0"/>
          </a:p>
          <a:p>
            <a:pPr>
              <a:buFont typeface="Arial" pitchFamily="34" charset="0"/>
              <a:buChar char="•"/>
            </a:pPr>
            <a:r>
              <a:rPr lang="en-GB" sz="1600" dirty="0"/>
              <a:t>While a tester is supposed to test the application post-production and prior to the release, it is not completely a backend job or it isn’t supposed to be one. An efficient tester will always be a part of the greater good, the team and take charge when needed.</a:t>
            </a:r>
          </a:p>
          <a:p>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166970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Font typeface="Arial" pitchFamily="34" charset="0"/>
              <a:buChar char="•"/>
            </a:pPr>
            <a:r>
              <a:rPr lang="en-GB" sz="1600" dirty="0"/>
              <a:t>This implies to all the front-end communication that takes place with the client. Testers need to be clear and concise with their communication. All presentations should be well supported with examples and evidence in addition to being short and to the point. </a:t>
            </a:r>
            <a:endParaRPr lang="en-GB" sz="1600" dirty="0" smtClean="0"/>
          </a:p>
          <a:p>
            <a:pPr>
              <a:buFont typeface="Arial" pitchFamily="34" charset="0"/>
              <a:buChar char="•"/>
            </a:pPr>
            <a:endParaRPr lang="en-GB" sz="1600" dirty="0"/>
          </a:p>
          <a:p>
            <a:pPr>
              <a:buFont typeface="Arial" pitchFamily="34" charset="0"/>
              <a:buChar char="•"/>
            </a:pPr>
            <a:r>
              <a:rPr lang="en-GB" sz="1600" dirty="0" smtClean="0"/>
              <a:t>Any </a:t>
            </a:r>
            <a:r>
              <a:rPr lang="en-GB" sz="1600" dirty="0"/>
              <a:t>queries raised by the client should be taken as a feedback and responded to with well-crafted solutions or explanations. This skill makes the tester an integral part of the team and is a well-noted quality of excellence.</a:t>
            </a:r>
          </a:p>
          <a:p>
            <a:pPr>
              <a:buFont typeface="Arial" pitchFamily="34" charset="0"/>
              <a:buChar char="•"/>
            </a:pPr>
            <a:endParaRPr lang="en-IN" sz="1600" dirty="0" smtClean="0"/>
          </a:p>
          <a:p>
            <a:r>
              <a:rPr lang="en-IN" sz="1600" dirty="0"/>
              <a:t>Constant Learning </a:t>
            </a:r>
            <a:r>
              <a:rPr lang="en-IN" sz="1600" dirty="0" smtClean="0"/>
              <a:t>Process</a:t>
            </a:r>
          </a:p>
          <a:p>
            <a:endParaRPr lang="en-IN" sz="1600" dirty="0"/>
          </a:p>
          <a:p>
            <a:pPr>
              <a:buFont typeface="Arial" pitchFamily="34" charset="0"/>
              <a:buChar char="•"/>
            </a:pPr>
            <a:r>
              <a:rPr lang="en-GB" sz="1600" dirty="0"/>
              <a:t>Learning is an ever going process and is also an essential contributor to career growth. But, rather than limiting ourselves to a specific industry, technology or environment software testing experts should learn and grow with newer technologies. This promotes adaptability and their ability to switch between different environments if his job demands to.</a:t>
            </a:r>
          </a:p>
          <a:p>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45330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Font typeface="Arial" pitchFamily="34" charset="0"/>
              <a:buChar char="•"/>
            </a:pPr>
            <a:r>
              <a:rPr lang="en-GB" sz="1600" dirty="0"/>
              <a:t>While there are courses and certifications for every upcoming technology, most of them aren’t related or </a:t>
            </a:r>
            <a:r>
              <a:rPr lang="en-GB" sz="1600" dirty="0" smtClean="0"/>
              <a:t>targeted </a:t>
            </a:r>
            <a:r>
              <a:rPr lang="en-GB" sz="1600" dirty="0"/>
              <a:t>to testers. Moreover, it will be a very expensive affair. Rather, learning to use new technologies practically is more important. Self-driven learning individuals are the leaders in the industry and go a long way</a:t>
            </a:r>
            <a:r>
              <a:rPr lang="en-GB" sz="1600" dirty="0" smtClean="0"/>
              <a:t>.</a:t>
            </a:r>
          </a:p>
          <a:p>
            <a:pPr>
              <a:buFont typeface="Arial" pitchFamily="34" charset="0"/>
              <a:buChar char="•"/>
            </a:pPr>
            <a:endParaRPr lang="en-GB" sz="1600" dirty="0"/>
          </a:p>
          <a:p>
            <a:r>
              <a:rPr lang="en-GB" sz="1600" dirty="0"/>
              <a:t>Synergy and Trust </a:t>
            </a:r>
            <a:r>
              <a:rPr lang="en-GB" sz="1600" dirty="0" smtClean="0"/>
              <a:t>Building</a:t>
            </a:r>
          </a:p>
          <a:p>
            <a:endParaRPr lang="en-GB" sz="1600" dirty="0"/>
          </a:p>
          <a:p>
            <a:pPr>
              <a:buFont typeface="Arial" pitchFamily="34" charset="0"/>
              <a:buChar char="•"/>
            </a:pPr>
            <a:r>
              <a:rPr lang="en-GB" sz="1600" dirty="0"/>
              <a:t>With the advent of DevOps and Agile, the work process has become collaborated with everyone including the developers and testers on the same page. Yet, there are times when issues arise due to lack of communication and understanding between the two entities. </a:t>
            </a:r>
            <a:endParaRPr lang="en-GB" sz="1600" dirty="0" smtClean="0"/>
          </a:p>
          <a:p>
            <a:pPr>
              <a:buFont typeface="Arial" pitchFamily="34" charset="0"/>
              <a:buChar char="•"/>
            </a:pPr>
            <a:endParaRPr lang="en-GB" sz="1600" dirty="0"/>
          </a:p>
          <a:p>
            <a:pPr>
              <a:buFont typeface="Arial" pitchFamily="34" charset="0"/>
              <a:buChar char="•"/>
            </a:pPr>
            <a:r>
              <a:rPr lang="en-GB" sz="1600" dirty="0" smtClean="0"/>
              <a:t>A </a:t>
            </a:r>
            <a:r>
              <a:rPr lang="en-GB" sz="1600" dirty="0"/>
              <a:t>very simple solution is to build trust among each other. This will help the testers get into the </a:t>
            </a:r>
            <a:r>
              <a:rPr lang="en-GB" sz="1600" dirty="0" smtClean="0"/>
              <a:t>mind set </a:t>
            </a:r>
            <a:r>
              <a:rPr lang="en-GB" sz="1600" dirty="0"/>
              <a:t>of the developer and gain insights which might make the testing process easier.</a:t>
            </a:r>
          </a:p>
          <a:p>
            <a:endParaRPr lang="en-GB" sz="1600" dirty="0"/>
          </a:p>
          <a:p>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45330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Font typeface="Arial" pitchFamily="34" charset="0"/>
              <a:buChar char="•"/>
            </a:pPr>
            <a:r>
              <a:rPr lang="en-GB" sz="1600" dirty="0"/>
              <a:t>Team collaboration and team building exercises are necessary but there is a difference between team collaboration and interpersonal skills. </a:t>
            </a:r>
            <a:endParaRPr lang="en-GB" sz="1600" dirty="0" smtClean="0"/>
          </a:p>
          <a:p>
            <a:pPr>
              <a:buFont typeface="Arial" pitchFamily="34" charset="0"/>
              <a:buChar char="•"/>
            </a:pPr>
            <a:endParaRPr lang="en-GB" sz="1600" dirty="0"/>
          </a:p>
          <a:p>
            <a:pPr>
              <a:buFont typeface="Arial" pitchFamily="34" charset="0"/>
              <a:buChar char="•"/>
            </a:pPr>
            <a:r>
              <a:rPr lang="en-GB" sz="1600" dirty="0" smtClean="0"/>
              <a:t>An </a:t>
            </a:r>
            <a:r>
              <a:rPr lang="en-GB" sz="1600" dirty="0"/>
              <a:t>occasional lunch or coffee with the developer can be enough to create a good bond. Not only is this an essential software testing skill for testers but also a leadership quality will help in the longer run</a:t>
            </a:r>
            <a:r>
              <a:rPr lang="en-GB" sz="1600" dirty="0" smtClean="0"/>
              <a:t>.</a:t>
            </a:r>
          </a:p>
          <a:p>
            <a:pPr>
              <a:buFont typeface="Arial" pitchFamily="34" charset="0"/>
              <a:buChar char="•"/>
            </a:pPr>
            <a:endParaRPr lang="en-GB" sz="1600" dirty="0"/>
          </a:p>
          <a:p>
            <a:r>
              <a:rPr lang="en-GB" sz="1600" dirty="0"/>
              <a:t>Testing Tools and </a:t>
            </a:r>
            <a:r>
              <a:rPr lang="en-GB" sz="1600" dirty="0" smtClean="0"/>
              <a:t>Technologies</a:t>
            </a:r>
          </a:p>
          <a:p>
            <a:endParaRPr lang="en-GB" sz="1600" dirty="0"/>
          </a:p>
          <a:p>
            <a:pPr>
              <a:buFont typeface="Arial" pitchFamily="34" charset="0"/>
              <a:buChar char="•"/>
            </a:pPr>
            <a:r>
              <a:rPr lang="en-GB" sz="1600" dirty="0"/>
              <a:t>As a tester, one needs to be equipped with ample knowledge about the respective testing tools and technologies present in the market, related to their project needs in order to optimize the testing process. </a:t>
            </a:r>
            <a:endParaRPr lang="en-GB" sz="1600" dirty="0" smtClean="0"/>
          </a:p>
          <a:p>
            <a:pPr>
              <a:buFont typeface="Arial" pitchFamily="34" charset="0"/>
              <a:buChar char="•"/>
            </a:pPr>
            <a:endParaRPr lang="en-GB" sz="1600" dirty="0"/>
          </a:p>
          <a:p>
            <a:pPr>
              <a:buFont typeface="Arial" pitchFamily="34" charset="0"/>
              <a:buChar char="•"/>
            </a:pPr>
            <a:r>
              <a:rPr lang="en-GB" sz="1600" dirty="0" smtClean="0"/>
              <a:t>Testing </a:t>
            </a:r>
            <a:r>
              <a:rPr lang="en-GB" sz="1600" dirty="0"/>
              <a:t>tools are less dependent on industries and domains and more on testing. For a tester, there are ample options for different testing processes such as bug tracking tools, automation tools, GUI testing among others.</a:t>
            </a:r>
          </a:p>
          <a:p>
            <a:endParaRPr lang="en-GB" sz="1600" dirty="0"/>
          </a:p>
          <a:p>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453302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Font typeface="Arial" pitchFamily="34" charset="0"/>
              <a:buChar char="•"/>
            </a:pPr>
            <a:r>
              <a:rPr lang="en-GB" sz="1600" dirty="0"/>
              <a:t>Also, cross-browser testing is essential in every domain. It is becoming prominent owing to the numerous platforms available. </a:t>
            </a:r>
            <a:endParaRPr lang="en-GB" sz="1600" dirty="0" smtClean="0"/>
          </a:p>
          <a:p>
            <a:pPr>
              <a:buFont typeface="Arial" pitchFamily="34" charset="0"/>
              <a:buChar char="•"/>
            </a:pPr>
            <a:endParaRPr lang="en-GB" sz="1600" dirty="0"/>
          </a:p>
          <a:p>
            <a:pPr>
              <a:buFont typeface="Arial" pitchFamily="34" charset="0"/>
              <a:buChar char="•"/>
            </a:pPr>
            <a:r>
              <a:rPr lang="en-GB" sz="1600" dirty="0" err="1" smtClean="0"/>
              <a:t>LambdaTest</a:t>
            </a:r>
            <a:r>
              <a:rPr lang="en-GB" sz="1600" dirty="0" smtClean="0"/>
              <a:t> </a:t>
            </a:r>
            <a:r>
              <a:rPr lang="en-GB" sz="1600" dirty="0"/>
              <a:t>is only of the leading providers of cross-browser testing tools with hundreds of mobile and web browsers. Such tools with their array of devices help testers to debug and find errors efficiently and all at one place.</a:t>
            </a:r>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453302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sz="1400" dirty="0"/>
              <a:t>Thought Process</a:t>
            </a:r>
          </a:p>
          <a:p>
            <a:r>
              <a:rPr lang="en-GB" sz="1400" dirty="0"/>
              <a:t>Reporting and Communication</a:t>
            </a:r>
          </a:p>
          <a:p>
            <a:r>
              <a:rPr lang="en-GB" sz="1400" dirty="0"/>
              <a:t>Thorough Understanding &amp; Mapping of Business's Situation</a:t>
            </a:r>
          </a:p>
          <a:p>
            <a:r>
              <a:rPr lang="en-GB" sz="1400" dirty="0"/>
              <a:t>The Glocal Approach</a:t>
            </a:r>
          </a:p>
          <a:p>
            <a:r>
              <a:rPr lang="en-GB" sz="1400" dirty="0"/>
              <a:t>Automating the Process</a:t>
            </a:r>
          </a:p>
          <a:p>
            <a:r>
              <a:rPr lang="en-GB" sz="1400" dirty="0"/>
              <a:t>The Modern Methodology (DevOps and Agile)</a:t>
            </a:r>
          </a:p>
          <a:p>
            <a:r>
              <a:rPr lang="en-GB" sz="1400" dirty="0"/>
              <a:t>Understanding the Code</a:t>
            </a:r>
          </a:p>
          <a:p>
            <a:r>
              <a:rPr lang="en-GB" sz="1400" dirty="0"/>
              <a:t>Systems Development Life Cycle (SDLC)</a:t>
            </a:r>
          </a:p>
          <a:p>
            <a:r>
              <a:rPr lang="en-GB" sz="1400" dirty="0"/>
              <a:t>Project Management</a:t>
            </a:r>
          </a:p>
          <a:p>
            <a:r>
              <a:rPr lang="en-GB" sz="1400" dirty="0"/>
              <a:t>Rational Clarity</a:t>
            </a:r>
          </a:p>
          <a:p>
            <a:r>
              <a:rPr lang="en-GB" sz="1400" dirty="0"/>
              <a:t>Awareness of Latest Web and Mobile Technology </a:t>
            </a:r>
            <a:r>
              <a:rPr lang="en-GB" sz="1400" dirty="0" smtClean="0"/>
              <a:t>Trends</a:t>
            </a:r>
          </a:p>
          <a:p>
            <a:r>
              <a:rPr lang="en-GB" sz="1400" dirty="0"/>
              <a:t>Planning and Documentation</a:t>
            </a:r>
          </a:p>
          <a:p>
            <a:endParaRPr lang="en-GB" sz="1400" dirty="0"/>
          </a:p>
          <a:p>
            <a:endParaRPr lang="en-IN" sz="1400" dirty="0"/>
          </a:p>
        </p:txBody>
      </p:sp>
    </p:spTree>
    <p:extLst>
      <p:ext uri="{BB962C8B-B14F-4D97-AF65-F5344CB8AC3E}">
        <p14:creationId xmlns:p14="http://schemas.microsoft.com/office/powerpoint/2010/main" val="401692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z="1700" dirty="0"/>
              <a:t>Thought Process</a:t>
            </a:r>
          </a:p>
          <a:p>
            <a:r>
              <a:rPr lang="en-GB" sz="1700" dirty="0"/>
              <a:t>Reporting and Communication</a:t>
            </a:r>
          </a:p>
          <a:p>
            <a:r>
              <a:rPr lang="en-GB" sz="1700" dirty="0"/>
              <a:t>Thorough Understanding &amp; Mapping of </a:t>
            </a:r>
            <a:r>
              <a:rPr lang="en-GB" sz="1700" dirty="0" smtClean="0"/>
              <a:t>Business's </a:t>
            </a:r>
            <a:r>
              <a:rPr lang="en-GB" sz="1700" dirty="0"/>
              <a:t>Situation</a:t>
            </a:r>
          </a:p>
          <a:p>
            <a:r>
              <a:rPr lang="en-GB" sz="1700" dirty="0"/>
              <a:t>The Glocal Approach</a:t>
            </a:r>
          </a:p>
          <a:p>
            <a:r>
              <a:rPr lang="en-GB" sz="1700" dirty="0"/>
              <a:t>Automating the Process</a:t>
            </a:r>
          </a:p>
          <a:p>
            <a:r>
              <a:rPr lang="en-GB" sz="1700" dirty="0"/>
              <a:t>The Modern Methodology (DevOps and Agile)</a:t>
            </a:r>
          </a:p>
          <a:p>
            <a:r>
              <a:rPr lang="en-GB" sz="1700" dirty="0"/>
              <a:t>Understanding the Code</a:t>
            </a:r>
          </a:p>
          <a:p>
            <a:r>
              <a:rPr lang="en-GB" sz="1700" dirty="0"/>
              <a:t>Systems Development Life Cycle (SDLC)</a:t>
            </a:r>
          </a:p>
          <a:p>
            <a:r>
              <a:rPr lang="en-GB" sz="1700" dirty="0"/>
              <a:t>Project Management</a:t>
            </a:r>
          </a:p>
          <a:p>
            <a:r>
              <a:rPr lang="en-GB" sz="1700" dirty="0"/>
              <a:t>Rational Clarity</a:t>
            </a:r>
          </a:p>
          <a:p>
            <a:r>
              <a:rPr lang="en-GB" sz="1700" dirty="0"/>
              <a:t>Awareness of Latest Web and Mobile Technology Trends</a:t>
            </a:r>
          </a:p>
          <a:p>
            <a:endParaRPr lang="en-GB" sz="1700" dirty="0"/>
          </a:p>
          <a:p>
            <a:endParaRPr lang="en-IN" sz="1700" dirty="0"/>
          </a:p>
        </p:txBody>
      </p:sp>
    </p:spTree>
    <p:extLst>
      <p:ext uri="{BB962C8B-B14F-4D97-AF65-F5344CB8AC3E}">
        <p14:creationId xmlns:p14="http://schemas.microsoft.com/office/powerpoint/2010/main" val="3882792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1400" dirty="0"/>
              <a:t>Cross-Browser Testing Skills</a:t>
            </a:r>
          </a:p>
          <a:p>
            <a:r>
              <a:rPr lang="en-GB" sz="1400" dirty="0"/>
              <a:t>Front-End Communication</a:t>
            </a:r>
          </a:p>
          <a:p>
            <a:r>
              <a:rPr lang="en-GB" sz="1400" dirty="0"/>
              <a:t>Constant Learning Process</a:t>
            </a:r>
          </a:p>
          <a:p>
            <a:r>
              <a:rPr lang="en-GB" sz="1400" dirty="0"/>
              <a:t>Synergy and Trust Building</a:t>
            </a:r>
          </a:p>
          <a:p>
            <a:r>
              <a:rPr lang="en-GB" sz="1400" dirty="0"/>
              <a:t>Testing Tools and Technologies</a:t>
            </a:r>
            <a:endParaRPr lang="en-IN" sz="1400" dirty="0"/>
          </a:p>
          <a:p>
            <a:endParaRPr lang="en-IN" dirty="0"/>
          </a:p>
        </p:txBody>
      </p:sp>
    </p:spTree>
    <p:extLst>
      <p:ext uri="{BB962C8B-B14F-4D97-AF65-F5344CB8AC3E}">
        <p14:creationId xmlns:p14="http://schemas.microsoft.com/office/powerpoint/2010/main" val="95729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1700" dirty="0"/>
              <a:t>Planning and Documentation</a:t>
            </a:r>
          </a:p>
          <a:p>
            <a:r>
              <a:rPr lang="en-GB" sz="1700" dirty="0"/>
              <a:t>Cross-Browser Testing Skills</a:t>
            </a:r>
          </a:p>
          <a:p>
            <a:r>
              <a:rPr lang="en-GB" sz="1700" dirty="0"/>
              <a:t>Front-End Communication</a:t>
            </a:r>
          </a:p>
          <a:p>
            <a:r>
              <a:rPr lang="en-GB" sz="1700" dirty="0"/>
              <a:t>Constant Learning Process</a:t>
            </a:r>
          </a:p>
          <a:p>
            <a:r>
              <a:rPr lang="en-GB" sz="1700" dirty="0"/>
              <a:t>Synergy and Trust Building</a:t>
            </a:r>
          </a:p>
          <a:p>
            <a:r>
              <a:rPr lang="en-GB" sz="1700" dirty="0"/>
              <a:t>Testing Tools and Technologies</a:t>
            </a:r>
            <a:endParaRPr lang="en-IN" sz="1700" dirty="0"/>
          </a:p>
        </p:txBody>
      </p:sp>
    </p:spTree>
    <p:extLst>
      <p:ext uri="{BB962C8B-B14F-4D97-AF65-F5344CB8AC3E}">
        <p14:creationId xmlns:p14="http://schemas.microsoft.com/office/powerpoint/2010/main" val="104816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marL="457200" lvl="1" indent="-285750">
              <a:buFont typeface="Wingdings" pitchFamily="2" charset="2"/>
              <a:buChar char="Ø"/>
            </a:pPr>
            <a:r>
              <a:rPr lang="en-GB" dirty="0"/>
              <a:t>Thought Process</a:t>
            </a:r>
            <a:br>
              <a:rPr lang="en-GB" dirty="0"/>
            </a:br>
            <a:endParaRPr lang="en-GB" dirty="0"/>
          </a:p>
          <a:p>
            <a:pPr marL="171450" lvl="1" indent="0">
              <a:buNone/>
            </a:pPr>
            <a:r>
              <a:rPr lang="en-GB" dirty="0" smtClean="0"/>
              <a:t>Testing </a:t>
            </a:r>
            <a:r>
              <a:rPr lang="en-GB" dirty="0"/>
              <a:t>is not as easy as it is often presumed to be! It holds great significance to any software development process. For any software tester, a knack for analytics and logical application of concepts is necessary. </a:t>
            </a:r>
            <a:endParaRPr lang="en-GB" dirty="0" smtClean="0"/>
          </a:p>
          <a:p>
            <a:pPr marL="171450" lvl="1" indent="0">
              <a:buNone/>
            </a:pPr>
            <a:endParaRPr lang="en-GB" dirty="0"/>
          </a:p>
          <a:p>
            <a:pPr marL="171450" lvl="1" indent="0">
              <a:buNone/>
            </a:pPr>
            <a:r>
              <a:rPr lang="en-GB" dirty="0" smtClean="0"/>
              <a:t>When </a:t>
            </a:r>
            <a:r>
              <a:rPr lang="en-GB" dirty="0"/>
              <a:t>testing software, it is imperative to </a:t>
            </a:r>
            <a:r>
              <a:rPr lang="en-GB" dirty="0" smtClean="0"/>
              <a:t>analyse </a:t>
            </a:r>
            <a:r>
              <a:rPr lang="en-GB" dirty="0"/>
              <a:t>the given situation and accordingly create a solution for the same. </a:t>
            </a:r>
            <a:endParaRPr lang="en-GB" dirty="0" smtClean="0"/>
          </a:p>
          <a:p>
            <a:pPr marL="171450" lvl="1" indent="0">
              <a:buNone/>
            </a:pPr>
            <a:endParaRPr lang="en-GB" dirty="0"/>
          </a:p>
          <a:p>
            <a:pPr marL="171450" lvl="1" indent="0">
              <a:buNone/>
            </a:pPr>
            <a:r>
              <a:rPr lang="en-GB" dirty="0" smtClean="0"/>
              <a:t>The </a:t>
            </a:r>
            <a:r>
              <a:rPr lang="en-GB" dirty="0"/>
              <a:t>thought process and right </a:t>
            </a:r>
            <a:r>
              <a:rPr lang="en-GB" dirty="0" smtClean="0"/>
              <a:t>mind set </a:t>
            </a:r>
            <a:r>
              <a:rPr lang="en-GB" dirty="0"/>
              <a:t>will help break down the problem into parts, making it easy to examine the elements of the problem and its relationships.</a:t>
            </a:r>
          </a:p>
          <a:p>
            <a:endParaRPr lang="en-GB" dirty="0"/>
          </a:p>
          <a:p>
            <a:pPr marL="0" indent="0">
              <a:buNone/>
            </a:pPr>
            <a:endParaRPr lang="en-IN" dirty="0"/>
          </a:p>
        </p:txBody>
      </p:sp>
      <p:sp>
        <p:nvSpPr>
          <p:cNvPr id="3" name="Title 2"/>
          <p:cNvSpPr>
            <a:spLocks noGrp="1"/>
          </p:cNvSpPr>
          <p:nvPr>
            <p:ph type="title"/>
          </p:nvPr>
        </p:nvSpPr>
        <p:spPr/>
        <p:txBody>
          <a:bodyPr/>
          <a:lstStyle/>
          <a:p>
            <a:r>
              <a:rPr lang="en-IN" dirty="0" smtClean="0"/>
              <a:t>Key Skills for Testers</a:t>
            </a:r>
            <a:endParaRPr lang="en-IN" dirty="0"/>
          </a:p>
        </p:txBody>
      </p:sp>
    </p:spTree>
    <p:extLst>
      <p:ext uri="{BB962C8B-B14F-4D97-AF65-F5344CB8AC3E}">
        <p14:creationId xmlns:p14="http://schemas.microsoft.com/office/powerpoint/2010/main" val="265732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sz="1600" dirty="0"/>
              <a:t>Reporting and Communication</a:t>
            </a:r>
            <a:br>
              <a:rPr lang="en-GB" sz="1600" dirty="0"/>
            </a:br>
            <a:endParaRPr lang="en-GB" sz="1650" dirty="0"/>
          </a:p>
          <a:p>
            <a:pPr>
              <a:buFont typeface="Arial" pitchFamily="34" charset="0"/>
              <a:buChar char="•"/>
            </a:pPr>
            <a:r>
              <a:rPr lang="en-GB" sz="1650" dirty="0" smtClean="0"/>
              <a:t>Testing </a:t>
            </a:r>
            <a:r>
              <a:rPr lang="en-GB" sz="1650" dirty="0"/>
              <a:t>can be a long and tiring process sometimes requiring the tester to sit down for hours and </a:t>
            </a:r>
            <a:r>
              <a:rPr lang="en-GB" sz="1650" dirty="0" smtClean="0"/>
              <a:t>analyse </a:t>
            </a:r>
            <a:r>
              <a:rPr lang="en-GB" sz="1650" dirty="0"/>
              <a:t>a certain situation. But, after spending these hours it is crucial to have the right communication sent to the higher </a:t>
            </a:r>
            <a:r>
              <a:rPr lang="en-GB" sz="1650" dirty="0" err="1" smtClean="0"/>
              <a:t>authoritie’s</a:t>
            </a:r>
            <a:r>
              <a:rPr lang="en-GB" sz="1650" dirty="0" smtClean="0"/>
              <a:t>. This </a:t>
            </a:r>
            <a:r>
              <a:rPr lang="en-GB" sz="1650" dirty="0"/>
              <a:t>leads to the correct decisions being taken in terms of the release and timelines. </a:t>
            </a:r>
            <a:endParaRPr lang="en-GB" sz="1650" dirty="0" smtClean="0"/>
          </a:p>
          <a:p>
            <a:pPr>
              <a:buFont typeface="Arial" pitchFamily="34" charset="0"/>
              <a:buChar char="•"/>
            </a:pPr>
            <a:endParaRPr lang="en-GB" sz="1650" dirty="0"/>
          </a:p>
          <a:p>
            <a:pPr>
              <a:buFont typeface="Arial" pitchFamily="34" charset="0"/>
              <a:buChar char="•"/>
            </a:pPr>
            <a:r>
              <a:rPr lang="en-GB" sz="1650" dirty="0" smtClean="0"/>
              <a:t>A </a:t>
            </a:r>
            <a:r>
              <a:rPr lang="en-GB" sz="1650" dirty="0"/>
              <a:t>good report along with effective communication is vital to establish healthy transparency &amp; trust of all the stakeholders as it conveys about all the actions taken, the bugs found, the bugs solved and any other issues encountered.</a:t>
            </a:r>
          </a:p>
          <a:p>
            <a:pPr marL="0" indent="0">
              <a:buNone/>
            </a:pPr>
            <a:endParaRPr lang="en-IN" sz="165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252682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sz="1600" dirty="0"/>
              <a:t>Thorough Understanding &amp; Mapping of Business Situation</a:t>
            </a:r>
            <a:endParaRPr lang="en-GB" sz="1650" dirty="0" smtClean="0"/>
          </a:p>
          <a:p>
            <a:pPr marL="0" indent="0">
              <a:buNone/>
            </a:pPr>
            <a:endParaRPr lang="en-GB" sz="1650" dirty="0"/>
          </a:p>
          <a:p>
            <a:pPr>
              <a:buFont typeface="Arial" pitchFamily="34" charset="0"/>
              <a:buChar char="•"/>
            </a:pPr>
            <a:r>
              <a:rPr lang="en-GB" sz="1650" dirty="0" smtClean="0"/>
              <a:t>An </a:t>
            </a:r>
            <a:r>
              <a:rPr lang="en-GB" sz="1650" dirty="0"/>
              <a:t>app or software is launched with a well-structured business model. While the tester is looking for technical aspects post-development, one of the most important software testing skills is the ability to emulate real-time business situations. </a:t>
            </a:r>
            <a:endParaRPr lang="en-GB" sz="1650" dirty="0" smtClean="0"/>
          </a:p>
          <a:p>
            <a:pPr>
              <a:buFont typeface="Arial" pitchFamily="34" charset="0"/>
              <a:buChar char="•"/>
            </a:pPr>
            <a:r>
              <a:rPr lang="en-GB" sz="1650" dirty="0" smtClean="0"/>
              <a:t>This </a:t>
            </a:r>
            <a:r>
              <a:rPr lang="en-GB" sz="1650" dirty="0"/>
              <a:t>process of mentally mapping business scenarios is important as it enables </a:t>
            </a:r>
            <a:r>
              <a:rPr lang="en-GB" sz="1650" dirty="0" smtClean="0"/>
              <a:t>visualization </a:t>
            </a:r>
            <a:r>
              <a:rPr lang="en-GB" sz="1650" dirty="0"/>
              <a:t>of complex problems</a:t>
            </a:r>
            <a:r>
              <a:rPr lang="en-GB" sz="1650" dirty="0" smtClean="0"/>
              <a:t>.</a:t>
            </a:r>
          </a:p>
          <a:p>
            <a:pPr>
              <a:buFont typeface="Arial" pitchFamily="34" charset="0"/>
              <a:buChar char="•"/>
            </a:pPr>
            <a:endParaRPr lang="en-GB" sz="1650" dirty="0"/>
          </a:p>
          <a:p>
            <a:pPr>
              <a:buFont typeface="Arial" pitchFamily="34" charset="0"/>
              <a:buChar char="•"/>
            </a:pPr>
            <a:r>
              <a:rPr lang="en-GB" sz="1650" dirty="0"/>
              <a:t>Each project has user stories that are implemented. These stories describe the type of interaction that happens with the system and the outcome that the system delivers. The outcomes to these interactions must be consistent and testers need to identify various scenarios where the consistency might break.</a:t>
            </a:r>
          </a:p>
          <a:p>
            <a:pPr>
              <a:buFont typeface="Arial" pitchFamily="34" charset="0"/>
              <a:buChar char="•"/>
            </a:pPr>
            <a:endParaRPr lang="en-IN" sz="1650" dirty="0" smtClean="0"/>
          </a:p>
          <a:p>
            <a:pPr>
              <a:buFont typeface="Arial" pitchFamily="34" charset="0"/>
              <a:buChar char="•"/>
            </a:pPr>
            <a:r>
              <a:rPr lang="en-GB" sz="1650" dirty="0"/>
              <a:t>This makes it essential for testers to understand the boundaries of the system and verify that the impact of various processes on the system produces desirable results.</a:t>
            </a:r>
            <a:endParaRPr lang="en-IN" sz="1650" dirty="0"/>
          </a:p>
        </p:txBody>
      </p:sp>
      <p:sp>
        <p:nvSpPr>
          <p:cNvPr id="3" name="Title 2"/>
          <p:cNvSpPr>
            <a:spLocks noGrp="1"/>
          </p:cNvSpPr>
          <p:nvPr>
            <p:ph type="title"/>
          </p:nvPr>
        </p:nvSpPr>
        <p:spPr/>
        <p:txBody>
          <a:bodyPr/>
          <a:lstStyle/>
          <a:p>
            <a:r>
              <a:rPr lang="en-IN" dirty="0"/>
              <a:t>Key Skills for </a:t>
            </a:r>
            <a:r>
              <a:rPr lang="en-IN" dirty="0" smtClean="0"/>
              <a:t>Testers</a:t>
            </a:r>
            <a:endParaRPr lang="en-IN" dirty="0"/>
          </a:p>
        </p:txBody>
      </p:sp>
    </p:spTree>
    <p:extLst>
      <p:ext uri="{BB962C8B-B14F-4D97-AF65-F5344CB8AC3E}">
        <p14:creationId xmlns:p14="http://schemas.microsoft.com/office/powerpoint/2010/main" val="3195711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sz="1600" dirty="0"/>
              <a:t>The </a:t>
            </a:r>
            <a:r>
              <a:rPr lang="en-IN" sz="1600" dirty="0" err="1"/>
              <a:t>Glocal</a:t>
            </a:r>
            <a:r>
              <a:rPr lang="en-IN" sz="1600" dirty="0"/>
              <a:t> </a:t>
            </a:r>
            <a:r>
              <a:rPr lang="en-IN" sz="1600" dirty="0" smtClean="0"/>
              <a:t>Approach</a:t>
            </a:r>
          </a:p>
          <a:p>
            <a:endParaRPr lang="en-IN" sz="1600" dirty="0"/>
          </a:p>
          <a:p>
            <a:pPr>
              <a:buFont typeface="Arial" pitchFamily="34" charset="0"/>
              <a:buChar char="•"/>
            </a:pPr>
            <a:r>
              <a:rPr lang="en-GB" sz="1600" dirty="0"/>
              <a:t>As a tester, it is important to understand individual components of the system and how they interact with each other under given circumstances. The presence of multiple stakeholders in modern businesses makes it tough to understand the complete working of these systems. This needs focussed attention on individual components.</a:t>
            </a:r>
          </a:p>
          <a:p>
            <a:pPr>
              <a:buFont typeface="Arial" pitchFamily="34" charset="0"/>
              <a:buChar char="•"/>
            </a:pPr>
            <a:endParaRPr lang="en-GB" sz="1600" dirty="0"/>
          </a:p>
          <a:p>
            <a:pPr>
              <a:buFont typeface="Arial" pitchFamily="34" charset="0"/>
              <a:buChar char="•"/>
            </a:pPr>
            <a:r>
              <a:rPr lang="en-GB" sz="1600" dirty="0"/>
              <a:t>A tester can holistically test the application if he has the ability to detach himself from the system and get an outsider’s perspective. This view of the components will give him a better understanding of the component and any errors in its internal working as well. This is what we call the Glocal approach, monitoring global interaction as well as local working.</a:t>
            </a:r>
          </a:p>
          <a:p>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334507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sz="1600" dirty="0"/>
              <a:t>Automating the </a:t>
            </a:r>
            <a:r>
              <a:rPr lang="en-IN" sz="1600" dirty="0" smtClean="0"/>
              <a:t>Process</a:t>
            </a:r>
          </a:p>
          <a:p>
            <a:endParaRPr lang="en-IN" sz="1600" dirty="0"/>
          </a:p>
          <a:p>
            <a:pPr>
              <a:buFont typeface="Arial" pitchFamily="34" charset="0"/>
              <a:buChar char="•"/>
            </a:pPr>
            <a:r>
              <a:rPr lang="en-GB" sz="1600" dirty="0"/>
              <a:t>As a software tester, while it is essential to have expertise in manual testing, there are times when it is good to rely on automation. During the life cycle of a project, a given module undergoes many changes in implementation. Every release cycle demands for a rigorous phase of testing in order to ensure the system stability. As a best practice, even the minor changes would be followed up by regression testing. This would mean that for each new implementation, the same tests need to be run.</a:t>
            </a:r>
          </a:p>
          <a:p>
            <a:pPr>
              <a:buFont typeface="Arial" pitchFamily="34" charset="0"/>
              <a:buChar char="•"/>
            </a:pPr>
            <a:endParaRPr lang="en-GB" sz="1600" dirty="0"/>
          </a:p>
          <a:p>
            <a:pPr>
              <a:buFont typeface="Arial" pitchFamily="34" charset="0"/>
              <a:buChar char="•"/>
            </a:pPr>
            <a:r>
              <a:rPr lang="en-GB" sz="1600" dirty="0"/>
              <a:t>This is one such example of a process where repetition occurs. This is also a classic example of where automation can fit in. Automating tests for cases where there is repetition saves a lot of time for the tester to focus on more complex testing scenarios.</a:t>
            </a:r>
          </a:p>
          <a:p>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158158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sz="1600" dirty="0"/>
              <a:t>The Modern Methodology (DevOps and Agile</a:t>
            </a:r>
            <a:r>
              <a:rPr lang="en-GB" sz="1600" dirty="0" smtClean="0"/>
              <a:t>)</a:t>
            </a:r>
          </a:p>
          <a:p>
            <a:endParaRPr lang="en-GB" sz="1600" dirty="0"/>
          </a:p>
          <a:p>
            <a:pPr>
              <a:buFont typeface="Arial" pitchFamily="34" charset="0"/>
              <a:buChar char="•"/>
            </a:pPr>
            <a:r>
              <a:rPr lang="en-GB" sz="1600" dirty="0"/>
              <a:t>As the name suggests, these technologies support agility and flexibility thus removing role rigidity, lack of accessibility and silos. With increasing complexity of the software being developed and deadlines to follow, testers need to adopt DevOps and Agile to promote the collaborative working environment. This speeds up the testing process and helps get the product out in the market sooner than expected. So, DevOps and Agile need to be among the top few in the most </a:t>
            </a:r>
            <a:r>
              <a:rPr lang="en-GB" sz="1600" dirty="0" smtClean="0"/>
              <a:t>essential </a:t>
            </a:r>
            <a:r>
              <a:rPr lang="en-GB" sz="1600" dirty="0"/>
              <a:t>software testing skills</a:t>
            </a:r>
            <a:r>
              <a:rPr lang="en-GB" sz="1600" dirty="0" smtClean="0"/>
              <a:t>.</a:t>
            </a:r>
          </a:p>
          <a:p>
            <a:pPr>
              <a:buFont typeface="Arial" pitchFamily="34" charset="0"/>
              <a:buChar char="•"/>
            </a:pPr>
            <a:endParaRPr lang="en-GB" sz="1600" dirty="0"/>
          </a:p>
          <a:p>
            <a:r>
              <a:rPr lang="en-IN" sz="1600" dirty="0"/>
              <a:t>Understanding the </a:t>
            </a:r>
            <a:r>
              <a:rPr lang="en-IN" sz="1600" dirty="0" smtClean="0"/>
              <a:t>Code</a:t>
            </a:r>
          </a:p>
          <a:p>
            <a:endParaRPr lang="en-IN" sz="1600" dirty="0" smtClean="0"/>
          </a:p>
          <a:p>
            <a:pPr>
              <a:buFont typeface="Arial" pitchFamily="34" charset="0"/>
              <a:buChar char="•"/>
            </a:pPr>
            <a:r>
              <a:rPr lang="en-GB" sz="1600" dirty="0"/>
              <a:t>It is an obsolete belief that only developers need knowledge of programming. In the modern day, even testers need to have basic programming knowledge. This will help understand the working of the application and make it easier to test the same. While testers will not need to code like the developers of the application, but understanding the code will give them an edge while identifying and rectifying errors, thus speeding up the testing process and quality of the final product. It also decreases the possibilities of further bugs and inefficiency.</a:t>
            </a:r>
          </a:p>
          <a:p>
            <a:endParaRPr lang="en-IN" sz="1600" dirty="0"/>
          </a:p>
        </p:txBody>
      </p:sp>
      <p:sp>
        <p:nvSpPr>
          <p:cNvPr id="3" name="Title 2"/>
          <p:cNvSpPr>
            <a:spLocks noGrp="1"/>
          </p:cNvSpPr>
          <p:nvPr>
            <p:ph type="title"/>
          </p:nvPr>
        </p:nvSpPr>
        <p:spPr/>
        <p:txBody>
          <a:bodyPr/>
          <a:lstStyle/>
          <a:p>
            <a:r>
              <a:rPr lang="en-IN" dirty="0"/>
              <a:t>Key Skills for Testers</a:t>
            </a:r>
          </a:p>
        </p:txBody>
      </p:sp>
    </p:spTree>
    <p:extLst>
      <p:ext uri="{BB962C8B-B14F-4D97-AF65-F5344CB8AC3E}">
        <p14:creationId xmlns:p14="http://schemas.microsoft.com/office/powerpoint/2010/main" val="1581585124"/>
      </p:ext>
    </p:extLst>
  </p:cSld>
  <p:clrMapOvr>
    <a:masterClrMapping/>
  </p:clrMapOvr>
</p:sld>
</file>

<file path=ppt/theme/theme1.xml><?xml version="1.0" encoding="utf-8"?>
<a:theme xmlns:a="http://schemas.openxmlformats.org/drawingml/2006/main" name="Client server architecture_V3">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AIT PPT Template.potx" id="{2DEBA90B-8E01-455C-8AD2-F892E0B8B95A}" vid="{4C817FF6-74D7-43E7-B347-2476930AA5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2008</Words>
  <Application>Microsoft Office PowerPoint</Application>
  <PresentationFormat>On-screen Show (4:3)</PresentationFormat>
  <Paragraphs>151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Client server architecture_V3</vt:lpstr>
      <vt:lpstr>PowerPoint Presentation</vt:lpstr>
      <vt:lpstr>PowerPoint Presentation</vt:lpstr>
      <vt:lpstr>PowerPoint Presentation</vt:lpstr>
      <vt:lpstr>Key Skills for Testers</vt:lpstr>
      <vt:lpstr>Key Skills for Testers</vt:lpstr>
      <vt:lpstr>Key Skills for Testers</vt:lpstr>
      <vt:lpstr>Key Skills for Testers</vt:lpstr>
      <vt:lpstr>Key Skills for Testers</vt:lpstr>
      <vt:lpstr>Key Skills for Testers</vt:lpstr>
      <vt:lpstr>Key Skills for Testers</vt:lpstr>
      <vt:lpstr>Key Skills for Testers</vt:lpstr>
      <vt:lpstr>Key Skills for Testers</vt:lpstr>
      <vt:lpstr>Key Skills for Testers</vt:lpstr>
      <vt:lpstr>Key Skills for Testers</vt:lpstr>
      <vt:lpstr>Key Skills for Testers</vt:lpstr>
      <vt:lpstr>Key Skills for Testers</vt:lpstr>
      <vt:lpstr>Key Skills for Testers</vt:lpstr>
      <vt:lpstr>Key Skills for Testers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Javeed Ahmed</dc:creator>
  <cp:lastModifiedBy>Javeed Ahmed</cp:lastModifiedBy>
  <cp:revision>7</cp:revision>
  <dcterms:created xsi:type="dcterms:W3CDTF">2019-11-07T08:21:21Z</dcterms:created>
  <dcterms:modified xsi:type="dcterms:W3CDTF">2019-11-07T09:20:58Z</dcterms:modified>
</cp:coreProperties>
</file>