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94" r:id="rId4"/>
  </p:sldMasterIdLst>
  <p:notesMasterIdLst>
    <p:notesMasterId r:id="rId23"/>
  </p:notesMasterIdLst>
  <p:sldIdLst>
    <p:sldId id="320" r:id="rId5"/>
    <p:sldId id="322" r:id="rId6"/>
    <p:sldId id="330" r:id="rId7"/>
    <p:sldId id="311" r:id="rId8"/>
    <p:sldId id="312" r:id="rId9"/>
    <p:sldId id="313" r:id="rId10"/>
    <p:sldId id="316" r:id="rId11"/>
    <p:sldId id="317" r:id="rId12"/>
    <p:sldId id="314" r:id="rId13"/>
    <p:sldId id="318" r:id="rId14"/>
    <p:sldId id="323" r:id="rId15"/>
    <p:sldId id="324" r:id="rId16"/>
    <p:sldId id="325" r:id="rId17"/>
    <p:sldId id="326" r:id="rId18"/>
    <p:sldId id="327" r:id="rId19"/>
    <p:sldId id="328" r:id="rId20"/>
    <p:sldId id="329" r:id="rId21"/>
    <p:sldId id="331"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aran S N" initials="CSN" lastIdx="3" clrIdx="0">
    <p:extLst>
      <p:ext uri="{19B8F6BF-5375-455C-9EA6-DF929625EA0E}">
        <p15:presenceInfo xmlns:p15="http://schemas.microsoft.com/office/powerpoint/2012/main" userId="e3be02eea39069e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p:scale>
          <a:sx n="67" d="100"/>
          <a:sy n="67" d="100"/>
        </p:scale>
        <p:origin x="6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2CEA0C-3947-4BFB-BA54-CFB63D484891}" type="datetimeFigureOut">
              <a:rPr lang="en-IN" smtClean="0"/>
              <a:t>18-08-2021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7130AC-E314-4417-9076-B02ACFB7781A}" type="slidenum">
              <a:rPr lang="en-IN" smtClean="0"/>
              <a:t>‹#›</a:t>
            </a:fld>
            <a:endParaRPr lang="en-IN"/>
          </a:p>
        </p:txBody>
      </p:sp>
    </p:spTree>
    <p:extLst>
      <p:ext uri="{BB962C8B-B14F-4D97-AF65-F5344CB8AC3E}">
        <p14:creationId xmlns:p14="http://schemas.microsoft.com/office/powerpoint/2010/main" val="12848544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184DA70-C731-4C70-880D-CCD4705E623C}" type="datetime1">
              <a:rPr lang="en-US" smtClean="0"/>
              <a:t>8/18/2021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599101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8/18/2021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4315131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8/18/2021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333676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8/18/2021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158098904"/>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8/18/2021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57185085"/>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2D6E202-B606-4609-B914-27C9371A1F6D}" type="datetime1">
              <a:rPr lang="en-US" smtClean="0"/>
              <a:t>8/18/2021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77614005"/>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2D6E202-B606-4609-B914-27C9371A1F6D}" type="datetime1">
              <a:rPr lang="en-US" smtClean="0"/>
              <a:t>8/18/2021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26122704"/>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8/18/2021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53625520"/>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8/18/2021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158501"/>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BE1D723-8F53-4F53-90B0-1982A396982E}" type="datetime1">
              <a:rPr lang="en-US" smtClean="0"/>
              <a:t>8/18/2021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117068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669AF7-7BEB-44E4-9852-375E34362B5B}" type="datetime1">
              <a:rPr lang="en-US" smtClean="0"/>
              <a:t>8/18/2021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659423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AAC38D-0552-4C82-B593-E6124DFADBE2}" type="datetime1">
              <a:rPr lang="en-US" smtClean="0"/>
              <a:t>8/18/2021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169176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DF0F1C-5577-4ACB-BB62-DF8F3C494C7E}" type="datetime1">
              <a:rPr lang="en-US" smtClean="0"/>
              <a:t>8/18/2021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64129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1775B394-D9F9-4F0C-B15D-605F45CB9E9F}" type="datetime1">
              <a:rPr lang="en-US" smtClean="0"/>
              <a:t>8/18/2021</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099364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9667345-2558-425A-8533-9BFDBCE15005}" type="datetime1">
              <a:rPr lang="en-US" smtClean="0"/>
              <a:t>8/18/2021</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860737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92BEA474-078D-4E9B-9B14-09A87B19DC46}" type="datetime1">
              <a:rPr lang="en-US" smtClean="0"/>
              <a:t>8/18/2021</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630544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07D986-8816-4272-A432-0437A28A9828}" type="datetime1">
              <a:rPr lang="en-US" smtClean="0"/>
              <a:t>8/18/2021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268420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62D6E202-B606-4609-B914-27C9371A1F6D}" type="datetime1">
              <a:rPr lang="en-US" smtClean="0"/>
              <a:t>8/18/2021</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3392843795"/>
      </p:ext>
    </p:extLst>
  </p:cSld>
  <p:clrMap bg1="dk1" tx1="lt1" bg2="dk2" tx2="lt2" accent1="accent1" accent2="accent2" accent3="accent3" accent4="accent4" accent5="accent5" accent6="accent6" hlink="hlink" folHlink="folHlink"/>
  <p:sldLayoutIdLst>
    <p:sldLayoutId id="2147483795" r:id="rId1"/>
    <p:sldLayoutId id="2147483796" r:id="rId2"/>
    <p:sldLayoutId id="2147483797" r:id="rId3"/>
    <p:sldLayoutId id="2147483798" r:id="rId4"/>
    <p:sldLayoutId id="2147483799" r:id="rId5"/>
    <p:sldLayoutId id="2147483800" r:id="rId6"/>
    <p:sldLayoutId id="2147483801" r:id="rId7"/>
    <p:sldLayoutId id="2147483802" r:id="rId8"/>
    <p:sldLayoutId id="2147483803" r:id="rId9"/>
    <p:sldLayoutId id="2147483804" r:id="rId10"/>
    <p:sldLayoutId id="2147483805" r:id="rId11"/>
    <p:sldLayoutId id="2147483806" r:id="rId12"/>
    <p:sldLayoutId id="2147483807" r:id="rId13"/>
    <p:sldLayoutId id="2147483808" r:id="rId14"/>
    <p:sldLayoutId id="2147483809" r:id="rId15"/>
    <p:sldLayoutId id="2147483810" r:id="rId16"/>
    <p:sldLayoutId id="2147483811"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7CD07A2-D208-46E7-BD91-7C0BC20779D0}"/>
              </a:ext>
            </a:extLst>
          </p:cNvPr>
          <p:cNvSpPr txBox="1"/>
          <p:nvPr/>
        </p:nvSpPr>
        <p:spPr>
          <a:xfrm>
            <a:off x="475394" y="4613343"/>
            <a:ext cx="11241212" cy="1631216"/>
          </a:xfrm>
          <a:prstGeom prst="rect">
            <a:avLst/>
          </a:prstGeom>
          <a:noFill/>
        </p:spPr>
        <p:txBody>
          <a:bodyPr wrap="square" rtlCol="0">
            <a:spAutoFit/>
          </a:bodyPr>
          <a:lstStyle/>
          <a:p>
            <a:pPr marL="819785" marR="814705" algn="ctr">
              <a:spcBef>
                <a:spcPts val="50"/>
              </a:spcBef>
              <a:spcAft>
                <a:spcPts val="0"/>
              </a:spcAft>
            </a:pPr>
            <a:r>
              <a:rPr lang="en-US" sz="2400" dirty="0"/>
              <a:t>  </a:t>
            </a:r>
            <a:r>
              <a:rPr lang="en-US" sz="2400" dirty="0">
                <a:effectLst/>
                <a:latin typeface="Arial" panose="020B0604020202020204" pitchFamily="34" charset="0"/>
                <a:ea typeface="Arial" panose="020B0604020202020204" pitchFamily="34" charset="0"/>
              </a:rPr>
              <a:t>DEPARTMENT</a:t>
            </a:r>
            <a:r>
              <a:rPr lang="en-IN" sz="2400" dirty="0">
                <a:latin typeface="Arial" panose="020B0604020202020204" pitchFamily="34" charset="0"/>
                <a:ea typeface="Arial" panose="020B0604020202020204" pitchFamily="34" charset="0"/>
              </a:rPr>
              <a:t> OF</a:t>
            </a:r>
          </a:p>
          <a:p>
            <a:pPr marL="819785" marR="814705" algn="ctr">
              <a:spcBef>
                <a:spcPts val="1195"/>
              </a:spcBef>
              <a:spcAft>
                <a:spcPts val="0"/>
              </a:spcAft>
            </a:pPr>
            <a:r>
              <a:rPr lang="en-US" sz="2400" b="1" kern="0" spc="-25" dirty="0">
                <a:effectLst/>
                <a:latin typeface="Arial" panose="020B0604020202020204" pitchFamily="34" charset="0"/>
                <a:ea typeface="Arial" panose="020B0604020202020204" pitchFamily="34" charset="0"/>
              </a:rPr>
              <a:t>ELECTRONICS </a:t>
            </a:r>
            <a:r>
              <a:rPr lang="en-US" sz="2400" b="1" kern="0" spc="-10" dirty="0">
                <a:effectLst/>
                <a:latin typeface="Arial" panose="020B0604020202020204" pitchFamily="34" charset="0"/>
                <a:ea typeface="Arial" panose="020B0604020202020204" pitchFamily="34" charset="0"/>
              </a:rPr>
              <a:t>AND </a:t>
            </a:r>
            <a:r>
              <a:rPr lang="en-US" sz="2400" b="1" kern="0" spc="-30" dirty="0">
                <a:effectLst/>
                <a:latin typeface="Arial" panose="020B0604020202020204" pitchFamily="34" charset="0"/>
                <a:ea typeface="Arial" panose="020B0604020202020204" pitchFamily="34" charset="0"/>
              </a:rPr>
              <a:t>COMMUNICATION </a:t>
            </a:r>
            <a:r>
              <a:rPr lang="en-US" sz="2400" b="1" kern="0" spc="-20" dirty="0">
                <a:effectLst/>
                <a:latin typeface="Arial" panose="020B0604020202020204" pitchFamily="34" charset="0"/>
                <a:ea typeface="Arial" panose="020B0604020202020204" pitchFamily="34" charset="0"/>
              </a:rPr>
              <a:t>SEMISTER-II</a:t>
            </a:r>
            <a:endParaRPr lang="en-IN" sz="2400" b="1" kern="0" dirty="0">
              <a:effectLst/>
              <a:latin typeface="Arial" panose="020B0604020202020204" pitchFamily="34" charset="0"/>
              <a:ea typeface="Arial" panose="020B0604020202020204" pitchFamily="34" charset="0"/>
            </a:endParaRPr>
          </a:p>
          <a:p>
            <a:pPr marL="819785" marR="814705" algn="ctr">
              <a:spcBef>
                <a:spcPts val="30"/>
              </a:spcBef>
              <a:spcAft>
                <a:spcPts val="0"/>
              </a:spcAft>
            </a:pPr>
            <a:r>
              <a:rPr lang="en-US" sz="2400" spc="-20" dirty="0">
                <a:effectLst/>
                <a:latin typeface="Arial" panose="020B0604020202020204" pitchFamily="34" charset="0"/>
                <a:ea typeface="Arial" panose="020B0604020202020204" pitchFamily="34" charset="0"/>
              </a:rPr>
              <a:t>SECTION</a:t>
            </a:r>
            <a:r>
              <a:rPr lang="en-US" sz="2400" spc="245" dirty="0">
                <a:effectLst/>
                <a:latin typeface="Arial" panose="020B0604020202020204" pitchFamily="34" charset="0"/>
                <a:ea typeface="Arial" panose="020B0604020202020204" pitchFamily="34" charset="0"/>
              </a:rPr>
              <a:t> </a:t>
            </a:r>
            <a:r>
              <a:rPr lang="en-US" sz="2400" spc="-15" dirty="0">
                <a:effectLst/>
                <a:latin typeface="Arial" panose="020B0604020202020204" pitchFamily="34" charset="0"/>
                <a:ea typeface="Arial" panose="020B0604020202020204" pitchFamily="34" charset="0"/>
              </a:rPr>
              <a:t>‘C2’</a:t>
            </a:r>
            <a:endParaRPr lang="en-IN" sz="2400" dirty="0">
              <a:effectLst/>
              <a:latin typeface="Arial" panose="020B0604020202020204" pitchFamily="34" charset="0"/>
              <a:ea typeface="Arial" panose="020B0604020202020204" pitchFamily="34" charset="0"/>
            </a:endParaRPr>
          </a:p>
          <a:p>
            <a:endParaRPr lang="en-IN" dirty="0"/>
          </a:p>
        </p:txBody>
      </p:sp>
      <p:pic>
        <p:nvPicPr>
          <p:cNvPr id="6" name="image1.png">
            <a:extLst>
              <a:ext uri="{FF2B5EF4-FFF2-40B4-BE49-F238E27FC236}">
                <a16:creationId xmlns:a16="http://schemas.microsoft.com/office/drawing/2014/main" id="{C51E5773-A163-4D3F-859C-40A64BF88057}"/>
              </a:ext>
            </a:extLst>
          </p:cNvPr>
          <p:cNvPicPr/>
          <p:nvPr/>
        </p:nvPicPr>
        <p:blipFill>
          <a:blip r:embed="rId2" cstate="print"/>
          <a:stretch>
            <a:fillRect/>
          </a:stretch>
        </p:blipFill>
        <p:spPr>
          <a:xfrm>
            <a:off x="2917990" y="258210"/>
            <a:ext cx="6017288" cy="1986448"/>
          </a:xfrm>
          <a:prstGeom prst="rect">
            <a:avLst/>
          </a:prstGeom>
        </p:spPr>
      </p:pic>
      <p:sp>
        <p:nvSpPr>
          <p:cNvPr id="7" name="TextBox 6">
            <a:extLst>
              <a:ext uri="{FF2B5EF4-FFF2-40B4-BE49-F238E27FC236}">
                <a16:creationId xmlns:a16="http://schemas.microsoft.com/office/drawing/2014/main" id="{9E768344-2450-433A-9C5A-1AF01BF6400B}"/>
              </a:ext>
            </a:extLst>
          </p:cNvPr>
          <p:cNvSpPr txBox="1"/>
          <p:nvPr/>
        </p:nvSpPr>
        <p:spPr>
          <a:xfrm>
            <a:off x="2321642" y="2522955"/>
            <a:ext cx="8293349" cy="1384995"/>
          </a:xfrm>
          <a:prstGeom prst="rect">
            <a:avLst/>
          </a:prstGeom>
          <a:noFill/>
        </p:spPr>
        <p:txBody>
          <a:bodyPr wrap="square" rtlCol="0">
            <a:spAutoFit/>
          </a:bodyPr>
          <a:lstStyle/>
          <a:p>
            <a:pPr algn="ctr"/>
            <a:r>
              <a:rPr lang="en-US" sz="2800" spc="-25" dirty="0">
                <a:effectLst/>
                <a:latin typeface="Arial" panose="020B0604020202020204" pitchFamily="34" charset="0"/>
                <a:ea typeface="Arial" panose="020B0604020202020204" pitchFamily="34" charset="0"/>
              </a:rPr>
              <a:t>ENGINEERING </a:t>
            </a:r>
            <a:r>
              <a:rPr lang="en-US" sz="2800" spc="-290" dirty="0">
                <a:effectLst/>
                <a:latin typeface="Arial" panose="020B0604020202020204" pitchFamily="34" charset="0"/>
                <a:ea typeface="Arial" panose="020B0604020202020204" pitchFamily="34" charset="0"/>
              </a:rPr>
              <a:t> </a:t>
            </a:r>
            <a:r>
              <a:rPr lang="en-US" sz="2800" spc="-25" dirty="0">
                <a:effectLst/>
                <a:latin typeface="Arial" panose="020B0604020202020204" pitchFamily="34" charset="0"/>
                <a:ea typeface="Arial" panose="020B0604020202020204" pitchFamily="34" charset="0"/>
              </a:rPr>
              <a:t>DESIGN </a:t>
            </a:r>
            <a:r>
              <a:rPr lang="en-US" sz="2800" spc="-290" dirty="0">
                <a:effectLst/>
                <a:latin typeface="Arial" panose="020B0604020202020204" pitchFamily="34" charset="0"/>
                <a:ea typeface="Arial" panose="020B0604020202020204" pitchFamily="34" charset="0"/>
              </a:rPr>
              <a:t> </a:t>
            </a:r>
            <a:r>
              <a:rPr lang="en-US" sz="2800" spc="-25" dirty="0">
                <a:effectLst/>
                <a:latin typeface="Arial" panose="020B0604020202020204" pitchFamily="34" charset="0"/>
                <a:ea typeface="Arial" panose="020B0604020202020204" pitchFamily="34" charset="0"/>
              </a:rPr>
              <a:t>PROJECT -</a:t>
            </a:r>
          </a:p>
          <a:p>
            <a:pPr algn="ctr"/>
            <a:r>
              <a:rPr lang="en-US" sz="2800" spc="-25" dirty="0">
                <a:latin typeface="Arial" panose="020B0604020202020204" pitchFamily="34" charset="0"/>
              </a:rPr>
              <a:t>“ HOME AUTOMATION TO  PREVENT THE SPREAD OF COVID-19 “</a:t>
            </a:r>
            <a:endParaRPr lang="en-IN" sz="2800" dirty="0"/>
          </a:p>
        </p:txBody>
      </p:sp>
    </p:spTree>
    <p:extLst>
      <p:ext uri="{BB962C8B-B14F-4D97-AF65-F5344CB8AC3E}">
        <p14:creationId xmlns:p14="http://schemas.microsoft.com/office/powerpoint/2010/main" val="34410070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1F2829C-13F7-43BD-B037-6039B8FC3883}"/>
              </a:ext>
            </a:extLst>
          </p:cNvPr>
          <p:cNvSpPr txBox="1"/>
          <p:nvPr/>
        </p:nvSpPr>
        <p:spPr>
          <a:xfrm>
            <a:off x="289367" y="0"/>
            <a:ext cx="10876831" cy="7417415"/>
          </a:xfrm>
          <a:prstGeom prst="rect">
            <a:avLst/>
          </a:prstGeom>
          <a:noFill/>
        </p:spPr>
        <p:txBody>
          <a:bodyPr wrap="square" rtlCol="0">
            <a:spAutoFit/>
          </a:bodyPr>
          <a:lstStyle/>
          <a:p>
            <a:r>
              <a:rPr lang="en-US" sz="2400" b="0" i="0" dirty="0">
                <a:effectLst/>
                <a:latin typeface="typonine sans regular"/>
              </a:rPr>
              <a:t>    </a:t>
            </a:r>
          </a:p>
          <a:p>
            <a:r>
              <a:rPr lang="en-US" sz="2800" dirty="0">
                <a:latin typeface="typonine sans regular"/>
              </a:rPr>
              <a:t>CODE FOR AUTOMATIC DOOR</a:t>
            </a:r>
          </a:p>
          <a:p>
            <a:endParaRPr lang="en-US" sz="2400" b="0" i="0" dirty="0">
              <a:effectLst/>
              <a:latin typeface="typonine sans regular"/>
            </a:endParaRPr>
          </a:p>
          <a:p>
            <a:r>
              <a:rPr lang="en-US" sz="2400" b="0" i="0" dirty="0">
                <a:effectLst/>
                <a:latin typeface="typonine sans regular"/>
              </a:rPr>
              <a:t>#include &lt;</a:t>
            </a:r>
            <a:r>
              <a:rPr lang="en-US" sz="2400" b="0" i="0" dirty="0" err="1">
                <a:effectLst/>
                <a:latin typeface="typonine sans regular"/>
              </a:rPr>
              <a:t>Servo.h</a:t>
            </a:r>
            <a:r>
              <a:rPr lang="en-US" sz="2400" b="0" i="0" dirty="0">
                <a:effectLst/>
                <a:latin typeface="typonine sans regular"/>
              </a:rPr>
              <a:t>&gt;</a:t>
            </a:r>
          </a:p>
          <a:p>
            <a:r>
              <a:rPr lang="en-US" sz="2000" b="0" i="0" dirty="0">
                <a:effectLst/>
                <a:latin typeface="typonine sans regular"/>
              </a:rPr>
              <a:t>Servo </a:t>
            </a:r>
            <a:r>
              <a:rPr lang="en-US" sz="2000" b="0" i="0" dirty="0" err="1">
                <a:effectLst/>
                <a:latin typeface="typonine sans regular"/>
              </a:rPr>
              <a:t>myservo</a:t>
            </a:r>
            <a:r>
              <a:rPr lang="en-US" sz="2000" b="0" i="0" dirty="0">
                <a:effectLst/>
                <a:latin typeface="typonine sans regular"/>
              </a:rPr>
              <a:t>; </a:t>
            </a:r>
          </a:p>
          <a:p>
            <a:r>
              <a:rPr lang="en-US" sz="2000" b="0" i="0" dirty="0">
                <a:effectLst/>
                <a:latin typeface="typonine sans regular"/>
              </a:rPr>
              <a:t> const int </a:t>
            </a:r>
            <a:r>
              <a:rPr lang="en-US" sz="2000" b="0" i="0" dirty="0" err="1">
                <a:effectLst/>
                <a:latin typeface="typonine sans regular"/>
              </a:rPr>
              <a:t>trigPin</a:t>
            </a:r>
            <a:r>
              <a:rPr lang="en-US" sz="2000" b="0" i="0" dirty="0">
                <a:effectLst/>
                <a:latin typeface="typonine sans regular"/>
              </a:rPr>
              <a:t> = 5;</a:t>
            </a:r>
          </a:p>
          <a:p>
            <a:r>
              <a:rPr lang="en-US" sz="2000" b="0" i="0" dirty="0">
                <a:effectLst/>
                <a:latin typeface="typonine sans regular"/>
              </a:rPr>
              <a:t>const int </a:t>
            </a:r>
            <a:r>
              <a:rPr lang="en-US" sz="2000" b="0" i="0" dirty="0" err="1">
                <a:effectLst/>
                <a:latin typeface="typonine sans regular"/>
              </a:rPr>
              <a:t>echoPin</a:t>
            </a:r>
            <a:r>
              <a:rPr lang="en-US" sz="2000" b="0" i="0" dirty="0">
                <a:effectLst/>
                <a:latin typeface="typonine sans regular"/>
              </a:rPr>
              <a:t> = 4;</a:t>
            </a:r>
          </a:p>
          <a:p>
            <a:r>
              <a:rPr lang="en-US" sz="2000" b="0" i="0" dirty="0">
                <a:effectLst/>
                <a:latin typeface="typonine sans regular"/>
              </a:rPr>
              <a:t>const int led = 13, </a:t>
            </a:r>
            <a:r>
              <a:rPr lang="en-US" sz="2000" b="0" i="0" dirty="0" err="1">
                <a:effectLst/>
                <a:latin typeface="typonine sans regular"/>
              </a:rPr>
              <a:t>servoPin</a:t>
            </a:r>
            <a:r>
              <a:rPr lang="en-US" sz="2000" b="0" i="0" dirty="0">
                <a:effectLst/>
                <a:latin typeface="typonine sans regular"/>
              </a:rPr>
              <a:t> = 9;</a:t>
            </a:r>
          </a:p>
          <a:p>
            <a:r>
              <a:rPr lang="en-US" sz="2000" b="0" i="0" dirty="0">
                <a:effectLst/>
                <a:latin typeface="typonine sans regular"/>
              </a:rPr>
              <a:t>long duration;</a:t>
            </a:r>
          </a:p>
          <a:p>
            <a:r>
              <a:rPr lang="en-US" sz="2000" b="0" i="0" dirty="0">
                <a:effectLst/>
                <a:latin typeface="typonine sans regular"/>
              </a:rPr>
              <a:t>float distance, </a:t>
            </a:r>
            <a:r>
              <a:rPr lang="en-US" sz="2000" b="0" i="0" dirty="0" err="1">
                <a:effectLst/>
                <a:latin typeface="typonine sans regular"/>
              </a:rPr>
              <a:t>disCheck</a:t>
            </a:r>
            <a:r>
              <a:rPr lang="en-US" sz="2000" b="0" i="0" dirty="0">
                <a:effectLst/>
                <a:latin typeface="typonine sans regular"/>
              </a:rPr>
              <a:t> = 0;</a:t>
            </a:r>
          </a:p>
          <a:p>
            <a:r>
              <a:rPr lang="en-US" sz="2000" b="0" i="0" dirty="0">
                <a:effectLst/>
                <a:latin typeface="typonine sans regular"/>
              </a:rPr>
              <a:t>void setup() </a:t>
            </a:r>
          </a:p>
          <a:p>
            <a:r>
              <a:rPr lang="en-US" sz="2000" b="0" i="0" dirty="0">
                <a:effectLst/>
                <a:latin typeface="typonine sans regular"/>
              </a:rPr>
              <a:t>{  </a:t>
            </a:r>
            <a:r>
              <a:rPr lang="en-US" sz="2000" b="0" i="0" dirty="0" err="1">
                <a:effectLst/>
                <a:latin typeface="typonine sans regular"/>
              </a:rPr>
              <a:t>myservo.attach</a:t>
            </a:r>
            <a:r>
              <a:rPr lang="en-US" sz="2000" b="0" i="0" dirty="0">
                <a:effectLst/>
                <a:latin typeface="typonine sans regular"/>
              </a:rPr>
              <a:t>(</a:t>
            </a:r>
            <a:r>
              <a:rPr lang="en-US" sz="2000" b="0" i="0" dirty="0" err="1">
                <a:effectLst/>
                <a:latin typeface="typonine sans regular"/>
              </a:rPr>
              <a:t>servoPin</a:t>
            </a:r>
            <a:r>
              <a:rPr lang="en-US" sz="2000" b="0" i="0" dirty="0">
                <a:effectLst/>
                <a:latin typeface="typonine sans regular"/>
              </a:rPr>
              <a:t>);</a:t>
            </a:r>
          </a:p>
          <a:p>
            <a:r>
              <a:rPr lang="en-US" sz="2000" b="0" i="0" dirty="0">
                <a:effectLst/>
                <a:latin typeface="typonine sans regular"/>
              </a:rPr>
              <a:t>  </a:t>
            </a:r>
            <a:r>
              <a:rPr lang="en-US" sz="2000" b="0" i="0" dirty="0" err="1">
                <a:effectLst/>
                <a:latin typeface="typonine sans regular"/>
              </a:rPr>
              <a:t>pinMode</a:t>
            </a:r>
            <a:r>
              <a:rPr lang="en-US" sz="2000" b="0" i="0" dirty="0">
                <a:effectLst/>
                <a:latin typeface="typonine sans regular"/>
              </a:rPr>
              <a:t>(</a:t>
            </a:r>
            <a:r>
              <a:rPr lang="en-US" sz="2000" b="0" i="0" dirty="0" err="1">
                <a:effectLst/>
                <a:latin typeface="typonine sans regular"/>
              </a:rPr>
              <a:t>trigPin</a:t>
            </a:r>
            <a:r>
              <a:rPr lang="en-US" sz="2000" b="0" i="0" dirty="0">
                <a:effectLst/>
                <a:latin typeface="typonine sans regular"/>
              </a:rPr>
              <a:t>, OUTPUT);  </a:t>
            </a:r>
          </a:p>
          <a:p>
            <a:r>
              <a:rPr lang="en-US" sz="2000" b="0" i="0" dirty="0" err="1">
                <a:effectLst/>
                <a:latin typeface="typonine sans regular"/>
              </a:rPr>
              <a:t>pinMode</a:t>
            </a:r>
            <a:r>
              <a:rPr lang="en-US" sz="2000" b="0" i="0" dirty="0">
                <a:effectLst/>
                <a:latin typeface="typonine sans regular"/>
              </a:rPr>
              <a:t>(</a:t>
            </a:r>
            <a:r>
              <a:rPr lang="en-US" sz="2000" b="0" i="0" dirty="0" err="1">
                <a:effectLst/>
                <a:latin typeface="typonine sans regular"/>
              </a:rPr>
              <a:t>echoPin</a:t>
            </a:r>
            <a:r>
              <a:rPr lang="en-US" sz="2000" b="0" i="0" dirty="0">
                <a:effectLst/>
                <a:latin typeface="typonine sans regular"/>
              </a:rPr>
              <a:t>, INPUT); </a:t>
            </a:r>
          </a:p>
          <a:p>
            <a:r>
              <a:rPr lang="en-US" sz="2000" b="0" i="0" dirty="0">
                <a:effectLst/>
                <a:latin typeface="typonine sans regular"/>
              </a:rPr>
              <a:t>  </a:t>
            </a:r>
            <a:r>
              <a:rPr lang="en-US" sz="2000" b="0" i="0" dirty="0" err="1">
                <a:effectLst/>
                <a:latin typeface="typonine sans regular"/>
              </a:rPr>
              <a:t>pinMode</a:t>
            </a:r>
            <a:r>
              <a:rPr lang="en-US" sz="2000" b="0" i="0" dirty="0">
                <a:effectLst/>
                <a:latin typeface="typonine sans regular"/>
              </a:rPr>
              <a:t>(led, OUTPUT); </a:t>
            </a:r>
          </a:p>
          <a:p>
            <a:r>
              <a:rPr lang="en-US" sz="2000" b="0" i="0" dirty="0">
                <a:effectLst/>
                <a:latin typeface="typonine sans regular"/>
              </a:rPr>
              <a:t> </a:t>
            </a:r>
            <a:r>
              <a:rPr lang="en-US" sz="2000" b="0" i="0" dirty="0" err="1">
                <a:effectLst/>
                <a:latin typeface="typonine sans regular"/>
              </a:rPr>
              <a:t>myservo.write</a:t>
            </a:r>
            <a:r>
              <a:rPr lang="en-US" sz="2000" b="0" i="0" dirty="0">
                <a:effectLst/>
                <a:latin typeface="typonine sans regular"/>
              </a:rPr>
              <a:t>(0); </a:t>
            </a:r>
          </a:p>
          <a:p>
            <a:r>
              <a:rPr lang="en-US" sz="2000" b="0" i="0" dirty="0">
                <a:effectLst/>
                <a:latin typeface="typonine sans regular"/>
              </a:rPr>
              <a:t> </a:t>
            </a:r>
            <a:r>
              <a:rPr lang="en-US" sz="2000" b="0" i="0" dirty="0" err="1">
                <a:effectLst/>
                <a:latin typeface="typonine sans regular"/>
              </a:rPr>
              <a:t>Serial.begin</a:t>
            </a:r>
            <a:r>
              <a:rPr lang="en-US" sz="2000" b="0" i="0" dirty="0">
                <a:effectLst/>
                <a:latin typeface="typonine sans regular"/>
              </a:rPr>
              <a:t>(9600);}</a:t>
            </a:r>
          </a:p>
          <a:p>
            <a:r>
              <a:rPr lang="en-US" sz="2000" b="0" i="0" dirty="0">
                <a:effectLst/>
                <a:latin typeface="typonine sans regular"/>
              </a:rPr>
              <a:t>void loop() </a:t>
            </a:r>
          </a:p>
          <a:p>
            <a:r>
              <a:rPr lang="en-US" sz="2000" b="0" i="0" dirty="0">
                <a:effectLst/>
                <a:latin typeface="typonine sans regular"/>
              </a:rPr>
              <a:t>{  </a:t>
            </a:r>
            <a:r>
              <a:rPr lang="en-US" sz="2000" b="0" i="0" dirty="0" err="1">
                <a:effectLst/>
                <a:latin typeface="typonine sans regular"/>
              </a:rPr>
              <a:t>digitalWrite</a:t>
            </a:r>
            <a:r>
              <a:rPr lang="en-US" sz="2000" b="0" i="0" dirty="0">
                <a:effectLst/>
                <a:latin typeface="typonine sans regular"/>
              </a:rPr>
              <a:t>(</a:t>
            </a:r>
            <a:r>
              <a:rPr lang="en-US" sz="2000" b="0" i="0" dirty="0" err="1">
                <a:effectLst/>
                <a:latin typeface="typonine sans regular"/>
              </a:rPr>
              <a:t>trigPin</a:t>
            </a:r>
            <a:r>
              <a:rPr lang="en-US" sz="2000" b="0" i="0" dirty="0">
                <a:effectLst/>
                <a:latin typeface="typonine sans regular"/>
              </a:rPr>
              <a:t>, LOW); </a:t>
            </a:r>
          </a:p>
          <a:p>
            <a:r>
              <a:rPr lang="en-US" sz="2000" b="0" i="0" dirty="0">
                <a:effectLst/>
                <a:latin typeface="typonine sans regular"/>
              </a:rPr>
              <a:t> </a:t>
            </a:r>
            <a:r>
              <a:rPr lang="en-US" sz="2000" b="0" i="0" dirty="0" err="1">
                <a:effectLst/>
                <a:latin typeface="typonine sans regular"/>
              </a:rPr>
              <a:t>delayMicroseconds</a:t>
            </a:r>
            <a:r>
              <a:rPr lang="en-US" sz="2000" b="0" i="0" dirty="0">
                <a:effectLst/>
                <a:latin typeface="typonine sans regular"/>
              </a:rPr>
              <a:t>(2); </a:t>
            </a:r>
          </a:p>
          <a:p>
            <a:r>
              <a:rPr lang="en-US" sz="2000" b="0" i="0" dirty="0">
                <a:effectLst/>
                <a:latin typeface="typonine sans regular"/>
              </a:rPr>
              <a:t> </a:t>
            </a:r>
            <a:r>
              <a:rPr lang="en-US" sz="2000" b="0" i="0" dirty="0" err="1">
                <a:effectLst/>
                <a:latin typeface="typonine sans regular"/>
              </a:rPr>
              <a:t>digitalWrite</a:t>
            </a:r>
            <a:r>
              <a:rPr lang="en-US" sz="2000" b="0" i="0" dirty="0">
                <a:effectLst/>
                <a:latin typeface="typonine sans regular"/>
              </a:rPr>
              <a:t>(</a:t>
            </a:r>
            <a:r>
              <a:rPr lang="en-US" sz="2000" b="0" i="0" dirty="0" err="1">
                <a:effectLst/>
                <a:latin typeface="typonine sans regular"/>
              </a:rPr>
              <a:t>trigPin</a:t>
            </a:r>
            <a:r>
              <a:rPr lang="en-US" sz="2000" b="0" i="0" dirty="0">
                <a:effectLst/>
                <a:latin typeface="typonine sans regular"/>
              </a:rPr>
              <a:t>, HIGH);  </a:t>
            </a:r>
          </a:p>
          <a:p>
            <a:endParaRPr lang="en-US" sz="1600" b="0" i="0" dirty="0">
              <a:effectLst/>
              <a:latin typeface="typonine sans regular"/>
            </a:endParaRPr>
          </a:p>
          <a:p>
            <a:endParaRPr lang="en-US" sz="2400" kern="1200" dirty="0">
              <a:solidFill>
                <a:schemeClr val="tx1"/>
              </a:solidFill>
              <a:latin typeface="+mn-lt"/>
              <a:ea typeface="+mn-ea"/>
              <a:cs typeface="+mn-cs"/>
            </a:endParaRPr>
          </a:p>
        </p:txBody>
      </p:sp>
    </p:spTree>
    <p:extLst>
      <p:ext uri="{BB962C8B-B14F-4D97-AF65-F5344CB8AC3E}">
        <p14:creationId xmlns:p14="http://schemas.microsoft.com/office/powerpoint/2010/main" val="25947520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C315096-34E3-45D7-9048-9A9C43210953}"/>
              </a:ext>
            </a:extLst>
          </p:cNvPr>
          <p:cNvSpPr txBox="1"/>
          <p:nvPr/>
        </p:nvSpPr>
        <p:spPr>
          <a:xfrm>
            <a:off x="497711" y="254643"/>
            <a:ext cx="10278319" cy="5293757"/>
          </a:xfrm>
          <a:prstGeom prst="rect">
            <a:avLst/>
          </a:prstGeom>
          <a:noFill/>
        </p:spPr>
        <p:txBody>
          <a:bodyPr wrap="square" rtlCol="0">
            <a:spAutoFit/>
          </a:bodyPr>
          <a:lstStyle/>
          <a:p>
            <a:r>
              <a:rPr lang="en-US" sz="2000" b="0" i="0" dirty="0" err="1">
                <a:effectLst/>
                <a:latin typeface="typonine sans regular"/>
              </a:rPr>
              <a:t>delayMicroseconds</a:t>
            </a:r>
            <a:r>
              <a:rPr lang="en-US" sz="2000" b="0" i="0" dirty="0">
                <a:effectLst/>
                <a:latin typeface="typonine sans regular"/>
              </a:rPr>
              <a:t>(10);</a:t>
            </a:r>
          </a:p>
          <a:p>
            <a:endParaRPr lang="en-US" sz="2000" b="0" i="0" dirty="0">
              <a:effectLst/>
              <a:latin typeface="typonine sans regular"/>
            </a:endParaRPr>
          </a:p>
          <a:p>
            <a:r>
              <a:rPr lang="en-US" sz="2000" b="0" i="0" dirty="0">
                <a:effectLst/>
                <a:latin typeface="typonine sans regular"/>
              </a:rPr>
              <a:t>  </a:t>
            </a:r>
            <a:r>
              <a:rPr lang="en-US" sz="2000" b="0" i="0" dirty="0" err="1">
                <a:effectLst/>
                <a:latin typeface="typonine sans regular"/>
              </a:rPr>
              <a:t>digitalWrite</a:t>
            </a:r>
            <a:r>
              <a:rPr lang="en-US" sz="2000" b="0" i="0" dirty="0">
                <a:effectLst/>
                <a:latin typeface="typonine sans regular"/>
              </a:rPr>
              <a:t>(</a:t>
            </a:r>
            <a:r>
              <a:rPr lang="en-US" sz="2000" b="0" i="0" dirty="0" err="1">
                <a:effectLst/>
                <a:latin typeface="typonine sans regular"/>
              </a:rPr>
              <a:t>trigPin</a:t>
            </a:r>
            <a:r>
              <a:rPr lang="en-US" sz="2000" b="0" i="0" dirty="0">
                <a:effectLst/>
                <a:latin typeface="typonine sans regular"/>
              </a:rPr>
              <a:t>, LOW); </a:t>
            </a:r>
          </a:p>
          <a:p>
            <a:r>
              <a:rPr lang="en-US" sz="2000" b="0" i="0" dirty="0">
                <a:effectLst/>
                <a:latin typeface="typonine sans regular"/>
              </a:rPr>
              <a:t> duration = </a:t>
            </a:r>
            <a:r>
              <a:rPr lang="en-US" sz="2000" b="0" i="0" dirty="0" err="1">
                <a:effectLst/>
                <a:latin typeface="typonine sans regular"/>
              </a:rPr>
              <a:t>pulseIn</a:t>
            </a:r>
            <a:r>
              <a:rPr lang="en-US" sz="2000" b="0" i="0" dirty="0">
                <a:effectLst/>
                <a:latin typeface="typonine sans regular"/>
              </a:rPr>
              <a:t>(</a:t>
            </a:r>
            <a:r>
              <a:rPr lang="en-US" sz="2000" b="0" i="0" dirty="0" err="1">
                <a:effectLst/>
                <a:latin typeface="typonine sans regular"/>
              </a:rPr>
              <a:t>echoPin</a:t>
            </a:r>
            <a:r>
              <a:rPr lang="en-US" sz="2000" b="0" i="0" dirty="0">
                <a:effectLst/>
                <a:latin typeface="typonine sans regular"/>
              </a:rPr>
              <a:t>, HIGH);</a:t>
            </a:r>
          </a:p>
          <a:p>
            <a:r>
              <a:rPr lang="en-US" sz="2000" b="0" i="0" dirty="0">
                <a:effectLst/>
                <a:latin typeface="typonine sans regular"/>
              </a:rPr>
              <a:t>  distance = 0.034*(duration/2);</a:t>
            </a:r>
          </a:p>
          <a:p>
            <a:r>
              <a:rPr lang="en-US" sz="2000" b="0" i="0" dirty="0">
                <a:effectLst/>
                <a:latin typeface="typonine sans regular"/>
              </a:rPr>
              <a:t>      if (distance &gt; disCheck+5 || distance &lt; disCheck-5)</a:t>
            </a:r>
          </a:p>
          <a:p>
            <a:r>
              <a:rPr lang="en-US" sz="2000" b="0" i="0" dirty="0">
                <a:effectLst/>
                <a:latin typeface="typonine sans regular"/>
              </a:rPr>
              <a:t>{          </a:t>
            </a:r>
            <a:r>
              <a:rPr lang="en-US" sz="2000" b="0" i="0" dirty="0" err="1">
                <a:effectLst/>
                <a:latin typeface="typonine sans regular"/>
              </a:rPr>
              <a:t>Serial.print</a:t>
            </a:r>
            <a:r>
              <a:rPr lang="en-US" sz="2000" b="0" i="0" dirty="0">
                <a:effectLst/>
                <a:latin typeface="typonine sans regular"/>
              </a:rPr>
              <a:t>("Distance in cm: ");</a:t>
            </a:r>
          </a:p>
          <a:p>
            <a:r>
              <a:rPr lang="en-US" sz="2000" b="0" i="0" dirty="0">
                <a:effectLst/>
                <a:latin typeface="typonine sans regular"/>
              </a:rPr>
              <a:t>  	  </a:t>
            </a:r>
            <a:r>
              <a:rPr lang="en-US" sz="2000" b="0" i="0" dirty="0" err="1">
                <a:effectLst/>
                <a:latin typeface="typonine sans regular"/>
              </a:rPr>
              <a:t>Serial.println</a:t>
            </a:r>
            <a:r>
              <a:rPr lang="en-US" sz="2000" b="0" i="0" dirty="0">
                <a:effectLst/>
                <a:latin typeface="typonine sans regular"/>
              </a:rPr>
              <a:t>(distance); </a:t>
            </a:r>
          </a:p>
          <a:p>
            <a:r>
              <a:rPr lang="en-US" sz="2000" b="0" i="0" dirty="0">
                <a:effectLst/>
                <a:latin typeface="typonine sans regular"/>
              </a:rPr>
              <a:t>         if (distance &lt; 30)   </a:t>
            </a:r>
          </a:p>
          <a:p>
            <a:r>
              <a:rPr lang="en-US" sz="2000" b="0" i="0" dirty="0">
                <a:effectLst/>
                <a:latin typeface="typonine sans regular"/>
              </a:rPr>
              <a:t>   {        </a:t>
            </a:r>
            <a:r>
              <a:rPr lang="en-US" sz="2000" b="0" i="0" dirty="0" err="1">
                <a:effectLst/>
                <a:latin typeface="typonine sans regular"/>
              </a:rPr>
              <a:t>digitalWrite</a:t>
            </a:r>
            <a:r>
              <a:rPr lang="en-US" sz="2000" b="0" i="0" dirty="0">
                <a:effectLst/>
                <a:latin typeface="typonine sans regular"/>
              </a:rPr>
              <a:t>(</a:t>
            </a:r>
            <a:r>
              <a:rPr lang="en-US" sz="2000" b="0" i="0" dirty="0" err="1">
                <a:effectLst/>
                <a:latin typeface="typonine sans regular"/>
              </a:rPr>
              <a:t>led,HIGH</a:t>
            </a:r>
            <a:r>
              <a:rPr lang="en-US" sz="2000" b="0" i="0" dirty="0">
                <a:effectLst/>
                <a:latin typeface="typonine sans regular"/>
              </a:rPr>
              <a:t>);   </a:t>
            </a:r>
          </a:p>
          <a:p>
            <a:r>
              <a:rPr lang="en-US" sz="2000" b="0" i="0" dirty="0">
                <a:effectLst/>
                <a:latin typeface="typonine sans regular"/>
              </a:rPr>
              <a:t>     </a:t>
            </a:r>
            <a:r>
              <a:rPr lang="en-US" sz="2000" b="0" i="0" dirty="0" err="1">
                <a:effectLst/>
                <a:latin typeface="typonine sans regular"/>
              </a:rPr>
              <a:t>myservo.write</a:t>
            </a:r>
            <a:r>
              <a:rPr lang="en-US" sz="2000" b="0" i="0" dirty="0">
                <a:effectLst/>
                <a:latin typeface="typonine sans regular"/>
              </a:rPr>
              <a:t>(90);</a:t>
            </a:r>
          </a:p>
          <a:p>
            <a:r>
              <a:rPr lang="en-US" sz="2000" b="0" i="0" dirty="0">
                <a:effectLst/>
                <a:latin typeface="typonine sans regular"/>
              </a:rPr>
              <a:t>        delay(1000);      }  </a:t>
            </a:r>
          </a:p>
          <a:p>
            <a:r>
              <a:rPr lang="en-US" sz="2000" b="0" i="0" dirty="0">
                <a:effectLst/>
                <a:latin typeface="typonine sans regular"/>
              </a:rPr>
              <a:t>    else       </a:t>
            </a:r>
          </a:p>
          <a:p>
            <a:r>
              <a:rPr lang="en-US" sz="2000" b="0" i="0" dirty="0">
                <a:effectLst/>
                <a:latin typeface="typonine sans regular"/>
              </a:rPr>
              <a:t>{        </a:t>
            </a:r>
            <a:r>
              <a:rPr lang="en-US" sz="2000" b="0" i="0" dirty="0" err="1">
                <a:effectLst/>
                <a:latin typeface="typonine sans regular"/>
              </a:rPr>
              <a:t>digitalWrite</a:t>
            </a:r>
            <a:r>
              <a:rPr lang="en-US" sz="2000" b="0" i="0" dirty="0">
                <a:effectLst/>
                <a:latin typeface="typonine sans regular"/>
              </a:rPr>
              <a:t>(</a:t>
            </a:r>
            <a:r>
              <a:rPr lang="en-US" sz="2000" b="0" i="0" dirty="0" err="1">
                <a:effectLst/>
                <a:latin typeface="typonine sans regular"/>
              </a:rPr>
              <a:t>led,LOW</a:t>
            </a:r>
            <a:r>
              <a:rPr lang="en-US" sz="2000" b="0" i="0" dirty="0">
                <a:effectLst/>
                <a:latin typeface="typonine sans regular"/>
              </a:rPr>
              <a:t>);       </a:t>
            </a:r>
          </a:p>
          <a:p>
            <a:r>
              <a:rPr lang="en-US" sz="2000" b="0" i="0" dirty="0">
                <a:effectLst/>
                <a:latin typeface="typonine sans regular"/>
              </a:rPr>
              <a:t>   </a:t>
            </a:r>
            <a:r>
              <a:rPr lang="en-US" sz="2000" b="0" i="0" dirty="0" err="1">
                <a:effectLst/>
                <a:latin typeface="typonine sans regular"/>
              </a:rPr>
              <a:t>myservo.write</a:t>
            </a:r>
            <a:r>
              <a:rPr lang="en-US" sz="2000" b="0" i="0" dirty="0">
                <a:effectLst/>
                <a:latin typeface="typonine sans regular"/>
              </a:rPr>
              <a:t>(0);  </a:t>
            </a:r>
          </a:p>
          <a:p>
            <a:r>
              <a:rPr lang="en-US" sz="2000" b="0" i="0" dirty="0">
                <a:effectLst/>
                <a:latin typeface="typonine sans regular"/>
              </a:rPr>
              <a:t>    }    </a:t>
            </a:r>
            <a:r>
              <a:rPr lang="en-US" sz="2000" b="0" i="0" dirty="0" err="1">
                <a:effectLst/>
                <a:latin typeface="typonine sans regular"/>
              </a:rPr>
              <a:t>disCheck</a:t>
            </a:r>
            <a:r>
              <a:rPr lang="en-US" sz="2000" b="0" i="0" dirty="0">
                <a:effectLst/>
                <a:latin typeface="typonine sans regular"/>
              </a:rPr>
              <a:t> = distance;  }</a:t>
            </a:r>
          </a:p>
          <a:p>
            <a:endParaRPr lang="en-IN" dirty="0"/>
          </a:p>
        </p:txBody>
      </p:sp>
    </p:spTree>
    <p:extLst>
      <p:ext uri="{BB962C8B-B14F-4D97-AF65-F5344CB8AC3E}">
        <p14:creationId xmlns:p14="http://schemas.microsoft.com/office/powerpoint/2010/main" val="35243793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AD051F8-629F-4ECC-A90D-FD996292562F}"/>
              </a:ext>
            </a:extLst>
          </p:cNvPr>
          <p:cNvPicPr>
            <a:picLocks noChangeAspect="1"/>
          </p:cNvPicPr>
          <p:nvPr/>
        </p:nvPicPr>
        <p:blipFill>
          <a:blip r:embed="rId2"/>
          <a:stretch>
            <a:fillRect/>
          </a:stretch>
        </p:blipFill>
        <p:spPr>
          <a:xfrm>
            <a:off x="217544" y="1203767"/>
            <a:ext cx="7097656" cy="5539338"/>
          </a:xfrm>
          <a:prstGeom prst="rect">
            <a:avLst/>
          </a:prstGeom>
        </p:spPr>
      </p:pic>
      <p:sp>
        <p:nvSpPr>
          <p:cNvPr id="4" name="Rectangle 3">
            <a:extLst>
              <a:ext uri="{FF2B5EF4-FFF2-40B4-BE49-F238E27FC236}">
                <a16:creationId xmlns:a16="http://schemas.microsoft.com/office/drawing/2014/main" id="{3CBB90DB-0910-442B-A2BC-E52062D46845}"/>
              </a:ext>
            </a:extLst>
          </p:cNvPr>
          <p:cNvSpPr/>
          <p:nvPr/>
        </p:nvSpPr>
        <p:spPr>
          <a:xfrm>
            <a:off x="1867652" y="114895"/>
            <a:ext cx="8178906" cy="923330"/>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HARDWARE CONNECTIONS</a:t>
            </a:r>
          </a:p>
        </p:txBody>
      </p:sp>
    </p:spTree>
    <p:extLst>
      <p:ext uri="{BB962C8B-B14F-4D97-AF65-F5344CB8AC3E}">
        <p14:creationId xmlns:p14="http://schemas.microsoft.com/office/powerpoint/2010/main" val="36362076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C920473-69CA-4C57-84AE-1BB840742872}"/>
              </a:ext>
            </a:extLst>
          </p:cNvPr>
          <p:cNvSpPr/>
          <p:nvPr/>
        </p:nvSpPr>
        <p:spPr>
          <a:xfrm>
            <a:off x="289367" y="185195"/>
            <a:ext cx="11502716" cy="923330"/>
          </a:xfrm>
          <a:prstGeom prst="rect">
            <a:avLst/>
          </a:prstGeom>
          <a:noFill/>
        </p:spPr>
        <p:txBody>
          <a:bodyPr wrap="square" lIns="91440" tIns="45720" rIns="91440" bIns="45720">
            <a:spAutoFit/>
          </a:bodyPr>
          <a:lstStyle/>
          <a:p>
            <a:pPr algn="ctr"/>
            <a:r>
              <a:rPr lang="en-US" sz="5400" dirty="0">
                <a:ln w="0"/>
                <a:effectLst>
                  <a:outerShdw blurRad="38100" dist="19050" dir="2700000" algn="tl" rotWithShape="0">
                    <a:schemeClr val="dk1">
                      <a:alpha val="40000"/>
                    </a:schemeClr>
                  </a:outerShdw>
                </a:effectLst>
              </a:rPr>
              <a:t>HOME LIGHT AUTOMATION WORKING</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4" name="TextBox 3">
            <a:extLst>
              <a:ext uri="{FF2B5EF4-FFF2-40B4-BE49-F238E27FC236}">
                <a16:creationId xmlns:a16="http://schemas.microsoft.com/office/drawing/2014/main" id="{9D72204E-B1EC-4646-81E6-B6716A7899DD}"/>
              </a:ext>
            </a:extLst>
          </p:cNvPr>
          <p:cNvSpPr txBox="1"/>
          <p:nvPr/>
        </p:nvSpPr>
        <p:spPr>
          <a:xfrm>
            <a:off x="567159" y="2105025"/>
            <a:ext cx="10538992" cy="4401205"/>
          </a:xfrm>
          <a:prstGeom prst="rect">
            <a:avLst/>
          </a:prstGeom>
          <a:noFill/>
        </p:spPr>
        <p:txBody>
          <a:bodyPr wrap="square">
            <a:spAutoFit/>
          </a:bodyPr>
          <a:lstStyle/>
          <a:p>
            <a:r>
              <a:rPr lang="en-US" sz="2800" dirty="0"/>
              <a:t>In this </a:t>
            </a:r>
            <a:r>
              <a:rPr lang="en-US" sz="2800" dirty="0" err="1"/>
              <a:t>project,We</a:t>
            </a:r>
            <a:r>
              <a:rPr lang="en-US" sz="2800" dirty="0"/>
              <a:t> will set up an automatic lighting system using </a:t>
            </a:r>
            <a:r>
              <a:rPr lang="en-US" sz="2800" dirty="0" err="1"/>
              <a:t>arduino</a:t>
            </a:r>
            <a:r>
              <a:rPr lang="en-US" sz="2800" dirty="0"/>
              <a:t>, so the ideas came when I tried to build automatic lighting system using </a:t>
            </a:r>
            <a:r>
              <a:rPr lang="en-US" sz="2800" dirty="0" err="1"/>
              <a:t>arduino</a:t>
            </a:r>
            <a:r>
              <a:rPr lang="en-US" sz="2800" dirty="0"/>
              <a:t> and PIR motion sensor but I confronted big issue because the light turn ON even if </a:t>
            </a:r>
            <a:r>
              <a:rPr lang="en-US" sz="2800" dirty="0" err="1"/>
              <a:t>daytime,this</a:t>
            </a:r>
            <a:r>
              <a:rPr lang="en-US" sz="2800" dirty="0"/>
              <a:t> is why I thought to use LDR in order to solve this issue.</a:t>
            </a:r>
          </a:p>
          <a:p>
            <a:endParaRPr lang="en-US" sz="2800" dirty="0"/>
          </a:p>
          <a:p>
            <a:r>
              <a:rPr lang="en-US" sz="2800" dirty="0"/>
              <a:t>The main purpose of this project is to prevent loss of current unnecessarily during day time and make the system more efficient then before</a:t>
            </a:r>
            <a:endParaRPr lang="en-IN" sz="2800" dirty="0"/>
          </a:p>
        </p:txBody>
      </p:sp>
    </p:spTree>
    <p:extLst>
      <p:ext uri="{BB962C8B-B14F-4D97-AF65-F5344CB8AC3E}">
        <p14:creationId xmlns:p14="http://schemas.microsoft.com/office/powerpoint/2010/main" val="31930911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1D4B0D1-7BA0-4D1C-8DB2-E5BA3E9EC73F}"/>
              </a:ext>
            </a:extLst>
          </p:cNvPr>
          <p:cNvSpPr txBox="1"/>
          <p:nvPr/>
        </p:nvSpPr>
        <p:spPr>
          <a:xfrm>
            <a:off x="983848" y="613458"/>
            <a:ext cx="9919504" cy="4801314"/>
          </a:xfrm>
          <a:prstGeom prst="rect">
            <a:avLst/>
          </a:prstGeom>
          <a:noFill/>
        </p:spPr>
        <p:txBody>
          <a:bodyPr wrap="square" rtlCol="0">
            <a:spAutoFit/>
          </a:bodyPr>
          <a:lstStyle/>
          <a:p>
            <a:pPr algn="l"/>
            <a:r>
              <a:rPr lang="en-US" sz="3200" b="1" i="0" dirty="0">
                <a:effectLst/>
                <a:latin typeface="typonine sans regular"/>
              </a:rPr>
              <a:t>Hardware Supplies:</a:t>
            </a:r>
          </a:p>
          <a:p>
            <a:pPr algn="l"/>
            <a:r>
              <a:rPr lang="en-US" sz="3200" b="0" i="0" dirty="0">
                <a:effectLst/>
                <a:latin typeface="typonine sans regular"/>
              </a:rPr>
              <a:t>1. Arduino Uno ( any other </a:t>
            </a:r>
            <a:r>
              <a:rPr lang="en-US" sz="3200" b="0" i="0" dirty="0" err="1">
                <a:effectLst/>
                <a:latin typeface="typonine sans regular"/>
              </a:rPr>
              <a:t>arduino</a:t>
            </a:r>
            <a:r>
              <a:rPr lang="en-US" sz="3200" b="0" i="0" dirty="0">
                <a:effectLst/>
                <a:latin typeface="typonine sans regular"/>
              </a:rPr>
              <a:t> board will be just fine as long as it provides an Analogical pin ).</a:t>
            </a:r>
          </a:p>
          <a:p>
            <a:pPr algn="l"/>
            <a:r>
              <a:rPr lang="en-US" sz="3200" b="0" i="0" dirty="0">
                <a:effectLst/>
                <a:latin typeface="typonine sans regular"/>
              </a:rPr>
              <a:t>2. PIR Motion Sensor</a:t>
            </a:r>
          </a:p>
          <a:p>
            <a:pPr algn="l"/>
            <a:r>
              <a:rPr lang="en-US" sz="3200" b="0" i="0" dirty="0">
                <a:effectLst/>
                <a:latin typeface="typonine sans regular"/>
              </a:rPr>
              <a:t>3. LDR (Photoresistor)</a:t>
            </a:r>
          </a:p>
          <a:p>
            <a:pPr algn="l"/>
            <a:r>
              <a:rPr lang="en-US" sz="3200" b="0" i="0" dirty="0">
                <a:effectLst/>
                <a:latin typeface="typonine sans regular"/>
              </a:rPr>
              <a:t>4. 10 </a:t>
            </a:r>
            <a:r>
              <a:rPr lang="en-US" sz="3200" b="0" i="0" dirty="0" err="1">
                <a:effectLst/>
                <a:latin typeface="typonine sans regular"/>
              </a:rPr>
              <a:t>KOhms</a:t>
            </a:r>
            <a:r>
              <a:rPr lang="en-US" sz="3200" b="0" i="0" dirty="0">
                <a:effectLst/>
                <a:latin typeface="typonine sans regular"/>
              </a:rPr>
              <a:t> resistor</a:t>
            </a:r>
          </a:p>
          <a:p>
            <a:pPr algn="l"/>
            <a:r>
              <a:rPr lang="en-US" sz="3200" b="0" i="0" dirty="0">
                <a:effectLst/>
                <a:latin typeface="typonine sans regular"/>
              </a:rPr>
              <a:t>5. Relay module</a:t>
            </a:r>
          </a:p>
          <a:p>
            <a:pPr algn="l"/>
            <a:r>
              <a:rPr lang="en-US" sz="3200" b="0" i="0" dirty="0">
                <a:effectLst/>
                <a:latin typeface="typonine sans regular"/>
              </a:rPr>
              <a:t>6. Lamp</a:t>
            </a:r>
          </a:p>
          <a:p>
            <a:pPr algn="l"/>
            <a:r>
              <a:rPr lang="en-US" sz="3200" b="0" i="0" dirty="0">
                <a:effectLst/>
                <a:latin typeface="typonine sans regular"/>
              </a:rPr>
              <a:t>7. Breadboard (optional)</a:t>
            </a:r>
          </a:p>
          <a:p>
            <a:endParaRPr lang="en-IN" dirty="0"/>
          </a:p>
        </p:txBody>
      </p:sp>
    </p:spTree>
    <p:extLst>
      <p:ext uri="{BB962C8B-B14F-4D97-AF65-F5344CB8AC3E}">
        <p14:creationId xmlns:p14="http://schemas.microsoft.com/office/powerpoint/2010/main" val="28004859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1E96C4E-1678-42AB-8F5A-F237D0F1CCDB}"/>
              </a:ext>
            </a:extLst>
          </p:cNvPr>
          <p:cNvSpPr/>
          <p:nvPr/>
        </p:nvSpPr>
        <p:spPr>
          <a:xfrm>
            <a:off x="-1099594" y="-115747"/>
            <a:ext cx="5625366" cy="923330"/>
          </a:xfrm>
          <a:prstGeom prst="rect">
            <a:avLst/>
          </a:prstGeom>
          <a:noFill/>
        </p:spPr>
        <p:txBody>
          <a:bodyPr wrap="square" lIns="91440" tIns="45720" rIns="91440" bIns="45720">
            <a:spAutoFit/>
          </a:bodyPr>
          <a:lstStyle/>
          <a:p>
            <a:pPr algn="ctr"/>
            <a:r>
              <a:rPr lang="en-US" sz="5400" dirty="0">
                <a:ln w="0"/>
                <a:effectLst>
                  <a:outerShdw blurRad="38100" dist="19050" dir="2700000" algn="tl" rotWithShape="0">
                    <a:schemeClr val="dk1">
                      <a:alpha val="40000"/>
                    </a:schemeClr>
                  </a:outerShdw>
                </a:effectLst>
              </a:rPr>
              <a:t>CODE</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4" name="TextBox 3">
            <a:extLst>
              <a:ext uri="{FF2B5EF4-FFF2-40B4-BE49-F238E27FC236}">
                <a16:creationId xmlns:a16="http://schemas.microsoft.com/office/drawing/2014/main" id="{5805C18F-E1EA-41D3-972C-D15F1C665A99}"/>
              </a:ext>
            </a:extLst>
          </p:cNvPr>
          <p:cNvSpPr txBox="1"/>
          <p:nvPr/>
        </p:nvSpPr>
        <p:spPr>
          <a:xfrm>
            <a:off x="254643" y="807584"/>
            <a:ext cx="10394065" cy="6221562"/>
          </a:xfrm>
          <a:prstGeom prst="rect">
            <a:avLst/>
          </a:prstGeom>
          <a:noFill/>
        </p:spPr>
        <p:txBody>
          <a:bodyPr wrap="square" rtlCol="0">
            <a:spAutoFit/>
          </a:bodyPr>
          <a:lstStyle/>
          <a:p>
            <a:r>
              <a:rPr lang="en-IN" sz="2400" dirty="0" err="1"/>
              <a:t>const</a:t>
            </a:r>
            <a:r>
              <a:rPr lang="en-IN" sz="2400" dirty="0"/>
              <a:t> int </a:t>
            </a:r>
            <a:r>
              <a:rPr lang="en-IN" sz="2400" dirty="0" err="1"/>
              <a:t>ledPin</a:t>
            </a:r>
            <a:r>
              <a:rPr lang="en-IN" sz="2400" dirty="0"/>
              <a:t> = 13;</a:t>
            </a:r>
          </a:p>
          <a:p>
            <a:r>
              <a:rPr lang="en-IN" sz="2400" dirty="0" err="1"/>
              <a:t>const</a:t>
            </a:r>
            <a:r>
              <a:rPr lang="en-IN" sz="2400" dirty="0"/>
              <a:t> int </a:t>
            </a:r>
            <a:r>
              <a:rPr lang="en-IN" sz="2400" dirty="0" err="1"/>
              <a:t>ldrPin</a:t>
            </a:r>
            <a:r>
              <a:rPr lang="en-IN" sz="2400" dirty="0"/>
              <a:t> = A1;</a:t>
            </a:r>
          </a:p>
          <a:p>
            <a:r>
              <a:rPr lang="en-IN" sz="2400" dirty="0"/>
              <a:t>void setup() </a:t>
            </a:r>
          </a:p>
          <a:p>
            <a:r>
              <a:rPr lang="en-IN" sz="2400" dirty="0"/>
              <a:t>{</a:t>
            </a:r>
            <a:r>
              <a:rPr lang="en-IN" sz="2400" dirty="0" err="1"/>
              <a:t>Serial.begin</a:t>
            </a:r>
            <a:r>
              <a:rPr lang="en-IN" sz="2400" dirty="0"/>
              <a:t>(9600);</a:t>
            </a:r>
          </a:p>
          <a:p>
            <a:r>
              <a:rPr lang="en-IN" sz="2400" dirty="0" err="1"/>
              <a:t>pinMode</a:t>
            </a:r>
            <a:r>
              <a:rPr lang="en-IN" sz="2400" dirty="0"/>
              <a:t>(</a:t>
            </a:r>
            <a:r>
              <a:rPr lang="en-IN" sz="2400" dirty="0" err="1"/>
              <a:t>ledPin</a:t>
            </a:r>
            <a:r>
              <a:rPr lang="en-IN" sz="2400" dirty="0"/>
              <a:t>, OUTPUT);</a:t>
            </a:r>
          </a:p>
          <a:p>
            <a:r>
              <a:rPr lang="en-IN" sz="2400" dirty="0" err="1"/>
              <a:t>pinMode</a:t>
            </a:r>
            <a:r>
              <a:rPr lang="en-IN" sz="2400" dirty="0"/>
              <a:t>(</a:t>
            </a:r>
            <a:r>
              <a:rPr lang="en-IN" sz="2400" dirty="0" err="1"/>
              <a:t>ldrPin</a:t>
            </a:r>
            <a:r>
              <a:rPr lang="en-IN" sz="2400" dirty="0"/>
              <a:t>, INPUT);}</a:t>
            </a:r>
          </a:p>
          <a:p>
            <a:r>
              <a:rPr lang="en-IN" sz="2400" dirty="0"/>
              <a:t>void loop()</a:t>
            </a:r>
          </a:p>
          <a:p>
            <a:r>
              <a:rPr lang="en-IN" sz="2400" dirty="0"/>
              <a:t> {int </a:t>
            </a:r>
            <a:r>
              <a:rPr lang="en-IN" sz="2400" dirty="0" err="1"/>
              <a:t>ldrStatus</a:t>
            </a:r>
            <a:r>
              <a:rPr lang="en-IN" sz="2400" dirty="0"/>
              <a:t> = </a:t>
            </a:r>
            <a:r>
              <a:rPr lang="en-IN" sz="2400" dirty="0" err="1"/>
              <a:t>analogRead</a:t>
            </a:r>
            <a:r>
              <a:rPr lang="en-IN" sz="2400" dirty="0"/>
              <a:t>(</a:t>
            </a:r>
            <a:r>
              <a:rPr lang="en-IN" sz="2400" dirty="0" err="1"/>
              <a:t>ldrPin</a:t>
            </a:r>
            <a:r>
              <a:rPr lang="en-IN" sz="2400" dirty="0"/>
              <a:t>);</a:t>
            </a:r>
          </a:p>
          <a:p>
            <a:r>
              <a:rPr lang="en-IN" sz="2400" dirty="0"/>
              <a:t>if (</a:t>
            </a:r>
            <a:r>
              <a:rPr lang="en-IN" sz="2400" dirty="0" err="1"/>
              <a:t>ldrStatus</a:t>
            </a:r>
            <a:r>
              <a:rPr lang="en-IN" sz="2400" dirty="0"/>
              <a:t> &lt;= 500) </a:t>
            </a:r>
          </a:p>
          <a:p>
            <a:r>
              <a:rPr lang="en-IN" sz="2400" dirty="0"/>
              <a:t>{</a:t>
            </a:r>
            <a:r>
              <a:rPr lang="en-IN" sz="2400" dirty="0" err="1"/>
              <a:t>digitalWrite</a:t>
            </a:r>
            <a:r>
              <a:rPr lang="en-IN" sz="2400" dirty="0"/>
              <a:t>(</a:t>
            </a:r>
            <a:r>
              <a:rPr lang="en-IN" sz="2400" dirty="0" err="1"/>
              <a:t>ledPin</a:t>
            </a:r>
            <a:r>
              <a:rPr lang="en-IN" sz="2400" dirty="0"/>
              <a:t>, HIGH);</a:t>
            </a:r>
          </a:p>
          <a:p>
            <a:r>
              <a:rPr lang="en-IN" sz="2400" dirty="0" err="1"/>
              <a:t>Serial.print</a:t>
            </a:r>
            <a:r>
              <a:rPr lang="en-IN" sz="2400" dirty="0"/>
              <a:t>("Its DARK, Turn on the LED : ");</a:t>
            </a:r>
          </a:p>
          <a:p>
            <a:r>
              <a:rPr lang="en-IN" sz="2400" dirty="0" err="1"/>
              <a:t>Serial.println</a:t>
            </a:r>
            <a:r>
              <a:rPr lang="en-IN" sz="2400" dirty="0"/>
              <a:t>(</a:t>
            </a:r>
            <a:r>
              <a:rPr lang="en-IN" sz="2400" dirty="0" err="1"/>
              <a:t>ldrStatus</a:t>
            </a:r>
            <a:r>
              <a:rPr lang="en-IN" sz="2400" dirty="0"/>
              <a:t>);}</a:t>
            </a:r>
          </a:p>
          <a:p>
            <a:r>
              <a:rPr lang="en-IN" sz="2400" dirty="0"/>
              <a:t>else {</a:t>
            </a:r>
            <a:r>
              <a:rPr lang="en-IN" sz="2400" dirty="0" err="1"/>
              <a:t>digitalWrite</a:t>
            </a:r>
            <a:r>
              <a:rPr lang="en-IN" sz="2400" dirty="0"/>
              <a:t>(</a:t>
            </a:r>
            <a:r>
              <a:rPr lang="en-IN" sz="2400" dirty="0" err="1"/>
              <a:t>ledPin</a:t>
            </a:r>
            <a:r>
              <a:rPr lang="en-IN" sz="2400" dirty="0"/>
              <a:t>, LOW);</a:t>
            </a:r>
          </a:p>
          <a:p>
            <a:r>
              <a:rPr lang="en-IN" sz="2400" dirty="0" err="1"/>
              <a:t>Serial.print</a:t>
            </a:r>
            <a:r>
              <a:rPr lang="en-IN" sz="2400" dirty="0"/>
              <a:t>("Its BRIGHT, Turn off the LED : ");</a:t>
            </a:r>
          </a:p>
          <a:p>
            <a:r>
              <a:rPr lang="en-IN" sz="2400" dirty="0" err="1"/>
              <a:t>Serial.println</a:t>
            </a:r>
            <a:r>
              <a:rPr lang="en-IN" sz="2400" dirty="0"/>
              <a:t>(</a:t>
            </a:r>
            <a:r>
              <a:rPr lang="en-IN" sz="2400" dirty="0" err="1"/>
              <a:t>ldrStatus</a:t>
            </a:r>
            <a:r>
              <a:rPr lang="en-IN" sz="2400" dirty="0"/>
              <a:t>);}</a:t>
            </a:r>
          </a:p>
          <a:p>
            <a:r>
              <a:rPr lang="en-IN" sz="2400" dirty="0"/>
              <a:t>}</a:t>
            </a:r>
          </a:p>
        </p:txBody>
      </p:sp>
    </p:spTree>
    <p:extLst>
      <p:ext uri="{BB962C8B-B14F-4D97-AF65-F5344CB8AC3E}">
        <p14:creationId xmlns:p14="http://schemas.microsoft.com/office/powerpoint/2010/main" val="10234020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79773D8-4B27-4B10-A845-B851780CA31D}"/>
              </a:ext>
            </a:extLst>
          </p:cNvPr>
          <p:cNvSpPr/>
          <p:nvPr/>
        </p:nvSpPr>
        <p:spPr>
          <a:xfrm>
            <a:off x="312517" y="0"/>
            <a:ext cx="9872942" cy="923330"/>
          </a:xfrm>
          <a:prstGeom prst="rect">
            <a:avLst/>
          </a:prstGeom>
          <a:noFill/>
        </p:spPr>
        <p:txBody>
          <a:bodyPr wrap="squar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HARDWARE CONNECTIONS</a:t>
            </a:r>
          </a:p>
        </p:txBody>
      </p:sp>
      <p:pic>
        <p:nvPicPr>
          <p:cNvPr id="6" name="Picture 5">
            <a:extLst>
              <a:ext uri="{FF2B5EF4-FFF2-40B4-BE49-F238E27FC236}">
                <a16:creationId xmlns:a16="http://schemas.microsoft.com/office/drawing/2014/main" id="{4E93C1D7-EB77-491C-975A-FFCD34076968}"/>
              </a:ext>
            </a:extLst>
          </p:cNvPr>
          <p:cNvPicPr>
            <a:picLocks noChangeAspect="1"/>
          </p:cNvPicPr>
          <p:nvPr/>
        </p:nvPicPr>
        <p:blipFill>
          <a:blip r:embed="rId2"/>
          <a:stretch>
            <a:fillRect/>
          </a:stretch>
        </p:blipFill>
        <p:spPr>
          <a:xfrm>
            <a:off x="416687" y="1199562"/>
            <a:ext cx="6198947" cy="5586345"/>
          </a:xfrm>
          <a:prstGeom prst="rect">
            <a:avLst/>
          </a:prstGeom>
        </p:spPr>
      </p:pic>
    </p:spTree>
    <p:extLst>
      <p:ext uri="{BB962C8B-B14F-4D97-AF65-F5344CB8AC3E}">
        <p14:creationId xmlns:p14="http://schemas.microsoft.com/office/powerpoint/2010/main" val="8982487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B7422434-DB96-4A83-8B20-9571108A5B27}"/>
              </a:ext>
            </a:extLst>
          </p:cNvPr>
          <p:cNvSpPr txBox="1"/>
          <p:nvPr/>
        </p:nvSpPr>
        <p:spPr>
          <a:xfrm>
            <a:off x="2083443" y="497711"/>
            <a:ext cx="6366075" cy="1628651"/>
          </a:xfrm>
          <a:prstGeom prst="rect">
            <a:avLst/>
          </a:prstGeom>
          <a:noFill/>
        </p:spPr>
        <p:txBody>
          <a:bodyPr wrap="square" rtlCol="0">
            <a:spAutoFit/>
          </a:bodyPr>
          <a:lstStyle/>
          <a:p>
            <a:pPr marL="85090">
              <a:spcBef>
                <a:spcPts val="760"/>
              </a:spcBef>
              <a:spcAft>
                <a:spcPts val="0"/>
              </a:spcAft>
            </a:pPr>
            <a:r>
              <a:rPr lang="en-US" sz="2400" dirty="0">
                <a:effectLst/>
                <a:latin typeface="Arial" panose="020B0604020202020204" pitchFamily="34" charset="0"/>
                <a:ea typeface="Arial" panose="020B0604020202020204" pitchFamily="34" charset="0"/>
              </a:rPr>
              <a:t>**************************************************</a:t>
            </a:r>
            <a:endParaRPr lang="en-IN" sz="2400" dirty="0">
              <a:effectLst/>
              <a:latin typeface="Arial" panose="020B0604020202020204" pitchFamily="34" charset="0"/>
              <a:ea typeface="Arial" panose="020B0604020202020204" pitchFamily="34" charset="0"/>
            </a:endParaRPr>
          </a:p>
          <a:p>
            <a:pPr marL="818515" marR="815975" algn="ctr">
              <a:spcBef>
                <a:spcPts val="1095"/>
              </a:spcBef>
              <a:spcAft>
                <a:spcPts val="0"/>
              </a:spcAft>
            </a:pPr>
            <a:r>
              <a:rPr lang="en-US" sz="2400" b="1" kern="0" spc="-20" dirty="0">
                <a:effectLst/>
                <a:latin typeface="Arial" panose="020B0604020202020204" pitchFamily="34" charset="0"/>
                <a:ea typeface="Arial" panose="020B0604020202020204" pitchFamily="34" charset="0"/>
              </a:rPr>
              <a:t>SCOPE </a:t>
            </a:r>
            <a:r>
              <a:rPr lang="en-US" sz="2400" b="1" kern="0" dirty="0">
                <a:effectLst/>
                <a:latin typeface="Arial" panose="020B0604020202020204" pitchFamily="34" charset="0"/>
                <a:ea typeface="Arial" panose="020B0604020202020204" pitchFamily="34" charset="0"/>
              </a:rPr>
              <a:t>&amp;</a:t>
            </a:r>
            <a:r>
              <a:rPr lang="en-US" sz="2400" b="1" kern="0" spc="-500" dirty="0">
                <a:effectLst/>
                <a:latin typeface="Arial" panose="020B0604020202020204" pitchFamily="34" charset="0"/>
                <a:ea typeface="Arial" panose="020B0604020202020204" pitchFamily="34" charset="0"/>
              </a:rPr>
              <a:t> </a:t>
            </a:r>
            <a:r>
              <a:rPr lang="en-US" sz="2400" b="1" kern="0" spc="-25" dirty="0">
                <a:effectLst/>
                <a:latin typeface="Arial" panose="020B0604020202020204" pitchFamily="34" charset="0"/>
                <a:ea typeface="Arial" panose="020B0604020202020204" pitchFamily="34" charset="0"/>
              </a:rPr>
              <a:t>CONCLUSION</a:t>
            </a:r>
            <a:endParaRPr lang="en-IN" sz="2400" b="1" kern="0" dirty="0">
              <a:effectLst/>
              <a:latin typeface="Arial" panose="020B0604020202020204" pitchFamily="34" charset="0"/>
              <a:ea typeface="Arial" panose="020B0604020202020204" pitchFamily="34" charset="0"/>
            </a:endParaRPr>
          </a:p>
          <a:p>
            <a:pPr marL="85090">
              <a:spcBef>
                <a:spcPts val="760"/>
              </a:spcBef>
              <a:spcAft>
                <a:spcPts val="0"/>
              </a:spcAft>
            </a:pPr>
            <a:endParaRPr lang="en-IN" sz="1800" b="1" kern="0" dirty="0">
              <a:effectLst/>
              <a:latin typeface="Arial" panose="020B0604020202020204" pitchFamily="34" charset="0"/>
              <a:ea typeface="Arial" panose="020B0604020202020204" pitchFamily="34" charset="0"/>
            </a:endParaRPr>
          </a:p>
          <a:p>
            <a:endParaRPr lang="en-IN" dirty="0"/>
          </a:p>
        </p:txBody>
      </p:sp>
      <p:sp>
        <p:nvSpPr>
          <p:cNvPr id="10" name="TextBox 9">
            <a:extLst>
              <a:ext uri="{FF2B5EF4-FFF2-40B4-BE49-F238E27FC236}">
                <a16:creationId xmlns:a16="http://schemas.microsoft.com/office/drawing/2014/main" id="{C411EEFF-E8CB-4D05-AB1F-1EFE7F75FD71}"/>
              </a:ext>
            </a:extLst>
          </p:cNvPr>
          <p:cNvSpPr txBox="1"/>
          <p:nvPr/>
        </p:nvSpPr>
        <p:spPr>
          <a:xfrm>
            <a:off x="736921" y="1909824"/>
            <a:ext cx="10718157" cy="3816429"/>
          </a:xfrm>
          <a:prstGeom prst="rect">
            <a:avLst/>
          </a:prstGeom>
          <a:noFill/>
        </p:spPr>
        <p:txBody>
          <a:bodyPr wrap="square" rtlCol="0">
            <a:spAutoFit/>
          </a:bodyPr>
          <a:lstStyle/>
          <a:p>
            <a:r>
              <a:rPr lang="en-US" sz="2800" dirty="0"/>
              <a:t>In this project, a novel architecture for low cost and flexible home controlling monitoring system using Arudino is proposed and implemented</a:t>
            </a:r>
            <a:r>
              <a:rPr lang="en-US" dirty="0"/>
              <a:t>. </a:t>
            </a:r>
          </a:p>
          <a:p>
            <a:endParaRPr lang="en-US" dirty="0"/>
          </a:p>
          <a:p>
            <a:r>
              <a:rPr lang="en-US" sz="2800" dirty="0"/>
              <a:t>This is low power consumer, the power provision can be even through solar panel.</a:t>
            </a:r>
          </a:p>
          <a:p>
            <a:endParaRPr lang="en-US" sz="2800" dirty="0"/>
          </a:p>
          <a:p>
            <a:r>
              <a:rPr lang="en-US" sz="2800" dirty="0"/>
              <a:t>The solar panel can also be used to provide the proper outer look.</a:t>
            </a:r>
            <a:endParaRPr lang="en-IN" sz="2800" dirty="0"/>
          </a:p>
        </p:txBody>
      </p:sp>
    </p:spTree>
    <p:extLst>
      <p:ext uri="{BB962C8B-B14F-4D97-AF65-F5344CB8AC3E}">
        <p14:creationId xmlns:p14="http://schemas.microsoft.com/office/powerpoint/2010/main" val="9032305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90C949E-84F0-4465-ABB9-43BA0555C439}"/>
              </a:ext>
            </a:extLst>
          </p:cNvPr>
          <p:cNvSpPr/>
          <p:nvPr/>
        </p:nvSpPr>
        <p:spPr>
          <a:xfrm>
            <a:off x="2500131" y="2767280"/>
            <a:ext cx="6214818" cy="1323439"/>
          </a:xfrm>
          <a:prstGeom prst="rect">
            <a:avLst/>
          </a:prstGeom>
          <a:noFill/>
        </p:spPr>
        <p:txBody>
          <a:bodyPr wrap="square" lIns="91440" tIns="45720" rIns="91440" bIns="45720">
            <a:spAutoFit/>
          </a:bodyPr>
          <a:lstStyle/>
          <a:p>
            <a:pPr algn="ctr"/>
            <a:r>
              <a:rPr lang="en-US" sz="8000" dirty="0">
                <a:ln w="0"/>
                <a:effectLst>
                  <a:outerShdw blurRad="38100" dist="19050" dir="2700000" algn="tl" rotWithShape="0">
                    <a:schemeClr val="dk1">
                      <a:alpha val="40000"/>
                    </a:schemeClr>
                  </a:outerShdw>
                </a:effectLst>
              </a:rPr>
              <a:t>THANK YOU</a:t>
            </a:r>
            <a:endParaRPr lang="en-US" sz="80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3624913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BC5EB6A-E5CB-4BD1-A592-B966860AB9B6}"/>
              </a:ext>
            </a:extLst>
          </p:cNvPr>
          <p:cNvSpPr txBox="1"/>
          <p:nvPr/>
        </p:nvSpPr>
        <p:spPr>
          <a:xfrm>
            <a:off x="358815" y="324091"/>
            <a:ext cx="9549114" cy="5895204"/>
          </a:xfrm>
          <a:prstGeom prst="rect">
            <a:avLst/>
          </a:prstGeom>
          <a:noFill/>
        </p:spPr>
        <p:txBody>
          <a:bodyPr wrap="square" rtlCol="0">
            <a:spAutoFit/>
          </a:bodyPr>
          <a:lstStyle/>
          <a:p>
            <a:pPr marL="819785" marR="694055" algn="ctr">
              <a:lnSpc>
                <a:spcPts val="2695"/>
              </a:lnSpc>
              <a:spcAft>
                <a:spcPts val="0"/>
              </a:spcAft>
            </a:pPr>
            <a:r>
              <a:rPr lang="en-US" sz="1800" b="1" kern="0" dirty="0">
                <a:effectLst/>
                <a:latin typeface="Arial" panose="020B0604020202020204" pitchFamily="34" charset="0"/>
                <a:ea typeface="Arial" panose="020B0604020202020204" pitchFamily="34" charset="0"/>
              </a:rPr>
              <a:t>ACKNOWLEDGEMENT</a:t>
            </a:r>
            <a:endParaRPr lang="en-IN" sz="1800" b="1" kern="0" dirty="0">
              <a:effectLst/>
              <a:latin typeface="Arial" panose="020B0604020202020204" pitchFamily="34" charset="0"/>
              <a:ea typeface="Arial" panose="020B0604020202020204" pitchFamily="34" charset="0"/>
            </a:endParaRPr>
          </a:p>
          <a:p>
            <a:pPr>
              <a:spcBef>
                <a:spcPts val="40"/>
              </a:spcBef>
            </a:pPr>
            <a:r>
              <a:rPr lang="en-US" sz="1800" dirty="0">
                <a:effectLst/>
                <a:latin typeface="Arial" panose="020B0604020202020204" pitchFamily="34" charset="0"/>
                <a:ea typeface="Arial" panose="020B0604020202020204" pitchFamily="34" charset="0"/>
              </a:rPr>
              <a:t> </a:t>
            </a:r>
          </a:p>
          <a:p>
            <a:pPr marL="75565" marR="250825" algn="just">
              <a:lnSpc>
                <a:spcPct val="137000"/>
              </a:lnSpc>
              <a:spcBef>
                <a:spcPts val="5"/>
              </a:spcBef>
              <a:spcAft>
                <a:spcPts val="0"/>
              </a:spcAft>
            </a:pPr>
            <a:r>
              <a:rPr lang="en-US" sz="1800" dirty="0">
                <a:effectLst/>
                <a:latin typeface="Arial" panose="020B0604020202020204" pitchFamily="34" charset="0"/>
                <a:ea typeface="Arial" panose="020B0604020202020204" pitchFamily="34" charset="0"/>
              </a:rPr>
              <a:t>It</a:t>
            </a:r>
            <a:r>
              <a:rPr lang="en-US" sz="1800" spc="-65" dirty="0">
                <a:effectLst/>
                <a:latin typeface="Arial" panose="020B0604020202020204" pitchFamily="34" charset="0"/>
                <a:ea typeface="Arial" panose="020B0604020202020204" pitchFamily="34" charset="0"/>
              </a:rPr>
              <a:t> </a:t>
            </a:r>
            <a:r>
              <a:rPr lang="en-US" sz="1800" dirty="0">
                <a:effectLst/>
                <a:latin typeface="Arial" panose="020B0604020202020204" pitchFamily="34" charset="0"/>
                <a:ea typeface="Arial" panose="020B0604020202020204" pitchFamily="34" charset="0"/>
              </a:rPr>
              <a:t>gives</a:t>
            </a:r>
            <a:r>
              <a:rPr lang="en-US" sz="1800" spc="-60" dirty="0">
                <a:effectLst/>
                <a:latin typeface="Arial" panose="020B0604020202020204" pitchFamily="34" charset="0"/>
                <a:ea typeface="Arial" panose="020B0604020202020204" pitchFamily="34" charset="0"/>
              </a:rPr>
              <a:t> </a:t>
            </a:r>
            <a:r>
              <a:rPr lang="en-US" sz="1800" dirty="0">
                <a:effectLst/>
                <a:latin typeface="Arial" panose="020B0604020202020204" pitchFamily="34" charset="0"/>
                <a:ea typeface="Arial" panose="020B0604020202020204" pitchFamily="34" charset="0"/>
              </a:rPr>
              <a:t>us</a:t>
            </a:r>
            <a:r>
              <a:rPr lang="en-US" sz="1800" spc="-60" dirty="0">
                <a:effectLst/>
                <a:latin typeface="Arial" panose="020B0604020202020204" pitchFamily="34" charset="0"/>
                <a:ea typeface="Arial" panose="020B0604020202020204" pitchFamily="34" charset="0"/>
              </a:rPr>
              <a:t> </a:t>
            </a:r>
            <a:r>
              <a:rPr lang="en-US" sz="1800" dirty="0">
                <a:effectLst/>
                <a:latin typeface="Arial" panose="020B0604020202020204" pitchFamily="34" charset="0"/>
                <a:ea typeface="Arial" panose="020B0604020202020204" pitchFamily="34" charset="0"/>
              </a:rPr>
              <a:t>immense</a:t>
            </a:r>
            <a:r>
              <a:rPr lang="en-US" sz="1800" spc="-60" dirty="0">
                <a:effectLst/>
                <a:latin typeface="Arial" panose="020B0604020202020204" pitchFamily="34" charset="0"/>
                <a:ea typeface="Arial" panose="020B0604020202020204" pitchFamily="34" charset="0"/>
              </a:rPr>
              <a:t> </a:t>
            </a:r>
            <a:r>
              <a:rPr lang="en-US" sz="1800" dirty="0">
                <a:effectLst/>
                <a:latin typeface="Arial" panose="020B0604020202020204" pitchFamily="34" charset="0"/>
                <a:ea typeface="Arial" panose="020B0604020202020204" pitchFamily="34" charset="0"/>
              </a:rPr>
              <a:t>pleasure,</a:t>
            </a:r>
            <a:r>
              <a:rPr lang="en-US" sz="1800" spc="-60" dirty="0">
                <a:effectLst/>
                <a:latin typeface="Arial" panose="020B0604020202020204" pitchFamily="34" charset="0"/>
                <a:ea typeface="Arial" panose="020B0604020202020204" pitchFamily="34" charset="0"/>
              </a:rPr>
              <a:t> </a:t>
            </a:r>
            <a:r>
              <a:rPr lang="en-US" sz="1800" dirty="0">
                <a:effectLst/>
                <a:latin typeface="Arial" panose="020B0604020202020204" pitchFamily="34" charset="0"/>
                <a:ea typeface="Arial" panose="020B0604020202020204" pitchFamily="34" charset="0"/>
              </a:rPr>
              <a:t>to</a:t>
            </a:r>
            <a:r>
              <a:rPr lang="en-US" sz="1800" spc="-65" dirty="0">
                <a:effectLst/>
                <a:latin typeface="Arial" panose="020B0604020202020204" pitchFamily="34" charset="0"/>
                <a:ea typeface="Arial" panose="020B0604020202020204" pitchFamily="34" charset="0"/>
              </a:rPr>
              <a:t> </a:t>
            </a:r>
            <a:r>
              <a:rPr lang="en-US" sz="1800" dirty="0">
                <a:effectLst/>
                <a:latin typeface="Arial" panose="020B0604020202020204" pitchFamily="34" charset="0"/>
                <a:ea typeface="Arial" panose="020B0604020202020204" pitchFamily="34" charset="0"/>
              </a:rPr>
              <a:t>express</a:t>
            </a:r>
            <a:r>
              <a:rPr lang="en-US" sz="1800" spc="-55" dirty="0">
                <a:effectLst/>
                <a:latin typeface="Arial" panose="020B0604020202020204" pitchFamily="34" charset="0"/>
                <a:ea typeface="Arial" panose="020B0604020202020204" pitchFamily="34" charset="0"/>
              </a:rPr>
              <a:t> </a:t>
            </a:r>
            <a:r>
              <a:rPr lang="en-US" sz="1800" dirty="0">
                <a:effectLst/>
                <a:latin typeface="Arial" panose="020B0604020202020204" pitchFamily="34" charset="0"/>
                <a:ea typeface="Arial" panose="020B0604020202020204" pitchFamily="34" charset="0"/>
              </a:rPr>
              <a:t>our</a:t>
            </a:r>
            <a:r>
              <a:rPr lang="en-US" sz="1800" spc="-55" dirty="0">
                <a:effectLst/>
                <a:latin typeface="Arial" panose="020B0604020202020204" pitchFamily="34" charset="0"/>
                <a:ea typeface="Arial" panose="020B0604020202020204" pitchFamily="34" charset="0"/>
              </a:rPr>
              <a:t> </a:t>
            </a:r>
            <a:r>
              <a:rPr lang="en-US" sz="1800" dirty="0">
                <a:effectLst/>
                <a:latin typeface="Arial" panose="020B0604020202020204" pitchFamily="34" charset="0"/>
                <a:ea typeface="Arial" panose="020B0604020202020204" pitchFamily="34" charset="0"/>
              </a:rPr>
              <a:t>sincere gratitude</a:t>
            </a:r>
            <a:r>
              <a:rPr lang="en-US" sz="1800" spc="-180" dirty="0">
                <a:effectLst/>
                <a:latin typeface="Arial" panose="020B0604020202020204" pitchFamily="34" charset="0"/>
                <a:ea typeface="Arial" panose="020B0604020202020204" pitchFamily="34" charset="0"/>
              </a:rPr>
              <a:t> </a:t>
            </a:r>
            <a:r>
              <a:rPr lang="en-US" sz="1800" dirty="0">
                <a:effectLst/>
                <a:latin typeface="Arial" panose="020B0604020202020204" pitchFamily="34" charset="0"/>
                <a:ea typeface="Arial" panose="020B0604020202020204" pitchFamily="34" charset="0"/>
              </a:rPr>
              <a:t>to</a:t>
            </a:r>
            <a:r>
              <a:rPr lang="en-US" sz="1800" spc="-180" dirty="0">
                <a:effectLst/>
                <a:latin typeface="Arial" panose="020B0604020202020204" pitchFamily="34" charset="0"/>
                <a:ea typeface="Arial" panose="020B0604020202020204" pitchFamily="34" charset="0"/>
              </a:rPr>
              <a:t> </a:t>
            </a:r>
            <a:r>
              <a:rPr lang="en-US" sz="1800" dirty="0">
                <a:effectLst/>
                <a:latin typeface="Arial" panose="020B0604020202020204" pitchFamily="34" charset="0"/>
                <a:ea typeface="Arial" panose="020B0604020202020204" pitchFamily="34" charset="0"/>
              </a:rPr>
              <a:t>the</a:t>
            </a:r>
            <a:r>
              <a:rPr lang="en-US" sz="1800" spc="-180" dirty="0">
                <a:effectLst/>
                <a:latin typeface="Arial" panose="020B0604020202020204" pitchFamily="34" charset="0"/>
                <a:ea typeface="Arial" panose="020B0604020202020204" pitchFamily="34" charset="0"/>
              </a:rPr>
              <a:t> </a:t>
            </a:r>
            <a:r>
              <a:rPr lang="en-US" sz="1800" dirty="0">
                <a:effectLst/>
                <a:latin typeface="Arial" panose="020B0604020202020204" pitchFamily="34" charset="0"/>
                <a:ea typeface="Arial" panose="020B0604020202020204" pitchFamily="34" charset="0"/>
              </a:rPr>
              <a:t>management</a:t>
            </a:r>
            <a:r>
              <a:rPr lang="en-US" sz="1800" spc="-165" dirty="0">
                <a:effectLst/>
                <a:latin typeface="Arial" panose="020B0604020202020204" pitchFamily="34" charset="0"/>
                <a:ea typeface="Arial" panose="020B0604020202020204" pitchFamily="34" charset="0"/>
              </a:rPr>
              <a:t> </a:t>
            </a:r>
            <a:r>
              <a:rPr lang="en-US" sz="1800" dirty="0">
                <a:effectLst/>
                <a:latin typeface="Arial" panose="020B0604020202020204" pitchFamily="34" charset="0"/>
                <a:ea typeface="Arial" panose="020B0604020202020204" pitchFamily="34" charset="0"/>
              </a:rPr>
              <a:t>of</a:t>
            </a:r>
            <a:r>
              <a:rPr lang="en-US" sz="1800" spc="-180" dirty="0">
                <a:effectLst/>
                <a:latin typeface="Arial" panose="020B0604020202020204" pitchFamily="34" charset="0"/>
                <a:ea typeface="Arial" panose="020B0604020202020204" pitchFamily="34" charset="0"/>
              </a:rPr>
              <a:t> </a:t>
            </a:r>
            <a:r>
              <a:rPr lang="en-US" sz="1800" dirty="0">
                <a:effectLst/>
                <a:latin typeface="Arial" panose="020B0604020202020204" pitchFamily="34" charset="0"/>
                <a:ea typeface="Arial" panose="020B0604020202020204" pitchFamily="34" charset="0"/>
              </a:rPr>
              <a:t>M</a:t>
            </a:r>
            <a:r>
              <a:rPr lang="en-US" sz="1800" spc="-180" dirty="0">
                <a:effectLst/>
                <a:latin typeface="Arial" panose="020B0604020202020204" pitchFamily="34" charset="0"/>
                <a:ea typeface="Arial" panose="020B0604020202020204" pitchFamily="34" charset="0"/>
              </a:rPr>
              <a:t> </a:t>
            </a:r>
            <a:r>
              <a:rPr lang="en-US" sz="1800" dirty="0">
                <a:effectLst/>
                <a:latin typeface="Arial" panose="020B0604020202020204" pitchFamily="34" charset="0"/>
                <a:ea typeface="Arial" panose="020B0604020202020204" pitchFamily="34" charset="0"/>
              </a:rPr>
              <a:t>S</a:t>
            </a:r>
            <a:r>
              <a:rPr lang="en-US" sz="1800" spc="-165" dirty="0">
                <a:effectLst/>
                <a:latin typeface="Arial" panose="020B0604020202020204" pitchFamily="34" charset="0"/>
                <a:ea typeface="Arial" panose="020B0604020202020204" pitchFamily="34" charset="0"/>
              </a:rPr>
              <a:t> </a:t>
            </a:r>
            <a:r>
              <a:rPr lang="en-US" sz="1800" dirty="0">
                <a:effectLst/>
                <a:latin typeface="Arial" panose="020B0604020202020204" pitchFamily="34" charset="0"/>
                <a:ea typeface="Arial" panose="020B0604020202020204" pitchFamily="34" charset="0"/>
              </a:rPr>
              <a:t>Ramaiah</a:t>
            </a:r>
            <a:r>
              <a:rPr lang="en-US" sz="1800" spc="-180" dirty="0">
                <a:effectLst/>
                <a:latin typeface="Arial" panose="020B0604020202020204" pitchFamily="34" charset="0"/>
                <a:ea typeface="Arial" panose="020B0604020202020204" pitchFamily="34" charset="0"/>
              </a:rPr>
              <a:t> </a:t>
            </a:r>
            <a:r>
              <a:rPr lang="en-US" sz="1800" dirty="0">
                <a:effectLst/>
                <a:latin typeface="Arial" panose="020B0604020202020204" pitchFamily="34" charset="0"/>
                <a:ea typeface="Arial" panose="020B0604020202020204" pitchFamily="34" charset="0"/>
              </a:rPr>
              <a:t>Institute</a:t>
            </a:r>
            <a:r>
              <a:rPr lang="en-US" sz="1800" spc="-175" dirty="0">
                <a:effectLst/>
                <a:latin typeface="Arial" panose="020B0604020202020204" pitchFamily="34" charset="0"/>
                <a:ea typeface="Arial" panose="020B0604020202020204" pitchFamily="34" charset="0"/>
              </a:rPr>
              <a:t> </a:t>
            </a:r>
            <a:r>
              <a:rPr lang="en-US" sz="1800" dirty="0">
                <a:effectLst/>
                <a:latin typeface="Arial" panose="020B0604020202020204" pitchFamily="34" charset="0"/>
                <a:ea typeface="Arial" panose="020B0604020202020204" pitchFamily="34" charset="0"/>
              </a:rPr>
              <a:t>of Technology,</a:t>
            </a:r>
            <a:r>
              <a:rPr lang="en-US" sz="1800" spc="-190" dirty="0">
                <a:effectLst/>
                <a:latin typeface="Arial" panose="020B0604020202020204" pitchFamily="34" charset="0"/>
                <a:ea typeface="Arial" panose="020B0604020202020204" pitchFamily="34" charset="0"/>
              </a:rPr>
              <a:t> </a:t>
            </a:r>
            <a:r>
              <a:rPr lang="en-US" sz="1800" dirty="0">
                <a:effectLst/>
                <a:latin typeface="Arial" panose="020B0604020202020204" pitchFamily="34" charset="0"/>
                <a:ea typeface="Arial" panose="020B0604020202020204" pitchFamily="34" charset="0"/>
              </a:rPr>
              <a:t>Bengaluru</a:t>
            </a:r>
            <a:r>
              <a:rPr lang="en-US" sz="1800" spc="-185" dirty="0">
                <a:effectLst/>
                <a:latin typeface="Arial" panose="020B0604020202020204" pitchFamily="34" charset="0"/>
                <a:ea typeface="Arial" panose="020B0604020202020204" pitchFamily="34" charset="0"/>
              </a:rPr>
              <a:t> </a:t>
            </a:r>
            <a:r>
              <a:rPr lang="en-US" sz="1800" dirty="0">
                <a:effectLst/>
                <a:latin typeface="Arial" panose="020B0604020202020204" pitchFamily="34" charset="0"/>
                <a:ea typeface="Arial" panose="020B0604020202020204" pitchFamily="34" charset="0"/>
              </a:rPr>
              <a:t>for</a:t>
            </a:r>
            <a:r>
              <a:rPr lang="en-US" sz="1800" spc="-195" dirty="0">
                <a:effectLst/>
                <a:latin typeface="Arial" panose="020B0604020202020204" pitchFamily="34" charset="0"/>
                <a:ea typeface="Arial" panose="020B0604020202020204" pitchFamily="34" charset="0"/>
              </a:rPr>
              <a:t> </a:t>
            </a:r>
            <a:r>
              <a:rPr lang="en-US" sz="1800" dirty="0">
                <a:effectLst/>
                <a:latin typeface="Arial" panose="020B0604020202020204" pitchFamily="34" charset="0"/>
                <a:ea typeface="Arial" panose="020B0604020202020204" pitchFamily="34" charset="0"/>
              </a:rPr>
              <a:t>providing</a:t>
            </a:r>
            <a:r>
              <a:rPr lang="en-US" sz="1800" spc="-200" dirty="0">
                <a:effectLst/>
                <a:latin typeface="Arial" panose="020B0604020202020204" pitchFamily="34" charset="0"/>
                <a:ea typeface="Arial" panose="020B0604020202020204" pitchFamily="34" charset="0"/>
              </a:rPr>
              <a:t> </a:t>
            </a:r>
            <a:r>
              <a:rPr lang="en-US" sz="1800" dirty="0">
                <a:effectLst/>
                <a:latin typeface="Arial" panose="020B0604020202020204" pitchFamily="34" charset="0"/>
                <a:ea typeface="Arial" panose="020B0604020202020204" pitchFamily="34" charset="0"/>
              </a:rPr>
              <a:t>the</a:t>
            </a:r>
            <a:r>
              <a:rPr lang="en-US" sz="1800" spc="-200" dirty="0">
                <a:effectLst/>
                <a:latin typeface="Arial" panose="020B0604020202020204" pitchFamily="34" charset="0"/>
                <a:ea typeface="Arial" panose="020B0604020202020204" pitchFamily="34" charset="0"/>
              </a:rPr>
              <a:t> </a:t>
            </a:r>
            <a:r>
              <a:rPr lang="en-US" sz="1800" dirty="0">
                <a:effectLst/>
                <a:latin typeface="Arial" panose="020B0604020202020204" pitchFamily="34" charset="0"/>
                <a:ea typeface="Arial" panose="020B0604020202020204" pitchFamily="34" charset="0"/>
              </a:rPr>
              <a:t>opportunity</a:t>
            </a:r>
            <a:r>
              <a:rPr lang="en-US" sz="1800" spc="-195" dirty="0">
                <a:effectLst/>
                <a:latin typeface="Arial" panose="020B0604020202020204" pitchFamily="34" charset="0"/>
                <a:ea typeface="Arial" panose="020B0604020202020204" pitchFamily="34" charset="0"/>
              </a:rPr>
              <a:t> </a:t>
            </a:r>
            <a:r>
              <a:rPr lang="en-US" sz="1800" dirty="0">
                <a:effectLst/>
                <a:latin typeface="Arial" panose="020B0604020202020204" pitchFamily="34" charset="0"/>
                <a:ea typeface="Arial" panose="020B0604020202020204" pitchFamily="34" charset="0"/>
              </a:rPr>
              <a:t>and resources to accomplish our project work in their premises.</a:t>
            </a:r>
            <a:endParaRPr lang="en-IN" sz="1800" dirty="0">
              <a:effectLst/>
              <a:latin typeface="Arial" panose="020B0604020202020204" pitchFamily="34" charset="0"/>
              <a:ea typeface="Arial" panose="020B0604020202020204" pitchFamily="34" charset="0"/>
            </a:endParaRPr>
          </a:p>
          <a:p>
            <a:pPr marL="75565" marR="415290">
              <a:lnSpc>
                <a:spcPct val="137000"/>
              </a:lnSpc>
              <a:spcAft>
                <a:spcPts val="0"/>
              </a:spcAft>
            </a:pPr>
            <a:r>
              <a:rPr lang="en-US" sz="1800" dirty="0">
                <a:effectLst/>
                <a:latin typeface="Arial" panose="020B0604020202020204" pitchFamily="34" charset="0"/>
                <a:ea typeface="Arial" panose="020B0604020202020204" pitchFamily="34" charset="0"/>
              </a:rPr>
              <a:t>On</a:t>
            </a:r>
            <a:r>
              <a:rPr lang="en-US" sz="1800" spc="-245" dirty="0">
                <a:effectLst/>
                <a:latin typeface="Arial" panose="020B0604020202020204" pitchFamily="34" charset="0"/>
                <a:ea typeface="Arial" panose="020B0604020202020204" pitchFamily="34" charset="0"/>
              </a:rPr>
              <a:t> </a:t>
            </a:r>
            <a:r>
              <a:rPr lang="en-US" sz="1800" dirty="0">
                <a:effectLst/>
                <a:latin typeface="Arial" panose="020B0604020202020204" pitchFamily="34" charset="0"/>
                <a:ea typeface="Arial" panose="020B0604020202020204" pitchFamily="34" charset="0"/>
              </a:rPr>
              <a:t>the</a:t>
            </a:r>
            <a:r>
              <a:rPr lang="en-US" sz="1800" spc="-225" dirty="0">
                <a:effectLst/>
                <a:latin typeface="Arial" panose="020B0604020202020204" pitchFamily="34" charset="0"/>
                <a:ea typeface="Arial" panose="020B0604020202020204" pitchFamily="34" charset="0"/>
              </a:rPr>
              <a:t> </a:t>
            </a:r>
            <a:r>
              <a:rPr lang="en-US" sz="1800" dirty="0">
                <a:effectLst/>
                <a:latin typeface="Arial" panose="020B0604020202020204" pitchFamily="34" charset="0"/>
                <a:ea typeface="Arial" panose="020B0604020202020204" pitchFamily="34" charset="0"/>
              </a:rPr>
              <a:t>path</a:t>
            </a:r>
            <a:r>
              <a:rPr lang="en-US" sz="1800" spc="-230" dirty="0">
                <a:effectLst/>
                <a:latin typeface="Arial" panose="020B0604020202020204" pitchFamily="34" charset="0"/>
                <a:ea typeface="Arial" panose="020B0604020202020204" pitchFamily="34" charset="0"/>
              </a:rPr>
              <a:t> </a:t>
            </a:r>
            <a:r>
              <a:rPr lang="en-US" sz="1800" dirty="0">
                <a:effectLst/>
                <a:latin typeface="Arial" panose="020B0604020202020204" pitchFamily="34" charset="0"/>
                <a:ea typeface="Arial" panose="020B0604020202020204" pitchFamily="34" charset="0"/>
              </a:rPr>
              <a:t>of</a:t>
            </a:r>
            <a:r>
              <a:rPr lang="en-US" sz="1800" spc="-245" dirty="0">
                <a:effectLst/>
                <a:latin typeface="Arial" panose="020B0604020202020204" pitchFamily="34" charset="0"/>
                <a:ea typeface="Arial" panose="020B0604020202020204" pitchFamily="34" charset="0"/>
              </a:rPr>
              <a:t> </a:t>
            </a:r>
            <a:r>
              <a:rPr lang="en-US" sz="1800" dirty="0">
                <a:effectLst/>
                <a:latin typeface="Arial" panose="020B0604020202020204" pitchFamily="34" charset="0"/>
                <a:ea typeface="Arial" panose="020B0604020202020204" pitchFamily="34" charset="0"/>
              </a:rPr>
              <a:t>learning,</a:t>
            </a:r>
            <a:r>
              <a:rPr lang="en-US" sz="1800" spc="-235" dirty="0">
                <a:effectLst/>
                <a:latin typeface="Arial" panose="020B0604020202020204" pitchFamily="34" charset="0"/>
                <a:ea typeface="Arial" panose="020B0604020202020204" pitchFamily="34" charset="0"/>
              </a:rPr>
              <a:t> </a:t>
            </a:r>
            <a:r>
              <a:rPr lang="en-US" sz="1800" dirty="0">
                <a:effectLst/>
                <a:latin typeface="Arial" panose="020B0604020202020204" pitchFamily="34" charset="0"/>
                <a:ea typeface="Arial" panose="020B0604020202020204" pitchFamily="34" charset="0"/>
              </a:rPr>
              <a:t>the</a:t>
            </a:r>
            <a:r>
              <a:rPr lang="en-US" sz="1800" spc="-240" dirty="0">
                <a:effectLst/>
                <a:latin typeface="Arial" panose="020B0604020202020204" pitchFamily="34" charset="0"/>
                <a:ea typeface="Arial" panose="020B0604020202020204" pitchFamily="34" charset="0"/>
              </a:rPr>
              <a:t> </a:t>
            </a:r>
            <a:r>
              <a:rPr lang="en-US" sz="1800" dirty="0">
                <a:effectLst/>
                <a:latin typeface="Arial" panose="020B0604020202020204" pitchFamily="34" charset="0"/>
                <a:ea typeface="Arial" panose="020B0604020202020204" pitchFamily="34" charset="0"/>
              </a:rPr>
              <a:t>presence</a:t>
            </a:r>
            <a:r>
              <a:rPr lang="en-US" sz="1800" spc="-230" dirty="0">
                <a:effectLst/>
                <a:latin typeface="Arial" panose="020B0604020202020204" pitchFamily="34" charset="0"/>
                <a:ea typeface="Arial" panose="020B0604020202020204" pitchFamily="34" charset="0"/>
              </a:rPr>
              <a:t> </a:t>
            </a:r>
            <a:r>
              <a:rPr lang="en-US" sz="1800" dirty="0">
                <a:effectLst/>
                <a:latin typeface="Arial" panose="020B0604020202020204" pitchFamily="34" charset="0"/>
                <a:ea typeface="Arial" panose="020B0604020202020204" pitchFamily="34" charset="0"/>
              </a:rPr>
              <a:t>of</a:t>
            </a:r>
            <a:r>
              <a:rPr lang="en-US" sz="1800" spc="-245" dirty="0">
                <a:effectLst/>
                <a:latin typeface="Arial" panose="020B0604020202020204" pitchFamily="34" charset="0"/>
                <a:ea typeface="Arial" panose="020B0604020202020204" pitchFamily="34" charset="0"/>
              </a:rPr>
              <a:t> </a:t>
            </a:r>
            <a:r>
              <a:rPr lang="en-US" sz="1800" dirty="0">
                <a:effectLst/>
                <a:latin typeface="Arial" panose="020B0604020202020204" pitchFamily="34" charset="0"/>
                <a:ea typeface="Arial" panose="020B0604020202020204" pitchFamily="34" charset="0"/>
              </a:rPr>
              <a:t>an</a:t>
            </a:r>
            <a:r>
              <a:rPr lang="en-US" sz="1800" spc="-245" dirty="0">
                <a:effectLst/>
                <a:latin typeface="Arial" panose="020B0604020202020204" pitchFamily="34" charset="0"/>
                <a:ea typeface="Arial" panose="020B0604020202020204" pitchFamily="34" charset="0"/>
              </a:rPr>
              <a:t> </a:t>
            </a:r>
            <a:r>
              <a:rPr lang="en-US" sz="1800" dirty="0">
                <a:effectLst/>
                <a:latin typeface="Arial" panose="020B0604020202020204" pitchFamily="34" charset="0"/>
                <a:ea typeface="Arial" panose="020B0604020202020204" pitchFamily="34" charset="0"/>
              </a:rPr>
              <a:t>experienced guide</a:t>
            </a:r>
            <a:r>
              <a:rPr lang="en-US" sz="1800" spc="-355" dirty="0">
                <a:effectLst/>
                <a:latin typeface="Arial" panose="020B0604020202020204" pitchFamily="34" charset="0"/>
                <a:ea typeface="Arial" panose="020B0604020202020204" pitchFamily="34" charset="0"/>
              </a:rPr>
              <a:t> </a:t>
            </a:r>
            <a:r>
              <a:rPr lang="en-US" sz="1800" dirty="0">
                <a:effectLst/>
                <a:latin typeface="Arial" panose="020B0604020202020204" pitchFamily="34" charset="0"/>
                <a:ea typeface="Arial" panose="020B0604020202020204" pitchFamily="34" charset="0"/>
              </a:rPr>
              <a:t>is</a:t>
            </a:r>
            <a:r>
              <a:rPr lang="en-US" sz="1800" spc="-355" dirty="0">
                <a:effectLst/>
                <a:latin typeface="Arial" panose="020B0604020202020204" pitchFamily="34" charset="0"/>
                <a:ea typeface="Arial" panose="020B0604020202020204" pitchFamily="34" charset="0"/>
              </a:rPr>
              <a:t> </a:t>
            </a:r>
            <a:r>
              <a:rPr lang="en-US" sz="1800" dirty="0">
                <a:effectLst/>
                <a:latin typeface="Arial" panose="020B0604020202020204" pitchFamily="34" charset="0"/>
                <a:ea typeface="Arial" panose="020B0604020202020204" pitchFamily="34" charset="0"/>
              </a:rPr>
              <a:t>indispensable</a:t>
            </a:r>
            <a:r>
              <a:rPr lang="en-US" sz="1800" spc="-360" dirty="0">
                <a:effectLst/>
                <a:latin typeface="Arial" panose="020B0604020202020204" pitchFamily="34" charset="0"/>
                <a:ea typeface="Arial" panose="020B0604020202020204" pitchFamily="34" charset="0"/>
              </a:rPr>
              <a:t> </a:t>
            </a:r>
            <a:r>
              <a:rPr lang="en-US" sz="1800" dirty="0">
                <a:effectLst/>
                <a:latin typeface="Arial" panose="020B0604020202020204" pitchFamily="34" charset="0"/>
                <a:ea typeface="Arial" panose="020B0604020202020204" pitchFamily="34" charset="0"/>
              </a:rPr>
              <a:t>and</a:t>
            </a:r>
            <a:r>
              <a:rPr lang="en-US" sz="1800" spc="-355" dirty="0">
                <a:effectLst/>
                <a:latin typeface="Arial" panose="020B0604020202020204" pitchFamily="34" charset="0"/>
                <a:ea typeface="Arial" panose="020B0604020202020204" pitchFamily="34" charset="0"/>
              </a:rPr>
              <a:t> </a:t>
            </a:r>
            <a:r>
              <a:rPr lang="en-US" sz="1800" dirty="0">
                <a:effectLst/>
                <a:latin typeface="Arial" panose="020B0604020202020204" pitchFamily="34" charset="0"/>
                <a:ea typeface="Arial" panose="020B0604020202020204" pitchFamily="34" charset="0"/>
              </a:rPr>
              <a:t>we</a:t>
            </a:r>
            <a:r>
              <a:rPr lang="en-US" sz="1800" spc="-340" dirty="0">
                <a:effectLst/>
                <a:latin typeface="Arial" panose="020B0604020202020204" pitchFamily="34" charset="0"/>
                <a:ea typeface="Arial" panose="020B0604020202020204" pitchFamily="34" charset="0"/>
              </a:rPr>
              <a:t> </a:t>
            </a:r>
            <a:r>
              <a:rPr lang="en-US" sz="1800" dirty="0">
                <a:effectLst/>
                <a:latin typeface="Arial" panose="020B0604020202020204" pitchFamily="34" charset="0"/>
                <a:ea typeface="Arial" panose="020B0604020202020204" pitchFamily="34" charset="0"/>
              </a:rPr>
              <a:t>would</a:t>
            </a:r>
            <a:r>
              <a:rPr lang="en-US" sz="1800" spc="-355" dirty="0">
                <a:effectLst/>
                <a:latin typeface="Arial" panose="020B0604020202020204" pitchFamily="34" charset="0"/>
                <a:ea typeface="Arial" panose="020B0604020202020204" pitchFamily="34" charset="0"/>
              </a:rPr>
              <a:t> </a:t>
            </a:r>
            <a:r>
              <a:rPr lang="en-US" sz="1800" dirty="0">
                <a:effectLst/>
                <a:latin typeface="Arial" panose="020B0604020202020204" pitchFamily="34" charset="0"/>
                <a:ea typeface="Arial" panose="020B0604020202020204" pitchFamily="34" charset="0"/>
              </a:rPr>
              <a:t>like</a:t>
            </a:r>
            <a:r>
              <a:rPr lang="en-US" sz="1800" spc="-355" dirty="0">
                <a:effectLst/>
                <a:latin typeface="Arial" panose="020B0604020202020204" pitchFamily="34" charset="0"/>
                <a:ea typeface="Arial" panose="020B0604020202020204" pitchFamily="34" charset="0"/>
              </a:rPr>
              <a:t> </a:t>
            </a:r>
            <a:r>
              <a:rPr lang="en-US" sz="1800" dirty="0">
                <a:effectLst/>
                <a:latin typeface="Arial" panose="020B0604020202020204" pitchFamily="34" charset="0"/>
                <a:ea typeface="Arial" panose="020B0604020202020204" pitchFamily="34" charset="0"/>
              </a:rPr>
              <a:t>to</a:t>
            </a:r>
            <a:r>
              <a:rPr lang="en-US" sz="1800" spc="-360" dirty="0">
                <a:effectLst/>
                <a:latin typeface="Arial" panose="020B0604020202020204" pitchFamily="34" charset="0"/>
                <a:ea typeface="Arial" panose="020B0604020202020204" pitchFamily="34" charset="0"/>
              </a:rPr>
              <a:t> </a:t>
            </a:r>
            <a:r>
              <a:rPr lang="en-US" sz="1800" dirty="0">
                <a:effectLst/>
                <a:latin typeface="Arial" panose="020B0604020202020204" pitchFamily="34" charset="0"/>
                <a:ea typeface="Arial" panose="020B0604020202020204" pitchFamily="34" charset="0"/>
              </a:rPr>
              <a:t>thank</a:t>
            </a:r>
            <a:r>
              <a:rPr lang="en-US" sz="1800" spc="-350" dirty="0">
                <a:effectLst/>
                <a:latin typeface="Arial" panose="020B0604020202020204" pitchFamily="34" charset="0"/>
                <a:ea typeface="Arial" panose="020B0604020202020204" pitchFamily="34" charset="0"/>
              </a:rPr>
              <a:t> </a:t>
            </a:r>
            <a:r>
              <a:rPr lang="en-US" sz="1800" dirty="0">
                <a:effectLst/>
                <a:latin typeface="Arial" panose="020B0604020202020204" pitchFamily="34" charset="0"/>
                <a:ea typeface="Arial" panose="020B0604020202020204" pitchFamily="34" charset="0"/>
              </a:rPr>
              <a:t>our guides Veena G N, Assistant Professor and Chitra M, Assistant Professor from department of ECE, for their invaluable</a:t>
            </a:r>
            <a:r>
              <a:rPr lang="en-US" sz="1800" spc="-160" dirty="0">
                <a:effectLst/>
                <a:latin typeface="Arial" panose="020B0604020202020204" pitchFamily="34" charset="0"/>
                <a:ea typeface="Arial" panose="020B0604020202020204" pitchFamily="34" charset="0"/>
              </a:rPr>
              <a:t> </a:t>
            </a:r>
            <a:r>
              <a:rPr lang="en-US" sz="1800" dirty="0">
                <a:effectLst/>
                <a:latin typeface="Arial" panose="020B0604020202020204" pitchFamily="34" charset="0"/>
                <a:ea typeface="Arial" panose="020B0604020202020204" pitchFamily="34" charset="0"/>
              </a:rPr>
              <a:t>help</a:t>
            </a:r>
            <a:r>
              <a:rPr lang="en-US" sz="1800" spc="-155" dirty="0">
                <a:effectLst/>
                <a:latin typeface="Arial" panose="020B0604020202020204" pitchFamily="34" charset="0"/>
                <a:ea typeface="Arial" panose="020B0604020202020204" pitchFamily="34" charset="0"/>
              </a:rPr>
              <a:t> </a:t>
            </a:r>
            <a:r>
              <a:rPr lang="en-US" sz="1800" dirty="0">
                <a:effectLst/>
                <a:latin typeface="Arial" panose="020B0604020202020204" pitchFamily="34" charset="0"/>
                <a:ea typeface="Arial" panose="020B0604020202020204" pitchFamily="34" charset="0"/>
              </a:rPr>
              <a:t>and</a:t>
            </a:r>
            <a:r>
              <a:rPr lang="en-US" sz="1800" spc="-140" dirty="0">
                <a:effectLst/>
                <a:latin typeface="Arial" panose="020B0604020202020204" pitchFamily="34" charset="0"/>
                <a:ea typeface="Arial" panose="020B0604020202020204" pitchFamily="34" charset="0"/>
              </a:rPr>
              <a:t> </a:t>
            </a:r>
            <a:r>
              <a:rPr lang="en-US" sz="1800" dirty="0">
                <a:effectLst/>
                <a:latin typeface="Arial" panose="020B0604020202020204" pitchFamily="34" charset="0"/>
                <a:ea typeface="Arial" panose="020B0604020202020204" pitchFamily="34" charset="0"/>
              </a:rPr>
              <a:t>guidance.</a:t>
            </a:r>
            <a:endParaRPr lang="en-IN" sz="1800" dirty="0">
              <a:effectLst/>
              <a:latin typeface="Arial" panose="020B0604020202020204" pitchFamily="34" charset="0"/>
              <a:ea typeface="Arial" panose="020B0604020202020204" pitchFamily="34" charset="0"/>
            </a:endParaRPr>
          </a:p>
          <a:p>
            <a:pPr marL="75565" marR="248285" algn="just">
              <a:lnSpc>
                <a:spcPct val="137000"/>
              </a:lnSpc>
              <a:spcBef>
                <a:spcPts val="20"/>
              </a:spcBef>
              <a:spcAft>
                <a:spcPts val="0"/>
              </a:spcAft>
            </a:pPr>
            <a:r>
              <a:rPr lang="en-US" sz="1800" dirty="0">
                <a:effectLst/>
                <a:latin typeface="Arial" panose="020B0604020202020204" pitchFamily="34" charset="0"/>
                <a:ea typeface="Arial" panose="020B0604020202020204" pitchFamily="34" charset="0"/>
              </a:rPr>
              <a:t>We</a:t>
            </a:r>
            <a:r>
              <a:rPr lang="en-US" sz="1800" spc="-130" dirty="0">
                <a:effectLst/>
                <a:latin typeface="Arial" panose="020B0604020202020204" pitchFamily="34" charset="0"/>
                <a:ea typeface="Arial" panose="020B0604020202020204" pitchFamily="34" charset="0"/>
              </a:rPr>
              <a:t> </a:t>
            </a:r>
            <a:r>
              <a:rPr lang="en-US" sz="1800" dirty="0">
                <a:effectLst/>
                <a:latin typeface="Arial" panose="020B0604020202020204" pitchFamily="34" charset="0"/>
                <a:ea typeface="Arial" panose="020B0604020202020204" pitchFamily="34" charset="0"/>
              </a:rPr>
              <a:t>would</a:t>
            </a:r>
            <a:r>
              <a:rPr lang="en-US" sz="1800" spc="-110" dirty="0">
                <a:effectLst/>
                <a:latin typeface="Arial" panose="020B0604020202020204" pitchFamily="34" charset="0"/>
                <a:ea typeface="Arial" panose="020B0604020202020204" pitchFamily="34" charset="0"/>
              </a:rPr>
              <a:t> </a:t>
            </a:r>
            <a:r>
              <a:rPr lang="en-US" sz="1800" dirty="0">
                <a:effectLst/>
                <a:latin typeface="Arial" panose="020B0604020202020204" pitchFamily="34" charset="0"/>
                <a:ea typeface="Arial" panose="020B0604020202020204" pitchFamily="34" charset="0"/>
              </a:rPr>
              <a:t>also</a:t>
            </a:r>
            <a:r>
              <a:rPr lang="en-US" sz="1800" spc="-115" dirty="0">
                <a:effectLst/>
                <a:latin typeface="Arial" panose="020B0604020202020204" pitchFamily="34" charset="0"/>
                <a:ea typeface="Arial" panose="020B0604020202020204" pitchFamily="34" charset="0"/>
              </a:rPr>
              <a:t> </a:t>
            </a:r>
            <a:r>
              <a:rPr lang="en-US" sz="1800" dirty="0">
                <a:effectLst/>
                <a:latin typeface="Arial" panose="020B0604020202020204" pitchFamily="34" charset="0"/>
                <a:ea typeface="Arial" panose="020B0604020202020204" pitchFamily="34" charset="0"/>
              </a:rPr>
              <a:t>like</a:t>
            </a:r>
            <a:r>
              <a:rPr lang="en-US" sz="1800" spc="-110" dirty="0">
                <a:effectLst/>
                <a:latin typeface="Arial" panose="020B0604020202020204" pitchFamily="34" charset="0"/>
                <a:ea typeface="Arial" panose="020B0604020202020204" pitchFamily="34" charset="0"/>
              </a:rPr>
              <a:t> </a:t>
            </a:r>
            <a:r>
              <a:rPr lang="en-US" sz="1800" dirty="0">
                <a:effectLst/>
                <a:latin typeface="Arial" panose="020B0604020202020204" pitchFamily="34" charset="0"/>
                <a:ea typeface="Arial" panose="020B0604020202020204" pitchFamily="34" charset="0"/>
              </a:rPr>
              <a:t>to</a:t>
            </a:r>
            <a:r>
              <a:rPr lang="en-US" sz="1800" spc="-115" dirty="0">
                <a:effectLst/>
                <a:latin typeface="Arial" panose="020B0604020202020204" pitchFamily="34" charset="0"/>
                <a:ea typeface="Arial" panose="020B0604020202020204" pitchFamily="34" charset="0"/>
              </a:rPr>
              <a:t> </a:t>
            </a:r>
            <a:r>
              <a:rPr lang="en-US" sz="1800" dirty="0">
                <a:effectLst/>
                <a:latin typeface="Arial" panose="020B0604020202020204" pitchFamily="34" charset="0"/>
                <a:ea typeface="Arial" panose="020B0604020202020204" pitchFamily="34" charset="0"/>
              </a:rPr>
              <a:t>thank</a:t>
            </a:r>
            <a:r>
              <a:rPr lang="en-US" sz="1800" spc="-105" dirty="0">
                <a:effectLst/>
                <a:latin typeface="Arial" panose="020B0604020202020204" pitchFamily="34" charset="0"/>
                <a:ea typeface="Arial" panose="020B0604020202020204" pitchFamily="34" charset="0"/>
              </a:rPr>
              <a:t> </a:t>
            </a:r>
            <a:r>
              <a:rPr lang="en-US" sz="1800" dirty="0">
                <a:effectLst/>
                <a:latin typeface="Arial" panose="020B0604020202020204" pitchFamily="34" charset="0"/>
                <a:ea typeface="Arial" panose="020B0604020202020204" pitchFamily="34" charset="0"/>
              </a:rPr>
              <a:t>the</a:t>
            </a:r>
            <a:r>
              <a:rPr lang="en-US" sz="1800" spc="-125" dirty="0">
                <a:effectLst/>
                <a:latin typeface="Arial" panose="020B0604020202020204" pitchFamily="34" charset="0"/>
                <a:ea typeface="Arial" panose="020B0604020202020204" pitchFamily="34" charset="0"/>
              </a:rPr>
              <a:t> </a:t>
            </a:r>
            <a:r>
              <a:rPr lang="en-US" sz="1800" dirty="0">
                <a:effectLst/>
                <a:latin typeface="Arial" panose="020B0604020202020204" pitchFamily="34" charset="0"/>
                <a:ea typeface="Arial" panose="020B0604020202020204" pitchFamily="34" charset="0"/>
              </a:rPr>
              <a:t>staff</a:t>
            </a:r>
            <a:r>
              <a:rPr lang="en-US" sz="1800" spc="-120" dirty="0">
                <a:effectLst/>
                <a:latin typeface="Arial" panose="020B0604020202020204" pitchFamily="34" charset="0"/>
                <a:ea typeface="Arial" panose="020B0604020202020204" pitchFamily="34" charset="0"/>
              </a:rPr>
              <a:t> </a:t>
            </a:r>
            <a:r>
              <a:rPr lang="en-US" sz="1800" dirty="0">
                <a:effectLst/>
                <a:latin typeface="Arial" panose="020B0604020202020204" pitchFamily="34" charset="0"/>
                <a:ea typeface="Arial" panose="020B0604020202020204" pitchFamily="34" charset="0"/>
              </a:rPr>
              <a:t>of</a:t>
            </a:r>
            <a:r>
              <a:rPr lang="en-US" sz="1800" spc="-115" dirty="0">
                <a:effectLst/>
                <a:latin typeface="Arial" panose="020B0604020202020204" pitchFamily="34" charset="0"/>
                <a:ea typeface="Arial" panose="020B0604020202020204" pitchFamily="34" charset="0"/>
              </a:rPr>
              <a:t> </a:t>
            </a:r>
            <a:r>
              <a:rPr lang="en-US" sz="1800" dirty="0">
                <a:effectLst/>
                <a:latin typeface="Arial" panose="020B0604020202020204" pitchFamily="34" charset="0"/>
                <a:ea typeface="Arial" panose="020B0604020202020204" pitchFamily="34" charset="0"/>
              </a:rPr>
              <a:t>Department</a:t>
            </a:r>
            <a:r>
              <a:rPr lang="en-US" sz="1800" spc="-125" dirty="0">
                <a:effectLst/>
                <a:latin typeface="Arial" panose="020B0604020202020204" pitchFamily="34" charset="0"/>
                <a:ea typeface="Arial" panose="020B0604020202020204" pitchFamily="34" charset="0"/>
              </a:rPr>
              <a:t> </a:t>
            </a:r>
            <a:r>
              <a:rPr lang="en-US" sz="1800" dirty="0">
                <a:effectLst/>
                <a:latin typeface="Arial" panose="020B0604020202020204" pitchFamily="34" charset="0"/>
                <a:ea typeface="Arial" panose="020B0604020202020204" pitchFamily="34" charset="0"/>
              </a:rPr>
              <a:t>of Electronics</a:t>
            </a:r>
            <a:r>
              <a:rPr lang="en-US" sz="1800" spc="-230" dirty="0">
                <a:effectLst/>
                <a:latin typeface="Arial" panose="020B0604020202020204" pitchFamily="34" charset="0"/>
                <a:ea typeface="Arial" panose="020B0604020202020204" pitchFamily="34" charset="0"/>
              </a:rPr>
              <a:t> </a:t>
            </a:r>
            <a:r>
              <a:rPr lang="en-US" sz="1800" dirty="0">
                <a:effectLst/>
                <a:latin typeface="Arial" panose="020B0604020202020204" pitchFamily="34" charset="0"/>
                <a:ea typeface="Arial" panose="020B0604020202020204" pitchFamily="34" charset="0"/>
              </a:rPr>
              <a:t>and</a:t>
            </a:r>
            <a:r>
              <a:rPr lang="en-US" sz="1800" spc="-225" dirty="0">
                <a:effectLst/>
                <a:latin typeface="Arial" panose="020B0604020202020204" pitchFamily="34" charset="0"/>
                <a:ea typeface="Arial" panose="020B0604020202020204" pitchFamily="34" charset="0"/>
              </a:rPr>
              <a:t> </a:t>
            </a:r>
            <a:r>
              <a:rPr lang="en-US" sz="1800" dirty="0">
                <a:effectLst/>
                <a:latin typeface="Arial" panose="020B0604020202020204" pitchFamily="34" charset="0"/>
                <a:ea typeface="Arial" panose="020B0604020202020204" pitchFamily="34" charset="0"/>
              </a:rPr>
              <a:t>Communication</a:t>
            </a:r>
            <a:r>
              <a:rPr lang="en-US" sz="1800" spc="-230" dirty="0">
                <a:effectLst/>
                <a:latin typeface="Arial" panose="020B0604020202020204" pitchFamily="34" charset="0"/>
                <a:ea typeface="Arial" panose="020B0604020202020204" pitchFamily="34" charset="0"/>
              </a:rPr>
              <a:t> </a:t>
            </a:r>
            <a:r>
              <a:rPr lang="en-US" sz="1800" dirty="0">
                <a:effectLst/>
                <a:latin typeface="Arial" panose="020B0604020202020204" pitchFamily="34" charset="0"/>
                <a:ea typeface="Arial" panose="020B0604020202020204" pitchFamily="34" charset="0"/>
              </a:rPr>
              <a:t>Engineering</a:t>
            </a:r>
            <a:r>
              <a:rPr lang="en-US" sz="1800" spc="-225" dirty="0">
                <a:effectLst/>
                <a:latin typeface="Arial" panose="020B0604020202020204" pitchFamily="34" charset="0"/>
                <a:ea typeface="Arial" panose="020B0604020202020204" pitchFamily="34" charset="0"/>
              </a:rPr>
              <a:t> </a:t>
            </a:r>
            <a:r>
              <a:rPr lang="en-US" sz="1800" dirty="0">
                <a:effectLst/>
                <a:latin typeface="Arial" panose="020B0604020202020204" pitchFamily="34" charset="0"/>
                <a:ea typeface="Arial" panose="020B0604020202020204" pitchFamily="34" charset="0"/>
              </a:rPr>
              <a:t>for</a:t>
            </a:r>
            <a:r>
              <a:rPr lang="en-US" sz="1800" spc="-225" dirty="0">
                <a:effectLst/>
                <a:latin typeface="Arial" panose="020B0604020202020204" pitchFamily="34" charset="0"/>
                <a:ea typeface="Arial" panose="020B0604020202020204" pitchFamily="34" charset="0"/>
              </a:rPr>
              <a:t> </a:t>
            </a:r>
            <a:r>
              <a:rPr lang="en-US" sz="1800" dirty="0">
                <a:effectLst/>
                <a:latin typeface="Arial" panose="020B0604020202020204" pitchFamily="34" charset="0"/>
                <a:ea typeface="Arial" panose="020B0604020202020204" pitchFamily="34" charset="0"/>
              </a:rPr>
              <a:t>their</a:t>
            </a:r>
            <a:r>
              <a:rPr lang="en-US" sz="1800" spc="-220" dirty="0">
                <a:effectLst/>
                <a:latin typeface="Arial" panose="020B0604020202020204" pitchFamily="34" charset="0"/>
                <a:ea typeface="Arial" panose="020B0604020202020204" pitchFamily="34" charset="0"/>
              </a:rPr>
              <a:t> </a:t>
            </a:r>
            <a:r>
              <a:rPr lang="en-US" sz="1800" spc="20" dirty="0">
                <a:effectLst/>
                <a:latin typeface="Arial" panose="020B0604020202020204" pitchFamily="34" charset="0"/>
                <a:ea typeface="Arial" panose="020B0604020202020204" pitchFamily="34" charset="0"/>
              </a:rPr>
              <a:t>co- </a:t>
            </a:r>
            <a:r>
              <a:rPr lang="en-US" sz="1800" dirty="0">
                <a:effectLst/>
                <a:latin typeface="Arial" panose="020B0604020202020204" pitchFamily="34" charset="0"/>
                <a:ea typeface="Arial" panose="020B0604020202020204" pitchFamily="34" charset="0"/>
              </a:rPr>
              <a:t>operation</a:t>
            </a:r>
            <a:r>
              <a:rPr lang="en-US" sz="1800" spc="-290" dirty="0">
                <a:effectLst/>
                <a:latin typeface="Arial" panose="020B0604020202020204" pitchFamily="34" charset="0"/>
                <a:ea typeface="Arial" panose="020B0604020202020204" pitchFamily="34" charset="0"/>
              </a:rPr>
              <a:t> </a:t>
            </a:r>
            <a:r>
              <a:rPr lang="en-US" sz="1800" dirty="0">
                <a:effectLst/>
                <a:latin typeface="Arial" panose="020B0604020202020204" pitchFamily="34" charset="0"/>
                <a:ea typeface="Arial" panose="020B0604020202020204" pitchFamily="34" charset="0"/>
              </a:rPr>
              <a:t>and</a:t>
            </a:r>
            <a:r>
              <a:rPr lang="en-US" sz="1800" spc="-285" dirty="0">
                <a:effectLst/>
                <a:latin typeface="Arial" panose="020B0604020202020204" pitchFamily="34" charset="0"/>
                <a:ea typeface="Arial" panose="020B0604020202020204" pitchFamily="34" charset="0"/>
              </a:rPr>
              <a:t> </a:t>
            </a:r>
            <a:r>
              <a:rPr lang="en-US" sz="1800" dirty="0">
                <a:effectLst/>
                <a:latin typeface="Arial" panose="020B0604020202020204" pitchFamily="34" charset="0"/>
                <a:ea typeface="Arial" panose="020B0604020202020204" pitchFamily="34" charset="0"/>
              </a:rPr>
              <a:t>suggestions.</a:t>
            </a:r>
            <a:r>
              <a:rPr lang="en-US" sz="1800" spc="-285" dirty="0">
                <a:effectLst/>
                <a:latin typeface="Arial" panose="020B0604020202020204" pitchFamily="34" charset="0"/>
                <a:ea typeface="Arial" panose="020B0604020202020204" pitchFamily="34" charset="0"/>
              </a:rPr>
              <a:t> </a:t>
            </a:r>
            <a:r>
              <a:rPr lang="en-US" sz="1800" dirty="0">
                <a:effectLst/>
                <a:latin typeface="Arial" panose="020B0604020202020204" pitchFamily="34" charset="0"/>
                <a:ea typeface="Arial" panose="020B0604020202020204" pitchFamily="34" charset="0"/>
              </a:rPr>
              <a:t>Finally,</a:t>
            </a:r>
            <a:r>
              <a:rPr lang="en-US" sz="1800" spc="-290" dirty="0">
                <a:effectLst/>
                <a:latin typeface="Arial" panose="020B0604020202020204" pitchFamily="34" charset="0"/>
                <a:ea typeface="Arial" panose="020B0604020202020204" pitchFamily="34" charset="0"/>
              </a:rPr>
              <a:t> </a:t>
            </a:r>
            <a:r>
              <a:rPr lang="en-US" sz="1800" dirty="0">
                <a:effectLst/>
                <a:latin typeface="Arial" panose="020B0604020202020204" pitchFamily="34" charset="0"/>
                <a:ea typeface="Arial" panose="020B0604020202020204" pitchFamily="34" charset="0"/>
              </a:rPr>
              <a:t>we</a:t>
            </a:r>
            <a:r>
              <a:rPr lang="en-US" sz="1800" spc="-275" dirty="0">
                <a:effectLst/>
                <a:latin typeface="Arial" panose="020B0604020202020204" pitchFamily="34" charset="0"/>
                <a:ea typeface="Arial" panose="020B0604020202020204" pitchFamily="34" charset="0"/>
              </a:rPr>
              <a:t> </a:t>
            </a:r>
            <a:r>
              <a:rPr lang="en-US" sz="1800" dirty="0">
                <a:effectLst/>
                <a:latin typeface="Arial" panose="020B0604020202020204" pitchFamily="34" charset="0"/>
                <a:ea typeface="Arial" panose="020B0604020202020204" pitchFamily="34" charset="0"/>
              </a:rPr>
              <a:t>would</a:t>
            </a:r>
            <a:r>
              <a:rPr lang="en-US" sz="1800" spc="-280" dirty="0">
                <a:effectLst/>
                <a:latin typeface="Arial" panose="020B0604020202020204" pitchFamily="34" charset="0"/>
                <a:ea typeface="Arial" panose="020B0604020202020204" pitchFamily="34" charset="0"/>
              </a:rPr>
              <a:t> </a:t>
            </a:r>
            <a:r>
              <a:rPr lang="en-US" sz="1800" dirty="0">
                <a:effectLst/>
                <a:latin typeface="Arial" panose="020B0604020202020204" pitchFamily="34" charset="0"/>
                <a:ea typeface="Arial" panose="020B0604020202020204" pitchFamily="34" charset="0"/>
              </a:rPr>
              <a:t>like</a:t>
            </a:r>
            <a:r>
              <a:rPr lang="en-US" sz="1800" spc="-285" dirty="0">
                <a:effectLst/>
                <a:latin typeface="Arial" panose="020B0604020202020204" pitchFamily="34" charset="0"/>
                <a:ea typeface="Arial" panose="020B0604020202020204" pitchFamily="34" charset="0"/>
              </a:rPr>
              <a:t> </a:t>
            </a:r>
            <a:r>
              <a:rPr lang="en-US" sz="1800" dirty="0">
                <a:effectLst/>
                <a:latin typeface="Arial" panose="020B0604020202020204" pitchFamily="34" charset="0"/>
                <a:ea typeface="Arial" panose="020B0604020202020204" pitchFamily="34" charset="0"/>
              </a:rPr>
              <a:t>to</a:t>
            </a:r>
            <a:r>
              <a:rPr lang="en-US" sz="1800" spc="-290" dirty="0">
                <a:effectLst/>
                <a:latin typeface="Arial" panose="020B0604020202020204" pitchFamily="34" charset="0"/>
                <a:ea typeface="Arial" panose="020B0604020202020204" pitchFamily="34" charset="0"/>
              </a:rPr>
              <a:t> </a:t>
            </a:r>
            <a:r>
              <a:rPr lang="en-US" sz="1800" dirty="0">
                <a:effectLst/>
                <a:latin typeface="Arial" panose="020B0604020202020204" pitchFamily="34" charset="0"/>
                <a:ea typeface="Arial" panose="020B0604020202020204" pitchFamily="34" charset="0"/>
              </a:rPr>
              <a:t>thank all our friends for their help and suggestions without which completing this project would not have been possible</a:t>
            </a:r>
            <a:endParaRPr lang="en-IN" sz="1800" dirty="0">
              <a:effectLst/>
              <a:latin typeface="Arial" panose="020B0604020202020204" pitchFamily="34" charset="0"/>
              <a:ea typeface="Arial" panose="020B0604020202020204" pitchFamily="34" charset="0"/>
            </a:endParaRPr>
          </a:p>
          <a:p>
            <a:r>
              <a:rPr lang="en-US" sz="1800" dirty="0">
                <a:effectLst/>
                <a:latin typeface="Arial" panose="020B0604020202020204" pitchFamily="34" charset="0"/>
                <a:ea typeface="Arial" panose="020B0604020202020204" pitchFamily="34" charset="0"/>
              </a:rPr>
              <a:t>Obediently,</a:t>
            </a:r>
          </a:p>
          <a:p>
            <a:r>
              <a:rPr lang="en-US" kern="1200" dirty="0">
                <a:solidFill>
                  <a:schemeClr val="tx1"/>
                </a:solidFill>
                <a:latin typeface="Arial" panose="020B0604020202020204" pitchFamily="34" charset="0"/>
                <a:cs typeface="+mn-cs"/>
              </a:rPr>
              <a:t>S N CHARAN;</a:t>
            </a:r>
          </a:p>
          <a:p>
            <a:r>
              <a:rPr lang="en-US" sz="1800" dirty="0">
                <a:latin typeface="Arial" panose="020B0604020202020204" pitchFamily="34" charset="0"/>
                <a:ea typeface="+mn-ea"/>
              </a:rPr>
              <a:t>MUKESH H P;</a:t>
            </a:r>
          </a:p>
          <a:p>
            <a:r>
              <a:rPr lang="en-US" kern="1200" dirty="0">
                <a:solidFill>
                  <a:schemeClr val="tx1"/>
                </a:solidFill>
                <a:latin typeface="Arial" panose="020B0604020202020204" pitchFamily="34" charset="0"/>
                <a:cs typeface="+mn-cs"/>
              </a:rPr>
              <a:t>MOULESWAR;</a:t>
            </a:r>
          </a:p>
          <a:p>
            <a:r>
              <a:rPr lang="en-US" sz="1800" dirty="0">
                <a:latin typeface="Arial" panose="020B0604020202020204" pitchFamily="34" charset="0"/>
                <a:ea typeface="+mn-ea"/>
              </a:rPr>
              <a:t>PRAJWAL J;</a:t>
            </a:r>
            <a:endParaRPr lang="en-US" sz="1800" kern="1200" dirty="0">
              <a:solidFill>
                <a:schemeClr val="tx1"/>
              </a:solidFill>
              <a:latin typeface="+mn-lt"/>
              <a:ea typeface="+mn-ea"/>
              <a:cs typeface="+mn-cs"/>
            </a:endParaRPr>
          </a:p>
        </p:txBody>
      </p:sp>
    </p:spTree>
    <p:extLst>
      <p:ext uri="{BB962C8B-B14F-4D97-AF65-F5344CB8AC3E}">
        <p14:creationId xmlns:p14="http://schemas.microsoft.com/office/powerpoint/2010/main" val="3016338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B69ED35-3E0C-4FC7-90F7-E264DA99FAB5}"/>
              </a:ext>
            </a:extLst>
          </p:cNvPr>
          <p:cNvSpPr/>
          <p:nvPr/>
        </p:nvSpPr>
        <p:spPr>
          <a:xfrm>
            <a:off x="1875099" y="497710"/>
            <a:ext cx="4930815" cy="923330"/>
          </a:xfrm>
          <a:prstGeom prst="rect">
            <a:avLst/>
          </a:prstGeom>
          <a:noFill/>
        </p:spPr>
        <p:txBody>
          <a:bodyPr wrap="square" lIns="91440" tIns="45720" rIns="91440" bIns="45720">
            <a:spAutoFit/>
          </a:bodyPr>
          <a:lstStyle/>
          <a:p>
            <a:pPr algn="ctr"/>
            <a:r>
              <a:rPr lang="en-US" sz="5400" dirty="0">
                <a:ln w="0"/>
                <a:effectLst>
                  <a:outerShdw blurRad="38100" dist="19050" dir="2700000" algn="tl" rotWithShape="0">
                    <a:schemeClr val="dk1">
                      <a:alpha val="40000"/>
                    </a:schemeClr>
                  </a:outerShdw>
                </a:effectLst>
              </a:rPr>
              <a:t>CONTENTS :  </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3" name="TextBox 2">
            <a:extLst>
              <a:ext uri="{FF2B5EF4-FFF2-40B4-BE49-F238E27FC236}">
                <a16:creationId xmlns:a16="http://schemas.microsoft.com/office/drawing/2014/main" id="{86E59DFB-7066-4C0B-AD2F-45AE381BD013}"/>
              </a:ext>
            </a:extLst>
          </p:cNvPr>
          <p:cNvSpPr txBox="1"/>
          <p:nvPr/>
        </p:nvSpPr>
        <p:spPr>
          <a:xfrm>
            <a:off x="717630" y="1828799"/>
            <a:ext cx="9005104" cy="4985980"/>
          </a:xfrm>
          <a:prstGeom prst="rect">
            <a:avLst/>
          </a:prstGeom>
          <a:noFill/>
        </p:spPr>
        <p:txBody>
          <a:bodyPr wrap="square" rtlCol="0">
            <a:spAutoFit/>
          </a:bodyPr>
          <a:lstStyle/>
          <a:p>
            <a:pPr marL="342900" indent="-342900">
              <a:buAutoNum type="arabicParenR"/>
            </a:pPr>
            <a:r>
              <a:rPr lang="en-US" sz="2400" dirty="0"/>
              <a:t>INTRODUCTION</a:t>
            </a:r>
          </a:p>
          <a:p>
            <a:pPr marL="342900" indent="-342900">
              <a:buAutoNum type="arabicParenR"/>
            </a:pPr>
            <a:r>
              <a:rPr lang="en-US" sz="2400" dirty="0"/>
              <a:t>HISTORY OF AUTOMATION</a:t>
            </a:r>
          </a:p>
          <a:p>
            <a:pPr marL="342900" indent="-342900">
              <a:buAutoNum type="arabicParenR"/>
            </a:pPr>
            <a:r>
              <a:rPr lang="en-US" sz="2400" dirty="0"/>
              <a:t>OBJECTIVES</a:t>
            </a:r>
          </a:p>
          <a:p>
            <a:pPr marL="342900" indent="-342900">
              <a:buAutoNum type="arabicParenR"/>
            </a:pPr>
            <a:r>
              <a:rPr lang="en-US" sz="2400" dirty="0"/>
              <a:t>WORKING OF AUTOMATIC DOOR</a:t>
            </a:r>
          </a:p>
          <a:p>
            <a:pPr marL="342900" indent="-342900">
              <a:buAutoNum type="arabicParenR"/>
            </a:pPr>
            <a:r>
              <a:rPr lang="en-IN" sz="2400" dirty="0"/>
              <a:t>COMPNENTS  AND SUPPLIES</a:t>
            </a:r>
          </a:p>
          <a:p>
            <a:pPr marL="342900" indent="-342900">
              <a:buAutoNum type="arabicParenR"/>
            </a:pPr>
            <a:r>
              <a:rPr lang="en-IN" sz="2400" dirty="0"/>
              <a:t>CODE FOR AUTOMATIC DOOR</a:t>
            </a:r>
          </a:p>
          <a:p>
            <a:pPr marL="342900" indent="-342900">
              <a:buAutoNum type="arabicParenR"/>
            </a:pPr>
            <a:r>
              <a:rPr lang="en-IN" sz="2400" dirty="0"/>
              <a:t>HARDWARE CONNECTIONS</a:t>
            </a:r>
          </a:p>
          <a:p>
            <a:pPr marL="342900" indent="-342900">
              <a:buAutoNum type="arabicParenR"/>
            </a:pPr>
            <a:r>
              <a:rPr lang="en-IN" sz="2400" dirty="0"/>
              <a:t>HOME LIGHT AUTOMATION  WORKING </a:t>
            </a:r>
          </a:p>
          <a:p>
            <a:pPr marL="342900" indent="-342900">
              <a:buAutoNum type="arabicParenR"/>
            </a:pPr>
            <a:r>
              <a:rPr lang="en-IN" sz="2400" dirty="0"/>
              <a:t>HARDWARE SUPPLIES</a:t>
            </a:r>
          </a:p>
          <a:p>
            <a:pPr marL="342900" indent="-342900">
              <a:buAutoNum type="arabicParenR"/>
            </a:pPr>
            <a:r>
              <a:rPr lang="en-IN" sz="2400" dirty="0"/>
              <a:t>HARDWARE CONNECTIONS </a:t>
            </a:r>
          </a:p>
          <a:p>
            <a:pPr marL="342900" indent="-342900">
              <a:buAutoNum type="arabicParenR"/>
            </a:pPr>
            <a:r>
              <a:rPr lang="en-IN" sz="2400" dirty="0"/>
              <a:t>SCOPE AND CONCLUSION </a:t>
            </a:r>
          </a:p>
          <a:p>
            <a:pPr marL="342900" indent="-342900">
              <a:buAutoNum type="arabicParenR"/>
            </a:pPr>
            <a:endParaRPr lang="en-IN" dirty="0"/>
          </a:p>
          <a:p>
            <a:pPr marL="342900" indent="-342900">
              <a:buAutoNum type="arabicParenR"/>
            </a:pPr>
            <a:endParaRPr lang="en-IN" dirty="0"/>
          </a:p>
          <a:p>
            <a:pPr marL="342900" indent="-342900">
              <a:buAutoNum type="arabicParenR"/>
            </a:pPr>
            <a:endParaRPr lang="en-IN" dirty="0"/>
          </a:p>
        </p:txBody>
      </p:sp>
    </p:spTree>
    <p:extLst>
      <p:ext uri="{BB962C8B-B14F-4D97-AF65-F5344CB8AC3E}">
        <p14:creationId xmlns:p14="http://schemas.microsoft.com/office/powerpoint/2010/main" val="34523648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7F29B-2730-4768-B599-F09BB47C4A52}"/>
              </a:ext>
            </a:extLst>
          </p:cNvPr>
          <p:cNvSpPr>
            <a:spLocks noGrp="1"/>
          </p:cNvSpPr>
          <p:nvPr>
            <p:ph type="title"/>
          </p:nvPr>
        </p:nvSpPr>
        <p:spPr>
          <a:xfrm>
            <a:off x="1562100" y="714374"/>
            <a:ext cx="5267325" cy="990601"/>
          </a:xfrm>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12144665-37EF-48B9-898F-C522366961F0}"/>
              </a:ext>
            </a:extLst>
          </p:cNvPr>
          <p:cNvSpPr>
            <a:spLocks noGrp="1"/>
          </p:cNvSpPr>
          <p:nvPr>
            <p:ph idx="1"/>
          </p:nvPr>
        </p:nvSpPr>
        <p:spPr>
          <a:xfrm>
            <a:off x="504825" y="2362201"/>
            <a:ext cx="10334625" cy="3324224"/>
          </a:xfrm>
        </p:spPr>
        <p:txBody>
          <a:bodyPr>
            <a:noAutofit/>
          </a:bodyPr>
          <a:lstStyle/>
          <a:p>
            <a:r>
              <a:rPr lang="en-US" sz="2400" dirty="0"/>
              <a:t>While the cost of living is going up, there is a growing focus to involve technology to lower those prices. With this in mind the Smart Home project allows the user to build and maintain a house that is smart enough to keep energy levels down while providing more automated applications. A smart home will take advantage of its environment and allow seamless control whether the user is present or away. With a home that has this advantage, you can know that your home is performing at its best in energy performance.</a:t>
            </a:r>
            <a:endParaRPr lang="en-IN" sz="2400" dirty="0"/>
          </a:p>
        </p:txBody>
      </p:sp>
    </p:spTree>
    <p:extLst>
      <p:ext uri="{BB962C8B-B14F-4D97-AF65-F5344CB8AC3E}">
        <p14:creationId xmlns:p14="http://schemas.microsoft.com/office/powerpoint/2010/main" val="13621978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8367101-7EC5-4EEB-BF00-6C9D7A858925}"/>
              </a:ext>
            </a:extLst>
          </p:cNvPr>
          <p:cNvSpPr/>
          <p:nvPr/>
        </p:nvSpPr>
        <p:spPr>
          <a:xfrm>
            <a:off x="2123648" y="237301"/>
            <a:ext cx="8721829" cy="1754326"/>
          </a:xfrm>
          <a:prstGeom prst="rect">
            <a:avLst/>
          </a:prstGeom>
          <a:noFill/>
        </p:spPr>
        <p:txBody>
          <a:bodyPr wrap="square" lIns="91440" tIns="45720" rIns="91440" bIns="45720">
            <a:spAutoFit/>
          </a:bodyPr>
          <a:lstStyle/>
          <a:p>
            <a:pPr algn="ctr"/>
            <a:r>
              <a:rPr lang="en-US" sz="5400" dirty="0">
                <a:ln w="0"/>
                <a:solidFill>
                  <a:schemeClr val="accent1"/>
                </a:solidFill>
                <a:effectLst>
                  <a:outerShdw blurRad="38100" dist="25400" dir="5400000" algn="ctr" rotWithShape="0">
                    <a:srgbClr val="6E747A">
                      <a:alpha val="43000"/>
                    </a:srgbClr>
                  </a:outerShdw>
                </a:effectLst>
              </a:rPr>
              <a:t>History of automation</a:t>
            </a:r>
          </a:p>
          <a:p>
            <a:pPr algn="ctr"/>
            <a:endParaRPr lang="en-US" sz="5400" b="0" cap="none" spc="0" dirty="0">
              <a:ln w="0"/>
              <a:solidFill>
                <a:schemeClr val="accent1"/>
              </a:solidFill>
              <a:effectLst>
                <a:outerShdw blurRad="38100" dist="25400" dir="5400000" algn="ctr" rotWithShape="0">
                  <a:srgbClr val="6E747A">
                    <a:alpha val="43000"/>
                  </a:srgbClr>
                </a:outerShdw>
              </a:effectLst>
            </a:endParaRPr>
          </a:p>
        </p:txBody>
      </p:sp>
      <p:cxnSp>
        <p:nvCxnSpPr>
          <p:cNvPr id="8" name="Straight Arrow Connector 7">
            <a:extLst>
              <a:ext uri="{FF2B5EF4-FFF2-40B4-BE49-F238E27FC236}">
                <a16:creationId xmlns:a16="http://schemas.microsoft.com/office/drawing/2014/main" id="{BFE0C9FC-6405-4F26-A722-E126A070185D}"/>
              </a:ext>
            </a:extLst>
          </p:cNvPr>
          <p:cNvCxnSpPr/>
          <p:nvPr/>
        </p:nvCxnSpPr>
        <p:spPr>
          <a:xfrm flipV="1">
            <a:off x="627406" y="1213264"/>
            <a:ext cx="10873409" cy="785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01D28FA7-28E2-426E-9666-73FDC1D5E551}"/>
              </a:ext>
            </a:extLst>
          </p:cNvPr>
          <p:cNvSpPr txBox="1"/>
          <p:nvPr/>
        </p:nvSpPr>
        <p:spPr>
          <a:xfrm>
            <a:off x="400049" y="1768156"/>
            <a:ext cx="11328125" cy="3785652"/>
          </a:xfrm>
          <a:prstGeom prst="rect">
            <a:avLst/>
          </a:prstGeom>
          <a:noFill/>
        </p:spPr>
        <p:txBody>
          <a:bodyPr wrap="square" rtlCol="0">
            <a:spAutoFit/>
          </a:bodyPr>
          <a:lstStyle/>
          <a:p>
            <a:r>
              <a:rPr lang="en-US" sz="2000" dirty="0"/>
              <a:t>Automation is the transfer of tasks normally performed by humans to a set of technological elements. An automated system consists of two parts:</a:t>
            </a:r>
          </a:p>
          <a:p>
            <a:endParaRPr lang="en-US" sz="2000" dirty="0"/>
          </a:p>
          <a:p>
            <a:r>
              <a:rPr lang="en-US" sz="2000" dirty="0"/>
              <a:t> ✓ Operation: Part formed by elements that act directly on the machine and make it perform desired operations.</a:t>
            </a:r>
          </a:p>
          <a:p>
            <a:r>
              <a:rPr lang="en-US" sz="2000" dirty="0"/>
              <a:t>These elements are called actuators and some examples are engines, cylinders or photodiodes.</a:t>
            </a:r>
          </a:p>
          <a:p>
            <a:r>
              <a:rPr lang="en-US" sz="2000" dirty="0"/>
              <a:t> ✓ Control: Brain of system, normally constituted by a programmable automaton, able to communicate with all constituents of the operation part.</a:t>
            </a:r>
          </a:p>
          <a:p>
            <a:endParaRPr lang="en-US" sz="2000" dirty="0"/>
          </a:p>
          <a:p>
            <a:r>
              <a:rPr lang="en-US" sz="2000" dirty="0"/>
              <a:t> The inclusion of control in the automation system, allows to decide on the development of a process, manipulating certain variables to get these or other variables to act in the desired way. Although it seems a recent technology and currently is in full development, automation dates back to ancient times. </a:t>
            </a:r>
            <a:endParaRPr lang="en-IN" sz="2000" dirty="0"/>
          </a:p>
        </p:txBody>
      </p:sp>
    </p:spTree>
    <p:extLst>
      <p:ext uri="{BB962C8B-B14F-4D97-AF65-F5344CB8AC3E}">
        <p14:creationId xmlns:p14="http://schemas.microsoft.com/office/powerpoint/2010/main" val="26100080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F7FDF29-18B8-4512-BD88-5E30404AE22D}"/>
              </a:ext>
            </a:extLst>
          </p:cNvPr>
          <p:cNvSpPr txBox="1"/>
          <p:nvPr/>
        </p:nvSpPr>
        <p:spPr>
          <a:xfrm flipH="1">
            <a:off x="161924" y="847130"/>
            <a:ext cx="10859454" cy="6063198"/>
          </a:xfrm>
          <a:prstGeom prst="rect">
            <a:avLst/>
          </a:prstGeom>
          <a:noFill/>
        </p:spPr>
        <p:txBody>
          <a:bodyPr wrap="square" rtlCol="0">
            <a:spAutoFit/>
          </a:bodyPr>
          <a:lstStyle/>
          <a:p>
            <a:r>
              <a:rPr lang="en-US" sz="2800" dirty="0"/>
              <a:t>The main objective of this project is to design and develop a prototype of a home automation controllable from Arudino Application must be able to perceive and act and to have various types of operation in order to obtain the purpose for which this technology was invented: maximizing user’s comfort offering an easy way to personalize home. The steps that should be taken to achieve the expected result are the following:</a:t>
            </a:r>
          </a:p>
          <a:p>
            <a:r>
              <a:rPr lang="en-US" sz="2400" dirty="0"/>
              <a:t>1) Determine the scope of the application and delimit the points that each mode of operation must .deal with.</a:t>
            </a:r>
          </a:p>
          <a:p>
            <a:r>
              <a:rPr lang="en-US" sz="2400" dirty="0"/>
              <a:t> 2) Select the components and software. </a:t>
            </a:r>
          </a:p>
          <a:p>
            <a:r>
              <a:rPr lang="en-US" sz="2400" dirty="0"/>
              <a:t>3) Electronic design. </a:t>
            </a:r>
          </a:p>
          <a:p>
            <a:r>
              <a:rPr lang="en-US" sz="2400" dirty="0"/>
              <a:t>4) Program the board. </a:t>
            </a:r>
          </a:p>
          <a:p>
            <a:r>
              <a:rPr lang="en-US" sz="2400" dirty="0"/>
              <a:t> 5) Test and debug the application</a:t>
            </a:r>
          </a:p>
          <a:p>
            <a:endParaRPr lang="en-US" sz="2400" dirty="0"/>
          </a:p>
          <a:p>
            <a:endParaRPr lang="en-IN" sz="2400" dirty="0"/>
          </a:p>
        </p:txBody>
      </p:sp>
      <p:sp>
        <p:nvSpPr>
          <p:cNvPr id="4" name="Rectangle 3">
            <a:extLst>
              <a:ext uri="{FF2B5EF4-FFF2-40B4-BE49-F238E27FC236}">
                <a16:creationId xmlns:a16="http://schemas.microsoft.com/office/drawing/2014/main" id="{C8D81F7C-5C2A-496D-93D2-C6FDF257D7B3}"/>
              </a:ext>
            </a:extLst>
          </p:cNvPr>
          <p:cNvSpPr/>
          <p:nvPr/>
        </p:nvSpPr>
        <p:spPr>
          <a:xfrm>
            <a:off x="3228975" y="-76200"/>
            <a:ext cx="4629149" cy="923330"/>
          </a:xfrm>
          <a:prstGeom prst="rect">
            <a:avLst/>
          </a:prstGeom>
          <a:noFill/>
        </p:spPr>
        <p:txBody>
          <a:bodyPr wrap="square" lIns="91440" tIns="45720" rIns="91440" bIns="45720">
            <a:spAutoFit/>
          </a:bodyPr>
          <a:lstStyle/>
          <a:p>
            <a:pPr algn="ctr"/>
            <a:r>
              <a:rPr lang="en-US" sz="5400" dirty="0">
                <a:ln w="0"/>
                <a:solidFill>
                  <a:schemeClr val="accent1"/>
                </a:solidFill>
                <a:effectLst>
                  <a:outerShdw blurRad="38100" dist="25400" dir="5400000" algn="ctr" rotWithShape="0">
                    <a:srgbClr val="6E747A">
                      <a:alpha val="43000"/>
                    </a:srgbClr>
                  </a:outerShdw>
                </a:effectLst>
              </a:rPr>
              <a:t>objective</a:t>
            </a:r>
            <a:endParaRPr lang="en-US" sz="5400" b="0" cap="none" spc="0" dirty="0">
              <a:ln w="0"/>
              <a:solidFill>
                <a:schemeClr val="accent1"/>
              </a:solidFill>
              <a:effectLst>
                <a:outerShdw blurRad="38100" dist="25400" dir="5400000" algn="ctr" rotWithShape="0">
                  <a:srgbClr val="6E747A">
                    <a:alpha val="43000"/>
                  </a:srgbClr>
                </a:outerShdw>
              </a:effectLst>
            </a:endParaRPr>
          </a:p>
        </p:txBody>
      </p:sp>
      <p:cxnSp>
        <p:nvCxnSpPr>
          <p:cNvPr id="7" name="Straight Arrow Connector 6">
            <a:extLst>
              <a:ext uri="{FF2B5EF4-FFF2-40B4-BE49-F238E27FC236}">
                <a16:creationId xmlns:a16="http://schemas.microsoft.com/office/drawing/2014/main" id="{C434674B-368A-42C3-9928-59ADCFFE3069}"/>
              </a:ext>
            </a:extLst>
          </p:cNvPr>
          <p:cNvCxnSpPr/>
          <p:nvPr/>
        </p:nvCxnSpPr>
        <p:spPr>
          <a:xfrm>
            <a:off x="161924" y="698957"/>
            <a:ext cx="111633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93175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2680996-D1B3-4F9B-B76B-923DCD3E9F90}"/>
              </a:ext>
            </a:extLst>
          </p:cNvPr>
          <p:cNvSpPr txBox="1"/>
          <p:nvPr/>
        </p:nvSpPr>
        <p:spPr>
          <a:xfrm>
            <a:off x="215096" y="1458410"/>
            <a:ext cx="11761807" cy="6494085"/>
          </a:xfrm>
          <a:prstGeom prst="rect">
            <a:avLst/>
          </a:prstGeom>
          <a:noFill/>
        </p:spPr>
        <p:txBody>
          <a:bodyPr wrap="square" rtlCol="0">
            <a:spAutoFit/>
          </a:bodyPr>
          <a:lstStyle/>
          <a:p>
            <a:pPr algn="l"/>
            <a:endParaRPr lang="en-US" sz="3200" b="0" i="0" dirty="0">
              <a:effectLst/>
              <a:latin typeface="typonine sans regular"/>
            </a:endParaRPr>
          </a:p>
          <a:p>
            <a:pPr algn="l"/>
            <a:r>
              <a:rPr lang="en-US" sz="3200" b="0" i="0" dirty="0">
                <a:effectLst/>
                <a:latin typeface="typonine sans regular"/>
              </a:rPr>
              <a:t>The project generally relates to an automatic opening and closing of door which will sense person or object approaching door and open automatically. This system is controlled by Arduino micro controller. </a:t>
            </a:r>
          </a:p>
          <a:p>
            <a:r>
              <a:rPr lang="en-US" sz="3200" b="0" i="0" dirty="0">
                <a:effectLst/>
                <a:latin typeface="typonine sans regular"/>
              </a:rPr>
              <a:t>The system includes servo motor which makes door to slides during opening or closing by rack and pinion gearing, a </a:t>
            </a:r>
            <a:r>
              <a:rPr lang="en-US" sz="3200" dirty="0">
                <a:latin typeface="typonine sans regular"/>
              </a:rPr>
              <a:t>serial monitor </a:t>
            </a:r>
            <a:r>
              <a:rPr lang="en-US" sz="3200" b="0" i="0" dirty="0">
                <a:effectLst/>
                <a:latin typeface="typonine sans regular"/>
              </a:rPr>
              <a:t>to display information state of door, through the duration of opened door and a controller for controlling the opening and closing of the door as a person or object detected by sensor.</a:t>
            </a:r>
          </a:p>
          <a:p>
            <a:pPr algn="l"/>
            <a:endParaRPr lang="en-US" sz="3200" b="0" i="0" dirty="0">
              <a:effectLst/>
              <a:latin typeface="typonine sans regular"/>
            </a:endParaRPr>
          </a:p>
          <a:p>
            <a:r>
              <a:rPr lang="en-US" sz="3200" b="0" i="0" dirty="0">
                <a:effectLst/>
                <a:latin typeface="typonine sans regular"/>
              </a:rPr>
              <a:t> </a:t>
            </a:r>
          </a:p>
          <a:p>
            <a:endParaRPr lang="en-US" sz="3200" b="0" i="0" dirty="0">
              <a:effectLst/>
              <a:latin typeface="typonine sans regular"/>
            </a:endParaRPr>
          </a:p>
          <a:p>
            <a:endParaRPr lang="en-IN" sz="3200" dirty="0"/>
          </a:p>
        </p:txBody>
      </p:sp>
      <p:sp>
        <p:nvSpPr>
          <p:cNvPr id="5" name="Rectangle 4">
            <a:extLst>
              <a:ext uri="{FF2B5EF4-FFF2-40B4-BE49-F238E27FC236}">
                <a16:creationId xmlns:a16="http://schemas.microsoft.com/office/drawing/2014/main" id="{64620DDC-26D7-4CE1-A8DA-EEB2592EC63E}"/>
              </a:ext>
            </a:extLst>
          </p:cNvPr>
          <p:cNvSpPr/>
          <p:nvPr/>
        </p:nvSpPr>
        <p:spPr>
          <a:xfrm>
            <a:off x="132792" y="348792"/>
            <a:ext cx="11622433" cy="923330"/>
          </a:xfrm>
          <a:prstGeom prst="rect">
            <a:avLst/>
          </a:prstGeom>
          <a:noFill/>
        </p:spPr>
        <p:txBody>
          <a:bodyPr wrap="square" lIns="91440" tIns="45720" rIns="91440" bIns="45720">
            <a:spAutoFit/>
          </a:bodyPr>
          <a:lstStyle/>
          <a:p>
            <a:pPr algn="ctr"/>
            <a:r>
              <a:rPr lang="en-US" sz="5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WORKING OF AUTOMATIC DOOR</a:t>
            </a:r>
          </a:p>
        </p:txBody>
      </p:sp>
    </p:spTree>
    <p:extLst>
      <p:ext uri="{BB962C8B-B14F-4D97-AF65-F5344CB8AC3E}">
        <p14:creationId xmlns:p14="http://schemas.microsoft.com/office/powerpoint/2010/main" val="27801239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D281791-3F3A-4C57-B0E3-FA02A57B3B2B}"/>
              </a:ext>
            </a:extLst>
          </p:cNvPr>
          <p:cNvSpPr txBox="1"/>
          <p:nvPr/>
        </p:nvSpPr>
        <p:spPr>
          <a:xfrm>
            <a:off x="474562" y="902825"/>
            <a:ext cx="9861630" cy="6494085"/>
          </a:xfrm>
          <a:prstGeom prst="rect">
            <a:avLst/>
          </a:prstGeom>
          <a:noFill/>
        </p:spPr>
        <p:txBody>
          <a:bodyPr wrap="square" rtlCol="0">
            <a:spAutoFit/>
          </a:bodyPr>
          <a:lstStyle/>
          <a:p>
            <a:pPr algn="l"/>
            <a:endParaRPr lang="en-US" sz="3200" b="0" i="0" dirty="0">
              <a:effectLst/>
              <a:latin typeface="typonine sans regular"/>
            </a:endParaRPr>
          </a:p>
          <a:p>
            <a:pPr algn="l"/>
            <a:r>
              <a:rPr lang="en-US" sz="3200" b="0" i="0" dirty="0">
                <a:effectLst/>
                <a:latin typeface="typonine sans regular"/>
              </a:rPr>
              <a:t>In this project we can  make automated door in 2 different ways, 1st by using Ultrasonic distance sensor and second by using IR sensor. </a:t>
            </a:r>
          </a:p>
          <a:p>
            <a:pPr algn="l"/>
            <a:r>
              <a:rPr lang="en-US" sz="3200" b="0" i="0" dirty="0">
                <a:effectLst/>
                <a:latin typeface="typonine sans regular"/>
              </a:rPr>
              <a:t>Servo motor will be common component in both of them. Smart Door as its name represents is an automatic door.</a:t>
            </a:r>
          </a:p>
          <a:p>
            <a:r>
              <a:rPr lang="en-US" sz="3200" b="0" i="0" dirty="0">
                <a:effectLst/>
                <a:latin typeface="typonine sans regular"/>
              </a:rPr>
              <a:t>It works like when you will come in front of this door it will open automatically with the help of a servo motor. So there is some sensor work to detect the object in front of the door.</a:t>
            </a:r>
          </a:p>
          <a:p>
            <a:pPr algn="l"/>
            <a:endParaRPr lang="en-US" sz="3200" b="0" i="0" dirty="0">
              <a:effectLst/>
              <a:latin typeface="typonine sans regular"/>
            </a:endParaRPr>
          </a:p>
          <a:p>
            <a:pPr algn="l"/>
            <a:endParaRPr lang="en-US" sz="3200" b="0" i="0" dirty="0">
              <a:effectLst/>
              <a:latin typeface="typonine sans regular"/>
            </a:endParaRPr>
          </a:p>
          <a:p>
            <a:pPr algn="l"/>
            <a:endParaRPr lang="en-US" sz="3200" b="0" i="0" dirty="0">
              <a:effectLst/>
              <a:latin typeface="typonine sans regular"/>
            </a:endParaRPr>
          </a:p>
        </p:txBody>
      </p:sp>
    </p:spTree>
    <p:extLst>
      <p:ext uri="{BB962C8B-B14F-4D97-AF65-F5344CB8AC3E}">
        <p14:creationId xmlns:p14="http://schemas.microsoft.com/office/powerpoint/2010/main" val="6054738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0742599-97F2-4AC6-AFB1-E7219A7CBCDE}"/>
              </a:ext>
            </a:extLst>
          </p:cNvPr>
          <p:cNvSpPr/>
          <p:nvPr/>
        </p:nvSpPr>
        <p:spPr>
          <a:xfrm>
            <a:off x="1049653" y="95250"/>
            <a:ext cx="8903972" cy="769441"/>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4400" b="1" cap="none" spc="0" dirty="0">
                <a:ln/>
                <a:solidFill>
                  <a:schemeClr val="accent4"/>
                </a:solidFill>
                <a:effectLst/>
              </a:rPr>
              <a:t>COMPONENTS AND SUPPLIES</a:t>
            </a:r>
          </a:p>
        </p:txBody>
      </p:sp>
      <p:sp>
        <p:nvSpPr>
          <p:cNvPr id="4" name="TextBox 3">
            <a:extLst>
              <a:ext uri="{FF2B5EF4-FFF2-40B4-BE49-F238E27FC236}">
                <a16:creationId xmlns:a16="http://schemas.microsoft.com/office/drawing/2014/main" id="{225AD53B-2260-4328-B384-FD4C4A298E26}"/>
              </a:ext>
            </a:extLst>
          </p:cNvPr>
          <p:cNvSpPr txBox="1"/>
          <p:nvPr/>
        </p:nvSpPr>
        <p:spPr>
          <a:xfrm>
            <a:off x="885825" y="933449"/>
            <a:ext cx="10972800" cy="7940635"/>
          </a:xfrm>
          <a:prstGeom prst="rect">
            <a:avLst/>
          </a:prstGeom>
          <a:noFill/>
        </p:spPr>
        <p:txBody>
          <a:bodyPr wrap="square" rtlCol="0">
            <a:spAutoFit/>
          </a:bodyPr>
          <a:lstStyle/>
          <a:p>
            <a:pPr marL="342900" indent="-342900">
              <a:buAutoNum type="arabicParenR"/>
            </a:pPr>
            <a:r>
              <a:rPr lang="en-US" sz="3200" dirty="0"/>
              <a:t>  Arudino uno </a:t>
            </a:r>
          </a:p>
          <a:p>
            <a:pPr marL="342900" indent="-342900">
              <a:buAutoNum type="arabicParenR"/>
            </a:pPr>
            <a:r>
              <a:rPr lang="en-US" sz="3200" dirty="0"/>
              <a:t>SG90 Micro-serv0 motor</a:t>
            </a:r>
          </a:p>
          <a:p>
            <a:pPr marL="342900" indent="-342900">
              <a:buAutoNum type="arabicParenR"/>
            </a:pPr>
            <a:r>
              <a:rPr lang="en-US" sz="3200" dirty="0"/>
              <a:t>Ultrasonic sensor hc-sr04 (generic)</a:t>
            </a:r>
          </a:p>
          <a:p>
            <a:pPr marL="342900" indent="-342900">
              <a:buAutoNum type="arabicParenR"/>
            </a:pPr>
            <a:r>
              <a:rPr lang="en-US" sz="3200" dirty="0"/>
              <a:t>IR tracking sensor module</a:t>
            </a:r>
          </a:p>
          <a:p>
            <a:pPr marL="342900" indent="-342900">
              <a:buAutoNum type="arabicParenR"/>
            </a:pPr>
            <a:r>
              <a:rPr lang="en-US" sz="3200" dirty="0"/>
              <a:t>Male /female jumper wires</a:t>
            </a:r>
          </a:p>
          <a:p>
            <a:pPr marL="342900" indent="-342900">
              <a:buAutoNum type="arabicParenR"/>
            </a:pPr>
            <a:r>
              <a:rPr lang="en-US" sz="3200" dirty="0"/>
              <a:t>Breadboard</a:t>
            </a:r>
          </a:p>
          <a:p>
            <a:pPr marL="342900" indent="-342900">
              <a:buAutoNum type="arabicParenR"/>
            </a:pPr>
            <a:r>
              <a:rPr lang="en-IN" sz="3200" dirty="0"/>
              <a:t>Led light</a:t>
            </a:r>
          </a:p>
          <a:p>
            <a:r>
              <a:rPr lang="en-IN" sz="3200" dirty="0"/>
              <a:t> </a:t>
            </a:r>
          </a:p>
          <a:p>
            <a:r>
              <a:rPr lang="en-IN" sz="3200" dirty="0"/>
              <a:t>APPS AND ONLINE SERVICES</a:t>
            </a:r>
          </a:p>
          <a:p>
            <a:endParaRPr lang="en-IN" sz="3200" dirty="0"/>
          </a:p>
          <a:p>
            <a:r>
              <a:rPr lang="en-IN" sz="3200" dirty="0"/>
              <a:t>ARUDINO IDE</a:t>
            </a:r>
          </a:p>
          <a:p>
            <a:endParaRPr lang="en-IN" sz="3200" dirty="0"/>
          </a:p>
          <a:p>
            <a:endParaRPr lang="en-IN" dirty="0"/>
          </a:p>
          <a:p>
            <a:pPr marL="342900" indent="-342900">
              <a:buAutoNum type="arabicParenR"/>
            </a:pPr>
            <a:endParaRPr lang="en-IN" dirty="0"/>
          </a:p>
          <a:p>
            <a:pPr marL="342900" indent="-342900">
              <a:buAutoNum type="arabicParenR"/>
            </a:pPr>
            <a:endParaRPr lang="en-IN" dirty="0"/>
          </a:p>
          <a:p>
            <a:pPr marL="342900" indent="-342900">
              <a:buAutoNum type="arabicParenR"/>
            </a:pPr>
            <a:endParaRPr lang="en-IN" dirty="0"/>
          </a:p>
          <a:p>
            <a:pPr marL="342900" indent="-342900">
              <a:buAutoNum type="arabicParenR"/>
            </a:pPr>
            <a:endParaRPr lang="en-IN" dirty="0"/>
          </a:p>
          <a:p>
            <a:pPr marL="342900" indent="-342900">
              <a:buAutoNum type="arabicParenR"/>
            </a:pPr>
            <a:endParaRPr lang="en-IN" dirty="0"/>
          </a:p>
          <a:p>
            <a:pPr marL="342900" indent="-342900">
              <a:buAutoNum type="arabicParenR"/>
            </a:pPr>
            <a:endParaRPr lang="en-IN" dirty="0"/>
          </a:p>
        </p:txBody>
      </p:sp>
      <p:cxnSp>
        <p:nvCxnSpPr>
          <p:cNvPr id="9" name="Straight Connector 8">
            <a:extLst>
              <a:ext uri="{FF2B5EF4-FFF2-40B4-BE49-F238E27FC236}">
                <a16:creationId xmlns:a16="http://schemas.microsoft.com/office/drawing/2014/main" id="{04A70330-5606-4AE0-AF01-F9110502F07D}"/>
              </a:ext>
            </a:extLst>
          </p:cNvPr>
          <p:cNvCxnSpPr/>
          <p:nvPr/>
        </p:nvCxnSpPr>
        <p:spPr>
          <a:xfrm>
            <a:off x="790575" y="742950"/>
            <a:ext cx="10220325"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379627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38A3B04-B0F3-4C12-A722-52B5CF6D9723}">
  <ds:schemaRefs>
    <ds:schemaRef ds:uri="http://schemas.microsoft.com/sharepoint/v3/contenttype/forms"/>
  </ds:schemaRefs>
</ds:datastoreItem>
</file>

<file path=customXml/itemProps2.xml><?xml version="1.0" encoding="utf-8"?>
<ds:datastoreItem xmlns:ds="http://schemas.openxmlformats.org/officeDocument/2006/customXml" ds:itemID="{4F5B1FD9-3BB6-4DA9-A089-3B68C2323D4F}">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1747A963-53E0-44AF-AF13-963FE676C68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Ion</Template>
  <TotalTime>524</TotalTime>
  <Words>1331</Words>
  <Application>Microsoft Office PowerPoint</Application>
  <PresentationFormat>Widescreen</PresentationFormat>
  <Paragraphs>150</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Century Gothic</vt:lpstr>
      <vt:lpstr>typonine sans regular</vt:lpstr>
      <vt:lpstr>Wingdings 3</vt:lpstr>
      <vt:lpstr>Ion</vt:lpstr>
      <vt:lpstr>PowerPoint Presentation</vt:lpstr>
      <vt:lpstr>PowerPoint Presentation</vt:lpstr>
      <vt:lpstr>PowerPoint Presentation</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Title-home automation to prevent the spread covid 19</dc:title>
  <dc:creator>Charan S N</dc:creator>
  <cp:lastModifiedBy>Charan S N</cp:lastModifiedBy>
  <cp:revision>15</cp:revision>
  <dcterms:created xsi:type="dcterms:W3CDTF">2021-08-17T08:03:45Z</dcterms:created>
  <dcterms:modified xsi:type="dcterms:W3CDTF">2021-08-18T04:37:54Z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