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88" r:id="rId2"/>
    <p:sldId id="349" r:id="rId3"/>
    <p:sldId id="324" r:id="rId4"/>
    <p:sldId id="339" r:id="rId5"/>
    <p:sldId id="340" r:id="rId6"/>
    <p:sldId id="350" r:id="rId7"/>
    <p:sldId id="343" r:id="rId8"/>
    <p:sldId id="351" r:id="rId9"/>
    <p:sldId id="342" r:id="rId10"/>
    <p:sldId id="322" r:id="rId11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3"/>
      <p:bold r:id="rId14"/>
    </p:embeddedFont>
    <p:embeddedFont>
      <p:font typeface="Barlow Condensed Medium" panose="00000606000000000000" pitchFamily="2" charset="0"/>
      <p:regular r:id="rId15"/>
      <p: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Raleway Th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ADD"/>
    <a:srgbClr val="FFFFFF"/>
    <a:srgbClr val="00B5DD"/>
    <a:srgbClr val="D100EB"/>
    <a:srgbClr val="006DDF"/>
    <a:srgbClr val="02A204"/>
    <a:srgbClr val="E73812"/>
    <a:srgbClr val="328B9C"/>
    <a:srgbClr val="F99901"/>
    <a:srgbClr val="A26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87" d="100"/>
          <a:sy n="87" d="100"/>
        </p:scale>
        <p:origin x="1354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9F19-BD26-456C-8C43-4EFE1FDC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591" y="1847846"/>
            <a:ext cx="8353394" cy="1466853"/>
          </a:xfrm>
        </p:spPr>
        <p:txBody>
          <a:bodyPr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COMPARITIVE STUDY OF GRADIENT DOMIN BASED IMAGE BLENDING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7A5CC-33D5-4126-9C29-D92038844739}"/>
              </a:ext>
            </a:extLst>
          </p:cNvPr>
          <p:cNvSpPr txBox="1"/>
          <p:nvPr/>
        </p:nvSpPr>
        <p:spPr>
          <a:xfrm>
            <a:off x="6233609" y="3609660"/>
            <a:ext cx="3624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TANUJ M   </a:t>
            </a:r>
          </a:p>
          <a:p>
            <a:r>
              <a:rPr lang="en-IN" sz="17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AISHWARYA V</a:t>
            </a:r>
          </a:p>
          <a:p>
            <a:r>
              <a:rPr lang="en-IN" sz="17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APOORVA 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F408B-8E16-4EA5-A90D-C30554F12A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2" t="21236" r="19034" b="16920"/>
          <a:stretch>
            <a:fillRect/>
          </a:stretch>
        </p:blipFill>
        <p:spPr bwMode="auto">
          <a:xfrm>
            <a:off x="7470329" y="17200"/>
            <a:ext cx="1675272" cy="5286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C613F-075B-404F-9FB3-B92AE1473554}"/>
              </a:ext>
            </a:extLst>
          </p:cNvPr>
          <p:cNvSpPr txBox="1"/>
          <p:nvPr/>
        </p:nvSpPr>
        <p:spPr>
          <a:xfrm>
            <a:off x="5955003" y="3229329"/>
            <a:ext cx="1857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AUTHORS: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B9E9E-41B5-4CBA-9163-CB38469A2C0B}"/>
              </a:ext>
            </a:extLst>
          </p:cNvPr>
          <p:cNvSpPr txBox="1"/>
          <p:nvPr/>
        </p:nvSpPr>
        <p:spPr>
          <a:xfrm>
            <a:off x="2374675" y="1329396"/>
            <a:ext cx="5671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0" u="none" strike="noStrike" dirty="0">
                <a:solidFill>
                  <a:srgbClr val="000000"/>
                </a:solidFill>
                <a:effectLst/>
                <a:latin typeface="Barlow Condensed Medium" panose="020B0604020202020204" pitchFamily="2" charset="0"/>
              </a:rPr>
              <a:t>ICSES-2021 IEEE CONFERENCE</a:t>
            </a:r>
            <a:endParaRPr lang="en-US" sz="3200" dirty="0">
              <a:latin typeface="Barlow Condensed Medium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0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79242-C8D2-4EE7-A9BD-C20DB75C9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A97A1-17B9-4090-9E17-FC1175705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4"/>
          <a:stretch/>
        </p:blipFill>
        <p:spPr>
          <a:xfrm>
            <a:off x="0" y="0"/>
            <a:ext cx="472160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89A4E5-3BA1-4812-B7CF-1A318D82241F}"/>
              </a:ext>
            </a:extLst>
          </p:cNvPr>
          <p:cNvSpPr/>
          <p:nvPr/>
        </p:nvSpPr>
        <p:spPr>
          <a:xfrm>
            <a:off x="4721601" y="0"/>
            <a:ext cx="4422399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8E1F3-AAD3-4923-8888-A7D1515398C3}"/>
              </a:ext>
            </a:extLst>
          </p:cNvPr>
          <p:cNvSpPr/>
          <p:nvPr/>
        </p:nvSpPr>
        <p:spPr>
          <a:xfrm>
            <a:off x="4671237" y="1699259"/>
            <a:ext cx="4472763" cy="1780431"/>
          </a:xfrm>
          <a:prstGeom prst="rect">
            <a:avLst/>
          </a:prstGeom>
          <a:solidFill>
            <a:srgbClr val="01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AAA08-E242-4B8A-9928-B564B4E796FC}"/>
              </a:ext>
            </a:extLst>
          </p:cNvPr>
          <p:cNvSpPr txBox="1"/>
          <p:nvPr/>
        </p:nvSpPr>
        <p:spPr>
          <a:xfrm>
            <a:off x="3859619" y="2248584"/>
            <a:ext cx="4600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6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0B4-EF1B-4FA4-B7C6-3088B7F0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7" y="455545"/>
            <a:ext cx="5640900" cy="1082700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BB33-6683-456B-8D01-C1BBEF0A5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53" y="1274882"/>
            <a:ext cx="8655290" cy="324436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Comparing 3 different gradient domain-based approaches.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Portraying the importance of considering gradients in image blending.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Approaches that have been taken under consideration:</a:t>
            </a:r>
            <a:endParaRPr lang="en-US" dirty="0"/>
          </a:p>
          <a:p>
            <a:pPr marL="3759200" lvl="8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                     	  (a)Naive Blending</a:t>
            </a:r>
            <a:endParaRPr lang="en-US" dirty="0">
              <a:solidFill>
                <a:srgbClr val="000000"/>
              </a:solidFill>
              <a:effectLst/>
              <a:latin typeface="Barlow Light" panose="00000400000000000000" pitchFamily="2" charset="0"/>
            </a:endParaRPr>
          </a:p>
          <a:p>
            <a:pPr marL="3759200" lvl="8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	         	  (b)Poisson Blending</a:t>
            </a:r>
            <a:endParaRPr lang="en-US" dirty="0">
              <a:solidFill>
                <a:srgbClr val="000000"/>
              </a:solidFill>
              <a:effectLst/>
              <a:latin typeface="Barlow Light" panose="00000400000000000000" pitchFamily="2" charset="0"/>
            </a:endParaRPr>
          </a:p>
          <a:p>
            <a:pPr marL="3759200" lvl="8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	       	  (c)Mixed Gradient</a:t>
            </a:r>
            <a:endParaRPr lang="en-US" dirty="0">
              <a:solidFill>
                <a:srgbClr val="000000"/>
              </a:solidFill>
              <a:effectLst/>
              <a:latin typeface="Barlow Light" panose="00000400000000000000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E9004-1519-4CCB-8D60-7E4881E5E0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639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E1C3-988B-4AAC-A02B-A3804F4A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4FAB9-F520-438E-99BF-732B8C023C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DF3B6E-5C87-4F45-B9F7-446249F75AE5}"/>
              </a:ext>
            </a:extLst>
          </p:cNvPr>
          <p:cNvSpPr txBox="1">
            <a:spLocks/>
          </p:cNvSpPr>
          <p:nvPr/>
        </p:nvSpPr>
        <p:spPr>
          <a:xfrm>
            <a:off x="354205" y="1254466"/>
            <a:ext cx="8294820" cy="263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Barlow Light" panose="00000400000000000000" pitchFamily="2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Upcoming technologies have made image blending using gradient more efficient.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Classification of Image Editing: Global and Local changes</a:t>
            </a:r>
            <a:r>
              <a:rPr lang="en-US" sz="1800" dirty="0">
                <a:solidFill>
                  <a:srgbClr val="000000"/>
                </a:solidFill>
                <a:latin typeface="Barlow Light" panose="00000400000000000000" pitchFamily="2" charset="0"/>
              </a:rPr>
              <a:t>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Importance of image gradients in image manipulation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Barlow Light" panose="00000400000000000000" pitchFamily="2" charset="0"/>
            </a:endParaRPr>
          </a:p>
          <a:p>
            <a:endParaRPr lang="en-IN" sz="1600" dirty="0">
              <a:solidFill>
                <a:schemeClr val="tx1"/>
              </a:solidFill>
              <a:latin typeface="Barlow Light" panose="00000400000000000000" pitchFamily="2" charset="0"/>
              <a:cs typeface="Segoe UI" panose="020B0502040204020203" pitchFamily="34" charset="0"/>
            </a:endParaRPr>
          </a:p>
          <a:p>
            <a:pPr marL="114300" indent="0" algn="ctr">
              <a:buFont typeface="Barlow Light"/>
              <a:buNone/>
            </a:pPr>
            <a:endParaRPr lang="en-IN" sz="1600" b="1" i="1" dirty="0">
              <a:solidFill>
                <a:schemeClr val="tx1"/>
              </a:solidFill>
              <a:latin typeface="Barlow Light" panose="000004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F1D60-4D51-47FB-A51D-101682E0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01" y="3571158"/>
            <a:ext cx="2537851" cy="12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5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22BCF-F786-4427-9BED-B53965CC0D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67A03-6C39-40FD-B977-6CB1FC4A0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02"/>
          <a:stretch/>
        </p:blipFill>
        <p:spPr>
          <a:xfrm>
            <a:off x="2000909" y="1625806"/>
            <a:ext cx="5903624" cy="1613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F3BBB-C4DC-4A78-9199-C0ADB376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7" r="50098"/>
          <a:stretch/>
        </p:blipFill>
        <p:spPr>
          <a:xfrm>
            <a:off x="3538257" y="3386138"/>
            <a:ext cx="2967598" cy="17192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694DB9-5907-4AD6-96AD-FDE878D3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06" y="612744"/>
            <a:ext cx="4514850" cy="515969"/>
          </a:xfrm>
        </p:spPr>
        <p:txBody>
          <a:bodyPr/>
          <a:lstStyle/>
          <a:p>
            <a:r>
              <a:rPr lang="en-IN" sz="3600" dirty="0">
                <a:latin typeface="Bahnschrift" panose="020B0502040204020203" pitchFamily="34" charset="0"/>
              </a:rPr>
              <a:t>NAIVE BLENDING</a:t>
            </a:r>
          </a:p>
        </p:txBody>
      </p:sp>
    </p:spTree>
    <p:extLst>
      <p:ext uri="{BB962C8B-B14F-4D97-AF65-F5344CB8AC3E}">
        <p14:creationId xmlns:p14="http://schemas.microsoft.com/office/powerpoint/2010/main" val="153264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16B8E-2920-49B6-BA03-DEC18AF5A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9C30C-72A5-436C-A59E-D1CC97A31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0" r="6471"/>
          <a:stretch/>
        </p:blipFill>
        <p:spPr>
          <a:xfrm>
            <a:off x="6337329" y="1146950"/>
            <a:ext cx="1778857" cy="32131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5C9563-CE33-4295-8102-F0BD93E8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</p:spPr>
        <p:txBody>
          <a:bodyPr/>
          <a:lstStyle/>
          <a:p>
            <a:r>
              <a:rPr lang="en-IN" sz="3600" dirty="0">
                <a:latin typeface="Bahnschrift" panose="020B0502040204020203" pitchFamily="34" charset="0"/>
              </a:rPr>
              <a:t>POISSON BLENDING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542AE-F212-4646-85C6-658CBECC7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4" t="5398" r="55135" b="4424"/>
          <a:stretch/>
        </p:blipFill>
        <p:spPr>
          <a:xfrm>
            <a:off x="1400567" y="1520744"/>
            <a:ext cx="1603747" cy="1585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3CB21-4E85-4AC5-AC53-E4F316843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90" t="6370" r="2194" b="5203"/>
          <a:stretch/>
        </p:blipFill>
        <p:spPr>
          <a:xfrm>
            <a:off x="3243543" y="1520744"/>
            <a:ext cx="1603747" cy="1585696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DD94CCF-2AAC-46F5-AC09-DBB575386678}"/>
              </a:ext>
            </a:extLst>
          </p:cNvPr>
          <p:cNvSpPr txBox="1">
            <a:spLocks/>
          </p:cNvSpPr>
          <p:nvPr/>
        </p:nvSpPr>
        <p:spPr>
          <a:xfrm>
            <a:off x="38075" y="3274461"/>
            <a:ext cx="6337329" cy="217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IN" sz="1600" dirty="0">
                <a:solidFill>
                  <a:schemeClr val="tx1"/>
                </a:solidFill>
                <a:latin typeface="Barlow Light" panose="00000400000000000000" pitchFamily="2" charset="0"/>
                <a:cs typeface="Segoe UI" panose="020B0502040204020203" pitchFamily="34" charset="0"/>
              </a:rPr>
              <a:t>Reduce colour mismatch between Source and Target images.</a:t>
            </a:r>
          </a:p>
          <a:p>
            <a:r>
              <a:rPr lang="en-US" sz="1600" dirty="0">
                <a:solidFill>
                  <a:schemeClr val="tx1"/>
                </a:solidFill>
                <a:latin typeface="Barlow Light" panose="00000400000000000000" pitchFamily="2" charset="0"/>
                <a:cs typeface="Segoe UI" panose="020B0502040204020203" pitchFamily="34" charset="0"/>
              </a:rPr>
              <a:t>M</a:t>
            </a:r>
            <a:r>
              <a:rPr lang="en-US" sz="1600" i="0" dirty="0">
                <a:solidFill>
                  <a:schemeClr val="tx1"/>
                </a:solidFill>
                <a:effectLst/>
                <a:latin typeface="Barlow Light" panose="00000400000000000000" pitchFamily="2" charset="0"/>
                <a:cs typeface="Segoe UI" panose="020B0502040204020203" pitchFamily="34" charset="0"/>
              </a:rPr>
              <a:t>akes sure that the color of the inserted image is also shifted, so that the inserted object feels as if it is part of the environment of the target image</a:t>
            </a:r>
            <a:endParaRPr lang="en-IN" sz="1600" dirty="0">
              <a:solidFill>
                <a:schemeClr val="tx1"/>
              </a:solidFill>
              <a:latin typeface="Barlow Light" panose="00000400000000000000" pitchFamily="2" charset="0"/>
              <a:cs typeface="Segoe UI" panose="020B0502040204020203" pitchFamily="34" charset="0"/>
            </a:endParaRPr>
          </a:p>
          <a:p>
            <a:endParaRPr lang="en-IN" sz="1600" dirty="0">
              <a:solidFill>
                <a:schemeClr val="tx1"/>
              </a:solidFill>
              <a:latin typeface="Barlow Light" panose="00000400000000000000" pitchFamily="2" charset="0"/>
              <a:cs typeface="Segoe UI" panose="020B0502040204020203" pitchFamily="34" charset="0"/>
            </a:endParaRPr>
          </a:p>
          <a:p>
            <a:endParaRPr lang="en-US" sz="1600" b="0" i="0" u="none" strike="noStrike" dirty="0">
              <a:solidFill>
                <a:srgbClr val="000000"/>
              </a:solidFill>
              <a:effectLst/>
              <a:latin typeface="Barlow Light" panose="00000400000000000000" pitchFamily="2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Barlow Light" panose="00000400000000000000" pitchFamily="2" charset="0"/>
            </a:endParaRPr>
          </a:p>
          <a:p>
            <a:endParaRPr lang="en-IN" sz="1600" dirty="0">
              <a:solidFill>
                <a:schemeClr val="tx1"/>
              </a:solidFill>
              <a:latin typeface="Barlow Light" panose="00000400000000000000" pitchFamily="2" charset="0"/>
              <a:cs typeface="Segoe UI" panose="020B0502040204020203" pitchFamily="34" charset="0"/>
            </a:endParaRPr>
          </a:p>
          <a:p>
            <a:pPr marL="114300" indent="0" algn="ctr">
              <a:buFont typeface="Barlow Light"/>
              <a:buNone/>
            </a:pPr>
            <a:endParaRPr lang="en-IN" sz="1600" b="1" i="1" dirty="0">
              <a:solidFill>
                <a:schemeClr val="tx1"/>
              </a:solidFill>
              <a:latin typeface="Barlow Light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8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31AA-0330-4F4D-BC34-B362D3B496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3C2081-C0B2-4568-9EB8-72DDD2AA5378}"/>
              </a:ext>
            </a:extLst>
          </p:cNvPr>
          <p:cNvSpPr txBox="1">
            <a:spLocks/>
          </p:cNvSpPr>
          <p:nvPr/>
        </p:nvSpPr>
        <p:spPr>
          <a:xfrm>
            <a:off x="495300" y="573362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IN" sz="3600">
                <a:latin typeface="Bahnschrift" panose="020B0502040204020203" pitchFamily="34" charset="0"/>
              </a:rPr>
              <a:t>POISSON BLENDING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1151E-6618-4905-8640-C7A0B4DE7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" t="506" r="-788" b="6499"/>
          <a:stretch/>
        </p:blipFill>
        <p:spPr>
          <a:xfrm>
            <a:off x="1065235" y="1656062"/>
            <a:ext cx="6697010" cy="32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2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87F2-5008-459B-8456-F1BEEEBE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55" y="384379"/>
            <a:ext cx="5640900" cy="1082700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</a:rPr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A1680-77EE-4C24-BBA4-07D50BC473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451EBD-7F4C-4E1B-9EB9-7CE4C04C32CB}"/>
              </a:ext>
            </a:extLst>
          </p:cNvPr>
          <p:cNvSpPr/>
          <p:nvPr/>
        </p:nvSpPr>
        <p:spPr>
          <a:xfrm>
            <a:off x="2520588" y="1666128"/>
            <a:ext cx="4788926" cy="343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Create mask for region of interest in source image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340CE5-62B3-4DA0-9DFE-E4BEC2EA7448}"/>
              </a:ext>
            </a:extLst>
          </p:cNvPr>
          <p:cNvSpPr/>
          <p:nvPr/>
        </p:nvSpPr>
        <p:spPr>
          <a:xfrm>
            <a:off x="2507298" y="3321492"/>
            <a:ext cx="4796535" cy="400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Doing Poisson/Mixed Gradient Blending to get a proper blending of  cropped source image on target image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0D1756-300E-43B2-AA3F-A10B81A1F76F}"/>
              </a:ext>
            </a:extLst>
          </p:cNvPr>
          <p:cNvSpPr/>
          <p:nvPr/>
        </p:nvSpPr>
        <p:spPr>
          <a:xfrm>
            <a:off x="2520588" y="3913016"/>
            <a:ext cx="4777563" cy="369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Displaying the results of Naïve blending and Poisson/Mixed Gradient blending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CC56F-5FEA-4F5D-82B5-9FF3E1968947}"/>
              </a:ext>
            </a:extLst>
          </p:cNvPr>
          <p:cNvCxnSpPr>
            <a:cxnSpLocks/>
          </p:cNvCxnSpPr>
          <p:nvPr/>
        </p:nvCxnSpPr>
        <p:spPr>
          <a:xfrm>
            <a:off x="3604304" y="138562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8131E1-D3F0-45FB-BCE9-33EE189426C2}"/>
              </a:ext>
            </a:extLst>
          </p:cNvPr>
          <p:cNvCxnSpPr>
            <a:cxnSpLocks/>
          </p:cNvCxnSpPr>
          <p:nvPr/>
        </p:nvCxnSpPr>
        <p:spPr>
          <a:xfrm>
            <a:off x="3197288" y="29265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C8D68F-7DA0-4982-8F1A-784830BBC22E}"/>
              </a:ext>
            </a:extLst>
          </p:cNvPr>
          <p:cNvCxnSpPr>
            <a:cxnSpLocks/>
          </p:cNvCxnSpPr>
          <p:nvPr/>
        </p:nvCxnSpPr>
        <p:spPr>
          <a:xfrm>
            <a:off x="3197288" y="29265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240369-807F-4927-A1F5-31BAADFEE8C1}"/>
              </a:ext>
            </a:extLst>
          </p:cNvPr>
          <p:cNvCxnSpPr>
            <a:cxnSpLocks/>
          </p:cNvCxnSpPr>
          <p:nvPr/>
        </p:nvCxnSpPr>
        <p:spPr>
          <a:xfrm>
            <a:off x="3197288" y="29265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Down 48">
            <a:extLst>
              <a:ext uri="{FF2B5EF4-FFF2-40B4-BE49-F238E27FC236}">
                <a16:creationId xmlns:a16="http://schemas.microsoft.com/office/drawing/2014/main" id="{933A9B9C-E858-46CE-9194-E12A6A2B9B68}"/>
              </a:ext>
            </a:extLst>
          </p:cNvPr>
          <p:cNvSpPr/>
          <p:nvPr/>
        </p:nvSpPr>
        <p:spPr>
          <a:xfrm>
            <a:off x="4860289" y="1463396"/>
            <a:ext cx="109515" cy="1924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5B94862A-BA2F-4318-8611-B2FA7CBF96C6}"/>
              </a:ext>
            </a:extLst>
          </p:cNvPr>
          <p:cNvSpPr/>
          <p:nvPr/>
        </p:nvSpPr>
        <p:spPr>
          <a:xfrm>
            <a:off x="4860289" y="2012230"/>
            <a:ext cx="109515" cy="1924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CBC98FC9-FC3B-44A9-B078-35358E514DBB}"/>
              </a:ext>
            </a:extLst>
          </p:cNvPr>
          <p:cNvSpPr/>
          <p:nvPr/>
        </p:nvSpPr>
        <p:spPr>
          <a:xfrm>
            <a:off x="4860290" y="2553511"/>
            <a:ext cx="109515" cy="1924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90412DAC-5C5A-4CBF-BC25-9918341833F4}"/>
              </a:ext>
            </a:extLst>
          </p:cNvPr>
          <p:cNvSpPr/>
          <p:nvPr/>
        </p:nvSpPr>
        <p:spPr>
          <a:xfrm>
            <a:off x="4860290" y="3145035"/>
            <a:ext cx="109515" cy="1924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ED3C275C-B731-4874-B436-F6C06E0B9734}"/>
              </a:ext>
            </a:extLst>
          </p:cNvPr>
          <p:cNvSpPr/>
          <p:nvPr/>
        </p:nvSpPr>
        <p:spPr>
          <a:xfrm>
            <a:off x="4860289" y="3728326"/>
            <a:ext cx="109515" cy="1924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DD6A5B-3E07-4640-BBAA-26C97F810FDF}"/>
              </a:ext>
            </a:extLst>
          </p:cNvPr>
          <p:cNvSpPr/>
          <p:nvPr/>
        </p:nvSpPr>
        <p:spPr>
          <a:xfrm>
            <a:off x="2526267" y="1131486"/>
            <a:ext cx="4788926" cy="343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  <a:p>
            <a:pPr algn="ctr"/>
            <a:r>
              <a:rPr lang="en-IN" sz="1200" dirty="0"/>
              <a:t>Taking source image and target image from user</a:t>
            </a:r>
          </a:p>
          <a:p>
            <a:pPr algn="ctr"/>
            <a:endParaRPr lang="en-I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31FA54-7047-4739-996C-F906369F1CDE}"/>
              </a:ext>
            </a:extLst>
          </p:cNvPr>
          <p:cNvSpPr/>
          <p:nvPr/>
        </p:nvSpPr>
        <p:spPr>
          <a:xfrm>
            <a:off x="2512322" y="2217878"/>
            <a:ext cx="4788926" cy="343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  <a:p>
            <a:pPr algn="ctr"/>
            <a:r>
              <a:rPr lang="en-IN" sz="1200" dirty="0"/>
              <a:t>Adjust the position of bounding box of the mask on target image</a:t>
            </a:r>
          </a:p>
          <a:p>
            <a:pPr algn="ctr"/>
            <a:endParaRPr lang="en-IN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1D559C6-9AF9-4EEF-94E9-5ECE508B4045}"/>
              </a:ext>
            </a:extLst>
          </p:cNvPr>
          <p:cNvSpPr/>
          <p:nvPr/>
        </p:nvSpPr>
        <p:spPr>
          <a:xfrm>
            <a:off x="2499438" y="2757554"/>
            <a:ext cx="4805394" cy="3727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Naïve copy paste of source on target using mask</a:t>
            </a:r>
          </a:p>
        </p:txBody>
      </p:sp>
    </p:spTree>
    <p:extLst>
      <p:ext uri="{BB962C8B-B14F-4D97-AF65-F5344CB8AC3E}">
        <p14:creationId xmlns:p14="http://schemas.microsoft.com/office/powerpoint/2010/main" val="145391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9105-4B14-40FB-8CA1-D1204A58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B314-1E23-45DB-BF6E-1E5989B20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C250F-A6FC-4551-8C94-77FF7041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30" y="1613229"/>
            <a:ext cx="640169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3E3A-9899-44FF-AF9A-B6809304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022427" cy="688107"/>
          </a:xfrm>
        </p:spPr>
        <p:txBody>
          <a:bodyPr/>
          <a:lstStyle/>
          <a:p>
            <a:r>
              <a:rPr lang="en-US" sz="4000" dirty="0">
                <a:latin typeface="Bahnschrift" panose="020B0502040204020203" pitchFamily="34" charset="0"/>
              </a:rPr>
              <a:t>COUNCLUSION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2BD8A-944D-4931-A35A-3E05A1E13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688D0-5B7E-4131-B3A8-C4011E982145}"/>
              </a:ext>
            </a:extLst>
          </p:cNvPr>
          <p:cNvSpPr txBox="1"/>
          <p:nvPr/>
        </p:nvSpPr>
        <p:spPr>
          <a:xfrm>
            <a:off x="457200" y="1682262"/>
            <a:ext cx="785706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Compared all the approaches under study and analyzed</a:t>
            </a:r>
            <a:r>
              <a:rPr lang="en-US" sz="1800" dirty="0">
                <a:latin typeface="Barlow Light" panose="00000400000000000000" pitchFamily="2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the strengths and shortcomings of each approach.</a:t>
            </a:r>
            <a:endParaRPr lang="en-US" sz="1800" dirty="0">
              <a:solidFill>
                <a:srgbClr val="000000"/>
              </a:solidFill>
              <a:effectLst/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Mixed Gradient seems to have outperformed the other 2 approaches across all test cases</a:t>
            </a:r>
            <a:endParaRPr lang="en-US" sz="1800" dirty="0">
              <a:solidFill>
                <a:srgbClr val="000000"/>
              </a:solidFill>
              <a:effectLst/>
              <a:latin typeface="Barlow Light" panose="000004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1885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259</Words>
  <Application>Microsoft Office PowerPoint</Application>
  <PresentationFormat>On-screen Show (16:9)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Wingdings</vt:lpstr>
      <vt:lpstr>Barlow Condensed Medium</vt:lpstr>
      <vt:lpstr>Bahnschrift</vt:lpstr>
      <vt:lpstr>Barlow Light</vt:lpstr>
      <vt:lpstr>Arial</vt:lpstr>
      <vt:lpstr>Raleway Thin</vt:lpstr>
      <vt:lpstr>Gaoler template</vt:lpstr>
      <vt:lpstr>COMPARITIVE STUDY OF GRADIENT DOMIN BASED IMAGE BLENDING APPROACHES</vt:lpstr>
      <vt:lpstr>ABSTRACT</vt:lpstr>
      <vt:lpstr>INTRODUCTION</vt:lpstr>
      <vt:lpstr>NAIVE BLENDING</vt:lpstr>
      <vt:lpstr>POISSON BLENDING</vt:lpstr>
      <vt:lpstr>PowerPoint Presentation</vt:lpstr>
      <vt:lpstr>IMPLEMENTATION</vt:lpstr>
      <vt:lpstr>RESULT</vt:lpstr>
      <vt:lpstr>COUNCLUSION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 Lekha Badam</dc:creator>
  <cp:lastModifiedBy>charan tanuj</cp:lastModifiedBy>
  <cp:revision>128</cp:revision>
  <dcterms:modified xsi:type="dcterms:W3CDTF">2021-09-23T10:09:12Z</dcterms:modified>
</cp:coreProperties>
</file>