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88" r:id="rId2"/>
    <p:sldId id="380" r:id="rId3"/>
    <p:sldId id="377" r:id="rId4"/>
    <p:sldId id="378" r:id="rId5"/>
    <p:sldId id="381" r:id="rId6"/>
    <p:sldId id="379" r:id="rId7"/>
    <p:sldId id="375" r:id="rId8"/>
    <p:sldId id="374" r:id="rId9"/>
    <p:sldId id="322" r:id="rId10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12"/>
      <p:bold r:id="rId13"/>
    </p:embeddedFont>
    <p:embeddedFont>
      <p:font typeface="Barlow Condensed Medium" panose="00000606000000000000" pitchFamily="2" charset="0"/>
      <p:regular r:id="rId14"/>
      <p:italic r:id="rId15"/>
    </p:embeddedFont>
    <p:embeddedFont>
      <p:font typeface="Barlow Light" panose="00000400000000000000" pitchFamily="2" charset="0"/>
      <p:regular r:id="rId16"/>
      <p:bold r:id="rId17"/>
      <p:italic r:id="rId18"/>
      <p:boldItalic r:id="rId19"/>
    </p:embeddedFont>
    <p:embeddedFont>
      <p:font typeface="Raleway Thin" pitchFamily="2" charset="0"/>
      <p:regular r:id="rId20"/>
      <p:bold r:id="rId21"/>
      <p:italic r:id="rId22"/>
      <p:boldItalic r:id="rId23"/>
    </p:embeddedFont>
    <p:embeddedFont>
      <p:font typeface="Segoe UI" panose="020B0502040204020203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ADD"/>
    <a:srgbClr val="FFFFFF"/>
    <a:srgbClr val="00B5DD"/>
    <a:srgbClr val="D100EB"/>
    <a:srgbClr val="006DDF"/>
    <a:srgbClr val="02A204"/>
    <a:srgbClr val="E73812"/>
    <a:srgbClr val="328B9C"/>
    <a:srgbClr val="F99901"/>
    <a:srgbClr val="A26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D5B7B9-7AAB-4E71-8935-5ACDFAD8A81C}">
  <a:tblStyle styleId="{5CD5B7B9-7AAB-4E71-8935-5ACDFAD8A8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83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9F19-BD26-456C-8C43-4EFE1FDCB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904" y="1894233"/>
            <a:ext cx="8353394" cy="1466853"/>
          </a:xfrm>
        </p:spPr>
        <p:txBody>
          <a:bodyPr anchor="ctr"/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36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GARBAGE CLASSIFIYING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47A5CC-33D5-4126-9C29-D92038844739}"/>
              </a:ext>
            </a:extLst>
          </p:cNvPr>
          <p:cNvSpPr txBox="1"/>
          <p:nvPr/>
        </p:nvSpPr>
        <p:spPr>
          <a:xfrm>
            <a:off x="7256854" y="3653767"/>
            <a:ext cx="362488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b="1" dirty="0">
                <a:solidFill>
                  <a:schemeClr val="bg1">
                    <a:lumMod val="50000"/>
                  </a:schemeClr>
                </a:solidFill>
                <a:latin typeface="Barlow Light" panose="020B0604020202020204" charset="0"/>
              </a:rPr>
              <a:t>Apoorva M</a:t>
            </a:r>
          </a:p>
          <a:p>
            <a:r>
              <a:rPr lang="en-IN" sz="1700" b="1" dirty="0">
                <a:solidFill>
                  <a:schemeClr val="bg1">
                    <a:lumMod val="50000"/>
                  </a:schemeClr>
                </a:solidFill>
                <a:latin typeface="Barlow Light" panose="020B0604020202020204" charset="0"/>
              </a:rPr>
              <a:t>Tanuj M   </a:t>
            </a:r>
          </a:p>
          <a:p>
            <a:r>
              <a:rPr lang="en-IN" sz="1700" b="1" dirty="0">
                <a:solidFill>
                  <a:schemeClr val="bg1">
                    <a:lumMod val="50000"/>
                  </a:schemeClr>
                </a:solidFill>
                <a:latin typeface="Barlow Light" panose="020B0604020202020204" charset="0"/>
              </a:rPr>
              <a:t>Aishwarya 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F408B-8E16-4EA5-A90D-C30554F12AB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2" t="21236" r="19034" b="16920"/>
          <a:stretch>
            <a:fillRect/>
          </a:stretch>
        </p:blipFill>
        <p:spPr bwMode="auto">
          <a:xfrm>
            <a:off x="7470329" y="17200"/>
            <a:ext cx="1675272" cy="52860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AC613F-075B-404F-9FB3-B92AE1473554}"/>
              </a:ext>
            </a:extLst>
          </p:cNvPr>
          <p:cNvSpPr txBox="1"/>
          <p:nvPr/>
        </p:nvSpPr>
        <p:spPr>
          <a:xfrm>
            <a:off x="868658" y="3361086"/>
            <a:ext cx="31614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700" b="1" dirty="0">
              <a:solidFill>
                <a:schemeClr val="bg1">
                  <a:lumMod val="50000"/>
                </a:schemeClr>
              </a:solidFill>
              <a:latin typeface="Barlow Light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9B9E9E-41B5-4CBA-9163-CB38469A2C0B}"/>
              </a:ext>
            </a:extLst>
          </p:cNvPr>
          <p:cNvSpPr txBox="1"/>
          <p:nvPr/>
        </p:nvSpPr>
        <p:spPr>
          <a:xfrm>
            <a:off x="3323262" y="1459248"/>
            <a:ext cx="5671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Barlow Condensed Medium" panose="020B0604020202020204" pitchFamily="2" charset="0"/>
              </a:rPr>
              <a:t>19AIE442 – RV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411368-6B13-428E-844C-A5082ECFBB61}"/>
              </a:ext>
            </a:extLst>
          </p:cNvPr>
          <p:cNvSpPr txBox="1"/>
          <p:nvPr/>
        </p:nvSpPr>
        <p:spPr>
          <a:xfrm>
            <a:off x="6916282" y="3299531"/>
            <a:ext cx="27833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b="1" dirty="0">
                <a:solidFill>
                  <a:schemeClr val="bg1">
                    <a:lumMod val="50000"/>
                  </a:schemeClr>
                </a:solidFill>
                <a:latin typeface="Barlow Light" panose="020B0604020202020204" charset="0"/>
              </a:rPr>
              <a:t>TEAM MEMBERS:</a:t>
            </a:r>
          </a:p>
        </p:txBody>
      </p:sp>
    </p:spTree>
    <p:extLst>
      <p:ext uri="{BB962C8B-B14F-4D97-AF65-F5344CB8AC3E}">
        <p14:creationId xmlns:p14="http://schemas.microsoft.com/office/powerpoint/2010/main" val="3686606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63C9-F97E-4C79-9090-32C17B0A88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813A4-1E83-4A4B-A6B7-8E4AD631FA75}"/>
              </a:ext>
            </a:extLst>
          </p:cNvPr>
          <p:cNvSpPr txBox="1"/>
          <p:nvPr/>
        </p:nvSpPr>
        <p:spPr>
          <a:xfrm>
            <a:off x="485554" y="1460116"/>
            <a:ext cx="74831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Recycling is necessary for a sustainable society</a:t>
            </a:r>
          </a:p>
          <a:p>
            <a:endParaRPr lang="en-IN" dirty="0">
              <a:solidFill>
                <a:srgbClr val="242424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Detecting and tracking the Waste and their activities accurately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Make it easy for the waste management department to monitor the waste and Robots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</a:t>
            </a:r>
            <a:r>
              <a:rPr lang="en-IN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omputer vision approach to classifying garbage into recycling categories could be an  efficient way to process waste.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8816C99-4886-4C11-AC2B-4BE3DA363319}"/>
              </a:ext>
            </a:extLst>
          </p:cNvPr>
          <p:cNvSpPr txBox="1">
            <a:spLocks/>
          </p:cNvSpPr>
          <p:nvPr/>
        </p:nvSpPr>
        <p:spPr>
          <a:xfrm>
            <a:off x="485554" y="675126"/>
            <a:ext cx="8452474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GB" sz="3600" dirty="0">
                <a:latin typeface="Bahnschrift" panose="020B0502040204020203" pitchFamily="34" charset="0"/>
                <a:cs typeface="Calibri" panose="020F0502020204030204" pitchFamily="34" charset="0"/>
              </a:rPr>
              <a:t>PROBLEM STATEMENT</a:t>
            </a:r>
            <a:endParaRPr lang="en-US" sz="36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93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63C9-F97E-4C79-9090-32C17B0A88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813A4-1E83-4A4B-A6B7-8E4AD631FA75}"/>
              </a:ext>
            </a:extLst>
          </p:cNvPr>
          <p:cNvSpPr txBox="1"/>
          <p:nvPr/>
        </p:nvSpPr>
        <p:spPr>
          <a:xfrm>
            <a:off x="485554" y="1460116"/>
            <a:ext cx="748314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have taken 2700 images of daily waste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2500 images for training and 200 images for test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have categorized waste into 6 classes 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    1) cardboard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    2) glass,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    3) metal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    4) paper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    5) plastic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    6) Trash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8816C99-4886-4C11-AC2B-4BE3DA363319}"/>
              </a:ext>
            </a:extLst>
          </p:cNvPr>
          <p:cNvSpPr txBox="1">
            <a:spLocks/>
          </p:cNvSpPr>
          <p:nvPr/>
        </p:nvSpPr>
        <p:spPr>
          <a:xfrm>
            <a:off x="485554" y="675126"/>
            <a:ext cx="8452474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GB" sz="3600" dirty="0">
                <a:latin typeface="Bahnschrift" panose="020B0502040204020203" pitchFamily="34" charset="0"/>
                <a:cs typeface="Calibri" panose="020F0502020204030204" pitchFamily="34" charset="0"/>
              </a:rPr>
              <a:t>DATASET</a:t>
            </a:r>
            <a:endParaRPr lang="en-US" sz="36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91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63C9-F97E-4C79-9090-32C17B0A88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8816C99-4886-4C11-AC2B-4BE3DA363319}"/>
              </a:ext>
            </a:extLst>
          </p:cNvPr>
          <p:cNvSpPr txBox="1">
            <a:spLocks/>
          </p:cNvSpPr>
          <p:nvPr/>
        </p:nvSpPr>
        <p:spPr>
          <a:xfrm>
            <a:off x="425001" y="590066"/>
            <a:ext cx="8452474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3600" dirty="0">
                <a:latin typeface="Bahnschrift" panose="020B0502040204020203" pitchFamily="34" charset="0"/>
              </a:rPr>
              <a:t>SYSTEM DESIGN OF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2642B1-3010-4400-AF73-2F0643F91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63" y="1499016"/>
            <a:ext cx="6567815" cy="236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98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63C9-F97E-4C79-9090-32C17B0A88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8816C99-4886-4C11-AC2B-4BE3DA363319}"/>
              </a:ext>
            </a:extLst>
          </p:cNvPr>
          <p:cNvSpPr txBox="1">
            <a:spLocks/>
          </p:cNvSpPr>
          <p:nvPr/>
        </p:nvSpPr>
        <p:spPr>
          <a:xfrm>
            <a:off x="425001" y="590066"/>
            <a:ext cx="8452474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3600" dirty="0">
                <a:latin typeface="Bahnschrift" panose="020B0502040204020203" pitchFamily="34" charset="0"/>
              </a:rPr>
              <a:t>IMAGE CLASSIFICATION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2EF73D45-ADE6-4B5C-AA08-988ECF479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549" y="1467293"/>
            <a:ext cx="7390068" cy="237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000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63C9-F97E-4C79-9090-32C17B0A88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8816C99-4886-4C11-AC2B-4BE3DA363319}"/>
              </a:ext>
            </a:extLst>
          </p:cNvPr>
          <p:cNvSpPr txBox="1">
            <a:spLocks/>
          </p:cNvSpPr>
          <p:nvPr/>
        </p:nvSpPr>
        <p:spPr>
          <a:xfrm>
            <a:off x="425001" y="590066"/>
            <a:ext cx="8452474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3600" dirty="0">
                <a:latin typeface="Bahnschrift" panose="020B0502040204020203" pitchFamily="34" charset="0"/>
              </a:rPr>
              <a:t>CONVOLUTIONAL NEURAL NETWORKS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96CDD162-11D5-4FB4-898F-CF0BF5E47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2" y="1406488"/>
            <a:ext cx="5006717" cy="261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58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63C9-F97E-4C79-9090-32C17B0A88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8816C99-4886-4C11-AC2B-4BE3DA363319}"/>
              </a:ext>
            </a:extLst>
          </p:cNvPr>
          <p:cNvSpPr txBox="1">
            <a:spLocks/>
          </p:cNvSpPr>
          <p:nvPr/>
        </p:nvSpPr>
        <p:spPr>
          <a:xfrm>
            <a:off x="425001" y="672511"/>
            <a:ext cx="8452474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3600" dirty="0">
                <a:latin typeface="Bahnschrift" panose="020B0502040204020203" pitchFamily="34" charset="0"/>
              </a:rPr>
              <a:t>RESULTS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356D8B4-24B7-41E0-BFF6-EC98498C6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959" y="511257"/>
            <a:ext cx="1661160" cy="2024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70BEEC-1754-4C35-AD5F-29F99D142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959" y="2817137"/>
            <a:ext cx="1622041" cy="2012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69AE2F-D769-4F7B-80B7-A7C7EC57F08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56"/>
          <a:stretch/>
        </p:blipFill>
        <p:spPr bwMode="auto">
          <a:xfrm>
            <a:off x="5016223" y="2600710"/>
            <a:ext cx="2730500" cy="24453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3E1D799-EF0F-4218-8C21-21BE5F6D823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79"/>
          <a:stretch/>
        </p:blipFill>
        <p:spPr bwMode="auto">
          <a:xfrm>
            <a:off x="5016223" y="159735"/>
            <a:ext cx="2545233" cy="24120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15082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63C9-F97E-4C79-9090-32C17B0A88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813A4-1E83-4A4B-A6B7-8E4AD631FA75}"/>
              </a:ext>
            </a:extLst>
          </p:cNvPr>
          <p:cNvSpPr txBox="1"/>
          <p:nvPr/>
        </p:nvSpPr>
        <p:spPr>
          <a:xfrm>
            <a:off x="598968" y="1131416"/>
            <a:ext cx="7483145" cy="1867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sz="15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The model </a:t>
            </a:r>
            <a:r>
              <a:rPr lang="en-US" sz="1500" dirty="0">
                <a:solidFill>
                  <a:srgbClr val="242424"/>
                </a:solidFill>
                <a:latin typeface="Segoe UI" panose="020B0502040204020203" pitchFamily="34" charset="0"/>
              </a:rPr>
              <a:t>was able to classify the object into one of the six waste categories.</a:t>
            </a:r>
            <a:endParaRPr lang="en-US" sz="15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Important addition could be multiple object detection and classification.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Improve large scale classification of recycling materials. </a:t>
            </a:r>
            <a:endParaRPr lang="en-US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8816C99-4886-4C11-AC2B-4BE3DA363319}"/>
              </a:ext>
            </a:extLst>
          </p:cNvPr>
          <p:cNvSpPr txBox="1">
            <a:spLocks/>
          </p:cNvSpPr>
          <p:nvPr/>
        </p:nvSpPr>
        <p:spPr>
          <a:xfrm>
            <a:off x="425001" y="590066"/>
            <a:ext cx="8452474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3600" dirty="0">
                <a:latin typeface="Bahnschrift" panose="020B0502040204020203" pitchFamily="34" charset="0"/>
              </a:rPr>
              <a:t>CONCLUSION AND FUTURE SCOPE</a:t>
            </a:r>
          </a:p>
        </p:txBody>
      </p:sp>
    </p:spTree>
    <p:extLst>
      <p:ext uri="{BB962C8B-B14F-4D97-AF65-F5344CB8AC3E}">
        <p14:creationId xmlns:p14="http://schemas.microsoft.com/office/powerpoint/2010/main" val="2556583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E79242-C8D2-4EE7-A9BD-C20DB75C97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7A97A1-17B9-4090-9E17-FC11757057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64"/>
          <a:stretch/>
        </p:blipFill>
        <p:spPr>
          <a:xfrm>
            <a:off x="0" y="0"/>
            <a:ext cx="4721601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D89A4E5-3BA1-4812-B7CF-1A318D82241F}"/>
              </a:ext>
            </a:extLst>
          </p:cNvPr>
          <p:cNvSpPr/>
          <p:nvPr/>
        </p:nvSpPr>
        <p:spPr>
          <a:xfrm>
            <a:off x="4721601" y="0"/>
            <a:ext cx="4422399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68E1F3-AAD3-4923-8888-A7D1515398C3}"/>
              </a:ext>
            </a:extLst>
          </p:cNvPr>
          <p:cNvSpPr/>
          <p:nvPr/>
        </p:nvSpPr>
        <p:spPr>
          <a:xfrm>
            <a:off x="4671237" y="1699259"/>
            <a:ext cx="4472763" cy="1780431"/>
          </a:xfrm>
          <a:prstGeom prst="rect">
            <a:avLst/>
          </a:prstGeom>
          <a:solidFill>
            <a:srgbClr val="019A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4AAA08-E242-4B8A-9928-B564B4E796FC}"/>
              </a:ext>
            </a:extLst>
          </p:cNvPr>
          <p:cNvSpPr txBox="1"/>
          <p:nvPr/>
        </p:nvSpPr>
        <p:spPr>
          <a:xfrm>
            <a:off x="3859619" y="2248584"/>
            <a:ext cx="4600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66597583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2613</TotalTime>
  <Words>174</Words>
  <Application>Microsoft Office PowerPoint</Application>
  <PresentationFormat>On-screen Show (16:9)</PresentationFormat>
  <Paragraphs>45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Times New Roman</vt:lpstr>
      <vt:lpstr>Segoe UI</vt:lpstr>
      <vt:lpstr>Barlow Light</vt:lpstr>
      <vt:lpstr>Bahnschrift</vt:lpstr>
      <vt:lpstr>Barlow Condensed Medium</vt:lpstr>
      <vt:lpstr>Arial</vt:lpstr>
      <vt:lpstr>Raleway Thin</vt:lpstr>
      <vt:lpstr>Gaoler template</vt:lpstr>
      <vt:lpstr>GARBAGE CLASSIFIYING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 Lekha Badam</dc:creator>
  <cp:lastModifiedBy>Virigineni Aishwarya</cp:lastModifiedBy>
  <cp:revision>153</cp:revision>
  <dcterms:modified xsi:type="dcterms:W3CDTF">2021-12-12T23:51:34Z</dcterms:modified>
</cp:coreProperties>
</file>