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303" r:id="rId2"/>
    <p:sldId id="321" r:id="rId3"/>
    <p:sldId id="259" r:id="rId4"/>
    <p:sldId id="304" r:id="rId5"/>
    <p:sldId id="305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0"/>
      <p:bold r:id="rId21"/>
    </p:embeddedFont>
    <p:embeddedFont>
      <p:font typeface="MS UI Gothic" panose="020B0600070205080204" pitchFamily="34" charset="-128"/>
      <p:regular r:id="rId22"/>
    </p:embeddedFont>
    <p:embeddedFont>
      <p:font typeface="Neucha" panose="020B0604020202020204" charset="0"/>
      <p:regular r:id="rId23"/>
    </p:embeddedFont>
    <p:embeddedFont>
      <p:font typeface="Patrick Hand" panose="020B060402020202020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FACD4-2616-43B1-A571-3539C26D872C}">
  <a:tblStyle styleId="{4B2FACD4-2616-43B1-A571-3539C26D8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13" d="100"/>
          <a:sy n="113" d="100"/>
        </p:scale>
        <p:origin x="61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88df9164e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88df9164e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5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88df9164e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88df9164e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5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ECTION_HEADER_1">
    <p:bg>
      <p:bgPr>
        <a:solidFill>
          <a:schemeClr val="accent1"/>
        </a:solidFill>
        <a:effectLst/>
      </p:bgPr>
    </p:bg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>
            <a:spLocks noGrp="1"/>
          </p:cNvSpPr>
          <p:nvPr>
            <p:ph type="title" hasCustomPrompt="1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>
            <a:spLocks noGrp="1"/>
          </p:cNvSpPr>
          <p:nvPr>
            <p:ph type="subTitle" idx="1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61" name="Google Shape;1561;p28"/>
          <p:cNvSpPr txBox="1">
            <a:spLocks noGrp="1"/>
          </p:cNvSpPr>
          <p:nvPr>
            <p:ph type="title" idx="2" hasCustomPrompt="1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>
            <a:spLocks noGrp="1"/>
          </p:cNvSpPr>
          <p:nvPr>
            <p:ph type="subTitle" idx="3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63" name="Google Shape;1563;p28"/>
          <p:cNvSpPr txBox="1">
            <a:spLocks noGrp="1"/>
          </p:cNvSpPr>
          <p:nvPr>
            <p:ph type="title" idx="4" hasCustomPrompt="1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>
            <a:spLocks noGrp="1"/>
          </p:cNvSpPr>
          <p:nvPr>
            <p:ph type="subTitle" idx="5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65" name="Google Shape;1565;p28"/>
          <p:cNvSpPr txBox="1">
            <a:spLocks noGrp="1"/>
          </p:cNvSpPr>
          <p:nvPr>
            <p:ph type="ctrTitle" idx="6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>
            <a:spLocks noGrp="1"/>
          </p:cNvSpPr>
          <p:nvPr>
            <p:ph type="subTitle" idx="1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290954" flipH="1">
            <a:off x="8792626" y="3491026"/>
            <a:ext cx="477421" cy="47165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rot="4044333" flipH="1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avLst/>
              <a:gdLst/>
              <a:ahLst/>
              <a:cxnLst/>
              <a:rect l="l" t="t" r="r" b="b"/>
              <a:pathLst>
                <a:path w="12434" h="9265" extrusionOk="0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avLst/>
              <a:gdLst/>
              <a:ahLst/>
              <a:cxnLst/>
              <a:rect l="l" t="t" r="r" b="b"/>
              <a:pathLst>
                <a:path w="2508" h="1778" extrusionOk="0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avLst/>
              <a:gdLst/>
              <a:ahLst/>
              <a:cxnLst/>
              <a:rect l="l" t="t" r="r" b="b"/>
              <a:pathLst>
                <a:path w="430" h="4180" extrusionOk="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avLst/>
              <a:gdLst/>
              <a:ahLst/>
              <a:cxnLst/>
              <a:rect l="l" t="t" r="r" b="b"/>
              <a:pathLst>
                <a:path w="558" h="4320" extrusionOk="0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avLst/>
              <a:gdLst/>
              <a:ahLst/>
              <a:cxnLst/>
              <a:rect l="l" t="t" r="r" b="b"/>
              <a:pathLst>
                <a:path w="628" h="4540" extrusionOk="0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avLst/>
              <a:gdLst/>
              <a:ahLst/>
              <a:cxnLst/>
              <a:rect l="l" t="t" r="r" b="b"/>
              <a:pathLst>
                <a:path w="488" h="2346" extrusionOk="0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avLst/>
              <a:gdLst/>
              <a:ahLst/>
              <a:cxnLst/>
              <a:rect l="l" t="t" r="r" b="b"/>
              <a:pathLst>
                <a:path w="524" h="2277" extrusionOk="0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avLst/>
              <a:gdLst/>
              <a:ahLst/>
              <a:cxnLst/>
              <a:rect l="l" t="t" r="r" b="b"/>
              <a:pathLst>
                <a:path w="396" h="1754" extrusionOk="0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rot="1012302" flipH="1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rot="-2203129" flipH="1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 txBox="1">
            <a:spLocks noGrp="1"/>
          </p:cNvSpPr>
          <p:nvPr>
            <p:ph type="title" idx="2" hasCustomPrompt="1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avLst/>
              <a:gdLst/>
              <a:ahLst/>
              <a:cxnLst/>
              <a:rect l="l" t="t" r="r" b="b"/>
              <a:pathLst>
                <a:path w="474" h="568" extrusionOk="0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avLst/>
              <a:gdLst/>
              <a:ahLst/>
              <a:cxnLst/>
              <a:rect l="l" t="t" r="r" b="b"/>
              <a:pathLst>
                <a:path w="941" h="921" extrusionOk="0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avLst/>
              <a:gdLst/>
              <a:ahLst/>
              <a:cxnLst/>
              <a:rect l="l" t="t" r="r" b="b"/>
              <a:pathLst>
                <a:path w="2664" h="3910" extrusionOk="0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avLst/>
              <a:gdLst/>
              <a:ahLst/>
              <a:cxnLst/>
              <a:rect l="l" t="t" r="r" b="b"/>
              <a:pathLst>
                <a:path w="481" h="632" extrusionOk="0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avLst/>
              <a:gdLst/>
              <a:ahLst/>
              <a:cxnLst/>
              <a:rect l="l" t="t" r="r" b="b"/>
              <a:pathLst>
                <a:path w="3171" h="755" extrusionOk="0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avLst/>
              <a:gdLst/>
              <a:ahLst/>
              <a:cxnLst/>
              <a:rect l="l" t="t" r="r" b="b"/>
              <a:pathLst>
                <a:path w="3356" h="2767" extrusionOk="0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avLst/>
              <a:gdLst/>
              <a:ahLst/>
              <a:cxnLst/>
              <a:rect l="l" t="t" r="r" b="b"/>
              <a:pathLst>
                <a:path w="4523" h="2374" extrusionOk="0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avLst/>
              <a:gdLst/>
              <a:ahLst/>
              <a:cxnLst/>
              <a:rect l="l" t="t" r="r" b="b"/>
              <a:pathLst>
                <a:path w="744" h="3925" extrusionOk="0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avLst/>
              <a:gdLst/>
              <a:ahLst/>
              <a:cxnLst/>
              <a:rect l="l" t="t" r="r" b="b"/>
              <a:pathLst>
                <a:path w="1441" h="1011" extrusionOk="0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avLst/>
              <a:gdLst/>
              <a:ahLst/>
              <a:cxnLst/>
              <a:rect l="l" t="t" r="r" b="b"/>
              <a:pathLst>
                <a:path w="2311" h="2996" extrusionOk="0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avLst/>
              <a:gdLst/>
              <a:ahLst/>
              <a:cxnLst/>
              <a:rect l="l" t="t" r="r" b="b"/>
              <a:pathLst>
                <a:path w="1162" h="744" extrusionOk="0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avLst/>
              <a:gdLst/>
              <a:ahLst/>
              <a:cxnLst/>
              <a:rect l="l" t="t" r="r" b="b"/>
              <a:pathLst>
                <a:path w="4285" h="14408" extrusionOk="0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avLst/>
              <a:gdLst/>
              <a:ahLst/>
              <a:cxnLst/>
              <a:rect l="l" t="t" r="r" b="b"/>
              <a:pathLst>
                <a:path w="535" h="257" extrusionOk="0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avLst/>
              <a:gdLst/>
              <a:ahLst/>
              <a:cxnLst/>
              <a:rect l="l" t="t" r="r" b="b"/>
              <a:pathLst>
                <a:path w="512" h="314" extrusionOk="0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avLst/>
              <a:gdLst/>
              <a:ahLst/>
              <a:cxnLst/>
              <a:rect l="l" t="t" r="r" b="b"/>
              <a:pathLst>
                <a:path w="245" h="176" extrusionOk="0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avLst/>
              <a:gdLst/>
              <a:ahLst/>
              <a:cxnLst/>
              <a:rect l="l" t="t" r="r" b="b"/>
              <a:pathLst>
                <a:path w="686" h="256" extrusionOk="0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avLst/>
              <a:gdLst/>
              <a:ahLst/>
              <a:cxnLst/>
              <a:rect l="l" t="t" r="r" b="b"/>
              <a:pathLst>
                <a:path w="465" h="186" extrusionOk="0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avLst/>
              <a:gdLst/>
              <a:ahLst/>
              <a:cxnLst/>
              <a:rect l="l" t="t" r="r" b="b"/>
              <a:pathLst>
                <a:path w="407" h="244" extrusionOk="0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avLst/>
              <a:gdLst/>
              <a:ahLst/>
              <a:cxnLst/>
              <a:rect l="l" t="t" r="r" b="b"/>
              <a:pathLst>
                <a:path w="361" h="268" extrusionOk="0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avLst/>
              <a:gdLst/>
              <a:ahLst/>
              <a:cxnLst/>
              <a:rect l="l" t="t" r="r" b="b"/>
              <a:pathLst>
                <a:path w="628" h="2972" extrusionOk="0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avLst/>
              <a:gdLst/>
              <a:ahLst/>
              <a:cxnLst/>
              <a:rect l="l" t="t" r="r" b="b"/>
              <a:pathLst>
                <a:path w="8012" h="5968" extrusionOk="0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avLst/>
              <a:gdLst/>
              <a:ahLst/>
              <a:cxnLst/>
              <a:rect l="l" t="t" r="r" b="b"/>
              <a:pathLst>
                <a:path w="2740" h="2822" extrusionOk="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AND_TWO_COLUMNS_1_1"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84" name="Google Shape;684;p12"/>
          <p:cNvGrpSpPr/>
          <p:nvPr/>
        </p:nvGrpSpPr>
        <p:grpSpPr>
          <a:xfrm rot="2918387" flipH="1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2"/>
          <p:cNvGrpSpPr/>
          <p:nvPr/>
        </p:nvGrpSpPr>
        <p:grpSpPr>
          <a:xfrm rot="2013131" flipH="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 rot="-6235069" flipH="1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 rot="-6698716" flipH="1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avLst/>
              <a:gdLst/>
              <a:ahLst/>
              <a:cxnLst/>
              <a:rect l="l" t="t" r="r" b="b"/>
              <a:pathLst>
                <a:path w="1742" h="2072" extrusionOk="0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avLst/>
              <a:gdLst/>
              <a:ahLst/>
              <a:cxnLst/>
              <a:rect l="l" t="t" r="r" b="b"/>
              <a:pathLst>
                <a:path w="11733" h="8574" extrusionOk="0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avLst/>
              <a:gdLst/>
              <a:ahLst/>
              <a:cxnLst/>
              <a:rect l="l" t="t" r="r" b="b"/>
              <a:pathLst>
                <a:path w="2230" h="1457" extrusionOk="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avLst/>
              <a:gdLst/>
              <a:ahLst/>
              <a:cxnLst/>
              <a:rect l="l" t="t" r="r" b="b"/>
              <a:pathLst>
                <a:path w="465" h="442" extrusionOk="0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12"/>
          <p:cNvSpPr/>
          <p:nvPr/>
        </p:nvSpPr>
        <p:spPr>
          <a:xfrm rot="-1720377" flipH="1">
            <a:off x="743057" y="-323487"/>
            <a:ext cx="927086" cy="845552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2"/>
          <p:cNvSpPr/>
          <p:nvPr/>
        </p:nvSpPr>
        <p:spPr>
          <a:xfrm rot="-842110" flipH="1">
            <a:off x="123693" y="52957"/>
            <a:ext cx="497132" cy="491131"/>
          </a:xfrm>
          <a:custGeom>
            <a:avLst/>
            <a:gdLst/>
            <a:ahLst/>
            <a:cxnLst/>
            <a:rect l="l" t="t" r="r" b="b"/>
            <a:pathLst>
              <a:path w="5120" h="5058" extrusionOk="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12"/>
          <p:cNvGrpSpPr/>
          <p:nvPr/>
        </p:nvGrpSpPr>
        <p:grpSpPr>
          <a:xfrm rot="6757396" flipH="1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avLst/>
              <a:gdLst/>
              <a:ahLst/>
              <a:cxnLst/>
              <a:rect l="l" t="t" r="r" b="b"/>
              <a:pathLst>
                <a:path w="8418" h="8685" extrusionOk="0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avLst/>
              <a:gdLst/>
              <a:ahLst/>
              <a:cxnLst/>
              <a:rect l="l" t="t" r="r" b="b"/>
              <a:pathLst>
                <a:path w="3252" h="3298" extrusionOk="0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AND_TWO_COLUMNS_1_1_1">
    <p:bg>
      <p:bgPr>
        <a:solidFill>
          <a:schemeClr val="accent1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4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5" name="Google Shape;835;p16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ONE_COLUMN_TEXT_1_1_2">
    <p:bg>
      <p:bgPr>
        <a:solidFill>
          <a:schemeClr val="accent1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>
            <a:spLocks noGrp="1"/>
          </p:cNvSpPr>
          <p:nvPr>
            <p:ph type="subTitle" idx="1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59" name="Google Shape;1059;p20"/>
          <p:cNvSpPr txBox="1">
            <a:spLocks noGrp="1"/>
          </p:cNvSpPr>
          <p:nvPr>
            <p:ph type="subTitle" idx="2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0" name="Google Shape;1060;p20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061" name="Google Shape;1061;p20"/>
          <p:cNvSpPr txBox="1">
            <a:spLocks noGrp="1"/>
          </p:cNvSpPr>
          <p:nvPr>
            <p:ph type="subTitle" idx="3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2" name="Google Shape;1062;p20"/>
          <p:cNvSpPr txBox="1">
            <a:spLocks noGrp="1"/>
          </p:cNvSpPr>
          <p:nvPr>
            <p:ph type="subTitle" idx="4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77" name="Google Shape;1277;p23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62" r:id="rId6"/>
    <p:sldLayoutId id="2147483666" r:id="rId7"/>
    <p:sldLayoutId id="2147483669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F7857-30F0-4173-BE28-E9561FBC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3"/>
            <a:ext cx="9144000" cy="5113234"/>
          </a:xfrm>
          <a:prstGeom prst="rect">
            <a:avLst/>
          </a:prstGeom>
        </p:spPr>
      </p:pic>
      <p:sp>
        <p:nvSpPr>
          <p:cNvPr id="4" name="Google Shape;1678;p32">
            <a:extLst>
              <a:ext uri="{FF2B5EF4-FFF2-40B4-BE49-F238E27FC236}">
                <a16:creationId xmlns:a16="http://schemas.microsoft.com/office/drawing/2014/main" id="{EB734DD9-77FF-4FAA-8ECD-5389BA7B3CB1}"/>
              </a:ext>
            </a:extLst>
          </p:cNvPr>
          <p:cNvSpPr txBox="1">
            <a:spLocks/>
          </p:cNvSpPr>
          <p:nvPr/>
        </p:nvSpPr>
        <p:spPr>
          <a:xfrm>
            <a:off x="868926" y="1233698"/>
            <a:ext cx="7643812" cy="175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sz="4400" dirty="0"/>
              <a:t>GREEDY SORTING OF PERMUTATIONS BY REVERSALS</a:t>
            </a:r>
          </a:p>
        </p:txBody>
      </p:sp>
      <p:sp>
        <p:nvSpPr>
          <p:cNvPr id="7" name="Google Shape;1679;p32">
            <a:extLst>
              <a:ext uri="{FF2B5EF4-FFF2-40B4-BE49-F238E27FC236}">
                <a16:creationId xmlns:a16="http://schemas.microsoft.com/office/drawing/2014/main" id="{AA3A2F1B-3EAA-48F0-9021-115A5D1B857F}"/>
              </a:ext>
            </a:extLst>
          </p:cNvPr>
          <p:cNvSpPr txBox="1">
            <a:spLocks/>
          </p:cNvSpPr>
          <p:nvPr/>
        </p:nvSpPr>
        <p:spPr>
          <a:xfrm>
            <a:off x="3023749" y="3325515"/>
            <a:ext cx="6675000" cy="154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>
              <a:lnSpc>
                <a:spcPct val="200000"/>
              </a:lnSpc>
            </a:pPr>
            <a:r>
              <a:rPr lang="en-US" sz="1800" b="1" dirty="0">
                <a:latin typeface="MS UI Gothic" panose="020B0600070205080204" pitchFamily="34" charset="-128"/>
                <a:ea typeface="MS UI Gothic" panose="020B0600070205080204" pitchFamily="34" charset="-128"/>
                <a:cs typeface="Abel"/>
                <a:sym typeface="Abel"/>
              </a:rPr>
              <a:t>                                       TEAM INFINITY</a:t>
            </a:r>
          </a:p>
          <a:p>
            <a:pPr marL="0" indent="0" algn="l"/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  <a:cs typeface="Abel"/>
                <a:sym typeface="Abel"/>
              </a:rPr>
              <a:t>                             APOORVA.M              BL.ENU4AIE19007</a:t>
            </a:r>
          </a:p>
          <a:p>
            <a:pPr marL="0" indent="0"/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  <a:cs typeface="Abel"/>
                <a:sym typeface="Abel"/>
              </a:rPr>
              <a:t>             TANUJ.M                  BL.ENU4AIE19041</a:t>
            </a:r>
          </a:p>
          <a:p>
            <a:pPr marL="0" indent="0"/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  <a:cs typeface="Abel"/>
                <a:sym typeface="Abel"/>
              </a:rPr>
              <a:t>            AISHWARYA.V            BL.ENU4AIE19068</a:t>
            </a:r>
          </a:p>
          <a:p>
            <a:pPr marL="0" indent="0"/>
            <a:endParaRPr lang="en-US" sz="1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76E5B-1C76-4B6D-A2B7-F7CAEC769530}"/>
              </a:ext>
            </a:extLst>
          </p:cNvPr>
          <p:cNvSpPr txBox="1"/>
          <p:nvPr/>
        </p:nvSpPr>
        <p:spPr>
          <a:xfrm>
            <a:off x="4426688" y="19812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FF4DD-FC93-4B75-B2BF-D5292692F5C5}"/>
              </a:ext>
            </a:extLst>
          </p:cNvPr>
          <p:cNvSpPr txBox="1"/>
          <p:nvPr/>
        </p:nvSpPr>
        <p:spPr>
          <a:xfrm>
            <a:off x="2622697" y="895144"/>
            <a:ext cx="436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19BIO212 – Intelligence of Biological Systems</a:t>
            </a:r>
          </a:p>
        </p:txBody>
      </p:sp>
    </p:spTree>
    <p:extLst>
      <p:ext uri="{BB962C8B-B14F-4D97-AF65-F5344CB8AC3E}">
        <p14:creationId xmlns:p14="http://schemas.microsoft.com/office/powerpoint/2010/main" val="87343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1708AB-FF8A-462B-958F-D5895A357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71" y="1473770"/>
            <a:ext cx="6946863" cy="10094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Breakpoints are the targets for sorting by reversals.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Once they are removed, the permutation is sorted.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99DF1-DA1F-409C-B75C-310179EC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40" y="345714"/>
            <a:ext cx="7729294" cy="1009433"/>
          </a:xfrm>
        </p:spPr>
        <p:txBody>
          <a:bodyPr/>
          <a:lstStyle/>
          <a:p>
            <a:r>
              <a:rPr lang="en-US" sz="3600" dirty="0"/>
              <a:t>How Reversals Effect Breakpoints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3A3C5-7150-4EB9-B30C-61298AC3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44" y="2323895"/>
            <a:ext cx="3947434" cy="20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8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034DB37-7FB1-408D-99BB-8CBAD567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93" y="2305435"/>
            <a:ext cx="7075615" cy="25039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 interval between two consecutive breakpoints in a permutation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Decreasing strip</a:t>
            </a:r>
            <a:r>
              <a:rPr lang="en-US" alt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altLang="en-US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strip</a:t>
            </a:r>
            <a:r>
              <a:rPr lang="en-US" alt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elements in decreasing 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Increasing strip</a:t>
            </a:r>
            <a:r>
              <a:rPr lang="en-US" alt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altLang="en-US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strip</a:t>
            </a:r>
            <a:r>
              <a:rPr lang="en-US" alt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elements in increasing order</a:t>
            </a:r>
            <a:endParaRPr lang="en-US" altLang="en-US" sz="16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B96E8A-928F-4302-9CA3-EA7A65B5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085" y="1304617"/>
            <a:ext cx="4702500" cy="640200"/>
          </a:xfrm>
        </p:spPr>
        <p:txBody>
          <a:bodyPr/>
          <a:lstStyle/>
          <a:p>
            <a:r>
              <a:rPr lang="en-US" dirty="0"/>
              <a:t>Strips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68E26-3B24-42C4-A7A4-9F1F9C26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45" y="3459127"/>
            <a:ext cx="3160792" cy="536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FC3A4-065D-44EF-9CD2-05B98FA3B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81" r="40082" b="3817"/>
          <a:stretch/>
        </p:blipFill>
        <p:spPr>
          <a:xfrm>
            <a:off x="6917898" y="0"/>
            <a:ext cx="2226102" cy="11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2C57-4808-46F5-8B00-F3EA66169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the Number of Breakpoints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CEB7E-B14A-488C-BCA6-19DF3C9C6E50}"/>
              </a:ext>
            </a:extLst>
          </p:cNvPr>
          <p:cNvSpPr txBox="1"/>
          <p:nvPr/>
        </p:nvSpPr>
        <p:spPr>
          <a:xfrm>
            <a:off x="958422" y="2077088"/>
            <a:ext cx="74756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permutation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contains at least one decreasing strip, then there exists a reversal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r 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which decreases the number of breakpoints (i.e.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 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•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&lt;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)</a:t>
            </a:r>
          </a:p>
          <a:p>
            <a:endParaRPr lang="en-US" alt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Choose decreasing strip with the smallest element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Find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k – 1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in the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Reverse the segment between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k-1</a:t>
            </a:r>
            <a:endParaRPr lang="en-US" alt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5D84-2042-4AAE-9A5B-E34F538D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777" y="711608"/>
            <a:ext cx="6311714" cy="1181361"/>
          </a:xfrm>
        </p:spPr>
        <p:txBody>
          <a:bodyPr/>
          <a:lstStyle/>
          <a:p>
            <a:pPr algn="l"/>
            <a:r>
              <a:rPr lang="en-US" dirty="0"/>
              <a:t>BREAKPOINTS  EXAMPLE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2838F-D97C-4938-9D8A-67A1F0BE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81" y="1808404"/>
            <a:ext cx="4229840" cy="2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6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A6B3A8-F942-415F-BA5D-5A13729D80D8}"/>
              </a:ext>
            </a:extLst>
          </p:cNvPr>
          <p:cNvSpPr txBox="1">
            <a:spLocks/>
          </p:cNvSpPr>
          <p:nvPr/>
        </p:nvSpPr>
        <p:spPr>
          <a:xfrm>
            <a:off x="1668504" y="793065"/>
            <a:ext cx="6311714" cy="118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algn="l"/>
            <a:r>
              <a:rPr lang="en-US" dirty="0"/>
              <a:t>BREAKPOINTS  EXAMPLE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26E9C-67ED-4EE6-99E1-1B4BE3609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7"/>
          <a:stretch/>
        </p:blipFill>
        <p:spPr>
          <a:xfrm>
            <a:off x="2413906" y="3069265"/>
            <a:ext cx="4206634" cy="453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018AE-7F04-4B8F-8ED7-86EF527CA224}"/>
              </a:ext>
            </a:extLst>
          </p:cNvPr>
          <p:cNvSpPr txBox="1"/>
          <p:nvPr/>
        </p:nvSpPr>
        <p:spPr>
          <a:xfrm>
            <a:off x="1406637" y="2072412"/>
            <a:ext cx="721822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7" lvl="1">
              <a:lnSpc>
                <a:spcPct val="90000"/>
              </a:lnSpc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there is no decreasing strip, there may be no reversal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that</a:t>
            </a:r>
          </a:p>
          <a:p>
            <a:pPr marL="344487" lvl="1">
              <a:lnSpc>
                <a:spcPct val="90000"/>
              </a:lnSpc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reduces the number of breakpoints (i.e.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 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•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 ≥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 for any</a:t>
            </a:r>
          </a:p>
          <a:p>
            <a:pPr marL="344487" lvl="1">
              <a:lnSpc>
                <a:spcPct val="90000"/>
              </a:lnSpc>
            </a:pP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reversal </a:t>
            </a:r>
            <a:r>
              <a:rPr lang="en-US" alt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altLang="en-US" sz="1600" dirty="0">
                <a:latin typeface="Roboto" panose="02000000000000000000" pitchFamily="2" charset="0"/>
                <a:ea typeface="Roboto" panose="02000000000000000000" pitchFamily="2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79871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8A2FEB-75DE-4BF2-A884-459BDD236209}"/>
              </a:ext>
            </a:extLst>
          </p:cNvPr>
          <p:cNvSpPr txBox="1"/>
          <p:nvPr/>
        </p:nvSpPr>
        <p:spPr>
          <a:xfrm>
            <a:off x="1236517" y="2865478"/>
            <a:ext cx="71731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With each reversal, one can remove at most 2 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If there is any decreasing strip there exists a reversal that will remove at least one breakpoint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If breakpoints remain and there is no decreasing strip one can be created by reserving any remaining strip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0D2F7-0EDE-4F83-B51B-49124BA0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87" y="711237"/>
            <a:ext cx="5508183" cy="18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029-F525-4713-894C-D13175B87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Greedy Algorithms</a:t>
            </a:r>
          </a:p>
        </p:txBody>
      </p:sp>
      <p:pic>
        <p:nvPicPr>
          <p:cNvPr id="1026" name="Picture 39">
            <a:extLst>
              <a:ext uri="{FF2B5EF4-FFF2-40B4-BE49-F238E27FC236}">
                <a16:creationId xmlns:a16="http://schemas.microsoft.com/office/drawing/2014/main" id="{7F1AB0EF-3CE9-4E25-BDAE-5B47B104F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1"/>
          <a:stretch/>
        </p:blipFill>
        <p:spPr bwMode="auto">
          <a:xfrm>
            <a:off x="2107756" y="2071227"/>
            <a:ext cx="349134" cy="2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0">
            <a:extLst>
              <a:ext uri="{FF2B5EF4-FFF2-40B4-BE49-F238E27FC236}">
                <a16:creationId xmlns:a16="http://schemas.microsoft.com/office/drawing/2014/main" id="{B5FC6064-B3DB-4ABE-9747-17EE1F36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68" y="2917873"/>
            <a:ext cx="557911" cy="2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4CD80DA-8FFD-42A4-B7EC-938EB28F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385" y="3057868"/>
            <a:ext cx="2375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Georgia" panose="02040502050405020303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707B3-2659-43E6-92E3-737BB82F26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46"/>
          <a:stretch/>
        </p:blipFill>
        <p:spPr>
          <a:xfrm>
            <a:off x="1090697" y="1242414"/>
            <a:ext cx="6405931" cy="26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8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4B9E657-FA61-40EF-AD76-8F098BC98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848" y="1877577"/>
            <a:ext cx="5885351" cy="1929651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86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3BBDB-EC2B-4326-B638-80674C629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113" y="413309"/>
            <a:ext cx="5214147" cy="640200"/>
          </a:xfrm>
        </p:spPr>
        <p:txBody>
          <a:bodyPr/>
          <a:lstStyle/>
          <a:p>
            <a:r>
              <a:rPr lang="en-IN" dirty="0"/>
              <a:t>Genomic Rearrangements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C154F-9B40-4999-A488-FD143D95DAF9}"/>
              </a:ext>
            </a:extLst>
          </p:cNvPr>
          <p:cNvSpPr txBox="1"/>
          <p:nvPr/>
        </p:nvSpPr>
        <p:spPr>
          <a:xfrm>
            <a:off x="1722475" y="1297171"/>
            <a:ext cx="6478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+mj-lt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differences result from genomic rearrangement events -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Rare evolutionary events” </a:t>
            </a:r>
            <a:endParaRPr lang="en-US" sz="12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number of such events can be used for estimating the evolutionary distance between species.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>
                <a:latin typeface="Bahnschrift" panose="020B0502040204020203" pitchFamily="34" charset="0"/>
                <a:ea typeface="Roboto" panose="02000000000000000000" pitchFamily="2" charset="0"/>
              </a:rPr>
              <a:t>                   COMPARING MOUSE AND HUMAN CHROMOSOMES</a:t>
            </a: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AC4264-4313-47B5-9F48-9CEF3E37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13" y="3289886"/>
            <a:ext cx="5098222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>
            <a:spLocks noGrp="1"/>
          </p:cNvSpPr>
          <p:nvPr>
            <p:ph type="subTitle" idx="4294967295"/>
          </p:nvPr>
        </p:nvSpPr>
        <p:spPr>
          <a:xfrm>
            <a:off x="1102825" y="1510676"/>
            <a:ext cx="7145832" cy="1598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Blocks represent conserved genes.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Reversals, or inversions, are particularly relevant to speciation.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Recombination's cannot occur between reversed and normally ordered segments.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inversion introduced two breakpoints.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671B4-976B-4A52-A045-5CCFEBDAE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4" t="1349" r="13875" b="3505"/>
          <a:stretch/>
        </p:blipFill>
        <p:spPr>
          <a:xfrm>
            <a:off x="631640" y="2977117"/>
            <a:ext cx="3282274" cy="135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2A505-E289-4915-AC91-C2E1462FB5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9" t="3501" r="17632" b="2425"/>
          <a:stretch/>
        </p:blipFill>
        <p:spPr>
          <a:xfrm>
            <a:off x="4886907" y="2977117"/>
            <a:ext cx="3361750" cy="1358676"/>
          </a:xfrm>
          <a:prstGeom prst="rect">
            <a:avLst/>
          </a:prstGeom>
        </p:spPr>
      </p:pic>
      <p:sp>
        <p:nvSpPr>
          <p:cNvPr id="26" name="Google Shape;2536;p62">
            <a:extLst>
              <a:ext uri="{FF2B5EF4-FFF2-40B4-BE49-F238E27FC236}">
                <a16:creationId xmlns:a16="http://schemas.microsoft.com/office/drawing/2014/main" id="{86B12FDB-BE8B-4973-A9C4-DB03C7073780}"/>
              </a:ext>
            </a:extLst>
          </p:cNvPr>
          <p:cNvSpPr/>
          <p:nvPr/>
        </p:nvSpPr>
        <p:spPr>
          <a:xfrm>
            <a:off x="4228821" y="3539401"/>
            <a:ext cx="343179" cy="234108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826;p39">
            <a:extLst>
              <a:ext uri="{FF2B5EF4-FFF2-40B4-BE49-F238E27FC236}">
                <a16:creationId xmlns:a16="http://schemas.microsoft.com/office/drawing/2014/main" id="{28A1323E-78EB-43E5-AF1C-76395C2EDDE0}"/>
              </a:ext>
            </a:extLst>
          </p:cNvPr>
          <p:cNvSpPr txBox="1">
            <a:spLocks/>
          </p:cNvSpPr>
          <p:nvPr/>
        </p:nvSpPr>
        <p:spPr>
          <a:xfrm>
            <a:off x="399960" y="656346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sz="3200" dirty="0"/>
              <a:t>REVERSALS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940C6-3FD0-4A7F-AEDE-DE1D2288FC76}"/>
              </a:ext>
            </a:extLst>
          </p:cNvPr>
          <p:cNvSpPr txBox="1"/>
          <p:nvPr/>
        </p:nvSpPr>
        <p:spPr>
          <a:xfrm>
            <a:off x="901729" y="1771531"/>
            <a:ext cx="7340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Goal: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Given two permutations over n elements, find the shortest series of reversals that transforms one into another. 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Input: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Permutations  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and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 Σ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Output: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series of reversals 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ρ1 (s1 ,e1 ), ρ2 (s2 ,e2 ), . . . </a:t>
            </a:r>
            <a:r>
              <a:rPr lang="en-US" i="1" dirty="0" err="1">
                <a:latin typeface="Roboto" panose="02000000000000000000" pitchFamily="2" charset="0"/>
                <a:ea typeface="Roboto" panose="02000000000000000000" pitchFamily="2" charset="0"/>
              </a:rPr>
              <a:t>ρt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(st ,et )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transforming Π to Σ such that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t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minimal</a:t>
            </a:r>
          </a:p>
          <a:p>
            <a:endParaRPr lang="en-US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- reversal distance between Π and Σ</a:t>
            </a:r>
          </a:p>
        </p:txBody>
      </p:sp>
      <p:sp>
        <p:nvSpPr>
          <p:cNvPr id="12" name="Google Shape;1826;p39">
            <a:extLst>
              <a:ext uri="{FF2B5EF4-FFF2-40B4-BE49-F238E27FC236}">
                <a16:creationId xmlns:a16="http://schemas.microsoft.com/office/drawing/2014/main" id="{215C7602-5FE5-4431-B432-B086542B51E5}"/>
              </a:ext>
            </a:extLst>
          </p:cNvPr>
          <p:cNvSpPr txBox="1">
            <a:spLocks/>
          </p:cNvSpPr>
          <p:nvPr/>
        </p:nvSpPr>
        <p:spPr>
          <a:xfrm>
            <a:off x="399960" y="656346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sz="3200" dirty="0"/>
              <a:t>REVERSAL DISTANCE PROBLEM</a:t>
            </a:r>
          </a:p>
        </p:txBody>
      </p:sp>
    </p:spTree>
    <p:extLst>
      <p:ext uri="{BB962C8B-B14F-4D97-AF65-F5344CB8AC3E}">
        <p14:creationId xmlns:p14="http://schemas.microsoft.com/office/powerpoint/2010/main" val="58920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940C6-3FD0-4A7F-AEDE-DE1D2288FC76}"/>
              </a:ext>
            </a:extLst>
          </p:cNvPr>
          <p:cNvSpPr txBox="1"/>
          <p:nvPr/>
        </p:nvSpPr>
        <p:spPr>
          <a:xfrm>
            <a:off x="841477" y="1707908"/>
            <a:ext cx="74610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Goal: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Given one permutations find the shortest series of reversals that transforms it into the identity permutations1,2,3……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50000"/>
              </a:lnSpc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Input: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Permutations  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Output: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series of reversals 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ρ1 (s1 ,e1 ), ρ2 (s2 ,e2 ), . . . </a:t>
            </a:r>
            <a:r>
              <a:rPr lang="en-US" i="1" dirty="0" err="1">
                <a:latin typeface="Roboto" panose="02000000000000000000" pitchFamily="2" charset="0"/>
                <a:ea typeface="Roboto" panose="02000000000000000000" pitchFamily="2" charset="0"/>
              </a:rPr>
              <a:t>ρt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i="1" dirty="0" err="1"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,et )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transforming Π to the identity permutation such that</a:t>
            </a:r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 t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is minimal</a:t>
            </a:r>
          </a:p>
          <a:p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d(Π) -reversal distance of Π</a:t>
            </a:r>
          </a:p>
        </p:txBody>
      </p:sp>
      <p:sp>
        <p:nvSpPr>
          <p:cNvPr id="6" name="Google Shape;1826;p39">
            <a:extLst>
              <a:ext uri="{FF2B5EF4-FFF2-40B4-BE49-F238E27FC236}">
                <a16:creationId xmlns:a16="http://schemas.microsoft.com/office/drawing/2014/main" id="{AB79613D-406E-4872-B830-AEF537011F7E}"/>
              </a:ext>
            </a:extLst>
          </p:cNvPr>
          <p:cNvSpPr txBox="1">
            <a:spLocks/>
          </p:cNvSpPr>
          <p:nvPr/>
        </p:nvSpPr>
        <p:spPr>
          <a:xfrm>
            <a:off x="399960" y="656346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sz="3200" dirty="0"/>
              <a:t>SORTING BY REVERSALS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2ABCE-5C05-4E2C-9380-BBB11E7F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4" y="2378006"/>
            <a:ext cx="2092435" cy="3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0D6E9D-F8E8-4CD6-B33C-E5F6E655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51" y="1538299"/>
            <a:ext cx="3608916" cy="2238171"/>
          </a:xfrm>
          <a:prstGeom prst="rect">
            <a:avLst/>
          </a:prstGeom>
        </p:spPr>
      </p:pic>
      <p:sp>
        <p:nvSpPr>
          <p:cNvPr id="10" name="Google Shape;1826;p39">
            <a:extLst>
              <a:ext uri="{FF2B5EF4-FFF2-40B4-BE49-F238E27FC236}">
                <a16:creationId xmlns:a16="http://schemas.microsoft.com/office/drawing/2014/main" id="{79CDB4A8-D538-4B49-ABA0-5FC5EB37FC1C}"/>
              </a:ext>
            </a:extLst>
          </p:cNvPr>
          <p:cNvSpPr txBox="1">
            <a:spLocks/>
          </p:cNvSpPr>
          <p:nvPr/>
        </p:nvSpPr>
        <p:spPr>
          <a:xfrm>
            <a:off x="2078450" y="544760"/>
            <a:ext cx="523529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algn="l"/>
            <a:r>
              <a:rPr lang="en-US" sz="3600" dirty="0"/>
              <a:t>Sorting by reversals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988FE-59F2-4BD9-9A73-6F57337A7614}"/>
              </a:ext>
            </a:extLst>
          </p:cNvPr>
          <p:cNvSpPr txBox="1"/>
          <p:nvPr/>
        </p:nvSpPr>
        <p:spPr>
          <a:xfrm>
            <a:off x="740027" y="4044455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But is 4 the minimum number of reversals?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                                           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Can it be done in 3?</a:t>
            </a:r>
          </a:p>
        </p:txBody>
      </p:sp>
    </p:spTree>
    <p:extLst>
      <p:ext uri="{BB962C8B-B14F-4D97-AF65-F5344CB8AC3E}">
        <p14:creationId xmlns:p14="http://schemas.microsoft.com/office/powerpoint/2010/main" val="349193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26;p39">
            <a:extLst>
              <a:ext uri="{FF2B5EF4-FFF2-40B4-BE49-F238E27FC236}">
                <a16:creationId xmlns:a16="http://schemas.microsoft.com/office/drawing/2014/main" id="{D6AC4114-5E3C-4804-825B-A0776C8042E1}"/>
              </a:ext>
            </a:extLst>
          </p:cNvPr>
          <p:cNvSpPr txBox="1">
            <a:spLocks/>
          </p:cNvSpPr>
          <p:nvPr/>
        </p:nvSpPr>
        <p:spPr>
          <a:xfrm>
            <a:off x="313509" y="429924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algn="l"/>
            <a:r>
              <a:rPr lang="en-US" sz="3200" dirty="0"/>
              <a:t>Greedy Algorithm for Sorting by Reversals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28C9C-4370-4D0C-88C0-01CBF2EA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16" y="3648499"/>
            <a:ext cx="3648584" cy="97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2B29D9-8B45-4430-9EF7-2320A98C2A53}"/>
              </a:ext>
            </a:extLst>
          </p:cNvPr>
          <p:cNvSpPr txBox="1"/>
          <p:nvPr/>
        </p:nvSpPr>
        <p:spPr>
          <a:xfrm>
            <a:off x="429961" y="1179566"/>
            <a:ext cx="843729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When sorting the permutation, Π = 1, 2, 3, 6, 4, 5 , one notices that the first three elements are already in order.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So, it does not make sense to break them apart.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The length of the already sorted prefix of Π is denoted as prefix(Π) = 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This inspires the following simple greedy algorithm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                    while : prefix(Π) &lt; len(Π)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                         perform a reversal ρ(prefix(Π) + 1, k) such that prefix(Π) increases by at least 1.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Such a reversal must always exist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Finding k, is as simple as finding the index of the minimum value of the remaining unsorted part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FCE40-0C09-4401-8F37-293F5C5D5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81" r="40082" b="3817"/>
          <a:stretch/>
        </p:blipFill>
        <p:spPr>
          <a:xfrm>
            <a:off x="6917898" y="0"/>
            <a:ext cx="2226102" cy="11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2417-5C61-4E62-A80B-989EB1A5D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155" y="612947"/>
            <a:ext cx="5565983" cy="640200"/>
          </a:xfrm>
        </p:spPr>
        <p:txBody>
          <a:bodyPr/>
          <a:lstStyle/>
          <a:p>
            <a:r>
              <a:rPr lang="en-US" sz="3300" dirty="0"/>
              <a:t>Analyzing GreedyReversalSort()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6B0E5-C15E-4BCB-9257-D393E9F0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" y="1975030"/>
            <a:ext cx="3285427" cy="2112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B428C-433A-4592-AE12-3FBFDB4B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810" y="2395821"/>
            <a:ext cx="3265842" cy="11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BC2F-9C18-49AB-B495-19FF022F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335" y="381286"/>
            <a:ext cx="5422609" cy="1018023"/>
          </a:xfrm>
        </p:spPr>
        <p:txBody>
          <a:bodyPr/>
          <a:lstStyle/>
          <a:p>
            <a:r>
              <a:rPr lang="en-US" sz="3200" dirty="0"/>
              <a:t>Adjacencies and Breakpoints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507E9-AF26-49D2-A7D3-E5189C45A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" r="6031"/>
          <a:stretch/>
        </p:blipFill>
        <p:spPr>
          <a:xfrm>
            <a:off x="2933471" y="3438079"/>
            <a:ext cx="3277056" cy="102914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3C28BB-7A81-465B-8E2C-FE233406F9CD}"/>
              </a:ext>
            </a:extLst>
          </p:cNvPr>
          <p:cNvSpPr txBox="1">
            <a:spLocks/>
          </p:cNvSpPr>
          <p:nvPr/>
        </p:nvSpPr>
        <p:spPr>
          <a:xfrm>
            <a:off x="1789812" y="2571750"/>
            <a:ext cx="5422609" cy="101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sz="3200" dirty="0"/>
              <a:t>Extending Permutations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6DD3BD-F9EF-45C4-BA0D-A835111AF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3" t="4317" r="8991" b="-914"/>
          <a:stretch/>
        </p:blipFill>
        <p:spPr>
          <a:xfrm>
            <a:off x="3293610" y="1190847"/>
            <a:ext cx="2288058" cy="9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807"/>
      </p:ext>
    </p:extLst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645</Words>
  <Application>Microsoft Office PowerPoint</Application>
  <PresentationFormat>On-screen Show (16:9)</PresentationFormat>
  <Paragraphs>70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UI Gothic</vt:lpstr>
      <vt:lpstr>Patrick Hand</vt:lpstr>
      <vt:lpstr>Neucha</vt:lpstr>
      <vt:lpstr>Roboto Condensed</vt:lpstr>
      <vt:lpstr>Arial</vt:lpstr>
      <vt:lpstr>Roboto</vt:lpstr>
      <vt:lpstr>Bahnschrift</vt:lpstr>
      <vt:lpstr>Heart Disease by Slidesgo</vt:lpstr>
      <vt:lpstr>PowerPoint Presentation</vt:lpstr>
      <vt:lpstr>Genomic Rearrangements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GreedyReversalSort()</vt:lpstr>
      <vt:lpstr>Adjacencies and Breakpoints</vt:lpstr>
      <vt:lpstr>How Reversals Effect Breakpoints</vt:lpstr>
      <vt:lpstr>Strips</vt:lpstr>
      <vt:lpstr>Reducing the Number of Breakpoints</vt:lpstr>
      <vt:lpstr>BREAKPOINTS  EXAMPLE -1</vt:lpstr>
      <vt:lpstr>PowerPoint Presentation</vt:lpstr>
      <vt:lpstr>PowerPoint Presentation</vt:lpstr>
      <vt:lpstr>Comparing Greedy Algorithms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Virigineni Aishwarya</cp:lastModifiedBy>
  <cp:revision>40</cp:revision>
  <dcterms:modified xsi:type="dcterms:W3CDTF">2021-05-13T06:14:28Z</dcterms:modified>
</cp:coreProperties>
</file>