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7"/>
  </p:notesMasterIdLst>
  <p:sldIdLst>
    <p:sldId id="256" r:id="rId2"/>
    <p:sldId id="258" r:id="rId3"/>
    <p:sldId id="257" r:id="rId4"/>
    <p:sldId id="259" r:id="rId5"/>
    <p:sldId id="261" r:id="rId6"/>
    <p:sldId id="262" r:id="rId7"/>
    <p:sldId id="264" r:id="rId8"/>
    <p:sldId id="266" r:id="rId9"/>
    <p:sldId id="275" r:id="rId10"/>
    <p:sldId id="276" r:id="rId11"/>
    <p:sldId id="267" r:id="rId12"/>
    <p:sldId id="277" r:id="rId13"/>
    <p:sldId id="271" r:id="rId14"/>
    <p:sldId id="273" r:id="rId15"/>
    <p:sldId id="274" r:id="rId16"/>
  </p:sldIdLst>
  <p:sldSz cx="9144000" cy="5143500" type="screen16x9"/>
  <p:notesSz cx="6858000" cy="9144000"/>
  <p:embeddedFontLst>
    <p:embeddedFont>
      <p:font typeface="Bahnschrift" panose="020B0502040204020203" pitchFamily="34" charset="0"/>
      <p:regular r:id="rId18"/>
      <p:bold r:id="rId19"/>
    </p:embeddedFont>
    <p:embeddedFont>
      <p:font typeface="Barlow Light" panose="00000400000000000000" pitchFamily="2" charset="0"/>
      <p:regular r:id="rId20"/>
      <p:bold r:id="rId21"/>
      <p:italic r:id="rId22"/>
      <p:boldItalic r:id="rId23"/>
    </p:embeddedFont>
    <p:embeddedFont>
      <p:font typeface="Lucida Sans" panose="020B0602030504020204" pitchFamily="34" charset="0"/>
      <p:regular r:id="rId24"/>
      <p:bold r:id="rId25"/>
      <p:italic r:id="rId26"/>
      <p:boldItalic r:id="rId27"/>
    </p:embeddedFont>
    <p:embeddedFont>
      <p:font typeface="Raleway Thin"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94660"/>
  </p:normalViewPr>
  <p:slideViewPr>
    <p:cSldViewPr snapToGrid="0">
      <p:cViewPr varScale="1">
        <p:scale>
          <a:sx n="92" d="100"/>
          <a:sy n="92" d="100"/>
        </p:scale>
        <p:origin x="148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g12ddc3057d9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 name="Google Shape;28;g12ddc3057d9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ddc3057d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ddc3057d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31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ddc3057d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ddc3057d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ddc3057d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ddc3057d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09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ddc3057d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ddc3057d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db75b81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db75b81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ddc3057d9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ddc3057d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2ddc3057d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12ddc3057d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2ddc3057d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2ddc3057d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2ddc3057d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2ddc3057d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dea0828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dea0828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dea0828c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dea0828c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ddc3057d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ddc3057d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e75dbe0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e75dbe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ddc3057d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ddc3057d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79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85850" y="2031025"/>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5"/>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600"/>
              </a:spcBef>
              <a:spcAft>
                <a:spcPts val="0"/>
              </a:spcAft>
              <a:buSzPts val="2800"/>
              <a:buNone/>
              <a:defRPr sz="2800"/>
            </a:lvl2pPr>
            <a:lvl3pPr lvl="2" algn="ctr" rtl="0">
              <a:lnSpc>
                <a:spcPct val="100000"/>
              </a:lnSpc>
              <a:spcBef>
                <a:spcPts val="600"/>
              </a:spcBef>
              <a:spcAft>
                <a:spcPts val="0"/>
              </a:spcAft>
              <a:buSzPts val="2800"/>
              <a:buNone/>
              <a:defRPr sz="2800"/>
            </a:lvl3pPr>
            <a:lvl4pPr lvl="3" algn="ctr" rtl="0">
              <a:lnSpc>
                <a:spcPct val="100000"/>
              </a:lnSpc>
              <a:spcBef>
                <a:spcPts val="600"/>
              </a:spcBef>
              <a:spcAft>
                <a:spcPts val="0"/>
              </a:spcAft>
              <a:buSzPts val="2800"/>
              <a:buNone/>
              <a:defRPr sz="2800"/>
            </a:lvl4pPr>
            <a:lvl5pPr lvl="4" algn="ctr" rtl="0">
              <a:lnSpc>
                <a:spcPct val="100000"/>
              </a:lnSpc>
              <a:spcBef>
                <a:spcPts val="600"/>
              </a:spcBef>
              <a:spcAft>
                <a:spcPts val="0"/>
              </a:spcAft>
              <a:buSzPts val="2800"/>
              <a:buNone/>
              <a:defRPr sz="2800"/>
            </a:lvl5pPr>
            <a:lvl6pPr lvl="5" algn="ctr" rtl="0">
              <a:lnSpc>
                <a:spcPct val="100000"/>
              </a:lnSpc>
              <a:spcBef>
                <a:spcPts val="600"/>
              </a:spcBef>
              <a:spcAft>
                <a:spcPts val="0"/>
              </a:spcAft>
              <a:buSzPts val="2800"/>
              <a:buNone/>
              <a:defRPr sz="2800"/>
            </a:lvl6pPr>
            <a:lvl7pPr lvl="6" algn="ctr" rtl="0">
              <a:lnSpc>
                <a:spcPct val="100000"/>
              </a:lnSpc>
              <a:spcBef>
                <a:spcPts val="600"/>
              </a:spcBef>
              <a:spcAft>
                <a:spcPts val="0"/>
              </a:spcAft>
              <a:buSzPts val="2800"/>
              <a:buNone/>
              <a:defRPr sz="2800"/>
            </a:lvl7pPr>
            <a:lvl8pPr lvl="7" algn="ctr" rtl="0">
              <a:lnSpc>
                <a:spcPct val="100000"/>
              </a:lnSpc>
              <a:spcBef>
                <a:spcPts val="600"/>
              </a:spcBef>
              <a:spcAft>
                <a:spcPts val="0"/>
              </a:spcAft>
              <a:buSzPts val="2800"/>
              <a:buNone/>
              <a:defRPr sz="2800"/>
            </a:lvl8pPr>
            <a:lvl9pPr lvl="8" algn="ctr" rtl="0">
              <a:lnSpc>
                <a:spcPct val="100000"/>
              </a:lnSpc>
              <a:spcBef>
                <a:spcPts val="600"/>
              </a:spcBef>
              <a:spcAft>
                <a:spcPts val="0"/>
              </a:spcAft>
              <a:buSzPts val="2800"/>
              <a:buNone/>
              <a:defRPr sz="28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6"/>
          <p:cNvSpPr txBox="1">
            <a:spLocks noGrp="1"/>
          </p:cNvSpPr>
          <p:nvPr>
            <p:ph type="ctrTitle"/>
          </p:nvPr>
        </p:nvSpPr>
        <p:spPr>
          <a:xfrm>
            <a:off x="256183" y="1496775"/>
            <a:ext cx="9024600" cy="1658400"/>
          </a:xfrm>
          <a:prstGeom prst="rect">
            <a:avLst/>
          </a:prstGeom>
          <a:noFill/>
          <a:ln>
            <a:noFill/>
          </a:ln>
        </p:spPr>
        <p:txBody>
          <a:bodyPr spcFirstLastPara="1" wrap="square" lIns="0" tIns="0" rIns="0" bIns="0" anchor="ctr" anchorCtr="0">
            <a:noAutofit/>
          </a:bodyPr>
          <a:lstStyle/>
          <a:p>
            <a:pPr marL="0" lvl="0" indent="0" algn="ctr" rtl="0">
              <a:lnSpc>
                <a:spcPct val="106000"/>
              </a:lnSpc>
              <a:spcBef>
                <a:spcPts val="0"/>
              </a:spcBef>
              <a:spcAft>
                <a:spcPts val="800"/>
              </a:spcAft>
              <a:buSzPts val="4800"/>
              <a:buNone/>
            </a:pPr>
            <a:r>
              <a:rPr lang="en-US" sz="3200" dirty="0">
                <a:latin typeface="Bahnschrift" panose="020B0502040204020203" pitchFamily="34" charset="0"/>
                <a:ea typeface="Georgia"/>
                <a:cs typeface="Georgia"/>
                <a:sym typeface="Georgia"/>
              </a:rPr>
              <a:t>Image Steganography Using LSB and DCT</a:t>
            </a:r>
          </a:p>
        </p:txBody>
      </p:sp>
      <p:pic>
        <p:nvPicPr>
          <p:cNvPr id="31" name="Google Shape;31;p6"/>
          <p:cNvPicPr preferRelativeResize="0"/>
          <p:nvPr/>
        </p:nvPicPr>
        <p:blipFill rotWithShape="1">
          <a:blip r:embed="rId3">
            <a:alphaModFix/>
          </a:blip>
          <a:srcRect l="13161" t="21236" r="19034" b="16919"/>
          <a:stretch/>
        </p:blipFill>
        <p:spPr>
          <a:xfrm>
            <a:off x="7470329" y="17200"/>
            <a:ext cx="1675272" cy="528605"/>
          </a:xfrm>
          <a:prstGeom prst="rect">
            <a:avLst/>
          </a:prstGeom>
          <a:noFill/>
          <a:ln>
            <a:noFill/>
          </a:ln>
        </p:spPr>
      </p:pic>
      <p:sp>
        <p:nvSpPr>
          <p:cNvPr id="32" name="Google Shape;32;p6"/>
          <p:cNvSpPr txBox="1"/>
          <p:nvPr/>
        </p:nvSpPr>
        <p:spPr>
          <a:xfrm>
            <a:off x="3038993" y="675675"/>
            <a:ext cx="3066014" cy="821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 sz="2900" b="0" i="0" u="none" strike="noStrike" cap="none" dirty="0">
                <a:latin typeface="Bahnschrift" panose="020B0502040204020203" pitchFamily="34" charset="0"/>
                <a:sym typeface="Arial"/>
              </a:rPr>
              <a:t>19</a:t>
            </a:r>
            <a:r>
              <a:rPr lang="en" sz="2900" dirty="0">
                <a:latin typeface="Bahnschrift" panose="020B0502040204020203" pitchFamily="34" charset="0"/>
              </a:rPr>
              <a:t>AIE435</a:t>
            </a:r>
            <a:r>
              <a:rPr lang="en" sz="2900" b="0" i="0" u="none" strike="noStrike" cap="none" dirty="0">
                <a:latin typeface="Bahnschrift" panose="020B0502040204020203" pitchFamily="34" charset="0"/>
                <a:sym typeface="Arial"/>
              </a:rPr>
              <a:t> – cyber</a:t>
            </a:r>
            <a:endParaRPr lang="en-US" sz="2900" dirty="0">
              <a:latin typeface="Bahnschrift" panose="020B0502040204020203" pitchFamily="34" charset="0"/>
            </a:endParaRPr>
          </a:p>
          <a:p>
            <a:pPr marL="0" marR="0" lvl="0" indent="0" algn="ctr" rtl="0">
              <a:lnSpc>
                <a:spcPct val="100000"/>
              </a:lnSpc>
              <a:spcBef>
                <a:spcPts val="0"/>
              </a:spcBef>
              <a:spcAft>
                <a:spcPts val="0"/>
              </a:spcAft>
              <a:buNone/>
            </a:pPr>
            <a:r>
              <a:rPr lang="en-US" dirty="0">
                <a:latin typeface="Bahnschrift" panose="020B0502040204020203" pitchFamily="34" charset="0"/>
              </a:rPr>
              <a:t>Guided By Dr. Prakash</a:t>
            </a:r>
          </a:p>
        </p:txBody>
      </p:sp>
      <p:sp>
        <p:nvSpPr>
          <p:cNvPr id="33" name="Google Shape;33;p6"/>
          <p:cNvSpPr txBox="1"/>
          <p:nvPr/>
        </p:nvSpPr>
        <p:spPr>
          <a:xfrm>
            <a:off x="2859150" y="3155175"/>
            <a:ext cx="3425700" cy="1908600"/>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None/>
            </a:pPr>
            <a:r>
              <a:rPr lang="en" sz="2000" b="1" dirty="0">
                <a:solidFill>
                  <a:srgbClr val="7F7F7F"/>
                </a:solidFill>
                <a:latin typeface="Lucida Sans"/>
                <a:ea typeface="Lucida Sans"/>
                <a:cs typeface="Lucida Sans"/>
                <a:sym typeface="Lucida Sans"/>
              </a:rPr>
              <a:t>       </a:t>
            </a:r>
            <a:r>
              <a:rPr lang="en" sz="2000" b="1" i="0" u="none" strike="noStrike" cap="none" dirty="0">
                <a:solidFill>
                  <a:srgbClr val="7F7F7F"/>
                </a:solidFill>
                <a:latin typeface="Lucida Sans"/>
                <a:ea typeface="Lucida Sans"/>
                <a:cs typeface="Lucida Sans"/>
                <a:sym typeface="Lucida Sans"/>
              </a:rPr>
              <a:t>TEAM 4</a:t>
            </a:r>
            <a:r>
              <a:rPr lang="en" sz="2000" b="1" dirty="0">
                <a:solidFill>
                  <a:srgbClr val="7F7F7F"/>
                </a:solidFill>
                <a:latin typeface="Lucida Sans"/>
                <a:ea typeface="Lucida Sans"/>
                <a:cs typeface="Lucida Sans"/>
                <a:sym typeface="Lucida Sans"/>
              </a:rPr>
              <a:t>-</a:t>
            </a:r>
            <a:r>
              <a:rPr lang="en" sz="2000" b="1" i="0" u="none" strike="noStrike" cap="none" dirty="0">
                <a:solidFill>
                  <a:srgbClr val="7F7F7F"/>
                </a:solidFill>
                <a:latin typeface="Lucida Sans"/>
                <a:ea typeface="Lucida Sans"/>
                <a:cs typeface="Lucida Sans"/>
                <a:sym typeface="Lucida Sans"/>
              </a:rPr>
              <a:t>INFINITY</a:t>
            </a:r>
            <a:endParaRPr sz="1600" b="1" i="0" u="none" strike="noStrike" cap="none" dirty="0">
              <a:solidFill>
                <a:srgbClr val="7F7F7F"/>
              </a:solidFill>
              <a:latin typeface="Lucida Sans"/>
              <a:ea typeface="Lucida Sans"/>
              <a:cs typeface="Lucida Sans"/>
              <a:sym typeface="Lucida Sans"/>
            </a:endParaRPr>
          </a:p>
          <a:p>
            <a:pPr marL="0" marR="0" lvl="0" indent="0" algn="ctr" rtl="0">
              <a:lnSpc>
                <a:spcPct val="100000"/>
              </a:lnSpc>
              <a:spcBef>
                <a:spcPts val="0"/>
              </a:spcBef>
              <a:spcAft>
                <a:spcPts val="0"/>
              </a:spcAft>
              <a:buNone/>
            </a:pPr>
            <a:r>
              <a:rPr lang="en" sz="1600" b="1" i="0" u="none" strike="noStrike" cap="none" dirty="0">
                <a:solidFill>
                  <a:srgbClr val="7F7F7F"/>
                </a:solidFill>
                <a:latin typeface="Lucida Sans"/>
                <a:ea typeface="Lucida Sans"/>
                <a:cs typeface="Lucida Sans"/>
                <a:sym typeface="Lucida Sans"/>
              </a:rPr>
              <a:t>APOORVA M</a:t>
            </a:r>
            <a:endParaRPr dirty="0"/>
          </a:p>
          <a:p>
            <a:pPr marL="0" marR="0" lvl="0" indent="0" algn="ctr" rtl="0">
              <a:lnSpc>
                <a:spcPct val="100000"/>
              </a:lnSpc>
              <a:spcBef>
                <a:spcPts val="0"/>
              </a:spcBef>
              <a:spcAft>
                <a:spcPts val="0"/>
              </a:spcAft>
              <a:buNone/>
            </a:pPr>
            <a:r>
              <a:rPr lang="en" sz="1600" b="1" i="0" u="none" strike="noStrike" cap="none" dirty="0">
                <a:solidFill>
                  <a:srgbClr val="7F7F7F"/>
                </a:solidFill>
                <a:latin typeface="Lucida Sans"/>
                <a:ea typeface="Lucida Sans"/>
                <a:cs typeface="Lucida Sans"/>
                <a:sym typeface="Lucida Sans"/>
              </a:rPr>
              <a:t>TANUJ M   </a:t>
            </a:r>
            <a:endParaRPr dirty="0"/>
          </a:p>
          <a:p>
            <a:pPr marL="0" marR="0" lvl="0" indent="0" algn="ctr" rtl="0">
              <a:lnSpc>
                <a:spcPct val="100000"/>
              </a:lnSpc>
              <a:spcBef>
                <a:spcPts val="0"/>
              </a:spcBef>
              <a:spcAft>
                <a:spcPts val="0"/>
              </a:spcAft>
              <a:buNone/>
            </a:pPr>
            <a:r>
              <a:rPr lang="en" sz="1600" b="1" i="0" u="none" strike="noStrike" cap="none" dirty="0">
                <a:solidFill>
                  <a:srgbClr val="7F7F7F"/>
                </a:solidFill>
                <a:latin typeface="Lucida Sans"/>
                <a:ea typeface="Lucida Sans"/>
                <a:cs typeface="Lucida Sans"/>
                <a:sym typeface="Lucida Sans"/>
              </a:rPr>
              <a:t>AISHWARYA V</a:t>
            </a:r>
            <a:endParaRPr dirty="0"/>
          </a:p>
          <a:p>
            <a:pPr marL="0" marR="0" lvl="0" indent="0" algn="l" rtl="0">
              <a:lnSpc>
                <a:spcPct val="100000"/>
              </a:lnSpc>
              <a:spcBef>
                <a:spcPts val="0"/>
              </a:spcBef>
              <a:spcAft>
                <a:spcPts val="0"/>
              </a:spcAft>
              <a:buNone/>
            </a:pPr>
            <a:endParaRPr sz="2000" b="1" i="0" u="none" strike="noStrike" cap="none" dirty="0">
              <a:solidFill>
                <a:srgbClr val="7F7F7F"/>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ctrTitle"/>
          </p:nvPr>
        </p:nvSpPr>
        <p:spPr>
          <a:xfrm>
            <a:off x="423450" y="-169025"/>
            <a:ext cx="82971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latin typeface="Arial"/>
                <a:ea typeface="Arial"/>
                <a:cs typeface="Arial"/>
                <a:sym typeface="Arial"/>
              </a:rPr>
              <a:t>IMPLEMENTATION</a:t>
            </a:r>
            <a:endParaRPr sz="4000" dirty="0">
              <a:latin typeface="Arial"/>
              <a:ea typeface="Arial"/>
              <a:cs typeface="Arial"/>
              <a:sym typeface="Arial"/>
            </a:endParaRPr>
          </a:p>
        </p:txBody>
      </p:sp>
      <p:sp>
        <p:nvSpPr>
          <p:cNvPr id="4" name="TextBox 3">
            <a:extLst>
              <a:ext uri="{FF2B5EF4-FFF2-40B4-BE49-F238E27FC236}">
                <a16:creationId xmlns:a16="http://schemas.microsoft.com/office/drawing/2014/main" id="{1405C93C-6449-01F3-3D92-60EE319C5045}"/>
              </a:ext>
            </a:extLst>
          </p:cNvPr>
          <p:cNvSpPr txBox="1"/>
          <p:nvPr/>
        </p:nvSpPr>
        <p:spPr>
          <a:xfrm>
            <a:off x="953813" y="1517340"/>
            <a:ext cx="7062952" cy="3108543"/>
          </a:xfrm>
          <a:prstGeom prst="rect">
            <a:avLst/>
          </a:prstGeom>
          <a:noFill/>
        </p:spPr>
        <p:txBody>
          <a:bodyPr wrap="square">
            <a:spAutoFit/>
          </a:bodyPr>
          <a:lstStyle/>
          <a:p>
            <a:r>
              <a:rPr lang="en-US" dirty="0"/>
              <a:t>LSB Based Steganography Algorithm to embed text message:-</a:t>
            </a:r>
          </a:p>
          <a:p>
            <a:endParaRPr lang="en-US" dirty="0"/>
          </a:p>
          <a:p>
            <a:r>
              <a:rPr lang="en-US" dirty="0"/>
              <a:t>  Step 1: Read the cover image and text message which is to be hidden in the cover image.</a:t>
            </a:r>
          </a:p>
          <a:p>
            <a:r>
              <a:rPr lang="en-US" dirty="0"/>
              <a:t>  Step 2: Convert text message in binary.</a:t>
            </a:r>
          </a:p>
          <a:p>
            <a:r>
              <a:rPr lang="en-US" dirty="0"/>
              <a:t>  Step 3: Calculate LSB of each pixels of cover image.</a:t>
            </a:r>
          </a:p>
          <a:p>
            <a:r>
              <a:rPr lang="en-US" dirty="0"/>
              <a:t>  Step 4: Replace LSB of cover image with each bit of secret message one by one</a:t>
            </a:r>
          </a:p>
          <a:p>
            <a:r>
              <a:rPr lang="en-US" dirty="0"/>
              <a:t>  Step 5: Write stego image</a:t>
            </a:r>
          </a:p>
          <a:p>
            <a:endParaRPr lang="en-US" dirty="0"/>
          </a:p>
          <a:p>
            <a:r>
              <a:rPr lang="en-US" dirty="0"/>
              <a:t>Algorithm to retrieve text message:-</a:t>
            </a:r>
          </a:p>
          <a:p>
            <a:endParaRPr lang="en-US" dirty="0"/>
          </a:p>
          <a:p>
            <a:r>
              <a:rPr lang="en-US" dirty="0"/>
              <a:t>  Step 1: Read the stego image.</a:t>
            </a:r>
          </a:p>
          <a:p>
            <a:r>
              <a:rPr lang="en-US" dirty="0"/>
              <a:t>  Step 2: Calculate LSB of each pixels of stego image.</a:t>
            </a:r>
          </a:p>
          <a:p>
            <a:r>
              <a:rPr lang="en-US" dirty="0"/>
              <a:t>  Step 3: Retrieve bits and convert each 8 bit into character.</a:t>
            </a:r>
          </a:p>
        </p:txBody>
      </p:sp>
    </p:spTree>
    <p:extLst>
      <p:ext uri="{BB962C8B-B14F-4D97-AF65-F5344CB8AC3E}">
        <p14:creationId xmlns:p14="http://schemas.microsoft.com/office/powerpoint/2010/main" val="257304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a:off x="211650" y="-291275"/>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a:latin typeface="Arial"/>
                <a:ea typeface="Arial"/>
                <a:cs typeface="Arial"/>
                <a:sym typeface="Arial"/>
              </a:rPr>
              <a:t>RESULTS</a:t>
            </a:r>
            <a:endParaRPr sz="4000">
              <a:latin typeface="Arial"/>
              <a:ea typeface="Arial"/>
              <a:cs typeface="Arial"/>
              <a:sym typeface="Arial"/>
            </a:endParaRPr>
          </a:p>
        </p:txBody>
      </p:sp>
      <p:pic>
        <p:nvPicPr>
          <p:cNvPr id="3" name="Picture 2">
            <a:extLst>
              <a:ext uri="{FF2B5EF4-FFF2-40B4-BE49-F238E27FC236}">
                <a16:creationId xmlns:a16="http://schemas.microsoft.com/office/drawing/2014/main" id="{0885E8A4-7923-B1AA-E7AE-9B7EE7695EBD}"/>
              </a:ext>
            </a:extLst>
          </p:cNvPr>
          <p:cNvPicPr>
            <a:picLocks noChangeAspect="1"/>
          </p:cNvPicPr>
          <p:nvPr/>
        </p:nvPicPr>
        <p:blipFill rotWithShape="1">
          <a:blip r:embed="rId3"/>
          <a:srcRect l="-1426" t="1759" r="1169" b="1904"/>
          <a:stretch/>
        </p:blipFill>
        <p:spPr>
          <a:xfrm>
            <a:off x="1143956" y="1679027"/>
            <a:ext cx="2986610" cy="2896603"/>
          </a:xfrm>
          <a:prstGeom prst="rect">
            <a:avLst/>
          </a:prstGeom>
        </p:spPr>
      </p:pic>
      <p:pic>
        <p:nvPicPr>
          <p:cNvPr id="5" name="Picture 4">
            <a:extLst>
              <a:ext uri="{FF2B5EF4-FFF2-40B4-BE49-F238E27FC236}">
                <a16:creationId xmlns:a16="http://schemas.microsoft.com/office/drawing/2014/main" id="{F7DA1DDE-5A2F-D67F-D19F-E7CD95811D65}"/>
              </a:ext>
            </a:extLst>
          </p:cNvPr>
          <p:cNvPicPr>
            <a:picLocks noChangeAspect="1"/>
          </p:cNvPicPr>
          <p:nvPr/>
        </p:nvPicPr>
        <p:blipFill rotWithShape="1">
          <a:blip r:embed="rId4"/>
          <a:srcRect l="1593" t="2859" r="2296" b="2802"/>
          <a:stretch/>
        </p:blipFill>
        <p:spPr>
          <a:xfrm>
            <a:off x="5013435" y="1679027"/>
            <a:ext cx="2933176" cy="2896603"/>
          </a:xfrm>
          <a:prstGeom prst="rect">
            <a:avLst/>
          </a:prstGeom>
        </p:spPr>
      </p:pic>
      <p:sp>
        <p:nvSpPr>
          <p:cNvPr id="6" name="TextBox 5">
            <a:extLst>
              <a:ext uri="{FF2B5EF4-FFF2-40B4-BE49-F238E27FC236}">
                <a16:creationId xmlns:a16="http://schemas.microsoft.com/office/drawing/2014/main" id="{28888897-8DAD-0D87-C135-9FDB6F06D1BE}"/>
              </a:ext>
            </a:extLst>
          </p:cNvPr>
          <p:cNvSpPr txBox="1"/>
          <p:nvPr/>
        </p:nvSpPr>
        <p:spPr>
          <a:xfrm>
            <a:off x="2427890" y="1332011"/>
            <a:ext cx="2892973" cy="307777"/>
          </a:xfrm>
          <a:prstGeom prst="rect">
            <a:avLst/>
          </a:prstGeom>
          <a:noFill/>
        </p:spPr>
        <p:txBody>
          <a:bodyPr wrap="square" rtlCol="0">
            <a:spAutoFit/>
          </a:bodyPr>
          <a:lstStyle/>
          <a:p>
            <a:r>
              <a:rPr lang="en-US" dirty="0"/>
              <a:t>DCT</a:t>
            </a:r>
          </a:p>
        </p:txBody>
      </p:sp>
      <p:sp>
        <p:nvSpPr>
          <p:cNvPr id="7" name="TextBox 6">
            <a:extLst>
              <a:ext uri="{FF2B5EF4-FFF2-40B4-BE49-F238E27FC236}">
                <a16:creationId xmlns:a16="http://schemas.microsoft.com/office/drawing/2014/main" id="{57FA64D1-7123-5C12-DA72-6E0FAB7E7E77}"/>
              </a:ext>
            </a:extLst>
          </p:cNvPr>
          <p:cNvSpPr txBox="1"/>
          <p:nvPr/>
        </p:nvSpPr>
        <p:spPr>
          <a:xfrm>
            <a:off x="6329855" y="1332010"/>
            <a:ext cx="2017985" cy="307777"/>
          </a:xfrm>
          <a:prstGeom prst="rect">
            <a:avLst/>
          </a:prstGeom>
          <a:noFill/>
        </p:spPr>
        <p:txBody>
          <a:bodyPr wrap="square" rtlCol="0">
            <a:spAutoFit/>
          </a:bodyPr>
          <a:lstStyle/>
          <a:p>
            <a:r>
              <a:rPr lang="en-US" dirty="0"/>
              <a:t>LSB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a:off x="211650" y="-291275"/>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a:latin typeface="Arial"/>
                <a:ea typeface="Arial"/>
                <a:cs typeface="Arial"/>
                <a:sym typeface="Arial"/>
              </a:rPr>
              <a:t>RESULTS</a:t>
            </a:r>
            <a:endParaRPr sz="4000">
              <a:latin typeface="Arial"/>
              <a:ea typeface="Arial"/>
              <a:cs typeface="Arial"/>
              <a:sym typeface="Arial"/>
            </a:endParaRPr>
          </a:p>
        </p:txBody>
      </p:sp>
      <p:pic>
        <p:nvPicPr>
          <p:cNvPr id="7" name="Picture 6">
            <a:extLst>
              <a:ext uri="{FF2B5EF4-FFF2-40B4-BE49-F238E27FC236}">
                <a16:creationId xmlns:a16="http://schemas.microsoft.com/office/drawing/2014/main" id="{91611664-B882-1679-3FB8-A0611FA360A1}"/>
              </a:ext>
            </a:extLst>
          </p:cNvPr>
          <p:cNvPicPr>
            <a:picLocks noChangeAspect="1"/>
          </p:cNvPicPr>
          <p:nvPr/>
        </p:nvPicPr>
        <p:blipFill>
          <a:blip r:embed="rId3"/>
          <a:stretch>
            <a:fillRect/>
          </a:stretch>
        </p:blipFill>
        <p:spPr>
          <a:xfrm>
            <a:off x="1287960" y="1252003"/>
            <a:ext cx="6917992" cy="1944445"/>
          </a:xfrm>
          <a:prstGeom prst="rect">
            <a:avLst/>
          </a:prstGeom>
        </p:spPr>
      </p:pic>
      <p:pic>
        <p:nvPicPr>
          <p:cNvPr id="9" name="Picture 8">
            <a:extLst>
              <a:ext uri="{FF2B5EF4-FFF2-40B4-BE49-F238E27FC236}">
                <a16:creationId xmlns:a16="http://schemas.microsoft.com/office/drawing/2014/main" id="{9772B1FE-2D9B-CC91-C9BA-D980CD374525}"/>
              </a:ext>
            </a:extLst>
          </p:cNvPr>
          <p:cNvPicPr>
            <a:picLocks noChangeAspect="1"/>
          </p:cNvPicPr>
          <p:nvPr/>
        </p:nvPicPr>
        <p:blipFill rotWithShape="1">
          <a:blip r:embed="rId4"/>
          <a:srcRect r="51538"/>
          <a:stretch/>
        </p:blipFill>
        <p:spPr>
          <a:xfrm>
            <a:off x="1287960" y="3579927"/>
            <a:ext cx="1628661" cy="906859"/>
          </a:xfrm>
          <a:prstGeom prst="rect">
            <a:avLst/>
          </a:prstGeom>
        </p:spPr>
      </p:pic>
      <p:pic>
        <p:nvPicPr>
          <p:cNvPr id="11" name="Picture 10">
            <a:extLst>
              <a:ext uri="{FF2B5EF4-FFF2-40B4-BE49-F238E27FC236}">
                <a16:creationId xmlns:a16="http://schemas.microsoft.com/office/drawing/2014/main" id="{357F0E50-5E7B-FCF8-D2FE-F69FC3837C9E}"/>
              </a:ext>
            </a:extLst>
          </p:cNvPr>
          <p:cNvPicPr>
            <a:picLocks noChangeAspect="1"/>
          </p:cNvPicPr>
          <p:nvPr/>
        </p:nvPicPr>
        <p:blipFill>
          <a:blip r:embed="rId5"/>
          <a:stretch>
            <a:fillRect/>
          </a:stretch>
        </p:blipFill>
        <p:spPr>
          <a:xfrm>
            <a:off x="3189422" y="3579927"/>
            <a:ext cx="1704269" cy="906859"/>
          </a:xfrm>
          <a:prstGeom prst="rect">
            <a:avLst/>
          </a:prstGeom>
        </p:spPr>
      </p:pic>
      <p:pic>
        <p:nvPicPr>
          <p:cNvPr id="4" name="Picture 3">
            <a:extLst>
              <a:ext uri="{FF2B5EF4-FFF2-40B4-BE49-F238E27FC236}">
                <a16:creationId xmlns:a16="http://schemas.microsoft.com/office/drawing/2014/main" id="{D9903945-0AFC-2556-A8A5-E2AC7B4F49C1}"/>
              </a:ext>
            </a:extLst>
          </p:cNvPr>
          <p:cNvPicPr>
            <a:picLocks noChangeAspect="1"/>
          </p:cNvPicPr>
          <p:nvPr/>
        </p:nvPicPr>
        <p:blipFill>
          <a:blip r:embed="rId6"/>
          <a:stretch>
            <a:fillRect/>
          </a:stretch>
        </p:blipFill>
        <p:spPr>
          <a:xfrm>
            <a:off x="5166492" y="3579926"/>
            <a:ext cx="2987299" cy="845893"/>
          </a:xfrm>
          <a:prstGeom prst="rect">
            <a:avLst/>
          </a:prstGeom>
        </p:spPr>
      </p:pic>
    </p:spTree>
    <p:extLst>
      <p:ext uri="{BB962C8B-B14F-4D97-AF65-F5344CB8AC3E}">
        <p14:creationId xmlns:p14="http://schemas.microsoft.com/office/powerpoint/2010/main" val="11378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ctrTitle"/>
          </p:nvPr>
        </p:nvSpPr>
        <p:spPr>
          <a:xfrm>
            <a:off x="333025" y="-269500"/>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latin typeface="Arial"/>
                <a:ea typeface="Arial"/>
                <a:cs typeface="Arial"/>
                <a:sym typeface="Arial"/>
              </a:rPr>
              <a:t>CONCLUSION AND FUTURE SCOPE</a:t>
            </a:r>
            <a:endParaRPr sz="3600" dirty="0">
              <a:latin typeface="Arial"/>
              <a:ea typeface="Arial"/>
              <a:cs typeface="Arial"/>
              <a:sym typeface="Arial"/>
            </a:endParaRPr>
          </a:p>
        </p:txBody>
      </p:sp>
      <p:sp>
        <p:nvSpPr>
          <p:cNvPr id="131" name="Google Shape;131;p21"/>
          <p:cNvSpPr txBox="1"/>
          <p:nvPr/>
        </p:nvSpPr>
        <p:spPr>
          <a:xfrm>
            <a:off x="943975" y="1386325"/>
            <a:ext cx="7858800" cy="3299334"/>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US" sz="1600" dirty="0"/>
              <a:t>This project discusses in detail about the LSB and DCT algorithms on steganography application. The LSB and DCT algorithms are implemented for steganography application. In this experiment, performance analysis of LSB and DCT methods are successfully completed, and experimental results are discussed. </a:t>
            </a:r>
          </a:p>
          <a:p>
            <a:pPr marL="457200" lvl="0" indent="-311150" algn="l" rtl="0">
              <a:lnSpc>
                <a:spcPct val="115000"/>
              </a:lnSpc>
              <a:spcBef>
                <a:spcPts val="0"/>
              </a:spcBef>
              <a:spcAft>
                <a:spcPts val="0"/>
              </a:spcAft>
              <a:buSzPts val="1300"/>
              <a:buChar char="●"/>
            </a:pPr>
            <a:r>
              <a:rPr lang="en-US" sz="1600" dirty="0"/>
              <a:t>We have kept the DWT implementation for future work. </a:t>
            </a:r>
          </a:p>
          <a:p>
            <a:pPr marL="457200" lvl="0" indent="-311150" algn="l" rtl="0">
              <a:lnSpc>
                <a:spcPct val="115000"/>
              </a:lnSpc>
              <a:spcBef>
                <a:spcPts val="0"/>
              </a:spcBef>
              <a:spcAft>
                <a:spcPts val="0"/>
              </a:spcAft>
              <a:buSzPts val="1300"/>
              <a:buChar char="●"/>
            </a:pPr>
            <a:r>
              <a:rPr lang="en-US" sz="1600" dirty="0"/>
              <a:t>The MSE and PSNR values are compared for the LSB and DCT algorithms. From the experiment results it is observed that the PSNR of DCT is high as compared to the other two algorithms.</a:t>
            </a:r>
          </a:p>
          <a:p>
            <a:pPr marL="457200" lvl="0" indent="-311150" algn="l" rtl="0">
              <a:lnSpc>
                <a:spcPct val="115000"/>
              </a:lnSpc>
              <a:spcBef>
                <a:spcPts val="0"/>
              </a:spcBef>
              <a:spcAft>
                <a:spcPts val="0"/>
              </a:spcAft>
              <a:buSzPts val="1300"/>
              <a:buChar char="●"/>
            </a:pPr>
            <a:r>
              <a:rPr lang="en-US" sz="1600" dirty="0"/>
              <a:t>Thus, the experiment concludes the DCT algorithm is more suitable for the steganography application compared to the LSB based algorithms</a:t>
            </a:r>
            <a:r>
              <a:rPr lang="en" sz="1300" dirty="0"/>
              <a:t>.</a:t>
            </a:r>
            <a:endParaRPr sz="1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333025" y="-269500"/>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a:latin typeface="Arial"/>
                <a:ea typeface="Arial"/>
                <a:cs typeface="Arial"/>
                <a:sym typeface="Arial"/>
              </a:rPr>
              <a:t>REFERENCES</a:t>
            </a:r>
            <a:endParaRPr sz="4000">
              <a:latin typeface="Arial"/>
              <a:ea typeface="Arial"/>
              <a:cs typeface="Arial"/>
              <a:sym typeface="Arial"/>
            </a:endParaRPr>
          </a:p>
        </p:txBody>
      </p:sp>
      <p:sp>
        <p:nvSpPr>
          <p:cNvPr id="143" name="Google Shape;143;p23"/>
          <p:cNvSpPr txBox="1"/>
          <p:nvPr/>
        </p:nvSpPr>
        <p:spPr>
          <a:xfrm>
            <a:off x="1135117" y="1227906"/>
            <a:ext cx="7487658" cy="294539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pPr>
            <a:r>
              <a:rPr lang="en-US" sz="1200" dirty="0"/>
              <a:t>[1] Saravanan Chandran, Koushik Bhattacharyya, “Performance Analysis of LSB, DCT, and DWT for Digital Watermarking Application using Steganography” - International Conference on Electrical, Electronics, Signals, Communication and Optimization (EESCO) - 2015. </a:t>
            </a:r>
          </a:p>
          <a:p>
            <a:pPr marL="0" lvl="0" indent="0" algn="l" rtl="0">
              <a:lnSpc>
                <a:spcPct val="115000"/>
              </a:lnSpc>
              <a:spcBef>
                <a:spcPts val="0"/>
              </a:spcBef>
              <a:spcAft>
                <a:spcPts val="0"/>
              </a:spcAft>
            </a:pPr>
            <a:r>
              <a:rPr lang="en-US" sz="1200" dirty="0"/>
              <a:t>[2] Gurmeet </a:t>
            </a:r>
            <a:r>
              <a:rPr lang="en-US" sz="1200" dirty="0" err="1"/>
              <a:t>Kaurand</a:t>
            </a:r>
            <a:r>
              <a:rPr lang="en-US" sz="1200" dirty="0"/>
              <a:t> Aarti Kochhar, “A Steganography Implementation based on LSB &amp; DCT”, “International Journal for Science and Emerging, Technologies with Latest Trends” 4(1), ISSN No. (Online):2250-3641, ISSN No. (Print): 2277-8136, 35-41 (2012).</a:t>
            </a:r>
          </a:p>
          <a:p>
            <a:pPr marL="0" lvl="0" indent="0" algn="l" rtl="0">
              <a:lnSpc>
                <a:spcPct val="115000"/>
              </a:lnSpc>
              <a:spcBef>
                <a:spcPts val="0"/>
              </a:spcBef>
              <a:spcAft>
                <a:spcPts val="0"/>
              </a:spcAft>
            </a:pPr>
            <a:r>
              <a:rPr lang="en-US" sz="1200" dirty="0"/>
              <a:t>[3] Zakir khan, “What is the PSNR ratio value for steganography image?”, available at the following link: https://www.researchgate.net/post/What_is_the_PSNR_ratio_v </a:t>
            </a:r>
            <a:r>
              <a:rPr lang="en-US" sz="1200" dirty="0" err="1"/>
              <a:t>alue_for_steganography_image</a:t>
            </a:r>
            <a:r>
              <a:rPr lang="en-US" sz="1200" dirty="0"/>
              <a:t> </a:t>
            </a:r>
          </a:p>
          <a:p>
            <a:pPr marL="0" lvl="0" indent="0" algn="l" rtl="0">
              <a:lnSpc>
                <a:spcPct val="115000"/>
              </a:lnSpc>
              <a:spcBef>
                <a:spcPts val="0"/>
              </a:spcBef>
              <a:spcAft>
                <a:spcPts val="0"/>
              </a:spcAft>
            </a:pPr>
            <a:r>
              <a:rPr lang="en-US" sz="1200" dirty="0"/>
              <a:t>[4] </a:t>
            </a:r>
            <a:r>
              <a:rPr lang="en-US" sz="1200" dirty="0" err="1"/>
              <a:t>Krasimir</a:t>
            </a:r>
            <a:r>
              <a:rPr lang="en-US" sz="1200" dirty="0"/>
              <a:t> </a:t>
            </a:r>
            <a:r>
              <a:rPr lang="en-US" sz="1200" dirty="0" err="1"/>
              <a:t>Kordov</a:t>
            </a:r>
            <a:r>
              <a:rPr lang="en-US" sz="1200" dirty="0"/>
              <a:t> and </a:t>
            </a:r>
            <a:r>
              <a:rPr lang="en-US" sz="1200" dirty="0" err="1"/>
              <a:t>Borislav</a:t>
            </a:r>
            <a:r>
              <a:rPr lang="en-US" sz="1200" dirty="0"/>
              <a:t> </a:t>
            </a:r>
            <a:r>
              <a:rPr lang="en-US" sz="1200" dirty="0" err="1"/>
              <a:t>Stoyanov</a:t>
            </a:r>
            <a:r>
              <a:rPr lang="en-US" sz="1200" dirty="0"/>
              <a:t>, “Least Significant Bit Steganography using </a:t>
            </a:r>
            <a:r>
              <a:rPr lang="en-US" sz="1200" dirty="0" err="1"/>
              <a:t>Hitzl-Zele</a:t>
            </a:r>
            <a:r>
              <a:rPr lang="en-US" sz="1200" dirty="0"/>
              <a:t> Chaotic Map”, - INTL JOURNAL OF ELECTRONICS AND TELECOMMUNICATIONS, 2017, VOL. 63, NO. 4, PP. 417–422 </a:t>
            </a:r>
          </a:p>
          <a:p>
            <a:pPr marL="0" lvl="0" indent="0" algn="l" rtl="0">
              <a:lnSpc>
                <a:spcPct val="115000"/>
              </a:lnSpc>
              <a:spcBef>
                <a:spcPts val="0"/>
              </a:spcBef>
              <a:spcAft>
                <a:spcPts val="0"/>
              </a:spcAft>
            </a:pPr>
            <a:r>
              <a:rPr lang="en-US" sz="1200" dirty="0"/>
              <a:t>[5] </a:t>
            </a:r>
            <a:r>
              <a:rPr lang="en-US" sz="1200" dirty="0" err="1"/>
              <a:t>Neivin</a:t>
            </a:r>
            <a:r>
              <a:rPr lang="en-US" sz="1200" dirty="0"/>
              <a:t> Mathew, Robyn </a:t>
            </a:r>
            <a:r>
              <a:rPr lang="en-US" sz="1200" dirty="0" err="1"/>
              <a:t>Rintjema</a:t>
            </a:r>
            <a:r>
              <a:rPr lang="en-US" sz="1200" dirty="0"/>
              <a:t> and Steven </a:t>
            </a:r>
            <a:r>
              <a:rPr lang="en-US" sz="1200" dirty="0" err="1"/>
              <a:t>Kalapos</a:t>
            </a:r>
            <a:r>
              <a:rPr lang="en-US" sz="1200" dirty="0"/>
              <a:t>, “Comparison of Image Steganography Techniques (DCT vs LSB)” </a:t>
            </a:r>
            <a:endParaRPr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ctrTitle"/>
          </p:nvPr>
        </p:nvSpPr>
        <p:spPr>
          <a:xfrm>
            <a:off x="211650" y="1629175"/>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latin typeface="Arial"/>
                <a:ea typeface="Arial"/>
                <a:cs typeface="Arial"/>
                <a:sym typeface="Arial"/>
              </a:rPr>
              <a:t>THANK YOU</a:t>
            </a:r>
            <a:endParaRPr sz="60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ctrTitle"/>
          </p:nvPr>
        </p:nvSpPr>
        <p:spPr>
          <a:xfrm>
            <a:off x="2441400" y="-216025"/>
            <a:ext cx="4261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300" dirty="0">
                <a:latin typeface="Arial"/>
                <a:ea typeface="Arial"/>
                <a:cs typeface="Arial"/>
                <a:sym typeface="Arial"/>
              </a:rPr>
              <a:t>INTRODUCTION</a:t>
            </a:r>
            <a:endParaRPr sz="4300" dirty="0">
              <a:latin typeface="Arial"/>
              <a:ea typeface="Arial"/>
              <a:cs typeface="Arial"/>
              <a:sym typeface="Arial"/>
            </a:endParaRPr>
          </a:p>
        </p:txBody>
      </p:sp>
      <p:sp>
        <p:nvSpPr>
          <p:cNvPr id="45" name="Google Shape;45;p8"/>
          <p:cNvSpPr txBox="1">
            <a:spLocks noGrp="1"/>
          </p:cNvSpPr>
          <p:nvPr>
            <p:ph type="subTitle" idx="1"/>
          </p:nvPr>
        </p:nvSpPr>
        <p:spPr>
          <a:xfrm>
            <a:off x="841132" y="1522038"/>
            <a:ext cx="6127227" cy="2600645"/>
          </a:xfrm>
          <a:prstGeom prst="rect">
            <a:avLst/>
          </a:prstGeom>
        </p:spPr>
        <p:txBody>
          <a:bodyPr spcFirstLastPara="1" wrap="square" lIns="0" tIns="0" rIns="0" bIns="0" anchor="t" anchorCtr="0">
            <a:noAutofit/>
          </a:bodyPr>
          <a:lstStyle/>
          <a:p>
            <a:pPr>
              <a:lnSpc>
                <a:spcPct val="200000"/>
              </a:lnSpc>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Steganography</a:t>
            </a:r>
            <a:r>
              <a:rPr lang="en-US" sz="1300" i="1" dirty="0">
                <a:solidFill>
                  <a:schemeClr val="tx1"/>
                </a:solidFill>
                <a:latin typeface="Arial" panose="020B0604020202020204" pitchFamily="34" charset="0"/>
                <a:cs typeface="Arial" panose="020B0604020202020204" pitchFamily="34" charset="0"/>
              </a:rPr>
              <a:t> </a:t>
            </a:r>
            <a:r>
              <a:rPr lang="en-US" sz="1300" dirty="0">
                <a:solidFill>
                  <a:schemeClr val="tx1"/>
                </a:solidFill>
                <a:latin typeface="Arial" panose="020B0604020202020204" pitchFamily="34" charset="0"/>
                <a:cs typeface="Arial" panose="020B0604020202020204" pitchFamily="34" charset="0"/>
              </a:rPr>
              <a:t>is the practice of embedding message data (text, image, audio, etc.) within a target data file such that it is imperceptible to the human visual system. </a:t>
            </a:r>
          </a:p>
          <a:p>
            <a:pPr>
              <a:lnSpc>
                <a:spcPct val="200000"/>
              </a:lnSpc>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This distinguishes steganography from </a:t>
            </a:r>
            <a:r>
              <a:rPr lang="en-US" sz="1300" i="1" dirty="0">
                <a:solidFill>
                  <a:schemeClr val="tx1"/>
                </a:solidFill>
                <a:latin typeface="Arial" panose="020B0604020202020204" pitchFamily="34" charset="0"/>
                <a:cs typeface="Arial" panose="020B0604020202020204" pitchFamily="34" charset="0"/>
              </a:rPr>
              <a:t>cryptography</a:t>
            </a:r>
            <a:r>
              <a:rPr lang="en-US" sz="1300" dirty="0">
                <a:solidFill>
                  <a:schemeClr val="tx1"/>
                </a:solidFill>
                <a:latin typeface="Arial" panose="020B0604020202020204" pitchFamily="34" charset="0"/>
                <a:cs typeface="Arial" panose="020B0604020202020204" pitchFamily="34" charset="0"/>
              </a:rPr>
              <a:t>, where the observer can detect that a hidden message exists but may or may not have the means or knowledge required to extract it.</a:t>
            </a:r>
          </a:p>
          <a:p>
            <a:pPr marL="146050" lvl="0" indent="0" algn="l" rtl="0">
              <a:lnSpc>
                <a:spcPct val="115000"/>
              </a:lnSpc>
              <a:spcBef>
                <a:spcPts val="0"/>
              </a:spcBef>
              <a:spcAft>
                <a:spcPts val="0"/>
              </a:spcAft>
              <a:buClr>
                <a:srgbClr val="000000"/>
              </a:buClr>
              <a:buSzPts val="1300"/>
            </a:pPr>
            <a:endParaRPr lang="en-US" sz="1300" b="1" dirty="0">
              <a:solidFill>
                <a:schemeClr val="tx1"/>
              </a:solidFill>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CD2D563-E40C-DDC7-0A0B-FE73F40DDA47}"/>
              </a:ext>
            </a:extLst>
          </p:cNvPr>
          <p:cNvSpPr txBox="1">
            <a:spLocks/>
          </p:cNvSpPr>
          <p:nvPr/>
        </p:nvSpPr>
        <p:spPr>
          <a:xfrm>
            <a:off x="1195308" y="1640327"/>
            <a:ext cx="6143540" cy="280554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110000"/>
              </a:lnSpc>
              <a:spcBef>
                <a:spcPts val="0"/>
              </a:spcBef>
              <a:spcAft>
                <a:spcPts val="0"/>
              </a:spcAft>
              <a:buClr>
                <a:schemeClr val="dk2"/>
              </a:buClr>
              <a:buSzPts val="1800"/>
              <a:buFont typeface="Barlow Light"/>
              <a:buNone/>
              <a:defRPr sz="2000" b="0" i="0" u="none" strike="noStrike" cap="none">
                <a:solidFill>
                  <a:schemeClr val="dk2"/>
                </a:solidFill>
                <a:latin typeface="Barlow Light"/>
                <a:ea typeface="Barlow Light"/>
                <a:cs typeface="Barlow Light"/>
                <a:sym typeface="Barlow Light"/>
              </a:defRPr>
            </a:lvl1pPr>
            <a:lvl2pPr marL="914400" marR="0" lvl="1"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2pPr>
            <a:lvl3pPr marL="1371600" marR="0" lvl="2" indent="-3429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3pPr>
            <a:lvl4pPr marL="1828800" marR="0" lvl="3"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4pPr>
            <a:lvl5pPr marL="2286000" marR="0" lvl="4"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5pPr>
            <a:lvl6pPr marL="2743200" marR="0" lvl="5"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6pPr>
            <a:lvl7pPr marL="3200400" marR="0" lvl="6"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7pPr>
            <a:lvl8pPr marL="3657600" marR="0" lvl="7"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8pPr>
            <a:lvl9pPr marL="4114800" marR="0" lvl="8" indent="-355600" algn="l" rtl="0">
              <a:lnSpc>
                <a:spcPct val="110000"/>
              </a:lnSpc>
              <a:spcBef>
                <a:spcPts val="0"/>
              </a:spcBef>
              <a:spcAft>
                <a:spcPts val="0"/>
              </a:spcAft>
              <a:buClr>
                <a:schemeClr val="dk2"/>
              </a:buClr>
              <a:buSzPts val="3000"/>
              <a:buFont typeface="Barlow Light"/>
              <a:buNone/>
              <a:defRPr sz="3000" b="0" i="0" u="none" strike="noStrike" cap="none">
                <a:solidFill>
                  <a:schemeClr val="dk2"/>
                </a:solidFill>
                <a:latin typeface="Barlow Light"/>
                <a:ea typeface="Barlow Light"/>
                <a:cs typeface="Barlow Light"/>
                <a:sym typeface="Barlow Light"/>
              </a:defRPr>
            </a:lvl9pPr>
          </a:lstStyle>
          <a:p>
            <a:pPr>
              <a:lnSpc>
                <a:spcPct val="90000"/>
              </a:lnSpc>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Physical Steganography dates as far back as 5</a:t>
            </a:r>
            <a:r>
              <a:rPr lang="en-US" sz="1300" baseline="30000" dirty="0">
                <a:solidFill>
                  <a:schemeClr val="tx1"/>
                </a:solidFill>
                <a:latin typeface="Arial" panose="020B0604020202020204" pitchFamily="34" charset="0"/>
                <a:cs typeface="Arial" panose="020B0604020202020204" pitchFamily="34" charset="0"/>
              </a:rPr>
              <a:t>th</a:t>
            </a:r>
            <a:r>
              <a:rPr lang="en-US" sz="1300" dirty="0">
                <a:solidFill>
                  <a:schemeClr val="tx1"/>
                </a:solidFill>
                <a:latin typeface="Arial" panose="020B0604020202020204" pitchFamily="34" charset="0"/>
                <a:cs typeface="Arial" panose="020B0604020202020204" pitchFamily="34" charset="0"/>
              </a:rPr>
              <a:t> century BC—King </a:t>
            </a:r>
            <a:r>
              <a:rPr lang="en-US" sz="1300" dirty="0" err="1">
                <a:solidFill>
                  <a:schemeClr val="tx1"/>
                </a:solidFill>
                <a:latin typeface="Arial" panose="020B0604020202020204" pitchFamily="34" charset="0"/>
                <a:cs typeface="Arial" panose="020B0604020202020204" pitchFamily="34" charset="0"/>
              </a:rPr>
              <a:t>Histiaeus</a:t>
            </a:r>
            <a:r>
              <a:rPr lang="en-US" sz="1300" dirty="0">
                <a:solidFill>
                  <a:schemeClr val="tx1"/>
                </a:solidFill>
                <a:latin typeface="Arial" panose="020B0604020202020204" pitchFamily="34" charset="0"/>
                <a:cs typeface="Arial" panose="020B0604020202020204" pitchFamily="34" charset="0"/>
              </a:rPr>
              <a:t> tattooed a warning onto a courier’s scalp of an impending Persian invasion. When the courier’s hair grew back, the message was obscured.</a:t>
            </a:r>
          </a:p>
          <a:p>
            <a:pPr>
              <a:lnSpc>
                <a:spcPct val="90000"/>
              </a:lnSpc>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The first use of the term steganography stems appears in 1499 in </a:t>
            </a:r>
            <a:r>
              <a:rPr lang="en-US" sz="1300" i="1" dirty="0" err="1">
                <a:solidFill>
                  <a:schemeClr val="tx1"/>
                </a:solidFill>
                <a:latin typeface="Arial" panose="020B0604020202020204" pitchFamily="34" charset="0"/>
                <a:cs typeface="Arial" panose="020B0604020202020204" pitchFamily="34" charset="0"/>
              </a:rPr>
              <a:t>Steganographia</a:t>
            </a:r>
            <a:r>
              <a:rPr lang="en-US" sz="1300" i="1" dirty="0">
                <a:solidFill>
                  <a:schemeClr val="tx1"/>
                </a:solidFill>
                <a:latin typeface="Arial" panose="020B0604020202020204" pitchFamily="34" charset="0"/>
                <a:cs typeface="Arial" panose="020B0604020202020204" pitchFamily="34" charset="0"/>
              </a:rPr>
              <a:t> </a:t>
            </a:r>
            <a:r>
              <a:rPr lang="en-US" sz="1300" dirty="0">
                <a:solidFill>
                  <a:schemeClr val="tx1"/>
                </a:solidFill>
                <a:latin typeface="Arial" panose="020B0604020202020204" pitchFamily="34" charset="0"/>
                <a:cs typeface="Arial" panose="020B0604020202020204" pitchFamily="34" charset="0"/>
              </a:rPr>
              <a:t>by Johannes </a:t>
            </a:r>
            <a:r>
              <a:rPr lang="en-US" sz="1300" dirty="0" err="1">
                <a:solidFill>
                  <a:schemeClr val="tx1"/>
                </a:solidFill>
                <a:latin typeface="Arial" panose="020B0604020202020204" pitchFamily="34" charset="0"/>
                <a:cs typeface="Arial" panose="020B0604020202020204" pitchFamily="34" charset="0"/>
              </a:rPr>
              <a:t>Trithemius</a:t>
            </a:r>
            <a:r>
              <a:rPr lang="en-US" sz="1300" dirty="0">
                <a:solidFill>
                  <a:schemeClr val="tx1"/>
                </a:solidFill>
                <a:latin typeface="Arial" panose="020B0604020202020204" pitchFamily="34" charset="0"/>
                <a:cs typeface="Arial" panose="020B0604020202020204" pitchFamily="34" charset="0"/>
              </a:rPr>
              <a:t> – a treatise on cryptography and steganography disguised as a book about magic and communication with spirits.</a:t>
            </a:r>
          </a:p>
          <a:p>
            <a:pPr>
              <a:lnSpc>
                <a:spcPct val="90000"/>
              </a:lnSpc>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Modern Applications</a:t>
            </a:r>
          </a:p>
          <a:p>
            <a:pPr lvl="1">
              <a:lnSpc>
                <a:spcPct val="90000"/>
              </a:lnSpc>
              <a:buSzPct val="142000"/>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Digital Watermarking</a:t>
            </a:r>
          </a:p>
          <a:p>
            <a:pPr lvl="1">
              <a:lnSpc>
                <a:spcPct val="90000"/>
              </a:lnSpc>
              <a:buSzPct val="142000"/>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Printing</a:t>
            </a:r>
          </a:p>
          <a:p>
            <a:pPr lvl="1">
              <a:lnSpc>
                <a:spcPct val="90000"/>
              </a:lnSpc>
              <a:buSzPct val="142000"/>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Secure Communications</a:t>
            </a:r>
          </a:p>
          <a:p>
            <a:pPr lvl="1">
              <a:lnSpc>
                <a:spcPct val="90000"/>
              </a:lnSpc>
              <a:buSzPct val="142000"/>
              <a:buFont typeface="Arial" panose="020B0604020202020204" pitchFamily="34" charset="0"/>
              <a:buChar char="•"/>
            </a:pPr>
            <a:r>
              <a:rPr lang="en-US" sz="1300" dirty="0">
                <a:solidFill>
                  <a:schemeClr val="tx1"/>
                </a:solidFill>
                <a:latin typeface="Arial" panose="020B0604020202020204" pitchFamily="34" charset="0"/>
                <a:cs typeface="Arial" panose="020B0604020202020204" pitchFamily="34" charset="0"/>
              </a:rPr>
              <a:t>Recreation --alternate-reality games (Cicada 3301)</a:t>
            </a:r>
          </a:p>
        </p:txBody>
      </p:sp>
      <p:sp>
        <p:nvSpPr>
          <p:cNvPr id="7" name="Google Shape;44;p8">
            <a:extLst>
              <a:ext uri="{FF2B5EF4-FFF2-40B4-BE49-F238E27FC236}">
                <a16:creationId xmlns:a16="http://schemas.microsoft.com/office/drawing/2014/main" id="{690DE848-CEF8-3AD6-2507-5ECA8DC452D8}"/>
              </a:ext>
            </a:extLst>
          </p:cNvPr>
          <p:cNvSpPr txBox="1">
            <a:spLocks/>
          </p:cNvSpPr>
          <p:nvPr/>
        </p:nvSpPr>
        <p:spPr>
          <a:xfrm>
            <a:off x="985345" y="117724"/>
            <a:ext cx="8868103"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3200" dirty="0">
                <a:latin typeface="Arial"/>
                <a:ea typeface="Arial"/>
                <a:cs typeface="Arial"/>
                <a:sym typeface="Arial"/>
              </a:rPr>
              <a:t>INTRODUCTION-APPLICATIONS OF STEGANOGRAPHY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423450" y="-288900"/>
            <a:ext cx="82971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latin typeface="Arial"/>
                <a:ea typeface="Arial"/>
                <a:cs typeface="Arial"/>
                <a:sym typeface="Arial"/>
              </a:rPr>
              <a:t>PROBLEM STATEMENT</a:t>
            </a:r>
            <a:endParaRPr sz="4000" dirty="0">
              <a:latin typeface="Arial"/>
              <a:ea typeface="Arial"/>
              <a:cs typeface="Arial"/>
              <a:sym typeface="Arial"/>
            </a:endParaRPr>
          </a:p>
        </p:txBody>
      </p:sp>
      <p:sp>
        <p:nvSpPr>
          <p:cNvPr id="52" name="Google Shape;52;p9"/>
          <p:cNvSpPr txBox="1">
            <a:spLocks noGrp="1"/>
          </p:cNvSpPr>
          <p:nvPr>
            <p:ph type="subTitle" idx="1"/>
          </p:nvPr>
        </p:nvSpPr>
        <p:spPr>
          <a:xfrm>
            <a:off x="1057081" y="1585740"/>
            <a:ext cx="7423200" cy="2739900"/>
          </a:xfrm>
          <a:prstGeom prst="rect">
            <a:avLst/>
          </a:prstGeom>
        </p:spPr>
        <p:txBody>
          <a:bodyPr spcFirstLastPara="1" wrap="square" lIns="0" tIns="0" rIns="0" bIns="0" anchor="t" anchorCtr="0">
            <a:noAutofit/>
          </a:bodyPr>
          <a:lstStyle/>
          <a:p>
            <a:pPr marL="457200" lvl="0" indent="-311150" algn="l" rtl="0">
              <a:lnSpc>
                <a:spcPct val="115000"/>
              </a:lnSpc>
              <a:spcBef>
                <a:spcPts val="0"/>
              </a:spcBef>
              <a:spcAft>
                <a:spcPts val="0"/>
              </a:spcAft>
              <a:buClr>
                <a:srgbClr val="000000"/>
              </a:buClr>
              <a:buSzPts val="1300"/>
              <a:buFont typeface="Arial"/>
              <a:buChar char="●"/>
            </a:pPr>
            <a:r>
              <a:rPr lang="en-US" sz="1300" dirty="0">
                <a:solidFill>
                  <a:schemeClr val="tx1"/>
                </a:solidFill>
                <a:latin typeface="Arial"/>
                <a:ea typeface="Arial"/>
                <a:cs typeface="Arial"/>
                <a:sym typeface="Arial"/>
              </a:rPr>
              <a:t>A</a:t>
            </a:r>
            <a:r>
              <a:rPr lang="en" sz="1300" dirty="0">
                <a:solidFill>
                  <a:schemeClr val="tx1"/>
                </a:solidFill>
                <a:latin typeface="Arial"/>
                <a:ea typeface="Arial"/>
                <a:cs typeface="Arial"/>
                <a:sym typeface="Arial"/>
              </a:rPr>
              <a:t>im : Pixel matching using image steganography </a:t>
            </a:r>
          </a:p>
          <a:p>
            <a:pPr marL="457200" lvl="0" indent="-311150" algn="l" rtl="0">
              <a:lnSpc>
                <a:spcPct val="115000"/>
              </a:lnSpc>
              <a:spcBef>
                <a:spcPts val="0"/>
              </a:spcBef>
              <a:spcAft>
                <a:spcPts val="0"/>
              </a:spcAft>
              <a:buClr>
                <a:srgbClr val="000000"/>
              </a:buClr>
              <a:buSzPts val="1300"/>
              <a:buFont typeface="Arial"/>
              <a:buChar char="●"/>
            </a:pPr>
            <a:r>
              <a:rPr lang="en" sz="1300" dirty="0">
                <a:solidFill>
                  <a:schemeClr val="tx1"/>
                </a:solidFill>
                <a:latin typeface="Arial"/>
                <a:ea typeface="Arial"/>
                <a:cs typeface="Arial"/>
                <a:sym typeface="Arial"/>
              </a:rPr>
              <a:t>Implement steganography using LSB and DCT as the embeding function </a:t>
            </a:r>
          </a:p>
          <a:p>
            <a:pPr indent="-311150">
              <a:lnSpc>
                <a:spcPct val="115000"/>
              </a:lnSpc>
              <a:buClr>
                <a:srgbClr val="000000"/>
              </a:buClr>
              <a:buSzPts val="1300"/>
              <a:buFont typeface="Arial"/>
              <a:buChar char="●"/>
            </a:pPr>
            <a:r>
              <a:rPr lang="en" sz="1300" dirty="0">
                <a:solidFill>
                  <a:schemeClr val="tx1"/>
                </a:solidFill>
                <a:latin typeface="Arial"/>
                <a:ea typeface="Arial"/>
                <a:cs typeface="Arial"/>
                <a:sym typeface="Arial"/>
              </a:rPr>
              <a:t>Hiding data in image</a:t>
            </a:r>
          </a:p>
          <a:p>
            <a:pPr marL="457200" lvl="0" indent="-311150" algn="l" rtl="0">
              <a:lnSpc>
                <a:spcPct val="115000"/>
              </a:lnSpc>
              <a:spcBef>
                <a:spcPts val="0"/>
              </a:spcBef>
              <a:spcAft>
                <a:spcPts val="0"/>
              </a:spcAft>
              <a:buClr>
                <a:srgbClr val="000000"/>
              </a:buClr>
              <a:buSzPts val="1300"/>
              <a:buFont typeface="Arial"/>
              <a:buChar char="●"/>
            </a:pPr>
            <a:r>
              <a:rPr lang="en" sz="1300" dirty="0">
                <a:solidFill>
                  <a:schemeClr val="tx1"/>
                </a:solidFill>
                <a:latin typeface="Arial"/>
                <a:ea typeface="Arial"/>
                <a:cs typeface="Arial"/>
                <a:sym typeface="Arial"/>
              </a:rPr>
              <a:t>Obtaing decoded resutlts in images</a:t>
            </a:r>
            <a:endParaRPr sz="1300" dirty="0">
              <a:solidFill>
                <a:schemeClr val="tx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idx="4294967295"/>
          </p:nvPr>
        </p:nvSpPr>
        <p:spPr>
          <a:xfrm>
            <a:off x="486450" y="412950"/>
            <a:ext cx="8297100" cy="115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latin typeface="Arial"/>
                <a:ea typeface="Arial"/>
                <a:cs typeface="Arial"/>
                <a:sym typeface="Arial"/>
              </a:rPr>
              <a:t>Literature Survey and Summary</a:t>
            </a:r>
            <a:endParaRPr sz="4000" dirty="0">
              <a:latin typeface="Arial"/>
              <a:ea typeface="Arial"/>
              <a:cs typeface="Arial"/>
              <a:sym typeface="Arial"/>
            </a:endParaRPr>
          </a:p>
        </p:txBody>
      </p:sp>
      <p:pic>
        <p:nvPicPr>
          <p:cNvPr id="3" name="Picture 2">
            <a:extLst>
              <a:ext uri="{FF2B5EF4-FFF2-40B4-BE49-F238E27FC236}">
                <a16:creationId xmlns:a16="http://schemas.microsoft.com/office/drawing/2014/main" id="{EC22FBE6-7B9B-45AE-8BFC-3D222D6F996E}"/>
              </a:ext>
            </a:extLst>
          </p:cNvPr>
          <p:cNvPicPr>
            <a:picLocks noChangeAspect="1"/>
          </p:cNvPicPr>
          <p:nvPr/>
        </p:nvPicPr>
        <p:blipFill rotWithShape="1">
          <a:blip r:embed="rId3"/>
          <a:srcRect t="3502" r="4086"/>
          <a:stretch/>
        </p:blipFill>
        <p:spPr>
          <a:xfrm>
            <a:off x="310055" y="1939201"/>
            <a:ext cx="3457904" cy="2347904"/>
          </a:xfrm>
          <a:prstGeom prst="rect">
            <a:avLst/>
          </a:prstGeom>
        </p:spPr>
      </p:pic>
      <p:pic>
        <p:nvPicPr>
          <p:cNvPr id="5" name="Picture 4">
            <a:extLst>
              <a:ext uri="{FF2B5EF4-FFF2-40B4-BE49-F238E27FC236}">
                <a16:creationId xmlns:a16="http://schemas.microsoft.com/office/drawing/2014/main" id="{6C36EB84-2C1B-A5F4-C8F5-6A4A28370B10}"/>
              </a:ext>
            </a:extLst>
          </p:cNvPr>
          <p:cNvPicPr>
            <a:picLocks noChangeAspect="1"/>
          </p:cNvPicPr>
          <p:nvPr/>
        </p:nvPicPr>
        <p:blipFill rotWithShape="1">
          <a:blip r:embed="rId4"/>
          <a:srcRect r="6816" b="1059"/>
          <a:stretch/>
        </p:blipFill>
        <p:spPr>
          <a:xfrm>
            <a:off x="3892618" y="1909459"/>
            <a:ext cx="4794371" cy="23776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idx="4294967295"/>
          </p:nvPr>
        </p:nvSpPr>
        <p:spPr>
          <a:xfrm>
            <a:off x="477925" y="397625"/>
            <a:ext cx="8297100" cy="115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latin typeface="Arial"/>
                <a:ea typeface="Arial"/>
                <a:cs typeface="Arial"/>
                <a:sym typeface="Arial"/>
              </a:rPr>
              <a:t>Literature Survey and Summary</a:t>
            </a:r>
            <a:endParaRPr sz="4000" dirty="0">
              <a:latin typeface="Arial"/>
              <a:ea typeface="Arial"/>
              <a:cs typeface="Arial"/>
              <a:sym typeface="Arial"/>
            </a:endParaRPr>
          </a:p>
        </p:txBody>
      </p:sp>
      <p:pic>
        <p:nvPicPr>
          <p:cNvPr id="3" name="Picture 2">
            <a:extLst>
              <a:ext uri="{FF2B5EF4-FFF2-40B4-BE49-F238E27FC236}">
                <a16:creationId xmlns:a16="http://schemas.microsoft.com/office/drawing/2014/main" id="{674D1272-833F-FFD8-2E6B-9D81A97CA321}"/>
              </a:ext>
            </a:extLst>
          </p:cNvPr>
          <p:cNvPicPr>
            <a:picLocks noChangeAspect="1"/>
          </p:cNvPicPr>
          <p:nvPr/>
        </p:nvPicPr>
        <p:blipFill>
          <a:blip r:embed="rId3"/>
          <a:stretch>
            <a:fillRect/>
          </a:stretch>
        </p:blipFill>
        <p:spPr>
          <a:xfrm>
            <a:off x="1254452" y="1436628"/>
            <a:ext cx="6470652" cy="33801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411475" y="-180550"/>
            <a:ext cx="87207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latin typeface="Arial"/>
                <a:ea typeface="Arial"/>
                <a:cs typeface="Arial"/>
                <a:sym typeface="Arial"/>
              </a:rPr>
              <a:t>Gaps and Challenges</a:t>
            </a:r>
            <a:endParaRPr sz="4000" dirty="0">
              <a:latin typeface="Arial"/>
              <a:ea typeface="Arial"/>
              <a:cs typeface="Arial"/>
              <a:sym typeface="Arial"/>
            </a:endParaRPr>
          </a:p>
        </p:txBody>
      </p:sp>
      <p:sp>
        <p:nvSpPr>
          <p:cNvPr id="85" name="Google Shape;85;p14"/>
          <p:cNvSpPr txBox="1"/>
          <p:nvPr/>
        </p:nvSpPr>
        <p:spPr>
          <a:xfrm>
            <a:off x="864850" y="1667600"/>
            <a:ext cx="7735200" cy="1384964"/>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US" sz="1300" dirty="0"/>
              <a:t>DCT:</a:t>
            </a:r>
          </a:p>
          <a:p>
            <a:pPr marL="457200" lvl="0" indent="0" algn="l" rtl="0">
              <a:lnSpc>
                <a:spcPct val="150000"/>
              </a:lnSpc>
              <a:spcBef>
                <a:spcPts val="0"/>
              </a:spcBef>
              <a:spcAft>
                <a:spcPts val="0"/>
              </a:spcAft>
              <a:buNone/>
            </a:pPr>
            <a:r>
              <a:rPr lang="en-US" sz="1300" dirty="0"/>
              <a:t>  You can see blue tint on the DCT encoded images.</a:t>
            </a:r>
          </a:p>
          <a:p>
            <a:pPr marL="457200" lvl="0" indent="0" algn="l" rtl="0">
              <a:lnSpc>
                <a:spcPct val="150000"/>
              </a:lnSpc>
              <a:spcBef>
                <a:spcPts val="0"/>
              </a:spcBef>
              <a:spcAft>
                <a:spcPts val="0"/>
              </a:spcAft>
              <a:buNone/>
            </a:pPr>
            <a:r>
              <a:rPr lang="en-US" sz="1300" dirty="0"/>
              <a:t>  This code is now working on the blue channel of the images.</a:t>
            </a:r>
          </a:p>
          <a:p>
            <a:pPr marL="457200" lvl="0" indent="0" algn="l" rtl="0">
              <a:lnSpc>
                <a:spcPct val="150000"/>
              </a:lnSpc>
              <a:spcBef>
                <a:spcPts val="0"/>
              </a:spcBef>
              <a:spcAft>
                <a:spcPts val="0"/>
              </a:spcAft>
              <a:buNone/>
            </a:pPr>
            <a:r>
              <a:rPr lang="en-US" sz="1300" dirty="0"/>
              <a:t>  If I specify any other RGB channel, like red or green, It gets tinted with that exact channel color.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103525" y="347725"/>
            <a:ext cx="8720700" cy="115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latin typeface="Arial"/>
                <a:ea typeface="Arial"/>
                <a:cs typeface="Arial"/>
                <a:sym typeface="Arial"/>
              </a:rPr>
              <a:t>Architecture</a:t>
            </a:r>
            <a:endParaRPr sz="4000" dirty="0">
              <a:latin typeface="Arial"/>
              <a:ea typeface="Arial"/>
              <a:cs typeface="Arial"/>
              <a:sym typeface="Arial"/>
            </a:endParaRPr>
          </a:p>
        </p:txBody>
      </p:sp>
      <p:pic>
        <p:nvPicPr>
          <p:cNvPr id="2050" name="Picture 2" descr="Image Steganography in Cryptography - GeeksforGeeks">
            <a:extLst>
              <a:ext uri="{FF2B5EF4-FFF2-40B4-BE49-F238E27FC236}">
                <a16:creationId xmlns:a16="http://schemas.microsoft.com/office/drawing/2014/main" id="{5577A744-79BB-61A9-BA21-33179E0DE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377" y="1507525"/>
            <a:ext cx="362902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ctrTitle"/>
          </p:nvPr>
        </p:nvSpPr>
        <p:spPr>
          <a:xfrm>
            <a:off x="423450" y="-169025"/>
            <a:ext cx="82971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latin typeface="Arial"/>
                <a:ea typeface="Arial"/>
                <a:cs typeface="Arial"/>
                <a:sym typeface="Arial"/>
              </a:rPr>
              <a:t>IMPLEMENTATION</a:t>
            </a:r>
            <a:endParaRPr sz="4000" dirty="0">
              <a:latin typeface="Arial"/>
              <a:ea typeface="Arial"/>
              <a:cs typeface="Arial"/>
              <a:sym typeface="Arial"/>
            </a:endParaRPr>
          </a:p>
        </p:txBody>
      </p:sp>
      <p:sp>
        <p:nvSpPr>
          <p:cNvPr id="4" name="TextBox 3">
            <a:extLst>
              <a:ext uri="{FF2B5EF4-FFF2-40B4-BE49-F238E27FC236}">
                <a16:creationId xmlns:a16="http://schemas.microsoft.com/office/drawing/2014/main" id="{8143EA70-B11D-F26D-D4E4-37CB0E3C4A38}"/>
              </a:ext>
            </a:extLst>
          </p:cNvPr>
          <p:cNvSpPr txBox="1"/>
          <p:nvPr/>
        </p:nvSpPr>
        <p:spPr>
          <a:xfrm>
            <a:off x="804042" y="1173182"/>
            <a:ext cx="7788166" cy="3785652"/>
          </a:xfrm>
          <a:prstGeom prst="rect">
            <a:avLst/>
          </a:prstGeom>
          <a:noFill/>
        </p:spPr>
        <p:txBody>
          <a:bodyPr wrap="square">
            <a:spAutoFit/>
          </a:bodyPr>
          <a:lstStyle/>
          <a:p>
            <a:r>
              <a:rPr lang="en-US" sz="1200" dirty="0">
                <a:latin typeface="+mn-lt"/>
              </a:rPr>
              <a:t>DCT Based Steganography Algorithm to embed text message:-</a:t>
            </a:r>
          </a:p>
          <a:p>
            <a:endParaRPr lang="en-US" sz="1200" dirty="0">
              <a:latin typeface="+mn-lt"/>
            </a:endParaRPr>
          </a:p>
          <a:p>
            <a:r>
              <a:rPr lang="en-US" sz="1200" dirty="0">
                <a:latin typeface="+mn-lt"/>
              </a:rPr>
              <a:t>   Step 1: Read cover image. </a:t>
            </a:r>
          </a:p>
          <a:p>
            <a:r>
              <a:rPr lang="en-US" sz="1200" dirty="0">
                <a:latin typeface="+mn-lt"/>
              </a:rPr>
              <a:t>   Step 2: Read secret message and convert it in binary.</a:t>
            </a:r>
          </a:p>
          <a:p>
            <a:r>
              <a:rPr lang="en-US" sz="1200" dirty="0">
                <a:latin typeface="+mn-lt"/>
              </a:rPr>
              <a:t>   Step 3: The cover image is broken into 8×8 block of pixels.</a:t>
            </a:r>
          </a:p>
          <a:p>
            <a:r>
              <a:rPr lang="en-US" sz="1200" dirty="0">
                <a:latin typeface="+mn-lt"/>
              </a:rPr>
              <a:t>   Step 4: Working from left to right, top to bottom subtract128 in each block of pixels.</a:t>
            </a:r>
          </a:p>
          <a:p>
            <a:r>
              <a:rPr lang="en-US" sz="1200" dirty="0">
                <a:latin typeface="+mn-lt"/>
              </a:rPr>
              <a:t>   Step 5: DCT is applied to each block.</a:t>
            </a:r>
          </a:p>
          <a:p>
            <a:r>
              <a:rPr lang="en-US" sz="1200" dirty="0">
                <a:latin typeface="+mn-lt"/>
              </a:rPr>
              <a:t>   Step 6: Each block is compressed through quantizationtable.</a:t>
            </a:r>
          </a:p>
          <a:p>
            <a:r>
              <a:rPr lang="en-US" sz="1200" dirty="0">
                <a:latin typeface="+mn-lt"/>
              </a:rPr>
              <a:t>   Step 7: Calculate LSB of each DC coefficient and replace with each bit of secret message.</a:t>
            </a:r>
          </a:p>
          <a:p>
            <a:r>
              <a:rPr lang="en-US" sz="1200" dirty="0">
                <a:latin typeface="+mn-lt"/>
              </a:rPr>
              <a:t>   Step 8: Write stego image.</a:t>
            </a:r>
          </a:p>
          <a:p>
            <a:endParaRPr lang="en-US" sz="1200" dirty="0">
              <a:latin typeface="+mn-lt"/>
            </a:endParaRPr>
          </a:p>
          <a:p>
            <a:r>
              <a:rPr lang="en-US" sz="1200" dirty="0">
                <a:latin typeface="+mn-lt"/>
              </a:rPr>
              <a:t>Algorithm to retrieve text message:-</a:t>
            </a:r>
          </a:p>
          <a:p>
            <a:endParaRPr lang="en-US" sz="1200" dirty="0">
              <a:latin typeface="+mn-lt"/>
            </a:endParaRPr>
          </a:p>
          <a:p>
            <a:r>
              <a:rPr lang="en-US" sz="1200" dirty="0">
                <a:latin typeface="+mn-lt"/>
              </a:rPr>
              <a:t>  Step 1: Read stego image.</a:t>
            </a:r>
          </a:p>
          <a:p>
            <a:r>
              <a:rPr lang="en-US" sz="1200" dirty="0">
                <a:latin typeface="+mn-lt"/>
              </a:rPr>
              <a:t>  Step 2: Stego image is broken into 8×8 block of pixels.</a:t>
            </a:r>
          </a:p>
          <a:p>
            <a:r>
              <a:rPr lang="en-US" sz="1200" dirty="0">
                <a:latin typeface="+mn-lt"/>
              </a:rPr>
              <a:t>  Step 3: Working from left to right, top to bottom subtract128 in each block of pixels.</a:t>
            </a:r>
          </a:p>
          <a:p>
            <a:r>
              <a:rPr lang="en-US" sz="1200" dirty="0">
                <a:latin typeface="+mn-lt"/>
              </a:rPr>
              <a:t>  Step 4: DCT is applied to each block.</a:t>
            </a:r>
          </a:p>
          <a:p>
            <a:r>
              <a:rPr lang="en-US" sz="1200" dirty="0">
                <a:latin typeface="+mn-lt"/>
              </a:rPr>
              <a:t>  Step 5: Each block is compressed through quantizationtable.</a:t>
            </a:r>
          </a:p>
          <a:p>
            <a:r>
              <a:rPr lang="en-US" sz="1200" dirty="0">
                <a:latin typeface="+mn-lt"/>
              </a:rPr>
              <a:t>  Step 6: Calculate LSB of each DC coefficient.</a:t>
            </a:r>
          </a:p>
          <a:p>
            <a:r>
              <a:rPr lang="en-US" sz="1200" dirty="0">
                <a:latin typeface="+mn-lt"/>
              </a:rPr>
              <a:t>  Step 7: Retrieve and convert each 8 bit into character</a:t>
            </a:r>
          </a:p>
        </p:txBody>
      </p:sp>
    </p:spTree>
    <p:extLst>
      <p:ext uri="{BB962C8B-B14F-4D97-AF65-F5344CB8AC3E}">
        <p14:creationId xmlns:p14="http://schemas.microsoft.com/office/powerpoint/2010/main" val="20268397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2130</TotalTime>
  <Words>937</Words>
  <Application>Microsoft Office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Lucida Sans</vt:lpstr>
      <vt:lpstr>Raleway Thin</vt:lpstr>
      <vt:lpstr>Bahnschrift</vt:lpstr>
      <vt:lpstr>Barlow Light</vt:lpstr>
      <vt:lpstr>Gaoler template</vt:lpstr>
      <vt:lpstr>Image Steganography Using LSB and DCT</vt:lpstr>
      <vt:lpstr>INTRODUCTION</vt:lpstr>
      <vt:lpstr>PowerPoint Presentation</vt:lpstr>
      <vt:lpstr>PROBLEM STATEMENT</vt:lpstr>
      <vt:lpstr>Literature Survey and Summary</vt:lpstr>
      <vt:lpstr>Literature Survey and Summary</vt:lpstr>
      <vt:lpstr>Gaps and Challenges</vt:lpstr>
      <vt:lpstr>Architecture</vt:lpstr>
      <vt:lpstr>IMPLEMENTATION</vt:lpstr>
      <vt:lpstr>IMPLEMENTATION</vt:lpstr>
      <vt:lpstr>RESULTS</vt:lpstr>
      <vt:lpstr>RESULTS</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Tooth Instance Segmentation on Panoramic Dental Radiographs Using U-Nets</dc:title>
  <cp:lastModifiedBy>charan tanuj</cp:lastModifiedBy>
  <cp:revision>14</cp:revision>
  <dcterms:modified xsi:type="dcterms:W3CDTF">2022-06-12T17:09:09Z</dcterms:modified>
</cp:coreProperties>
</file>