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Raleway Thin"/>
      <p:regular r:id="rId33"/>
      <p:bold r:id="rId34"/>
      <p:italic r:id="rId35"/>
      <p:boldItalic r:id="rId36"/>
    </p:embeddedFont>
    <p:embeddedFont>
      <p:font typeface="Barlow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RalewayThin-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RalewayThin-italic.fntdata"/><Relationship Id="rId12" Type="http://schemas.openxmlformats.org/officeDocument/2006/relationships/slide" Target="slides/slide7.xml"/><Relationship Id="rId34" Type="http://schemas.openxmlformats.org/officeDocument/2006/relationships/font" Target="fonts/RalewayThin-bold.fntdata"/><Relationship Id="rId15" Type="http://schemas.openxmlformats.org/officeDocument/2006/relationships/slide" Target="slides/slide10.xml"/><Relationship Id="rId37" Type="http://schemas.openxmlformats.org/officeDocument/2006/relationships/font" Target="fonts/BarlowLight-regular.fntdata"/><Relationship Id="rId14" Type="http://schemas.openxmlformats.org/officeDocument/2006/relationships/slide" Target="slides/slide9.xml"/><Relationship Id="rId36" Type="http://schemas.openxmlformats.org/officeDocument/2006/relationships/font" Target="fonts/RalewayThin-boldItalic.fntdata"/><Relationship Id="rId17" Type="http://schemas.openxmlformats.org/officeDocument/2006/relationships/slide" Target="slides/slide12.xml"/><Relationship Id="rId39" Type="http://schemas.openxmlformats.org/officeDocument/2006/relationships/font" Target="fonts/BarlowLight-italic.fntdata"/><Relationship Id="rId16" Type="http://schemas.openxmlformats.org/officeDocument/2006/relationships/slide" Target="slides/slide11.xml"/><Relationship Id="rId38" Type="http://schemas.openxmlformats.org/officeDocument/2006/relationships/font" Target="fonts/Barlow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 name="Google Shape;1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0e21b8a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30e21b8a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0e21b8a05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30e21b8a0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0e21b8a05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30e21b8a05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 name="Google Shape;2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0e21b8a05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30e21b8a05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0e21b8a05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30e21b8a05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 name="Google Shape;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130e21b8a05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 name="Google Shape;39;g130e21b8a05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9" name="Shape 9"/>
        <p:cNvGrpSpPr/>
        <p:nvPr/>
      </p:nvGrpSpPr>
      <p:grpSpPr>
        <a:xfrm>
          <a:off x="0" y="0"/>
          <a:ext cx="0" cy="0"/>
          <a:chOff x="0" y="0"/>
          <a:chExt cx="0" cy="0"/>
        </a:xfrm>
      </p:grpSpPr>
      <p:sp>
        <p:nvSpPr>
          <p:cNvPr id="10" name="Google Shape;10;p2"/>
          <p:cNvSpPr txBox="1"/>
          <p:nvPr>
            <p:ph type="ctrTitle"/>
          </p:nvPr>
        </p:nvSpPr>
        <p:spPr>
          <a:xfrm>
            <a:off x="1085850" y="2031025"/>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11" name="Google Shape;11;p2"/>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12" name="Google Shape;12;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3" name="Shape 13"/>
        <p:cNvGrpSpPr/>
        <p:nvPr/>
      </p:nvGrpSpPr>
      <p:grpSpPr>
        <a:xfrm>
          <a:off x="0" y="0"/>
          <a:ext cx="0" cy="0"/>
          <a:chOff x="0" y="0"/>
          <a:chExt cx="0" cy="0"/>
        </a:xfrm>
      </p:grpSpPr>
      <p:sp>
        <p:nvSpPr>
          <p:cNvPr id="14" name="Google Shape;14;p3"/>
          <p:cNvSpPr txBox="1"/>
          <p:nvPr>
            <p:ph type="ctrTitle"/>
          </p:nvPr>
        </p:nvSpPr>
        <p:spPr>
          <a:xfrm>
            <a:off x="311708" y="744575"/>
            <a:ext cx="8520600" cy="2052600"/>
          </a:xfrm>
          <a:prstGeom prst="rect">
            <a:avLst/>
          </a:prstGeom>
          <a:noFill/>
          <a:ln>
            <a:noFill/>
          </a:ln>
        </p:spPr>
        <p:txBody>
          <a:bodyPr anchorCtr="0" anchor="b" bIns="0" lIns="0" spcFirstLastPara="1" rIns="0" wrap="square" tIns="0">
            <a:noAutofit/>
          </a:bodyPr>
          <a:lstStyle>
            <a:lvl1pPr lvl="0" algn="ctr">
              <a:lnSpc>
                <a:spcPct val="80000"/>
              </a:lnSpc>
              <a:spcBef>
                <a:spcPts val="0"/>
              </a:spcBef>
              <a:spcAft>
                <a:spcPts val="0"/>
              </a:spcAft>
              <a:buSzPts val="5200"/>
              <a:buNone/>
              <a:defRPr sz="52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p:txBody>
      </p:sp>
      <p:sp>
        <p:nvSpPr>
          <p:cNvPr id="15" name="Google Shape;15;p3"/>
          <p:cNvSpPr txBox="1"/>
          <p:nvPr>
            <p:ph idx="1" type="subTitle"/>
          </p:nvPr>
        </p:nvSpPr>
        <p:spPr>
          <a:xfrm>
            <a:off x="311700" y="2834125"/>
            <a:ext cx="8520600" cy="792600"/>
          </a:xfrm>
          <a:prstGeom prst="rect">
            <a:avLst/>
          </a:prstGeom>
          <a:noFill/>
          <a:ln>
            <a:noFill/>
          </a:ln>
        </p:spPr>
        <p:txBody>
          <a:bodyPr anchorCtr="0" anchor="t" bIns="0" lIns="0" spcFirstLastPara="1" rIns="0" wrap="square" tIns="0">
            <a:noAutofit/>
          </a:bodyPr>
          <a:lstStyle>
            <a:lvl1pPr lvl="0" algn="ctr">
              <a:lnSpc>
                <a:spcPct val="100000"/>
              </a:lnSpc>
              <a:spcBef>
                <a:spcPts val="600"/>
              </a:spcBef>
              <a:spcAft>
                <a:spcPts val="0"/>
              </a:spcAft>
              <a:buSzPts val="2800"/>
              <a:buNone/>
              <a:defRPr sz="2800"/>
            </a:lvl1pPr>
            <a:lvl2pPr lvl="1" algn="ctr">
              <a:lnSpc>
                <a:spcPct val="100000"/>
              </a:lnSpc>
              <a:spcBef>
                <a:spcPts val="600"/>
              </a:spcBef>
              <a:spcAft>
                <a:spcPts val="0"/>
              </a:spcAft>
              <a:buSzPts val="2800"/>
              <a:buNone/>
              <a:defRPr sz="2800"/>
            </a:lvl2pPr>
            <a:lvl3pPr lvl="2" algn="ctr">
              <a:lnSpc>
                <a:spcPct val="100000"/>
              </a:lnSpc>
              <a:spcBef>
                <a:spcPts val="600"/>
              </a:spcBef>
              <a:spcAft>
                <a:spcPts val="0"/>
              </a:spcAft>
              <a:buSzPts val="2800"/>
              <a:buNone/>
              <a:defRPr sz="2800"/>
            </a:lvl3pPr>
            <a:lvl4pPr lvl="3" algn="ctr">
              <a:lnSpc>
                <a:spcPct val="100000"/>
              </a:lnSpc>
              <a:spcBef>
                <a:spcPts val="600"/>
              </a:spcBef>
              <a:spcAft>
                <a:spcPts val="0"/>
              </a:spcAft>
              <a:buSzPts val="2800"/>
              <a:buNone/>
              <a:defRPr sz="2800"/>
            </a:lvl4pPr>
            <a:lvl5pPr lvl="4" algn="ctr">
              <a:lnSpc>
                <a:spcPct val="100000"/>
              </a:lnSpc>
              <a:spcBef>
                <a:spcPts val="600"/>
              </a:spcBef>
              <a:spcAft>
                <a:spcPts val="0"/>
              </a:spcAft>
              <a:buSzPts val="2800"/>
              <a:buNone/>
              <a:defRPr sz="2800"/>
            </a:lvl5pPr>
            <a:lvl6pPr lvl="5" algn="ctr">
              <a:lnSpc>
                <a:spcPct val="100000"/>
              </a:lnSpc>
              <a:spcBef>
                <a:spcPts val="600"/>
              </a:spcBef>
              <a:spcAft>
                <a:spcPts val="0"/>
              </a:spcAft>
              <a:buSzPts val="2800"/>
              <a:buNone/>
              <a:defRPr sz="2800"/>
            </a:lvl6pPr>
            <a:lvl7pPr lvl="6" algn="ctr">
              <a:lnSpc>
                <a:spcPct val="100000"/>
              </a:lnSpc>
              <a:spcBef>
                <a:spcPts val="600"/>
              </a:spcBef>
              <a:spcAft>
                <a:spcPts val="0"/>
              </a:spcAft>
              <a:buSzPts val="2800"/>
              <a:buNone/>
              <a:defRPr sz="2800"/>
            </a:lvl7pPr>
            <a:lvl8pPr lvl="7" algn="ctr">
              <a:lnSpc>
                <a:spcPct val="100000"/>
              </a:lnSpc>
              <a:spcBef>
                <a:spcPts val="600"/>
              </a:spcBef>
              <a:spcAft>
                <a:spcPts val="0"/>
              </a:spcAft>
              <a:buSzPts val="2800"/>
              <a:buNone/>
              <a:defRPr sz="2800"/>
            </a:lvl8pPr>
            <a:lvl9pPr lvl="8" algn="ctr">
              <a:lnSpc>
                <a:spcPct val="100000"/>
              </a:lnSpc>
              <a:spcBef>
                <a:spcPts val="600"/>
              </a:spcBef>
              <a:spcAft>
                <a:spcPts val="0"/>
              </a:spcAft>
              <a:buSzPts val="2800"/>
              <a:buNone/>
              <a:defRPr sz="28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1pPr>
            <a:lvl2pPr lvl="1"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2pPr>
            <a:lvl3pPr lvl="2"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3pPr>
            <a:lvl4pPr lvl="3"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4pPr>
            <a:lvl5pPr lvl="4"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5pPr>
            <a:lvl6pPr lvl="5"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6pPr>
            <a:lvl7pPr lvl="6"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7pPr>
            <a:lvl8pPr lvl="7"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8pPr>
            <a:lvl9pPr lvl="8"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cse.iitkgp.ac.in/~bivasm/notes/LexAndYaccTutorial.pdf" TargetMode="External"/><Relationship Id="rId4" Type="http://schemas.openxmlformats.org/officeDocument/2006/relationships/hyperlink" Target="http://dinosaur.compilertools.net/" TargetMode="External"/><Relationship Id="rId5" Type="http://schemas.openxmlformats.org/officeDocument/2006/relationships/hyperlink" Target="https://docs.python.org/3/reference/grammar.html" TargetMode="External"/><Relationship Id="rId6" Type="http://schemas.openxmlformats.org/officeDocument/2006/relationships/hyperlink" Target="https://www.inf.unibz.it/~artale/Compiler/intro-yacc.pdf" TargetMode="External"/><Relationship Id="rId7" Type="http://schemas.openxmlformats.org/officeDocument/2006/relationships/hyperlink" Target="https://2k8618.blogspot.com/2011/06/intermediate-code-generato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 name="Shape 20"/>
        <p:cNvGrpSpPr/>
        <p:nvPr/>
      </p:nvGrpSpPr>
      <p:grpSpPr>
        <a:xfrm>
          <a:off x="0" y="0"/>
          <a:ext cx="0" cy="0"/>
          <a:chOff x="0" y="0"/>
          <a:chExt cx="0" cy="0"/>
        </a:xfrm>
      </p:grpSpPr>
      <p:sp>
        <p:nvSpPr>
          <p:cNvPr id="21" name="Google Shape;21;p4"/>
          <p:cNvSpPr txBox="1"/>
          <p:nvPr>
            <p:ph type="ctrTitle"/>
          </p:nvPr>
        </p:nvSpPr>
        <p:spPr>
          <a:xfrm>
            <a:off x="965554" y="1589357"/>
            <a:ext cx="7534500" cy="1558500"/>
          </a:xfrm>
          <a:prstGeom prst="rect">
            <a:avLst/>
          </a:prstGeom>
          <a:noFill/>
          <a:ln>
            <a:noFill/>
          </a:ln>
        </p:spPr>
        <p:txBody>
          <a:bodyPr anchorCtr="0" anchor="ctr" bIns="0" lIns="0" spcFirstLastPara="1" rIns="0" wrap="square" tIns="0">
            <a:noAutofit/>
          </a:bodyPr>
          <a:lstStyle/>
          <a:p>
            <a:pPr indent="0" lvl="0" marL="0" rtl="0" algn="ctr">
              <a:lnSpc>
                <a:spcPct val="106000"/>
              </a:lnSpc>
              <a:spcBef>
                <a:spcPts val="0"/>
              </a:spcBef>
              <a:spcAft>
                <a:spcPts val="800"/>
              </a:spcAft>
              <a:buSzPts val="4800"/>
              <a:buNone/>
            </a:pPr>
            <a:r>
              <a:rPr b="1" lang="en-US" sz="2700">
                <a:latin typeface="Montserrat"/>
                <a:ea typeface="Montserrat"/>
                <a:cs typeface="Montserrat"/>
                <a:sym typeface="Montserrat"/>
              </a:rPr>
              <a:t>SYMBOL TABLE, ABSTRACT SYNTAX TREE, INTERMEDIATE CODE GENERATOR FOR PYTHON LANGUAGE</a:t>
            </a:r>
            <a:endParaRPr b="1" sz="4700">
              <a:latin typeface="Montserrat"/>
              <a:ea typeface="Montserrat"/>
              <a:cs typeface="Montserrat"/>
              <a:sym typeface="Montserrat"/>
            </a:endParaRPr>
          </a:p>
        </p:txBody>
      </p:sp>
      <p:pic>
        <p:nvPicPr>
          <p:cNvPr id="22" name="Google Shape;22;p4"/>
          <p:cNvPicPr preferRelativeResize="0"/>
          <p:nvPr/>
        </p:nvPicPr>
        <p:blipFill rotWithShape="1">
          <a:blip r:embed="rId3">
            <a:alphaModFix/>
          </a:blip>
          <a:srcRect b="16919" l="13161" r="19033" t="21235"/>
          <a:stretch/>
        </p:blipFill>
        <p:spPr>
          <a:xfrm>
            <a:off x="7470329" y="17200"/>
            <a:ext cx="1675272" cy="528605"/>
          </a:xfrm>
          <a:prstGeom prst="rect">
            <a:avLst/>
          </a:prstGeom>
          <a:noFill/>
          <a:ln>
            <a:noFill/>
          </a:ln>
        </p:spPr>
      </p:pic>
      <p:sp>
        <p:nvSpPr>
          <p:cNvPr id="23" name="Google Shape;23;p4"/>
          <p:cNvSpPr txBox="1"/>
          <p:nvPr/>
        </p:nvSpPr>
        <p:spPr>
          <a:xfrm>
            <a:off x="1421675" y="806813"/>
            <a:ext cx="6534900" cy="608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0" i="0" lang="en-US" sz="1700" u="none" cap="none" strike="noStrike">
                <a:solidFill>
                  <a:srgbClr val="000000"/>
                </a:solidFill>
                <a:latin typeface="Arial"/>
                <a:ea typeface="Arial"/>
                <a:cs typeface="Arial"/>
                <a:sym typeface="Arial"/>
              </a:rPr>
              <a:t>19AIE313 – INTRODUCTION TO MODERN COMPILER DESIGN</a:t>
            </a:r>
            <a:endParaRPr b="0" i="0" sz="17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lang="en-US"/>
              <a:t>Project Advisor: </a:t>
            </a:r>
            <a:r>
              <a:rPr b="0" i="0" lang="en-US" sz="1400" u="none" cap="none" strike="noStrike">
                <a:solidFill>
                  <a:srgbClr val="000000"/>
                </a:solidFill>
                <a:latin typeface="Arial"/>
                <a:ea typeface="Arial"/>
                <a:cs typeface="Arial"/>
                <a:sym typeface="Arial"/>
              </a:rPr>
              <a:t>Ms. Kavitha C.R. / CSE</a:t>
            </a:r>
            <a:endParaRPr/>
          </a:p>
        </p:txBody>
      </p:sp>
      <p:sp>
        <p:nvSpPr>
          <p:cNvPr id="24" name="Google Shape;24;p4"/>
          <p:cNvSpPr txBox="1"/>
          <p:nvPr/>
        </p:nvSpPr>
        <p:spPr>
          <a:xfrm>
            <a:off x="2749325" y="3321675"/>
            <a:ext cx="3879600" cy="1970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7F7F7F"/>
                </a:solidFill>
              </a:rPr>
              <a:t> </a:t>
            </a:r>
            <a:r>
              <a:rPr b="1" i="0" lang="en-US" sz="2000" u="none" cap="none" strike="noStrike">
                <a:solidFill>
                  <a:srgbClr val="7F7F7F"/>
                </a:solidFill>
              </a:rPr>
              <a:t>      </a:t>
            </a:r>
            <a:r>
              <a:rPr b="1" i="0" lang="en-US" sz="2000" u="none" cap="none" strike="noStrike">
                <a:solidFill>
                  <a:srgbClr val="7F7F7F"/>
                </a:solidFill>
              </a:rPr>
              <a:t>TEAM ID: </a:t>
            </a:r>
            <a:r>
              <a:rPr b="1" lang="en-US" sz="2000">
                <a:solidFill>
                  <a:srgbClr val="7F7F7F"/>
                </a:solidFill>
              </a:rPr>
              <a:t>4 </a:t>
            </a:r>
            <a:r>
              <a:rPr b="1" i="0" lang="en-US" sz="2000" u="none" cap="none" strike="noStrike">
                <a:solidFill>
                  <a:srgbClr val="7F7F7F"/>
                </a:solidFill>
              </a:rPr>
              <a:t>- INFINITY </a:t>
            </a:r>
            <a:endParaRPr b="1" sz="1600">
              <a:solidFill>
                <a:srgbClr val="7F7F7F"/>
              </a:solidFill>
            </a:endParaRPr>
          </a:p>
          <a:p>
            <a:pPr indent="0" lvl="0" marL="0" marR="0" rtl="0" algn="ctr">
              <a:lnSpc>
                <a:spcPct val="150000"/>
              </a:lnSpc>
              <a:spcBef>
                <a:spcPts val="0"/>
              </a:spcBef>
              <a:spcAft>
                <a:spcPts val="0"/>
              </a:spcAft>
              <a:buClr>
                <a:srgbClr val="000000"/>
              </a:buClr>
              <a:buSzPts val="2000"/>
              <a:buFont typeface="Arial"/>
              <a:buNone/>
            </a:pPr>
            <a:r>
              <a:rPr b="1" lang="en-US" sz="1600">
                <a:solidFill>
                  <a:srgbClr val="7F7F7F"/>
                </a:solidFill>
              </a:rPr>
              <a:t>AIE - </a:t>
            </a:r>
            <a:r>
              <a:rPr b="1" lang="en-US" sz="1600">
                <a:solidFill>
                  <a:srgbClr val="7F7F7F"/>
                </a:solidFill>
              </a:rPr>
              <a:t>“A”</a:t>
            </a:r>
            <a:endParaRPr b="1" i="0" sz="1600" u="none" cap="none" strike="noStrike">
              <a:solidFill>
                <a:srgbClr val="7F7F7F"/>
              </a:solidFil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7F7F7F"/>
                </a:solidFill>
              </a:rPr>
              <a:t>APOORVA M - BL.EN.U4AIE190</a:t>
            </a:r>
            <a:r>
              <a:rPr b="1" lang="en-US" sz="1600">
                <a:solidFill>
                  <a:srgbClr val="7F7F7F"/>
                </a:solidFill>
              </a:rPr>
              <a:t>07</a:t>
            </a:r>
            <a:endParaRPr i="0" sz="1400" u="none" cap="none" strike="noStrike">
              <a:solidFill>
                <a:srgbClr val="000000"/>
              </a:solidFil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7F7F7F"/>
                </a:solidFill>
              </a:rPr>
              <a:t>TANUJ M - </a:t>
            </a:r>
            <a:r>
              <a:rPr b="1" lang="en-US" sz="1600">
                <a:solidFill>
                  <a:srgbClr val="7F7F7F"/>
                </a:solidFill>
              </a:rPr>
              <a:t>BL.EN.U4AIE19041</a:t>
            </a:r>
            <a:endParaRPr i="0" sz="1400" u="none" cap="none" strike="noStrike">
              <a:solidFill>
                <a:srgbClr val="000000"/>
              </a:solidFil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7F7F7F"/>
                </a:solidFill>
              </a:rPr>
              <a:t>AISHWARYA V - </a:t>
            </a:r>
            <a:r>
              <a:rPr b="1" lang="en-US" sz="1600">
                <a:solidFill>
                  <a:srgbClr val="7F7F7F"/>
                </a:solidFill>
              </a:rPr>
              <a:t>BL.EN.U4AIE19068</a:t>
            </a:r>
            <a:endParaRPr i="0" sz="14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7F7F7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ctrTitle"/>
          </p:nvPr>
        </p:nvSpPr>
        <p:spPr>
          <a:xfrm>
            <a:off x="1494264" y="143584"/>
            <a:ext cx="6155472" cy="65494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sz="3600">
                <a:latin typeface="Times New Roman"/>
                <a:ea typeface="Times New Roman"/>
                <a:cs typeface="Times New Roman"/>
                <a:sym typeface="Times New Roman"/>
              </a:rPr>
              <a:t>IMPLEMENTATION DETAILS</a:t>
            </a:r>
            <a:endParaRPr sz="3600">
              <a:latin typeface="Times New Roman"/>
              <a:ea typeface="Times New Roman"/>
              <a:cs typeface="Times New Roman"/>
              <a:sym typeface="Times New Roman"/>
            </a:endParaRPr>
          </a:p>
        </p:txBody>
      </p:sp>
      <p:pic>
        <p:nvPicPr>
          <p:cNvPr id="77" name="Google Shape;77;p13"/>
          <p:cNvPicPr preferRelativeResize="0"/>
          <p:nvPr/>
        </p:nvPicPr>
        <p:blipFill rotWithShape="1">
          <a:blip r:embed="rId3">
            <a:alphaModFix/>
          </a:blip>
          <a:srcRect b="11676" l="0" r="0" t="0"/>
          <a:stretch/>
        </p:blipFill>
        <p:spPr>
          <a:xfrm>
            <a:off x="1775805" y="1466063"/>
            <a:ext cx="6174064" cy="28187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ctrTitle"/>
          </p:nvPr>
        </p:nvSpPr>
        <p:spPr>
          <a:xfrm>
            <a:off x="1494264" y="143584"/>
            <a:ext cx="6155472" cy="65494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sz="3600">
                <a:latin typeface="Times New Roman"/>
                <a:ea typeface="Times New Roman"/>
                <a:cs typeface="Times New Roman"/>
                <a:sym typeface="Times New Roman"/>
              </a:rPr>
              <a:t>IMPLEMENTATION DETAILS</a:t>
            </a:r>
            <a:endParaRPr sz="3600">
              <a:latin typeface="Times New Roman"/>
              <a:ea typeface="Times New Roman"/>
              <a:cs typeface="Times New Roman"/>
              <a:sym typeface="Times New Roman"/>
            </a:endParaRPr>
          </a:p>
        </p:txBody>
      </p:sp>
      <p:pic>
        <p:nvPicPr>
          <p:cNvPr id="83" name="Google Shape;83;p14"/>
          <p:cNvPicPr preferRelativeResize="0"/>
          <p:nvPr/>
        </p:nvPicPr>
        <p:blipFill rotWithShape="1">
          <a:blip r:embed="rId3">
            <a:alphaModFix/>
          </a:blip>
          <a:srcRect b="5668" l="0" r="0" t="0"/>
          <a:stretch/>
        </p:blipFill>
        <p:spPr>
          <a:xfrm>
            <a:off x="2255002" y="1125997"/>
            <a:ext cx="4633995" cy="37256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ctrTitle"/>
          </p:nvPr>
        </p:nvSpPr>
        <p:spPr>
          <a:xfrm>
            <a:off x="718470" y="334065"/>
            <a:ext cx="7707059" cy="594484"/>
          </a:xfrm>
          <a:prstGeom prst="rect">
            <a:avLst/>
          </a:prstGeom>
          <a:noFill/>
          <a:ln>
            <a:noFill/>
          </a:ln>
        </p:spPr>
        <p:txBody>
          <a:bodyPr anchorCtr="0" anchor="b" bIns="0" lIns="0" spcFirstLastPara="1" rIns="0" wrap="square" tIns="0">
            <a:noAutofit/>
          </a:bodyPr>
          <a:lstStyle/>
          <a:p>
            <a:pPr indent="0" lvl="0" marL="0" rtl="0" algn="ctr">
              <a:lnSpc>
                <a:spcPct val="80000"/>
              </a:lnSpc>
              <a:spcBef>
                <a:spcPts val="0"/>
              </a:spcBef>
              <a:spcAft>
                <a:spcPts val="0"/>
              </a:spcAft>
              <a:buSzPts val="4800"/>
              <a:buNone/>
            </a:pPr>
            <a:r>
              <a:rPr lang="en-US" sz="3600">
                <a:latin typeface="Times New Roman"/>
                <a:ea typeface="Times New Roman"/>
                <a:cs typeface="Times New Roman"/>
                <a:sym typeface="Times New Roman"/>
              </a:rPr>
              <a:t>RESULT SNAPSHOTS (if-else)</a:t>
            </a:r>
            <a:endParaRPr sz="3600">
              <a:latin typeface="Times New Roman"/>
              <a:ea typeface="Times New Roman"/>
              <a:cs typeface="Times New Roman"/>
              <a:sym typeface="Times New Roman"/>
            </a:endParaRPr>
          </a:p>
        </p:txBody>
      </p:sp>
      <p:sp>
        <p:nvSpPr>
          <p:cNvPr id="89" name="Google Shape;89;p15"/>
          <p:cNvSpPr txBox="1"/>
          <p:nvPr/>
        </p:nvSpPr>
        <p:spPr>
          <a:xfrm>
            <a:off x="1838004" y="1216101"/>
            <a:ext cx="25317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TEST CASE 1</a:t>
            </a:r>
            <a:endParaRPr/>
          </a:p>
          <a:p>
            <a:pPr indent="0" lvl="0" marL="0" marR="0" rtl="0" algn="l">
              <a:lnSpc>
                <a:spcPct val="100000"/>
              </a:lnSpc>
              <a:spcBef>
                <a:spcPts val="0"/>
              </a:spcBef>
              <a:spcAft>
                <a:spcPts val="0"/>
              </a:spcAft>
              <a:buNone/>
            </a:pPr>
            <a:r>
              <a:t/>
            </a:r>
            <a:endParaRPr b="1" i="0" sz="1100" u="none" cap="none" strike="noStrike">
              <a:solidFill>
                <a:srgbClr val="000000"/>
              </a:solidFill>
              <a:latin typeface="Times New Roman"/>
              <a:ea typeface="Times New Roman"/>
              <a:cs typeface="Times New Roman"/>
              <a:sym typeface="Times New Roman"/>
            </a:endParaRPr>
          </a:p>
        </p:txBody>
      </p:sp>
      <p:pic>
        <p:nvPicPr>
          <p:cNvPr id="90" name="Google Shape;90;p15"/>
          <p:cNvPicPr preferRelativeResize="0"/>
          <p:nvPr/>
        </p:nvPicPr>
        <p:blipFill rotWithShape="1">
          <a:blip r:embed="rId3">
            <a:alphaModFix/>
          </a:blip>
          <a:srcRect b="0" l="0" r="0" t="0"/>
          <a:stretch/>
        </p:blipFill>
        <p:spPr>
          <a:xfrm>
            <a:off x="4891963" y="1608500"/>
            <a:ext cx="3439462" cy="3293200"/>
          </a:xfrm>
          <a:prstGeom prst="rect">
            <a:avLst/>
          </a:prstGeom>
          <a:noFill/>
          <a:ln>
            <a:noFill/>
          </a:ln>
        </p:spPr>
      </p:pic>
      <p:sp>
        <p:nvSpPr>
          <p:cNvPr id="91" name="Google Shape;91;p15"/>
          <p:cNvSpPr txBox="1"/>
          <p:nvPr/>
        </p:nvSpPr>
        <p:spPr>
          <a:xfrm>
            <a:off x="5345852" y="1216093"/>
            <a:ext cx="2531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a:latin typeface="Times New Roman"/>
                <a:ea typeface="Times New Roman"/>
                <a:cs typeface="Times New Roman"/>
                <a:sym typeface="Times New Roman"/>
              </a:rPr>
              <a:t>TOKEN &amp; SYMBOL TABLE</a:t>
            </a:r>
            <a:endParaRPr b="1" i="0" sz="1100" u="none" cap="none" strike="noStrike">
              <a:solidFill>
                <a:srgbClr val="000000"/>
              </a:solidFill>
              <a:latin typeface="Times New Roman"/>
              <a:ea typeface="Times New Roman"/>
              <a:cs typeface="Times New Roman"/>
              <a:sym typeface="Times New Roman"/>
            </a:endParaRPr>
          </a:p>
        </p:txBody>
      </p:sp>
      <p:pic>
        <p:nvPicPr>
          <p:cNvPr id="92" name="Google Shape;92;p15"/>
          <p:cNvPicPr preferRelativeResize="0"/>
          <p:nvPr/>
        </p:nvPicPr>
        <p:blipFill rotWithShape="1">
          <a:blip r:embed="rId4">
            <a:alphaModFix/>
          </a:blip>
          <a:srcRect b="0" l="3947" r="0" t="0"/>
          <a:stretch/>
        </p:blipFill>
        <p:spPr>
          <a:xfrm>
            <a:off x="1253175" y="1608500"/>
            <a:ext cx="2126775" cy="314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nvSpPr>
        <p:spPr>
          <a:xfrm>
            <a:off x="952184" y="1345149"/>
            <a:ext cx="253160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Abstract Syntax Tree:</a:t>
            </a:r>
            <a:endParaRPr/>
          </a:p>
        </p:txBody>
      </p:sp>
      <p:pic>
        <p:nvPicPr>
          <p:cNvPr id="98" name="Google Shape;98;p16"/>
          <p:cNvPicPr preferRelativeResize="0"/>
          <p:nvPr/>
        </p:nvPicPr>
        <p:blipFill rotWithShape="1">
          <a:blip r:embed="rId3">
            <a:alphaModFix/>
          </a:blip>
          <a:srcRect b="0" l="0" r="0" t="0"/>
          <a:stretch/>
        </p:blipFill>
        <p:spPr>
          <a:xfrm>
            <a:off x="952184" y="1927041"/>
            <a:ext cx="7883255" cy="9364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nvSpPr>
        <p:spPr>
          <a:xfrm>
            <a:off x="1035312" y="680131"/>
            <a:ext cx="501786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Symbol Table &amp; Intermediate Code:</a:t>
            </a:r>
            <a:endParaRPr/>
          </a:p>
        </p:txBody>
      </p:sp>
      <p:pic>
        <p:nvPicPr>
          <p:cNvPr id="104" name="Google Shape;104;p17"/>
          <p:cNvPicPr preferRelativeResize="0"/>
          <p:nvPr/>
        </p:nvPicPr>
        <p:blipFill rotWithShape="1">
          <a:blip r:embed="rId3">
            <a:alphaModFix/>
          </a:blip>
          <a:srcRect b="0" l="0" r="18642" t="0"/>
          <a:stretch/>
        </p:blipFill>
        <p:spPr>
          <a:xfrm>
            <a:off x="1133554" y="1196388"/>
            <a:ext cx="3655356" cy="3254245"/>
          </a:xfrm>
          <a:prstGeom prst="rect">
            <a:avLst/>
          </a:prstGeom>
          <a:noFill/>
          <a:ln>
            <a:noFill/>
          </a:ln>
        </p:spPr>
      </p:pic>
      <p:pic>
        <p:nvPicPr>
          <p:cNvPr id="105" name="Google Shape;105;p17"/>
          <p:cNvPicPr preferRelativeResize="0"/>
          <p:nvPr/>
        </p:nvPicPr>
        <p:blipFill rotWithShape="1">
          <a:blip r:embed="rId4">
            <a:alphaModFix/>
          </a:blip>
          <a:srcRect b="0" l="0" r="23202" t="0"/>
          <a:stretch/>
        </p:blipFill>
        <p:spPr>
          <a:xfrm>
            <a:off x="5237018" y="1183654"/>
            <a:ext cx="2773428" cy="32797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ctrTitle"/>
          </p:nvPr>
        </p:nvSpPr>
        <p:spPr>
          <a:xfrm>
            <a:off x="718470" y="290651"/>
            <a:ext cx="7707000" cy="647400"/>
          </a:xfrm>
          <a:prstGeom prst="rect">
            <a:avLst/>
          </a:prstGeom>
          <a:noFill/>
          <a:ln>
            <a:noFill/>
          </a:ln>
        </p:spPr>
        <p:txBody>
          <a:bodyPr anchorCtr="0" anchor="b" bIns="0" lIns="0" spcFirstLastPara="1" rIns="0" wrap="square" tIns="0">
            <a:noAutofit/>
          </a:bodyPr>
          <a:lstStyle/>
          <a:p>
            <a:pPr indent="0" lvl="0" marL="0" rtl="0" algn="ctr">
              <a:lnSpc>
                <a:spcPct val="80000"/>
              </a:lnSpc>
              <a:spcBef>
                <a:spcPts val="0"/>
              </a:spcBef>
              <a:spcAft>
                <a:spcPts val="0"/>
              </a:spcAft>
              <a:buSzPts val="4800"/>
              <a:buNone/>
            </a:pPr>
            <a:r>
              <a:rPr lang="en-US" sz="3600">
                <a:latin typeface="Times New Roman"/>
                <a:ea typeface="Times New Roman"/>
                <a:cs typeface="Times New Roman"/>
                <a:sym typeface="Times New Roman"/>
              </a:rPr>
              <a:t>RESULT SNAPSHOTS </a:t>
            </a:r>
            <a:r>
              <a:rPr lang="en-US" sz="3600">
                <a:latin typeface="Times New Roman"/>
                <a:ea typeface="Times New Roman"/>
                <a:cs typeface="Times New Roman"/>
                <a:sym typeface="Times New Roman"/>
              </a:rPr>
              <a:t>(while)</a:t>
            </a:r>
            <a:endParaRPr sz="3600">
              <a:latin typeface="Times New Roman"/>
              <a:ea typeface="Times New Roman"/>
              <a:cs typeface="Times New Roman"/>
              <a:sym typeface="Times New Roman"/>
            </a:endParaRPr>
          </a:p>
        </p:txBody>
      </p:sp>
      <p:sp>
        <p:nvSpPr>
          <p:cNvPr id="111" name="Google Shape;111;p18"/>
          <p:cNvSpPr txBox="1"/>
          <p:nvPr/>
        </p:nvSpPr>
        <p:spPr>
          <a:xfrm>
            <a:off x="1577525" y="1330036"/>
            <a:ext cx="25317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TEST CASE 2 </a:t>
            </a:r>
            <a:endParaRPr/>
          </a:p>
          <a:p>
            <a:pPr indent="0" lvl="0" marL="0" marR="0" rtl="0" algn="l">
              <a:lnSpc>
                <a:spcPct val="100000"/>
              </a:lnSpc>
              <a:spcBef>
                <a:spcPts val="0"/>
              </a:spcBef>
              <a:spcAft>
                <a:spcPts val="0"/>
              </a:spcAft>
              <a:buNone/>
            </a:pPr>
            <a:r>
              <a:t/>
            </a:r>
            <a:endParaRPr b="1" i="0" sz="1100" u="none" cap="none" strike="noStrike">
              <a:solidFill>
                <a:srgbClr val="000000"/>
              </a:solidFill>
              <a:latin typeface="Times New Roman"/>
              <a:ea typeface="Times New Roman"/>
              <a:cs typeface="Times New Roman"/>
              <a:sym typeface="Times New Roman"/>
            </a:endParaRPr>
          </a:p>
        </p:txBody>
      </p:sp>
      <p:sp>
        <p:nvSpPr>
          <p:cNvPr id="112" name="Google Shape;112;p18"/>
          <p:cNvSpPr txBox="1"/>
          <p:nvPr/>
        </p:nvSpPr>
        <p:spPr>
          <a:xfrm>
            <a:off x="5291977" y="1330018"/>
            <a:ext cx="2531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a:latin typeface="Times New Roman"/>
                <a:ea typeface="Times New Roman"/>
                <a:cs typeface="Times New Roman"/>
                <a:sym typeface="Times New Roman"/>
              </a:rPr>
              <a:t>TOKEN &amp; SYMBOL TABLE</a:t>
            </a:r>
            <a:endParaRPr b="1" i="0" sz="1100" u="none" cap="none" strike="noStrike">
              <a:solidFill>
                <a:srgbClr val="000000"/>
              </a:solidFill>
              <a:latin typeface="Times New Roman"/>
              <a:ea typeface="Times New Roman"/>
              <a:cs typeface="Times New Roman"/>
              <a:sym typeface="Times New Roman"/>
            </a:endParaRPr>
          </a:p>
        </p:txBody>
      </p:sp>
      <p:pic>
        <p:nvPicPr>
          <p:cNvPr id="113" name="Google Shape;113;p18"/>
          <p:cNvPicPr preferRelativeResize="0"/>
          <p:nvPr/>
        </p:nvPicPr>
        <p:blipFill>
          <a:blip r:embed="rId3">
            <a:alphaModFix/>
          </a:blip>
          <a:stretch>
            <a:fillRect/>
          </a:stretch>
        </p:blipFill>
        <p:spPr>
          <a:xfrm>
            <a:off x="1577525" y="1637836"/>
            <a:ext cx="2104741" cy="3031664"/>
          </a:xfrm>
          <a:prstGeom prst="rect">
            <a:avLst/>
          </a:prstGeom>
          <a:noFill/>
          <a:ln>
            <a:noFill/>
          </a:ln>
        </p:spPr>
      </p:pic>
      <p:pic>
        <p:nvPicPr>
          <p:cNvPr id="114" name="Google Shape;114;p18"/>
          <p:cNvPicPr preferRelativeResize="0"/>
          <p:nvPr/>
        </p:nvPicPr>
        <p:blipFill>
          <a:blip r:embed="rId4">
            <a:alphaModFix/>
          </a:blip>
          <a:stretch>
            <a:fillRect/>
          </a:stretch>
        </p:blipFill>
        <p:spPr>
          <a:xfrm>
            <a:off x="4763976" y="1774313"/>
            <a:ext cx="3587700" cy="287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952184" y="1345149"/>
            <a:ext cx="2531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Abstract Syntax Tree:</a:t>
            </a:r>
            <a:endParaRPr/>
          </a:p>
        </p:txBody>
      </p:sp>
      <p:pic>
        <p:nvPicPr>
          <p:cNvPr id="120" name="Google Shape;120;p19"/>
          <p:cNvPicPr preferRelativeResize="0"/>
          <p:nvPr/>
        </p:nvPicPr>
        <p:blipFill>
          <a:blip r:embed="rId3">
            <a:alphaModFix/>
          </a:blip>
          <a:stretch>
            <a:fillRect/>
          </a:stretch>
        </p:blipFill>
        <p:spPr>
          <a:xfrm>
            <a:off x="1002550" y="1902975"/>
            <a:ext cx="7671651" cy="1037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nvSpPr>
        <p:spPr>
          <a:xfrm>
            <a:off x="1035312" y="680131"/>
            <a:ext cx="50178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Symbol Table &amp; Intermediate Code:</a:t>
            </a:r>
            <a:endParaRPr/>
          </a:p>
        </p:txBody>
      </p:sp>
      <p:pic>
        <p:nvPicPr>
          <p:cNvPr id="126" name="Google Shape;126;p20"/>
          <p:cNvPicPr preferRelativeResize="0"/>
          <p:nvPr/>
        </p:nvPicPr>
        <p:blipFill rotWithShape="1">
          <a:blip r:embed="rId3">
            <a:alphaModFix/>
          </a:blip>
          <a:srcRect b="0" l="0" r="14712" t="0"/>
          <a:stretch/>
        </p:blipFill>
        <p:spPr>
          <a:xfrm>
            <a:off x="751750" y="1184088"/>
            <a:ext cx="4206500" cy="3278850"/>
          </a:xfrm>
          <a:prstGeom prst="rect">
            <a:avLst/>
          </a:prstGeom>
          <a:noFill/>
          <a:ln>
            <a:noFill/>
          </a:ln>
        </p:spPr>
      </p:pic>
      <p:pic>
        <p:nvPicPr>
          <p:cNvPr id="127" name="Google Shape;127;p20"/>
          <p:cNvPicPr preferRelativeResize="0"/>
          <p:nvPr/>
        </p:nvPicPr>
        <p:blipFill>
          <a:blip r:embed="rId4">
            <a:alphaModFix/>
          </a:blip>
          <a:stretch>
            <a:fillRect/>
          </a:stretch>
        </p:blipFill>
        <p:spPr>
          <a:xfrm>
            <a:off x="5517446" y="1227700"/>
            <a:ext cx="2909529" cy="3278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ctrTitle"/>
          </p:nvPr>
        </p:nvSpPr>
        <p:spPr>
          <a:xfrm>
            <a:off x="718470" y="290651"/>
            <a:ext cx="7707059" cy="647382"/>
          </a:xfrm>
          <a:prstGeom prst="rect">
            <a:avLst/>
          </a:prstGeom>
          <a:noFill/>
          <a:ln>
            <a:noFill/>
          </a:ln>
        </p:spPr>
        <p:txBody>
          <a:bodyPr anchorCtr="0" anchor="b" bIns="0" lIns="0" spcFirstLastPara="1" rIns="0" wrap="square" tIns="0">
            <a:noAutofit/>
          </a:bodyPr>
          <a:lstStyle/>
          <a:p>
            <a:pPr indent="0" lvl="0" marL="0" rtl="0" algn="ctr">
              <a:lnSpc>
                <a:spcPct val="80000"/>
              </a:lnSpc>
              <a:spcBef>
                <a:spcPts val="0"/>
              </a:spcBef>
              <a:spcAft>
                <a:spcPts val="0"/>
              </a:spcAft>
              <a:buSzPts val="4800"/>
              <a:buNone/>
            </a:pPr>
            <a:r>
              <a:rPr lang="en-US" sz="3600">
                <a:latin typeface="Times New Roman"/>
                <a:ea typeface="Times New Roman"/>
                <a:cs typeface="Times New Roman"/>
                <a:sym typeface="Times New Roman"/>
              </a:rPr>
              <a:t>RESULT SNAPSHOTS</a:t>
            </a:r>
            <a:endParaRPr sz="3600">
              <a:latin typeface="Times New Roman"/>
              <a:ea typeface="Times New Roman"/>
              <a:cs typeface="Times New Roman"/>
              <a:sym typeface="Times New Roman"/>
            </a:endParaRPr>
          </a:p>
        </p:txBody>
      </p:sp>
      <p:sp>
        <p:nvSpPr>
          <p:cNvPr id="133" name="Google Shape;133;p21"/>
          <p:cNvSpPr txBox="1"/>
          <p:nvPr/>
        </p:nvSpPr>
        <p:spPr>
          <a:xfrm>
            <a:off x="967300" y="1330036"/>
            <a:ext cx="2531602"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TEST CASE 2 (Syntax Error)</a:t>
            </a:r>
            <a:endParaRPr/>
          </a:p>
          <a:p>
            <a:pPr indent="0" lvl="0" marL="0" marR="0" rtl="0" algn="l">
              <a:lnSpc>
                <a:spcPct val="100000"/>
              </a:lnSpc>
              <a:spcBef>
                <a:spcPts val="0"/>
              </a:spcBef>
              <a:spcAft>
                <a:spcPts val="0"/>
              </a:spcAft>
              <a:buNone/>
            </a:pPr>
            <a:r>
              <a:t/>
            </a:r>
            <a:endParaRPr b="1" i="0" sz="1100" u="none" cap="none" strike="noStrike">
              <a:solidFill>
                <a:srgbClr val="000000"/>
              </a:solidFill>
              <a:latin typeface="Times New Roman"/>
              <a:ea typeface="Times New Roman"/>
              <a:cs typeface="Times New Roman"/>
              <a:sym typeface="Times New Roman"/>
            </a:endParaRPr>
          </a:p>
        </p:txBody>
      </p:sp>
      <p:pic>
        <p:nvPicPr>
          <p:cNvPr id="134" name="Google Shape;134;p21"/>
          <p:cNvPicPr preferRelativeResize="0"/>
          <p:nvPr/>
        </p:nvPicPr>
        <p:blipFill rotWithShape="1">
          <a:blip r:embed="rId3">
            <a:alphaModFix/>
          </a:blip>
          <a:srcRect b="0" l="0" r="0" t="0"/>
          <a:stretch/>
        </p:blipFill>
        <p:spPr>
          <a:xfrm>
            <a:off x="4224376" y="2404698"/>
            <a:ext cx="4478952" cy="1065008"/>
          </a:xfrm>
          <a:prstGeom prst="rect">
            <a:avLst/>
          </a:prstGeom>
          <a:noFill/>
          <a:ln>
            <a:noFill/>
          </a:ln>
        </p:spPr>
      </p:pic>
      <p:sp>
        <p:nvSpPr>
          <p:cNvPr id="135" name="Google Shape;135;p21"/>
          <p:cNvSpPr txBox="1"/>
          <p:nvPr/>
        </p:nvSpPr>
        <p:spPr>
          <a:xfrm>
            <a:off x="5893927" y="1920743"/>
            <a:ext cx="25316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OUTPUT</a:t>
            </a:r>
            <a:endParaRPr b="1" i="0" sz="1100" u="none" cap="none" strike="noStrike">
              <a:solidFill>
                <a:srgbClr val="000000"/>
              </a:solidFill>
              <a:latin typeface="Times New Roman"/>
              <a:ea typeface="Times New Roman"/>
              <a:cs typeface="Times New Roman"/>
              <a:sym typeface="Times New Roman"/>
            </a:endParaRPr>
          </a:p>
        </p:txBody>
      </p:sp>
      <p:pic>
        <p:nvPicPr>
          <p:cNvPr id="136" name="Google Shape;136;p21"/>
          <p:cNvPicPr preferRelativeResize="0"/>
          <p:nvPr/>
        </p:nvPicPr>
        <p:blipFill>
          <a:blip r:embed="rId4">
            <a:alphaModFix/>
          </a:blip>
          <a:stretch>
            <a:fillRect/>
          </a:stretch>
        </p:blipFill>
        <p:spPr>
          <a:xfrm>
            <a:off x="871625" y="1730640"/>
            <a:ext cx="2184659" cy="30316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ctrTitle"/>
          </p:nvPr>
        </p:nvSpPr>
        <p:spPr>
          <a:xfrm>
            <a:off x="718470" y="275535"/>
            <a:ext cx="7707059" cy="654940"/>
          </a:xfrm>
          <a:prstGeom prst="rect">
            <a:avLst/>
          </a:prstGeom>
          <a:noFill/>
          <a:ln>
            <a:noFill/>
          </a:ln>
        </p:spPr>
        <p:txBody>
          <a:bodyPr anchorCtr="0" anchor="b" bIns="0" lIns="0" spcFirstLastPara="1" rIns="0" wrap="square" tIns="0">
            <a:noAutofit/>
          </a:bodyPr>
          <a:lstStyle/>
          <a:p>
            <a:pPr indent="0" lvl="0" marL="0" rtl="0" algn="ctr">
              <a:lnSpc>
                <a:spcPct val="80000"/>
              </a:lnSpc>
              <a:spcBef>
                <a:spcPts val="0"/>
              </a:spcBef>
              <a:spcAft>
                <a:spcPts val="0"/>
              </a:spcAft>
              <a:buSzPts val="4800"/>
              <a:buNone/>
            </a:pPr>
            <a:r>
              <a:rPr lang="en-US" sz="3600">
                <a:latin typeface="Times New Roman"/>
                <a:ea typeface="Times New Roman"/>
                <a:cs typeface="Times New Roman"/>
                <a:sym typeface="Times New Roman"/>
              </a:rPr>
              <a:t>RESULT SNAPSHOTS</a:t>
            </a:r>
            <a:endParaRPr sz="3600">
              <a:latin typeface="Times New Roman"/>
              <a:ea typeface="Times New Roman"/>
              <a:cs typeface="Times New Roman"/>
              <a:sym typeface="Times New Roman"/>
            </a:endParaRPr>
          </a:p>
        </p:txBody>
      </p:sp>
      <p:sp>
        <p:nvSpPr>
          <p:cNvPr id="142" name="Google Shape;142;p22"/>
          <p:cNvSpPr txBox="1"/>
          <p:nvPr/>
        </p:nvSpPr>
        <p:spPr>
          <a:xfrm>
            <a:off x="967299" y="1330036"/>
            <a:ext cx="2947239"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TEST CASE 3 (Semantic Error)</a:t>
            </a:r>
            <a:endParaRPr/>
          </a:p>
          <a:p>
            <a:pPr indent="0" lvl="0" marL="0" marR="0" rtl="0" algn="l">
              <a:lnSpc>
                <a:spcPct val="100000"/>
              </a:lnSpc>
              <a:spcBef>
                <a:spcPts val="0"/>
              </a:spcBef>
              <a:spcAft>
                <a:spcPts val="0"/>
              </a:spcAft>
              <a:buNone/>
            </a:pPr>
            <a:r>
              <a:t/>
            </a:r>
            <a:endParaRPr b="1" i="0" sz="1100" u="none" cap="none" strike="noStrike">
              <a:solidFill>
                <a:srgbClr val="000000"/>
              </a:solidFill>
              <a:latin typeface="Times New Roman"/>
              <a:ea typeface="Times New Roman"/>
              <a:cs typeface="Times New Roman"/>
              <a:sym typeface="Times New Roman"/>
            </a:endParaRPr>
          </a:p>
        </p:txBody>
      </p:sp>
      <p:sp>
        <p:nvSpPr>
          <p:cNvPr id="143" name="Google Shape;143;p22"/>
          <p:cNvSpPr txBox="1"/>
          <p:nvPr/>
        </p:nvSpPr>
        <p:spPr>
          <a:xfrm>
            <a:off x="5893927" y="1920743"/>
            <a:ext cx="25316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OUTPUT</a:t>
            </a:r>
            <a:endParaRPr b="1" i="0" sz="1100" u="none" cap="none" strike="noStrike">
              <a:solidFill>
                <a:srgbClr val="000000"/>
              </a:solidFill>
              <a:latin typeface="Times New Roman"/>
              <a:ea typeface="Times New Roman"/>
              <a:cs typeface="Times New Roman"/>
              <a:sym typeface="Times New Roman"/>
            </a:endParaRPr>
          </a:p>
        </p:txBody>
      </p:sp>
      <p:pic>
        <p:nvPicPr>
          <p:cNvPr id="144" name="Google Shape;144;p22"/>
          <p:cNvPicPr preferRelativeResize="0"/>
          <p:nvPr/>
        </p:nvPicPr>
        <p:blipFill rotWithShape="1">
          <a:blip r:embed="rId3">
            <a:alphaModFix/>
          </a:blip>
          <a:srcRect b="0" l="0" r="0" t="0"/>
          <a:stretch/>
        </p:blipFill>
        <p:spPr>
          <a:xfrm>
            <a:off x="4179036" y="2392822"/>
            <a:ext cx="4583977" cy="522159"/>
          </a:xfrm>
          <a:prstGeom prst="rect">
            <a:avLst/>
          </a:prstGeom>
          <a:noFill/>
          <a:ln>
            <a:noFill/>
          </a:ln>
        </p:spPr>
      </p:pic>
      <p:pic>
        <p:nvPicPr>
          <p:cNvPr id="145" name="Google Shape;145;p22"/>
          <p:cNvPicPr preferRelativeResize="0"/>
          <p:nvPr/>
        </p:nvPicPr>
        <p:blipFill>
          <a:blip r:embed="rId4">
            <a:alphaModFix/>
          </a:blip>
          <a:stretch>
            <a:fillRect/>
          </a:stretch>
        </p:blipFill>
        <p:spPr>
          <a:xfrm>
            <a:off x="1133150" y="1730640"/>
            <a:ext cx="2168708" cy="30316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5"/>
          <p:cNvSpPr txBox="1"/>
          <p:nvPr>
            <p:ph type="ctrTitle"/>
          </p:nvPr>
        </p:nvSpPr>
        <p:spPr>
          <a:xfrm>
            <a:off x="2233925" y="111450"/>
            <a:ext cx="5721600" cy="8514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sz="3600">
                <a:latin typeface="Times New Roman"/>
                <a:ea typeface="Times New Roman"/>
                <a:cs typeface="Times New Roman"/>
                <a:sym typeface="Times New Roman"/>
              </a:rPr>
              <a:t>PROBLEM STATEMENT</a:t>
            </a:r>
            <a:endParaRPr sz="3600">
              <a:latin typeface="Times New Roman"/>
              <a:ea typeface="Times New Roman"/>
              <a:cs typeface="Times New Roman"/>
              <a:sym typeface="Times New Roman"/>
            </a:endParaRPr>
          </a:p>
        </p:txBody>
      </p:sp>
      <p:sp>
        <p:nvSpPr>
          <p:cNvPr id="30" name="Google Shape;30;p5"/>
          <p:cNvSpPr txBox="1"/>
          <p:nvPr>
            <p:ph idx="1" type="subTitle"/>
          </p:nvPr>
        </p:nvSpPr>
        <p:spPr>
          <a:xfrm>
            <a:off x="946625" y="1339475"/>
            <a:ext cx="7378800" cy="3192000"/>
          </a:xfrm>
          <a:prstGeom prst="rect">
            <a:avLst/>
          </a:prstGeom>
          <a:noFill/>
          <a:ln>
            <a:noFill/>
          </a:ln>
        </p:spPr>
        <p:txBody>
          <a:bodyPr anchorCtr="0" anchor="t" bIns="0" lIns="0" spcFirstLastPara="1" rIns="0" wrap="square" tIns="0">
            <a:noAutofit/>
          </a:bodyPr>
          <a:lstStyle/>
          <a:p>
            <a:pPr indent="-311150" lvl="0" marL="457200" rtl="0" algn="just">
              <a:lnSpc>
                <a:spcPct val="150000"/>
              </a:lnSpc>
              <a:spcBef>
                <a:spcPts val="0"/>
              </a:spcBef>
              <a:spcAft>
                <a:spcPts val="0"/>
              </a:spcAft>
              <a:buClr>
                <a:srgbClr val="000000"/>
              </a:buClr>
              <a:buSzPts val="1300"/>
              <a:buFont typeface="Arial"/>
              <a:buChar char="●"/>
            </a:pPr>
            <a:r>
              <a:rPr lang="en-US" sz="1400">
                <a:solidFill>
                  <a:srgbClr val="000000"/>
                </a:solidFill>
                <a:latin typeface="Times New Roman"/>
                <a:ea typeface="Times New Roman"/>
                <a:cs typeface="Times New Roman"/>
                <a:sym typeface="Times New Roman"/>
              </a:rPr>
              <a:t>To </a:t>
            </a:r>
            <a:r>
              <a:rPr lang="en-US" sz="1400">
                <a:solidFill>
                  <a:srgbClr val="000000"/>
                </a:solidFill>
                <a:latin typeface="Times New Roman"/>
                <a:ea typeface="Times New Roman"/>
                <a:cs typeface="Times New Roman"/>
                <a:sym typeface="Times New Roman"/>
              </a:rPr>
              <a:t>implement few of the</a:t>
            </a:r>
            <a:r>
              <a:rPr b="0" i="0" lang="en-US" sz="1400" u="none" strike="noStrike">
                <a:solidFill>
                  <a:srgbClr val="000000"/>
                </a:solidFill>
                <a:latin typeface="Times New Roman"/>
                <a:ea typeface="Times New Roman"/>
                <a:cs typeface="Times New Roman"/>
                <a:sym typeface="Times New Roman"/>
              </a:rPr>
              <a:t> phases of a compiler which has been made for the Python language using C language.</a:t>
            </a:r>
            <a:endParaRPr/>
          </a:p>
          <a:p>
            <a:pPr indent="-311150" lvl="0" marL="457200" rtl="0" algn="just">
              <a:lnSpc>
                <a:spcPct val="150000"/>
              </a:lnSpc>
              <a:spcBef>
                <a:spcPts val="0"/>
              </a:spcBef>
              <a:spcAft>
                <a:spcPts val="0"/>
              </a:spcAft>
              <a:buClr>
                <a:srgbClr val="000000"/>
              </a:buClr>
              <a:buSzPts val="1300"/>
              <a:buFont typeface="Arial"/>
              <a:buChar char="●"/>
            </a:pPr>
            <a:r>
              <a:rPr lang="en-US" sz="1400">
                <a:solidFill>
                  <a:srgbClr val="000000"/>
                </a:solidFill>
                <a:latin typeface="Times New Roman"/>
                <a:ea typeface="Times New Roman"/>
                <a:cs typeface="Times New Roman"/>
                <a:sym typeface="Times New Roman"/>
              </a:rPr>
              <a:t>Compiler p</a:t>
            </a:r>
            <a:r>
              <a:rPr b="0" i="0" lang="en-US" sz="1400" u="none" strike="noStrike">
                <a:solidFill>
                  <a:srgbClr val="000000"/>
                </a:solidFill>
                <a:latin typeface="Times New Roman"/>
                <a:ea typeface="Times New Roman"/>
                <a:cs typeface="Times New Roman"/>
                <a:sym typeface="Times New Roman"/>
              </a:rPr>
              <a:t>hases implemented:</a:t>
            </a:r>
            <a:endParaRPr/>
          </a:p>
          <a:p>
            <a:pPr indent="-342900" lvl="1" marL="946150" rtl="0" algn="just">
              <a:lnSpc>
                <a:spcPct val="150000"/>
              </a:lnSpc>
              <a:spcBef>
                <a:spcPts val="0"/>
              </a:spcBef>
              <a:spcAft>
                <a:spcPts val="0"/>
              </a:spcAft>
              <a:buClr>
                <a:srgbClr val="000000"/>
              </a:buClr>
              <a:buSzPts val="1300"/>
              <a:buFont typeface="Arial"/>
              <a:buAutoNum type="arabicPeriod"/>
            </a:pPr>
            <a:r>
              <a:rPr b="0" i="0" lang="en-US" sz="1400" u="none" strike="noStrike">
                <a:solidFill>
                  <a:srgbClr val="000000"/>
                </a:solidFill>
                <a:latin typeface="Times New Roman"/>
                <a:ea typeface="Times New Roman"/>
                <a:cs typeface="Times New Roman"/>
                <a:sym typeface="Times New Roman"/>
              </a:rPr>
              <a:t>Symbol table</a:t>
            </a:r>
            <a:endParaRPr/>
          </a:p>
          <a:p>
            <a:pPr indent="-342900" lvl="1" marL="946150" rtl="0" algn="just">
              <a:lnSpc>
                <a:spcPct val="150000"/>
              </a:lnSpc>
              <a:spcBef>
                <a:spcPts val="0"/>
              </a:spcBef>
              <a:spcAft>
                <a:spcPts val="0"/>
              </a:spcAft>
              <a:buClr>
                <a:srgbClr val="000000"/>
              </a:buClr>
              <a:buSzPts val="1300"/>
              <a:buFont typeface="Arial"/>
              <a:buAutoNum type="arabicPeriod"/>
            </a:pPr>
            <a:r>
              <a:rPr b="0" i="0" lang="en-US" sz="1400" u="none" strike="noStrike">
                <a:solidFill>
                  <a:srgbClr val="000000"/>
                </a:solidFill>
                <a:latin typeface="Times New Roman"/>
                <a:ea typeface="Times New Roman"/>
                <a:cs typeface="Times New Roman"/>
                <a:sym typeface="Times New Roman"/>
              </a:rPr>
              <a:t>Abstract syntax tree</a:t>
            </a:r>
            <a:endParaRPr/>
          </a:p>
          <a:p>
            <a:pPr indent="-342900" lvl="1" marL="946150" rtl="0" algn="just">
              <a:lnSpc>
                <a:spcPct val="150000"/>
              </a:lnSpc>
              <a:spcBef>
                <a:spcPts val="0"/>
              </a:spcBef>
              <a:spcAft>
                <a:spcPts val="0"/>
              </a:spcAft>
              <a:buClr>
                <a:srgbClr val="000000"/>
              </a:buClr>
              <a:buSzPts val="1300"/>
              <a:buFont typeface="Arial"/>
              <a:buAutoNum type="arabicPeriod"/>
            </a:pPr>
            <a:r>
              <a:rPr b="0" i="0" lang="en-US" sz="1400" u="none" strike="noStrike">
                <a:solidFill>
                  <a:srgbClr val="000000"/>
                </a:solidFill>
                <a:latin typeface="Times New Roman"/>
                <a:ea typeface="Times New Roman"/>
                <a:cs typeface="Times New Roman"/>
                <a:sym typeface="Times New Roman"/>
              </a:rPr>
              <a:t>Intermediate code generation</a:t>
            </a:r>
            <a:endParaRPr/>
          </a:p>
          <a:p>
            <a:pPr indent="-311150" lvl="0" marL="457200" rtl="0" algn="just">
              <a:lnSpc>
                <a:spcPct val="150000"/>
              </a:lnSpc>
              <a:spcBef>
                <a:spcPts val="0"/>
              </a:spcBef>
              <a:spcAft>
                <a:spcPts val="0"/>
              </a:spcAft>
              <a:buClr>
                <a:srgbClr val="000000"/>
              </a:buClr>
              <a:buSzPts val="1300"/>
              <a:buFont typeface="Arial"/>
              <a:buChar char="●"/>
            </a:pPr>
            <a:r>
              <a:rPr b="0" i="0" lang="en-US" sz="1400" u="none" strike="noStrike">
                <a:solidFill>
                  <a:srgbClr val="000000"/>
                </a:solidFill>
                <a:latin typeface="Times New Roman"/>
                <a:ea typeface="Times New Roman"/>
                <a:cs typeface="Times New Roman"/>
                <a:sym typeface="Times New Roman"/>
              </a:rPr>
              <a:t>The constructs that have been focused on are ‘if-else’ and ‘while’ statements.</a:t>
            </a:r>
            <a:endParaRPr/>
          </a:p>
          <a:p>
            <a:pPr indent="-311150" lvl="0" marL="457200" rtl="0" algn="just">
              <a:lnSpc>
                <a:spcPct val="150000"/>
              </a:lnSpc>
              <a:spcBef>
                <a:spcPts val="0"/>
              </a:spcBef>
              <a:spcAft>
                <a:spcPts val="0"/>
              </a:spcAft>
              <a:buClr>
                <a:srgbClr val="000000"/>
              </a:buClr>
              <a:buSzPts val="1300"/>
              <a:buFont typeface="Arial"/>
              <a:buChar char="●"/>
            </a:pPr>
            <a:r>
              <a:rPr b="0" i="0" lang="en-US" sz="1400" u="none" strike="noStrike">
                <a:solidFill>
                  <a:srgbClr val="000008"/>
                </a:solidFill>
                <a:latin typeface="Times New Roman"/>
                <a:ea typeface="Times New Roman"/>
                <a:cs typeface="Times New Roman"/>
                <a:sym typeface="Times New Roman"/>
              </a:rPr>
              <a:t>Syntax and semantic errors have been </a:t>
            </a:r>
            <a:r>
              <a:rPr lang="en-US" sz="1400">
                <a:solidFill>
                  <a:srgbClr val="000008"/>
                </a:solidFill>
                <a:latin typeface="Times New Roman"/>
                <a:ea typeface="Times New Roman"/>
                <a:cs typeface="Times New Roman"/>
                <a:sym typeface="Times New Roman"/>
              </a:rPr>
              <a:t>displayed if present.</a:t>
            </a:r>
            <a:endParaRPr sz="11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ctrTitle"/>
          </p:nvPr>
        </p:nvSpPr>
        <p:spPr>
          <a:xfrm>
            <a:off x="1126000" y="104300"/>
            <a:ext cx="7275900" cy="981300"/>
          </a:xfrm>
          <a:prstGeom prst="rect">
            <a:avLst/>
          </a:prstGeom>
          <a:noFill/>
          <a:ln>
            <a:noFill/>
          </a:ln>
        </p:spPr>
        <p:txBody>
          <a:bodyPr anchorCtr="0" anchor="b" bIns="0" lIns="0" spcFirstLastPara="1" rIns="0" wrap="square" tIns="0">
            <a:noAutofit/>
          </a:bodyPr>
          <a:lstStyle/>
          <a:p>
            <a:pPr indent="0" lvl="0" marL="0" rtl="0" algn="ctr">
              <a:lnSpc>
                <a:spcPct val="80000"/>
              </a:lnSpc>
              <a:spcBef>
                <a:spcPts val="0"/>
              </a:spcBef>
              <a:spcAft>
                <a:spcPts val="0"/>
              </a:spcAft>
              <a:buSzPts val="4800"/>
              <a:buNone/>
            </a:pPr>
            <a:r>
              <a:rPr lang="en-US" sz="3600">
                <a:latin typeface="Times New Roman"/>
                <a:ea typeface="Times New Roman"/>
                <a:cs typeface="Times New Roman"/>
                <a:sym typeface="Times New Roman"/>
              </a:rPr>
              <a:t>CONCLUSION</a:t>
            </a:r>
            <a:endParaRPr sz="3600">
              <a:latin typeface="Times New Roman"/>
              <a:ea typeface="Times New Roman"/>
              <a:cs typeface="Times New Roman"/>
              <a:sym typeface="Times New Roman"/>
            </a:endParaRPr>
          </a:p>
        </p:txBody>
      </p:sp>
      <p:sp>
        <p:nvSpPr>
          <p:cNvPr id="151" name="Google Shape;151;p23"/>
          <p:cNvSpPr txBox="1"/>
          <p:nvPr/>
        </p:nvSpPr>
        <p:spPr>
          <a:xfrm>
            <a:off x="1125997" y="1286783"/>
            <a:ext cx="7005300" cy="2893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rgbClr val="000008"/>
              </a:buClr>
              <a:buSzPts val="1400"/>
              <a:buFont typeface="Times New Roman"/>
              <a:buChar char="●"/>
            </a:pPr>
            <a:r>
              <a:rPr b="0" i="0" lang="en-US" sz="1400" u="none" cap="none" strike="noStrike">
                <a:solidFill>
                  <a:srgbClr val="000008"/>
                </a:solidFill>
                <a:latin typeface="Times New Roman"/>
                <a:ea typeface="Times New Roman"/>
                <a:cs typeface="Times New Roman"/>
                <a:sym typeface="Times New Roman"/>
              </a:rPr>
              <a:t>This is a partial implementation of mini-compiler for python which contains the first three phases using lex and yacc files which takes in a python program as input and according to the context free grammar written, the program is validated.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rgbClr val="000008"/>
              </a:buClr>
              <a:buSzPts val="1400"/>
              <a:buFont typeface="Times New Roman"/>
              <a:buChar char="●"/>
            </a:pPr>
            <a:r>
              <a:rPr b="0" i="0" lang="en-US" sz="1400" u="none" cap="none" strike="noStrike">
                <a:solidFill>
                  <a:srgbClr val="000008"/>
                </a:solidFill>
                <a:latin typeface="Times New Roman"/>
                <a:ea typeface="Times New Roman"/>
                <a:cs typeface="Times New Roman"/>
                <a:sym typeface="Times New Roman"/>
              </a:rPr>
              <a:t>Regular Expressions are written to generate the tokens.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rgbClr val="000008"/>
              </a:buClr>
              <a:buSzPts val="1400"/>
              <a:buFont typeface="Times New Roman"/>
              <a:buChar char="●"/>
            </a:pPr>
            <a:r>
              <a:rPr b="0" i="0" lang="en-US" sz="1400" u="none" cap="none" strike="noStrike">
                <a:solidFill>
                  <a:srgbClr val="000008"/>
                </a:solidFill>
                <a:latin typeface="Times New Roman"/>
                <a:ea typeface="Times New Roman"/>
                <a:cs typeface="Times New Roman"/>
                <a:sym typeface="Times New Roman"/>
              </a:rPr>
              <a:t>Symbol table is created to store the information about the identifiers.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rgbClr val="000008"/>
              </a:buClr>
              <a:buSzPts val="1400"/>
              <a:buFont typeface="Times New Roman"/>
              <a:buChar char="●"/>
            </a:pPr>
            <a:r>
              <a:rPr b="0" i="0" lang="en-US" sz="1400" u="none" cap="none" strike="noStrike">
                <a:solidFill>
                  <a:srgbClr val="000008"/>
                </a:solidFill>
                <a:latin typeface="Times New Roman"/>
                <a:ea typeface="Times New Roman"/>
                <a:cs typeface="Times New Roman"/>
                <a:sym typeface="Times New Roman"/>
              </a:rPr>
              <a:t>Abstract syntax tree is generated and displayed according to the pre-order tree traversal.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rgbClr val="000008"/>
              </a:buClr>
              <a:buSzPts val="1400"/>
              <a:buFont typeface="Times New Roman"/>
              <a:buChar char="●"/>
            </a:pPr>
            <a:r>
              <a:rPr b="0" i="0" lang="en-US" sz="1400" u="none" cap="none" strike="noStrike">
                <a:solidFill>
                  <a:srgbClr val="000008"/>
                </a:solidFill>
                <a:latin typeface="Times New Roman"/>
                <a:ea typeface="Times New Roman"/>
                <a:cs typeface="Times New Roman"/>
                <a:sym typeface="Times New Roman"/>
              </a:rPr>
              <a:t>Intermediate code is generated</a:t>
            </a:r>
            <a:r>
              <a:rPr lang="en-US">
                <a:solidFill>
                  <a:srgbClr val="000008"/>
                </a:solidFill>
                <a:latin typeface="Times New Roman"/>
                <a:ea typeface="Times New Roman"/>
                <a:cs typeface="Times New Roman"/>
                <a:sym typeface="Times New Roman"/>
              </a:rPr>
              <a:t> and displayed.</a:t>
            </a:r>
            <a:endParaRPr b="0" i="0" sz="14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ctrTitle"/>
          </p:nvPr>
        </p:nvSpPr>
        <p:spPr>
          <a:xfrm>
            <a:off x="1126000" y="104300"/>
            <a:ext cx="7275900" cy="981300"/>
          </a:xfrm>
          <a:prstGeom prst="rect">
            <a:avLst/>
          </a:prstGeom>
          <a:noFill/>
          <a:ln>
            <a:noFill/>
          </a:ln>
        </p:spPr>
        <p:txBody>
          <a:bodyPr anchorCtr="0" anchor="b" bIns="0" lIns="0" spcFirstLastPara="1" rIns="0" wrap="square" tIns="0">
            <a:noAutofit/>
          </a:bodyPr>
          <a:lstStyle/>
          <a:p>
            <a:pPr indent="0" lvl="0" marL="0" rtl="0" algn="ctr">
              <a:lnSpc>
                <a:spcPct val="80000"/>
              </a:lnSpc>
              <a:spcBef>
                <a:spcPts val="0"/>
              </a:spcBef>
              <a:spcAft>
                <a:spcPts val="0"/>
              </a:spcAft>
              <a:buSzPts val="4800"/>
              <a:buNone/>
            </a:pPr>
            <a:r>
              <a:rPr lang="en-US" sz="3600">
                <a:latin typeface="Times New Roman"/>
                <a:ea typeface="Times New Roman"/>
                <a:cs typeface="Times New Roman"/>
                <a:sym typeface="Times New Roman"/>
              </a:rPr>
              <a:t>FUTURE SCOPE</a:t>
            </a:r>
            <a:endParaRPr sz="3600">
              <a:latin typeface="Times New Roman"/>
              <a:ea typeface="Times New Roman"/>
              <a:cs typeface="Times New Roman"/>
              <a:sym typeface="Times New Roman"/>
            </a:endParaRPr>
          </a:p>
        </p:txBody>
      </p:sp>
      <p:sp>
        <p:nvSpPr>
          <p:cNvPr id="157" name="Google Shape;157;p24"/>
          <p:cNvSpPr txBox="1"/>
          <p:nvPr/>
        </p:nvSpPr>
        <p:spPr>
          <a:xfrm>
            <a:off x="1069347" y="1570108"/>
            <a:ext cx="7005300" cy="22473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a:latin typeface="Times New Roman"/>
                <a:ea typeface="Times New Roman"/>
                <a:cs typeface="Times New Roman"/>
                <a:sym typeface="Times New Roman"/>
              </a:rPr>
              <a:t>Our project has the following shortcomings:</a:t>
            </a:r>
            <a:endParaRPr>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SzPts val="1400"/>
              <a:buFont typeface="Times New Roman"/>
              <a:buChar char="●"/>
            </a:pPr>
            <a:r>
              <a:rPr lang="en-US">
                <a:latin typeface="Times New Roman"/>
                <a:ea typeface="Times New Roman"/>
                <a:cs typeface="Times New Roman"/>
                <a:sym typeface="Times New Roman"/>
              </a:rPr>
              <a:t>User defined functions are not handled.</a:t>
            </a:r>
            <a:endParaRPr>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SzPts val="1400"/>
              <a:buFont typeface="Times New Roman"/>
              <a:buChar char="●"/>
            </a:pPr>
            <a:r>
              <a:rPr lang="en-US">
                <a:latin typeface="Times New Roman"/>
                <a:ea typeface="Times New Roman"/>
                <a:cs typeface="Times New Roman"/>
                <a:sym typeface="Times New Roman"/>
              </a:rPr>
              <a:t>Importing libraries and calling library functions is not taken care of.</a:t>
            </a:r>
            <a:endParaRPr>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SzPts val="1400"/>
              <a:buFont typeface="Times New Roman"/>
              <a:buChar char="●"/>
            </a:pPr>
            <a:r>
              <a:rPr lang="en-US">
                <a:latin typeface="Times New Roman"/>
                <a:ea typeface="Times New Roman"/>
                <a:cs typeface="Times New Roman"/>
                <a:sym typeface="Times New Roman"/>
              </a:rPr>
              <a:t>Data types other than integer and float, example strings, lists, tuples, dictionaries, etc have not been considered.</a:t>
            </a:r>
            <a:endParaRPr>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SzPts val="1400"/>
              <a:buFont typeface="Times New Roman"/>
              <a:buChar char="●"/>
            </a:pPr>
            <a:r>
              <a:rPr lang="en-US">
                <a:latin typeface="Times New Roman"/>
                <a:ea typeface="Times New Roman"/>
                <a:cs typeface="Times New Roman"/>
                <a:sym typeface="Times New Roman"/>
              </a:rPr>
              <a:t>Constructs other than ‘while’ and ‘if-else’ have not been added in the compiler program.</a:t>
            </a:r>
            <a:endParaRPr>
              <a:latin typeface="Times New Roman"/>
              <a:ea typeface="Times New Roman"/>
              <a:cs typeface="Times New Roman"/>
              <a:sym typeface="Times New Roman"/>
            </a:endParaRPr>
          </a:p>
          <a:p>
            <a:pPr indent="0" lvl="0" marL="914400" marR="0" rtl="0" algn="just">
              <a:lnSpc>
                <a:spcPct val="15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ctrTitle"/>
          </p:nvPr>
        </p:nvSpPr>
        <p:spPr>
          <a:xfrm>
            <a:off x="1126000" y="104300"/>
            <a:ext cx="7275900" cy="981300"/>
          </a:xfrm>
          <a:prstGeom prst="rect">
            <a:avLst/>
          </a:prstGeom>
          <a:noFill/>
          <a:ln>
            <a:noFill/>
          </a:ln>
        </p:spPr>
        <p:txBody>
          <a:bodyPr anchorCtr="0" anchor="b" bIns="0" lIns="0" spcFirstLastPara="1" rIns="0" wrap="square" tIns="0">
            <a:noAutofit/>
          </a:bodyPr>
          <a:lstStyle/>
          <a:p>
            <a:pPr indent="0" lvl="0" marL="0" rtl="0" algn="ctr">
              <a:lnSpc>
                <a:spcPct val="80000"/>
              </a:lnSpc>
              <a:spcBef>
                <a:spcPts val="0"/>
              </a:spcBef>
              <a:spcAft>
                <a:spcPts val="0"/>
              </a:spcAft>
              <a:buSzPts val="4800"/>
              <a:buNone/>
            </a:pPr>
            <a:r>
              <a:rPr lang="en-US"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163" name="Google Shape;163;p25"/>
          <p:cNvSpPr txBox="1"/>
          <p:nvPr/>
        </p:nvSpPr>
        <p:spPr>
          <a:xfrm>
            <a:off x="1069347" y="1570108"/>
            <a:ext cx="7005300" cy="2570400"/>
          </a:xfrm>
          <a:prstGeom prst="rect">
            <a:avLst/>
          </a:prstGeom>
          <a:noFill/>
          <a:ln>
            <a:noFill/>
          </a:ln>
        </p:spPr>
        <p:txBody>
          <a:bodyPr anchorCtr="0" anchor="t" bIns="45700" lIns="91425" spcFirstLastPara="1" rIns="91425" wrap="square" tIns="45700">
            <a:spAutoFit/>
          </a:bodyPr>
          <a:lstStyle/>
          <a:p>
            <a:pPr indent="-317500" lvl="0" marL="457200" marR="0" rtl="0" algn="just">
              <a:lnSpc>
                <a:spcPct val="150000"/>
              </a:lnSpc>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Lex and Yacc: </a:t>
            </a:r>
            <a:r>
              <a:rPr lang="en-US" u="sng">
                <a:solidFill>
                  <a:schemeClr val="hlink"/>
                </a:solidFill>
                <a:latin typeface="Times New Roman"/>
                <a:ea typeface="Times New Roman"/>
                <a:cs typeface="Times New Roman"/>
                <a:sym typeface="Times New Roman"/>
                <a:hlinkClick r:id="rId3"/>
              </a:rPr>
              <a:t>http://cse.iitkgp.ac.in/~bivasm/notes/LexAndYaccTutorial.pdf</a:t>
            </a:r>
            <a:endParaRPr>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Introduction about Flex and Bison: </a:t>
            </a:r>
            <a:r>
              <a:rPr lang="en-US" u="sng">
                <a:solidFill>
                  <a:schemeClr val="hlink"/>
                </a:solidFill>
                <a:latin typeface="Times New Roman"/>
                <a:ea typeface="Times New Roman"/>
                <a:cs typeface="Times New Roman"/>
                <a:sym typeface="Times New Roman"/>
                <a:hlinkClick r:id="rId4"/>
              </a:rPr>
              <a:t>http://dinosaur.compilertools.net/</a:t>
            </a:r>
            <a:endParaRPr>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Full Grammar Specification: </a:t>
            </a:r>
            <a:r>
              <a:rPr lang="en-US" u="sng">
                <a:solidFill>
                  <a:schemeClr val="hlink"/>
                </a:solidFill>
                <a:latin typeface="Times New Roman"/>
                <a:ea typeface="Times New Roman"/>
                <a:cs typeface="Times New Roman"/>
                <a:sym typeface="Times New Roman"/>
                <a:hlinkClick r:id="rId5"/>
              </a:rPr>
              <a:t>https://docs.python.org/3/reference/grammar.html</a:t>
            </a:r>
            <a:endParaRPr>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Introduction to Yacc: </a:t>
            </a:r>
            <a:r>
              <a:rPr lang="en-US" u="sng">
                <a:solidFill>
                  <a:schemeClr val="hlink"/>
                </a:solidFill>
                <a:latin typeface="Times New Roman"/>
                <a:ea typeface="Times New Roman"/>
                <a:cs typeface="Times New Roman"/>
                <a:sym typeface="Times New Roman"/>
                <a:hlinkClick r:id="rId6"/>
              </a:rPr>
              <a:t>https://www.inf.unibz.it/~artale/Compiler/intro-yacc.pdf</a:t>
            </a:r>
            <a:endParaRPr>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Intermediate Code Generation: </a:t>
            </a:r>
            <a:endParaRPr>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US" u="sng">
                <a:solidFill>
                  <a:schemeClr val="hlink"/>
                </a:solidFill>
                <a:latin typeface="Times New Roman"/>
                <a:ea typeface="Times New Roman"/>
                <a:cs typeface="Times New Roman"/>
                <a:sym typeface="Times New Roman"/>
                <a:hlinkClick r:id="rId7"/>
              </a:rPr>
              <a:t>https://2k8618.blogspot.com/2011/06/intermediate-code-generator- for.html?m=0</a:t>
            </a:r>
            <a:endParaRPr>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ctrTitle"/>
          </p:nvPr>
        </p:nvSpPr>
        <p:spPr>
          <a:xfrm>
            <a:off x="211650" y="1629175"/>
            <a:ext cx="8720700" cy="1159800"/>
          </a:xfrm>
          <a:prstGeom prst="rect">
            <a:avLst/>
          </a:prstGeom>
          <a:noFill/>
          <a:ln>
            <a:noFill/>
          </a:ln>
        </p:spPr>
        <p:txBody>
          <a:bodyPr anchorCtr="0" anchor="b" bIns="0" lIns="0" spcFirstLastPara="1" rIns="0" wrap="square" tIns="0">
            <a:noAutofit/>
          </a:bodyPr>
          <a:lstStyle/>
          <a:p>
            <a:pPr indent="0" lvl="0" marL="0" rtl="0" algn="ctr">
              <a:lnSpc>
                <a:spcPct val="80000"/>
              </a:lnSpc>
              <a:spcBef>
                <a:spcPts val="0"/>
              </a:spcBef>
              <a:spcAft>
                <a:spcPts val="0"/>
              </a:spcAft>
              <a:buSzPts val="4800"/>
              <a:buNone/>
            </a:pPr>
            <a:r>
              <a:rPr lang="en-US" sz="6000">
                <a:latin typeface="Times New Roman"/>
                <a:ea typeface="Times New Roman"/>
                <a:cs typeface="Times New Roman"/>
                <a:sym typeface="Times New Roman"/>
              </a:rPr>
              <a:t>THANK YOU</a:t>
            </a:r>
            <a:endParaRPr sz="6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6"/>
          <p:cNvSpPr txBox="1"/>
          <p:nvPr>
            <p:ph type="ctrTitle"/>
          </p:nvPr>
        </p:nvSpPr>
        <p:spPr>
          <a:xfrm>
            <a:off x="1178236" y="89196"/>
            <a:ext cx="8095784" cy="98138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sz="3600">
                <a:latin typeface="Times New Roman"/>
                <a:ea typeface="Times New Roman"/>
                <a:cs typeface="Times New Roman"/>
                <a:sym typeface="Times New Roman"/>
              </a:rPr>
              <a:t>ARCHITECTURE OF LANGUAGE</a:t>
            </a:r>
            <a:endParaRPr sz="3600">
              <a:latin typeface="Times New Roman"/>
              <a:ea typeface="Times New Roman"/>
              <a:cs typeface="Times New Roman"/>
              <a:sym typeface="Times New Roman"/>
            </a:endParaRPr>
          </a:p>
        </p:txBody>
      </p:sp>
      <p:sp>
        <p:nvSpPr>
          <p:cNvPr id="36" name="Google Shape;36;p6"/>
          <p:cNvSpPr txBox="1"/>
          <p:nvPr/>
        </p:nvSpPr>
        <p:spPr>
          <a:xfrm>
            <a:off x="1103326" y="1433251"/>
            <a:ext cx="7209300" cy="2375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rgbClr val="000008"/>
                </a:solidFill>
                <a:latin typeface="Times New Roman"/>
                <a:ea typeface="Times New Roman"/>
                <a:cs typeface="Times New Roman"/>
                <a:sym typeface="Times New Roman"/>
              </a:rPr>
              <a:t>The following aspects of the Python language syntax have been covered: </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8"/>
                </a:solidFill>
                <a:latin typeface="Times New Roman"/>
                <a:ea typeface="Times New Roman"/>
                <a:cs typeface="Times New Roman"/>
                <a:sym typeface="Times New Roman"/>
              </a:rPr>
              <a:t>Constructs like ‘if-else’ and ‘while’ and the required indentation for these loops. </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8"/>
                </a:solidFill>
                <a:latin typeface="Times New Roman"/>
                <a:ea typeface="Times New Roman"/>
                <a:cs typeface="Times New Roman"/>
                <a:sym typeface="Times New Roman"/>
              </a:rPr>
              <a:t>Integer and float data types </a:t>
            </a:r>
            <a:endParaRPr>
              <a:latin typeface="Times New Roman"/>
              <a:ea typeface="Times New Roman"/>
              <a:cs typeface="Times New Roman"/>
              <a:sym typeface="Times New Roman"/>
            </a:endParaRPr>
          </a:p>
          <a:p>
            <a:pPr indent="0" lvl="0" marL="0" marR="0" rtl="0" algn="l">
              <a:lnSpc>
                <a:spcPct val="150000"/>
              </a:lnSpc>
              <a:spcBef>
                <a:spcPts val="1000"/>
              </a:spcBef>
              <a:spcAft>
                <a:spcPts val="0"/>
              </a:spcAft>
              <a:buNone/>
            </a:pPr>
            <a:r>
              <a:rPr lang="en-US">
                <a:latin typeface="Times New Roman"/>
                <a:ea typeface="Times New Roman"/>
                <a:cs typeface="Times New Roman"/>
                <a:sym typeface="Times New Roman"/>
              </a:rPr>
              <a:t>Software Requirements (</a:t>
            </a:r>
            <a:r>
              <a:rPr b="0" i="0" lang="en-US" sz="1400" u="none" cap="none" strike="noStrike">
                <a:solidFill>
                  <a:srgbClr val="000000"/>
                </a:solidFill>
                <a:latin typeface="Times New Roman"/>
                <a:ea typeface="Times New Roman"/>
                <a:cs typeface="Times New Roman"/>
                <a:sym typeface="Times New Roman"/>
              </a:rPr>
              <a:t>Languages used to develop this project):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C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YACC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LEX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7"/>
          <p:cNvSpPr txBox="1"/>
          <p:nvPr>
            <p:ph type="ctrTitle"/>
          </p:nvPr>
        </p:nvSpPr>
        <p:spPr>
          <a:xfrm>
            <a:off x="1838850" y="161500"/>
            <a:ext cx="5466300" cy="8097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sz="3600">
                <a:latin typeface="Times New Roman"/>
                <a:ea typeface="Times New Roman"/>
                <a:cs typeface="Times New Roman"/>
                <a:sym typeface="Times New Roman"/>
              </a:rPr>
              <a:t>SYSTEM ARCHITECTURE</a:t>
            </a:r>
            <a:endParaRPr sz="3600">
              <a:latin typeface="Times New Roman"/>
              <a:ea typeface="Times New Roman"/>
              <a:cs typeface="Times New Roman"/>
              <a:sym typeface="Times New Roman"/>
            </a:endParaRPr>
          </a:p>
        </p:txBody>
      </p:sp>
      <p:pic>
        <p:nvPicPr>
          <p:cNvPr id="42" name="Google Shape;42;p7"/>
          <p:cNvPicPr preferRelativeResize="0"/>
          <p:nvPr/>
        </p:nvPicPr>
        <p:blipFill rotWithShape="1">
          <a:blip r:embed="rId3">
            <a:alphaModFix/>
          </a:blip>
          <a:srcRect b="38646" l="0" r="0" t="0"/>
          <a:stretch/>
        </p:blipFill>
        <p:spPr>
          <a:xfrm>
            <a:off x="2523275" y="1205150"/>
            <a:ext cx="4991950" cy="3155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8"/>
          <p:cNvSpPr txBox="1"/>
          <p:nvPr>
            <p:ph type="ctrTitle"/>
          </p:nvPr>
        </p:nvSpPr>
        <p:spPr>
          <a:xfrm>
            <a:off x="847493" y="104310"/>
            <a:ext cx="7716644" cy="98138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sz="3600">
                <a:latin typeface="Times New Roman"/>
                <a:ea typeface="Times New Roman"/>
                <a:cs typeface="Times New Roman"/>
                <a:sym typeface="Times New Roman"/>
              </a:rPr>
              <a:t>DIFFERENT MODULES OF PROJECT</a:t>
            </a:r>
            <a:endParaRPr sz="3600">
              <a:latin typeface="Times New Roman"/>
              <a:ea typeface="Times New Roman"/>
              <a:cs typeface="Times New Roman"/>
              <a:sym typeface="Times New Roman"/>
            </a:endParaRPr>
          </a:p>
        </p:txBody>
      </p:sp>
      <p:sp>
        <p:nvSpPr>
          <p:cNvPr id="48" name="Google Shape;48;p8"/>
          <p:cNvSpPr txBox="1"/>
          <p:nvPr>
            <p:ph idx="1" type="subTitle"/>
          </p:nvPr>
        </p:nvSpPr>
        <p:spPr>
          <a:xfrm>
            <a:off x="935725" y="1356500"/>
            <a:ext cx="7925700" cy="3192000"/>
          </a:xfrm>
          <a:prstGeom prst="rect">
            <a:avLst/>
          </a:prstGeom>
          <a:noFill/>
          <a:ln>
            <a:noFill/>
          </a:ln>
        </p:spPr>
        <p:txBody>
          <a:bodyPr anchorCtr="0" anchor="t" bIns="0" lIns="0" spcFirstLastPara="1" rIns="0" wrap="square" tIns="0">
            <a:noAutofit/>
          </a:bodyPr>
          <a:lstStyle/>
          <a:p>
            <a:pPr indent="-342900" lvl="0" marL="457200" rtl="0" algn="l">
              <a:lnSpc>
                <a:spcPct val="250000"/>
              </a:lnSpc>
              <a:spcBef>
                <a:spcPts val="0"/>
              </a:spcBef>
              <a:spcAft>
                <a:spcPts val="0"/>
              </a:spcAft>
              <a:buSzPts val="1800"/>
              <a:buNone/>
            </a:pPr>
            <a:r>
              <a:rPr i="0" lang="en-US" sz="1400" u="sng" strike="noStrike">
                <a:solidFill>
                  <a:srgbClr val="000008"/>
                </a:solidFill>
                <a:latin typeface="Times New Roman"/>
                <a:ea typeface="Times New Roman"/>
                <a:cs typeface="Times New Roman"/>
                <a:sym typeface="Times New Roman"/>
              </a:rPr>
              <a:t>DIFFERENT FOLDERS:</a:t>
            </a:r>
            <a:endParaRPr i="0" sz="1400" u="none" strike="noStrike">
              <a:solidFill>
                <a:srgbClr val="000008"/>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None/>
            </a:pPr>
            <a:r>
              <a:rPr b="0" i="0" lang="en-US" sz="1400" u="none" strike="noStrike">
                <a:solidFill>
                  <a:srgbClr val="000000"/>
                </a:solidFill>
                <a:latin typeface="Times New Roman"/>
                <a:ea typeface="Times New Roman"/>
                <a:cs typeface="Times New Roman"/>
                <a:sym typeface="Times New Roman"/>
              </a:rPr>
              <a:t>1. </a:t>
            </a:r>
            <a:r>
              <a:rPr b="1" i="0" lang="en-US" sz="1400" u="none" strike="noStrike">
                <a:solidFill>
                  <a:srgbClr val="000000"/>
                </a:solidFill>
                <a:latin typeface="Times New Roman"/>
                <a:ea typeface="Times New Roman"/>
                <a:cs typeface="Times New Roman"/>
                <a:sym typeface="Times New Roman"/>
              </a:rPr>
              <a:t>Token_And Symbol_Table</a:t>
            </a:r>
            <a:r>
              <a:rPr b="0" i="0" lang="en-US" sz="1400" u="none" strike="noStrike">
                <a:solidFill>
                  <a:srgbClr val="000000"/>
                </a:solidFill>
                <a:latin typeface="Times New Roman"/>
                <a:ea typeface="Times New Roman"/>
                <a:cs typeface="Times New Roman"/>
                <a:sym typeface="Times New Roman"/>
              </a:rPr>
              <a:t>: This folder contains the code that outputs the tokens and the symbol table. </a:t>
            </a:r>
            <a:endParaRPr/>
          </a:p>
          <a:p>
            <a:pPr indent="-342900" lvl="0" marL="457200" rtl="0" algn="l">
              <a:lnSpc>
                <a:spcPct val="200000"/>
              </a:lnSpc>
              <a:spcBef>
                <a:spcPts val="0"/>
              </a:spcBef>
              <a:spcAft>
                <a:spcPts val="0"/>
              </a:spcAft>
              <a:buSzPts val="1800"/>
              <a:buNone/>
            </a:pPr>
            <a:r>
              <a:rPr b="0" i="0" lang="en-US" sz="1400" u="none" strike="noStrike">
                <a:solidFill>
                  <a:srgbClr val="000000"/>
                </a:solidFill>
                <a:latin typeface="Times New Roman"/>
                <a:ea typeface="Times New Roman"/>
                <a:cs typeface="Times New Roman"/>
                <a:sym typeface="Times New Roman"/>
              </a:rPr>
              <a:t>2. </a:t>
            </a:r>
            <a:r>
              <a:rPr b="1" i="0" lang="en-US" sz="1400" u="none" strike="noStrike">
                <a:solidFill>
                  <a:srgbClr val="000000"/>
                </a:solidFill>
                <a:latin typeface="Times New Roman"/>
                <a:ea typeface="Times New Roman"/>
                <a:cs typeface="Times New Roman"/>
                <a:sym typeface="Times New Roman"/>
              </a:rPr>
              <a:t>Abstract_Syntax_Tree</a:t>
            </a:r>
            <a:r>
              <a:rPr b="0" i="0" lang="en-US" sz="1400" u="none" strike="noStrike">
                <a:solidFill>
                  <a:srgbClr val="000000"/>
                </a:solidFill>
                <a:latin typeface="Times New Roman"/>
                <a:ea typeface="Times New Roman"/>
                <a:cs typeface="Times New Roman"/>
                <a:sym typeface="Times New Roman"/>
              </a:rPr>
              <a:t>: This folder contains the code that displays the abstract syntax tree. </a:t>
            </a:r>
            <a:endParaRPr/>
          </a:p>
          <a:p>
            <a:pPr indent="-342900" lvl="0" marL="457200" rtl="0" algn="l">
              <a:lnSpc>
                <a:spcPct val="200000"/>
              </a:lnSpc>
              <a:spcBef>
                <a:spcPts val="0"/>
              </a:spcBef>
              <a:spcAft>
                <a:spcPts val="0"/>
              </a:spcAft>
              <a:buSzPts val="1800"/>
              <a:buNone/>
            </a:pPr>
            <a:r>
              <a:rPr b="0" i="0" lang="en-US" sz="1400" u="none" strike="noStrike">
                <a:solidFill>
                  <a:srgbClr val="000000"/>
                </a:solidFill>
                <a:latin typeface="Times New Roman"/>
                <a:ea typeface="Times New Roman"/>
                <a:cs typeface="Times New Roman"/>
                <a:sym typeface="Times New Roman"/>
              </a:rPr>
              <a:t>3. </a:t>
            </a:r>
            <a:r>
              <a:rPr b="1" i="0" lang="en-US" sz="1400" u="none" strike="noStrike">
                <a:solidFill>
                  <a:srgbClr val="000000"/>
                </a:solidFill>
                <a:latin typeface="Times New Roman"/>
                <a:ea typeface="Times New Roman"/>
                <a:cs typeface="Times New Roman"/>
                <a:sym typeface="Times New Roman"/>
              </a:rPr>
              <a:t>Intermediate_Code_Generation</a:t>
            </a:r>
            <a:r>
              <a:rPr b="0" i="0" lang="en-US" sz="1400" u="none" strike="noStrike">
                <a:solidFill>
                  <a:srgbClr val="000000"/>
                </a:solidFill>
                <a:latin typeface="Times New Roman"/>
                <a:ea typeface="Times New Roman"/>
                <a:cs typeface="Times New Roman"/>
                <a:sym typeface="Times New Roman"/>
              </a:rPr>
              <a:t>: This folder contains the code that generates the symbol table before</a:t>
            </a:r>
            <a:r>
              <a:rPr lang="en-US" sz="1400">
                <a:solidFill>
                  <a:srgbClr val="000000"/>
                </a:solidFill>
                <a:latin typeface="Times New Roman"/>
                <a:ea typeface="Times New Roman"/>
                <a:cs typeface="Times New Roman"/>
                <a:sym typeface="Times New Roman"/>
              </a:rPr>
              <a:t> </a:t>
            </a:r>
            <a:r>
              <a:rPr b="0" i="0" lang="en-US" sz="1400" u="none" strike="noStrike">
                <a:solidFill>
                  <a:srgbClr val="000000"/>
                </a:solidFill>
                <a:latin typeface="Times New Roman"/>
                <a:ea typeface="Times New Roman"/>
                <a:cs typeface="Times New Roman"/>
                <a:sym typeface="Times New Roman"/>
              </a:rPr>
              <a:t>optimisations and the intermediate code. </a:t>
            </a:r>
            <a:endParaRPr/>
          </a:p>
          <a:p>
            <a:pPr indent="-342900" lvl="0" marL="457200" rtl="0" algn="l">
              <a:lnSpc>
                <a:spcPct val="150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9"/>
          <p:cNvSpPr txBox="1"/>
          <p:nvPr>
            <p:ph type="ctrTitle"/>
          </p:nvPr>
        </p:nvSpPr>
        <p:spPr>
          <a:xfrm>
            <a:off x="847493" y="104310"/>
            <a:ext cx="7716644" cy="98138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sz="3600">
                <a:latin typeface="Times New Roman"/>
                <a:ea typeface="Times New Roman"/>
                <a:cs typeface="Times New Roman"/>
                <a:sym typeface="Times New Roman"/>
              </a:rPr>
              <a:t>DIFFERENT MODULES OF PROJECT</a:t>
            </a:r>
            <a:endParaRPr sz="3600">
              <a:latin typeface="Times New Roman"/>
              <a:ea typeface="Times New Roman"/>
              <a:cs typeface="Times New Roman"/>
              <a:sym typeface="Times New Roman"/>
            </a:endParaRPr>
          </a:p>
        </p:txBody>
      </p:sp>
      <p:sp>
        <p:nvSpPr>
          <p:cNvPr id="54" name="Google Shape;54;p9"/>
          <p:cNvSpPr txBox="1"/>
          <p:nvPr>
            <p:ph idx="1" type="subTitle"/>
          </p:nvPr>
        </p:nvSpPr>
        <p:spPr>
          <a:xfrm>
            <a:off x="847493" y="1363331"/>
            <a:ext cx="7925700" cy="3192000"/>
          </a:xfrm>
          <a:prstGeom prst="rect">
            <a:avLst/>
          </a:prstGeom>
          <a:noFill/>
          <a:ln>
            <a:noFill/>
          </a:ln>
        </p:spPr>
        <p:txBody>
          <a:bodyPr anchorCtr="0" anchor="t" bIns="0" lIns="0" spcFirstLastPara="1" rIns="0" wrap="square" tIns="0">
            <a:noAutofit/>
          </a:bodyPr>
          <a:lstStyle/>
          <a:p>
            <a:pPr indent="-342900" lvl="0" marL="457200" rtl="0" algn="l">
              <a:lnSpc>
                <a:spcPct val="250000"/>
              </a:lnSpc>
              <a:spcBef>
                <a:spcPts val="0"/>
              </a:spcBef>
              <a:spcAft>
                <a:spcPts val="0"/>
              </a:spcAft>
              <a:buSzPts val="1800"/>
              <a:buNone/>
            </a:pPr>
            <a:r>
              <a:rPr i="0" lang="en-US" sz="1400" u="sng" strike="noStrike">
                <a:solidFill>
                  <a:srgbClr val="000000"/>
                </a:solidFill>
                <a:latin typeface="Times New Roman"/>
                <a:ea typeface="Times New Roman"/>
                <a:cs typeface="Times New Roman"/>
                <a:sym typeface="Times New Roman"/>
              </a:rPr>
              <a:t>DIFFERENT FILES:</a:t>
            </a:r>
            <a:endParaRPr/>
          </a:p>
          <a:p>
            <a:pPr indent="-342900" lvl="0" marL="457200" rtl="0" algn="l">
              <a:lnSpc>
                <a:spcPct val="150000"/>
              </a:lnSpc>
              <a:spcBef>
                <a:spcPts val="0"/>
              </a:spcBef>
              <a:spcAft>
                <a:spcPts val="0"/>
              </a:spcAft>
              <a:buSzPts val="1800"/>
              <a:buNone/>
            </a:pPr>
            <a:r>
              <a:rPr b="0" i="0" lang="en-US" sz="1400" u="none" strike="noStrike">
                <a:solidFill>
                  <a:srgbClr val="000000"/>
                </a:solidFill>
                <a:latin typeface="Times New Roman"/>
                <a:ea typeface="Times New Roman"/>
                <a:cs typeface="Times New Roman"/>
                <a:sym typeface="Times New Roman"/>
              </a:rPr>
              <a:t>1. </a:t>
            </a:r>
            <a:r>
              <a:rPr b="1" i="0" lang="en-US" sz="1400" u="none" strike="noStrike">
                <a:solidFill>
                  <a:srgbClr val="000000"/>
                </a:solidFill>
                <a:latin typeface="Times New Roman"/>
                <a:ea typeface="Times New Roman"/>
                <a:cs typeface="Times New Roman"/>
                <a:sym typeface="Times New Roman"/>
              </a:rPr>
              <a:t>proj.l</a:t>
            </a:r>
            <a:r>
              <a:rPr b="0" i="0" lang="en-US" sz="1400" u="none" strike="noStrike">
                <a:solidFill>
                  <a:srgbClr val="000000"/>
                </a:solidFill>
                <a:latin typeface="Times New Roman"/>
                <a:ea typeface="Times New Roman"/>
                <a:cs typeface="Times New Roman"/>
                <a:sym typeface="Times New Roman"/>
              </a:rPr>
              <a:t>: It is the Lexical analyser file which defines all the terminals of the productions stated in the yacc file. It contains regular expressions. </a:t>
            </a:r>
            <a:endParaRPr/>
          </a:p>
          <a:p>
            <a:pPr indent="-342900" lvl="0" marL="457200" rtl="0" algn="l">
              <a:lnSpc>
                <a:spcPct val="150000"/>
              </a:lnSpc>
              <a:spcBef>
                <a:spcPts val="0"/>
              </a:spcBef>
              <a:spcAft>
                <a:spcPts val="0"/>
              </a:spcAft>
              <a:buSzPts val="1800"/>
              <a:buNone/>
            </a:pPr>
            <a:r>
              <a:rPr b="0" i="0" lang="en-US" sz="1400" u="none" strike="noStrike">
                <a:solidFill>
                  <a:srgbClr val="000000"/>
                </a:solidFill>
                <a:latin typeface="Times New Roman"/>
                <a:ea typeface="Times New Roman"/>
                <a:cs typeface="Times New Roman"/>
                <a:sym typeface="Times New Roman"/>
              </a:rPr>
              <a:t>2. </a:t>
            </a:r>
            <a:r>
              <a:rPr b="1" i="0" lang="en-US" sz="1400" u="none" strike="noStrike">
                <a:solidFill>
                  <a:srgbClr val="000000"/>
                </a:solidFill>
                <a:latin typeface="Times New Roman"/>
                <a:ea typeface="Times New Roman"/>
                <a:cs typeface="Times New Roman"/>
                <a:sym typeface="Times New Roman"/>
              </a:rPr>
              <a:t>proj1.y</a:t>
            </a:r>
            <a:r>
              <a:rPr b="0" i="0" lang="en-US" sz="1400" u="none" strike="noStrike">
                <a:solidFill>
                  <a:srgbClr val="000000"/>
                </a:solidFill>
                <a:latin typeface="Times New Roman"/>
                <a:ea typeface="Times New Roman"/>
                <a:cs typeface="Times New Roman"/>
                <a:sym typeface="Times New Roman"/>
              </a:rPr>
              <a:t>: Yacc file is where the productions for the conditional statements like if-else and while and expressions are mentioned. This file also contains the semantic rules defined against every production necessary. Rules for producing three address code is also present. </a:t>
            </a:r>
            <a:endParaRPr/>
          </a:p>
          <a:p>
            <a:pPr indent="-342900" lvl="0" marL="457200" rtl="0" algn="l">
              <a:lnSpc>
                <a:spcPct val="150000"/>
              </a:lnSpc>
              <a:spcBef>
                <a:spcPts val="0"/>
              </a:spcBef>
              <a:spcAft>
                <a:spcPts val="0"/>
              </a:spcAft>
              <a:buSzPts val="1800"/>
              <a:buNone/>
            </a:pPr>
            <a:r>
              <a:rPr lang="en-US" sz="1400">
                <a:solidFill>
                  <a:srgbClr val="000000"/>
                </a:solidFill>
                <a:latin typeface="Times New Roman"/>
                <a:ea typeface="Times New Roman"/>
                <a:cs typeface="Times New Roman"/>
                <a:sym typeface="Times New Roman"/>
              </a:rPr>
              <a:t>3</a:t>
            </a:r>
            <a:r>
              <a:rPr b="0" i="0" lang="en-US" sz="1400" u="none" strike="noStrike">
                <a:solidFill>
                  <a:srgbClr val="000000"/>
                </a:solidFill>
                <a:latin typeface="Times New Roman"/>
                <a:ea typeface="Times New Roman"/>
                <a:cs typeface="Times New Roman"/>
                <a:sym typeface="Times New Roman"/>
              </a:rPr>
              <a:t>. </a:t>
            </a:r>
            <a:r>
              <a:rPr b="1" i="0" lang="en-US" sz="1400" u="none" strike="noStrike">
                <a:solidFill>
                  <a:srgbClr val="000000"/>
                </a:solidFill>
                <a:latin typeface="Times New Roman"/>
                <a:ea typeface="Times New Roman"/>
                <a:cs typeface="Times New Roman"/>
                <a:sym typeface="Times New Roman"/>
              </a:rPr>
              <a:t>inp.py: </a:t>
            </a:r>
            <a:r>
              <a:rPr b="0" i="0" lang="en-US" sz="1400" u="none" strike="noStrike">
                <a:solidFill>
                  <a:srgbClr val="000000"/>
                </a:solidFill>
                <a:latin typeface="Times New Roman"/>
                <a:ea typeface="Times New Roman"/>
                <a:cs typeface="Times New Roman"/>
                <a:sym typeface="Times New Roman"/>
              </a:rPr>
              <a:t>The input python code which will be parsed and checked for syntax and semantic </a:t>
            </a:r>
            <a:r>
              <a:rPr lang="en-US" sz="1400">
                <a:solidFill>
                  <a:srgbClr val="000000"/>
                </a:solidFill>
                <a:latin typeface="Times New Roman"/>
                <a:ea typeface="Times New Roman"/>
                <a:cs typeface="Times New Roman"/>
                <a:sym typeface="Times New Roman"/>
              </a:rPr>
              <a:t>errors </a:t>
            </a:r>
            <a:r>
              <a:rPr b="0" i="0" lang="en-US" sz="1400" u="none" strike="noStrike">
                <a:solidFill>
                  <a:srgbClr val="000000"/>
                </a:solidFill>
                <a:latin typeface="Times New Roman"/>
                <a:ea typeface="Times New Roman"/>
                <a:cs typeface="Times New Roman"/>
                <a:sym typeface="Times New Roman"/>
              </a:rPr>
              <a:t>by executing the lex and yacc files along with it.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0"/>
          <p:cNvSpPr txBox="1"/>
          <p:nvPr>
            <p:ph type="ctrTitle"/>
          </p:nvPr>
        </p:nvSpPr>
        <p:spPr>
          <a:xfrm>
            <a:off x="2664425" y="104310"/>
            <a:ext cx="4261200" cy="98138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sz="3600">
                <a:latin typeface="Times New Roman"/>
                <a:ea typeface="Times New Roman"/>
                <a:cs typeface="Times New Roman"/>
                <a:sym typeface="Times New Roman"/>
              </a:rPr>
              <a:t>DESIGN STRATEGY</a:t>
            </a:r>
            <a:endParaRPr sz="3600">
              <a:latin typeface="Times New Roman"/>
              <a:ea typeface="Times New Roman"/>
              <a:cs typeface="Times New Roman"/>
              <a:sym typeface="Times New Roman"/>
            </a:endParaRPr>
          </a:p>
        </p:txBody>
      </p:sp>
      <p:sp>
        <p:nvSpPr>
          <p:cNvPr id="60" name="Google Shape;60;p10"/>
          <p:cNvSpPr txBox="1"/>
          <p:nvPr/>
        </p:nvSpPr>
        <p:spPr>
          <a:xfrm>
            <a:off x="1152539" y="1511405"/>
            <a:ext cx="7284900" cy="2385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i="0" lang="en-US" sz="1500" u="none" cap="none" strike="noStrike">
                <a:solidFill>
                  <a:srgbClr val="000008"/>
                </a:solidFill>
                <a:latin typeface="Times New Roman"/>
                <a:ea typeface="Times New Roman"/>
                <a:cs typeface="Times New Roman"/>
                <a:sym typeface="Times New Roman"/>
              </a:rPr>
              <a:t>1. SYMBOL TABLE CREATION</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400" u="none" cap="none" strike="noStrike">
                <a:solidFill>
                  <a:srgbClr val="000008"/>
                </a:solidFill>
                <a:latin typeface="Times New Roman"/>
                <a:ea typeface="Times New Roman"/>
                <a:cs typeface="Times New Roman"/>
                <a:sym typeface="Times New Roman"/>
              </a:rPr>
              <a:t>Linked list is being used to create the symbol table. The final output shows the label, value, scope, line number and type. We have created three functions to generate the symbol table. They are: </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8"/>
                </a:solidFill>
                <a:latin typeface="Times New Roman"/>
                <a:ea typeface="Times New Roman"/>
                <a:cs typeface="Times New Roman"/>
                <a:sym typeface="Times New Roman"/>
              </a:rPr>
              <a:t>Insert: It pushes the node onto the linked list. </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8"/>
                </a:solidFill>
                <a:latin typeface="Times New Roman"/>
                <a:ea typeface="Times New Roman"/>
                <a:cs typeface="Times New Roman"/>
                <a:sym typeface="Times New Roman"/>
              </a:rPr>
              <a:t>Display: It displays the symbol table. </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8"/>
                </a:solidFill>
                <a:latin typeface="Times New Roman"/>
                <a:ea typeface="Times New Roman"/>
                <a:cs typeface="Times New Roman"/>
                <a:sym typeface="Times New Roman"/>
              </a:rPr>
              <a:t>Search: It searches for a particular label in the linked list.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nvSpPr>
        <p:spPr>
          <a:xfrm>
            <a:off x="1020022" y="872318"/>
            <a:ext cx="7284900" cy="3747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i="0" lang="en-US" sz="1500" u="none" cap="none" strike="noStrike">
                <a:solidFill>
                  <a:srgbClr val="000008"/>
                </a:solidFill>
                <a:latin typeface="Times New Roman"/>
                <a:ea typeface="Times New Roman"/>
                <a:cs typeface="Times New Roman"/>
                <a:sym typeface="Times New Roman"/>
              </a:rPr>
              <a:t>2. ABSTRACT SYNTAX TREE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400" u="none" cap="none" strike="noStrike">
                <a:solidFill>
                  <a:srgbClr val="000008"/>
                </a:solidFill>
                <a:latin typeface="Times New Roman"/>
                <a:ea typeface="Times New Roman"/>
                <a:cs typeface="Times New Roman"/>
                <a:sym typeface="Times New Roman"/>
              </a:rPr>
              <a:t>This is being implemented using a structure that has three members which hold the data, left pointer and right pointer respectively. The functions that aid in creating and displaying this tree are: </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8"/>
                </a:solidFill>
                <a:latin typeface="Times New Roman"/>
                <a:ea typeface="Times New Roman"/>
                <a:cs typeface="Times New Roman"/>
                <a:sym typeface="Times New Roman"/>
              </a:rPr>
              <a:t>BuildTree: It is used to create a node of this structure and add it to the existing tree. </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8"/>
                </a:solidFill>
                <a:latin typeface="Times New Roman"/>
                <a:ea typeface="Times New Roman"/>
                <a:cs typeface="Times New Roman"/>
                <a:sym typeface="Times New Roman"/>
              </a:rPr>
              <a:t>printTree: This function displays the abstract syntax tree using pre-order traversal.</a:t>
            </a:r>
            <a:endParaRPr/>
          </a:p>
          <a:p>
            <a:pPr indent="0" lvl="0" marL="0" marR="0" rtl="0" algn="l">
              <a:lnSpc>
                <a:spcPct val="150000"/>
              </a:lnSpc>
              <a:spcBef>
                <a:spcPts val="0"/>
              </a:spcBef>
              <a:spcAft>
                <a:spcPts val="0"/>
              </a:spcAft>
              <a:buNone/>
            </a:pPr>
            <a:r>
              <a:t/>
            </a:r>
            <a:endParaRPr b="0" i="0" sz="1400" u="none" cap="none" strike="noStrike">
              <a:solidFill>
                <a:srgbClr val="000008"/>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None/>
            </a:pPr>
            <a:r>
              <a:rPr b="1" i="0" lang="en-US" sz="1500" u="none" cap="none" strike="noStrike">
                <a:solidFill>
                  <a:srgbClr val="000008"/>
                </a:solidFill>
                <a:latin typeface="Times New Roman"/>
                <a:ea typeface="Times New Roman"/>
                <a:cs typeface="Times New Roman"/>
                <a:sym typeface="Times New Roman"/>
              </a:rPr>
              <a:t>3. </a:t>
            </a:r>
            <a:r>
              <a:rPr b="1" i="0" lang="en-US" sz="1500" u="none" cap="none" strike="noStrike">
                <a:solidFill>
                  <a:srgbClr val="000008"/>
                </a:solidFill>
                <a:latin typeface="Times New Roman"/>
                <a:ea typeface="Times New Roman"/>
                <a:cs typeface="Times New Roman"/>
                <a:sym typeface="Times New Roman"/>
              </a:rPr>
              <a:t>INTERMEDIATE CODE GENERATION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400" u="none" cap="none" strike="noStrike">
                <a:solidFill>
                  <a:srgbClr val="000008"/>
                </a:solidFill>
                <a:latin typeface="Times New Roman"/>
                <a:ea typeface="Times New Roman"/>
                <a:cs typeface="Times New Roman"/>
                <a:sym typeface="Times New Roman"/>
              </a:rPr>
              <a:t>We have used the stack data structure to generate the intermediate code that uses some functions, which are called based on some conditions. </a:t>
            </a:r>
            <a:endParaRPr/>
          </a:p>
          <a:p>
            <a:pPr indent="0" lvl="0" marL="0" marR="0" rtl="0" algn="l">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1400" u="none" cap="none" strike="noStrike">
                <a:solidFill>
                  <a:srgbClr val="000008"/>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494264" y="143584"/>
            <a:ext cx="6155472" cy="65494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sz="3600">
                <a:latin typeface="Times New Roman"/>
                <a:ea typeface="Times New Roman"/>
                <a:cs typeface="Times New Roman"/>
                <a:sym typeface="Times New Roman"/>
              </a:rPr>
              <a:t>IMPLEMENTATION DETAILS</a:t>
            </a:r>
            <a:endParaRPr sz="3600">
              <a:latin typeface="Times New Roman"/>
              <a:ea typeface="Times New Roman"/>
              <a:cs typeface="Times New Roman"/>
              <a:sym typeface="Times New Roman"/>
            </a:endParaRPr>
          </a:p>
        </p:txBody>
      </p:sp>
      <p:pic>
        <p:nvPicPr>
          <p:cNvPr id="71" name="Google Shape;71;p12"/>
          <p:cNvPicPr preferRelativeResize="0"/>
          <p:nvPr/>
        </p:nvPicPr>
        <p:blipFill rotWithShape="1">
          <a:blip r:embed="rId3">
            <a:alphaModFix/>
          </a:blip>
          <a:srcRect b="6740" l="0" r="0" t="0"/>
          <a:stretch/>
        </p:blipFill>
        <p:spPr>
          <a:xfrm>
            <a:off x="2159931" y="1106090"/>
            <a:ext cx="5158687" cy="34583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