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6" r:id="rId10"/>
    <p:sldId id="268" r:id="rId11"/>
    <p:sldId id="269" r:id="rId12"/>
    <p:sldId id="270" r:id="rId13"/>
    <p:sldId id="274" r:id="rId14"/>
    <p:sldId id="272" r:id="rId15"/>
    <p:sldId id="276" r:id="rId16"/>
    <p:sldId id="277" r:id="rId17"/>
    <p:sldId id="273" r:id="rId18"/>
    <p:sldId id="279"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7" autoAdjust="0"/>
  </p:normalViewPr>
  <p:slideViewPr>
    <p:cSldViewPr snapToGrid="0">
      <p:cViewPr>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71FD-FAAA-B409-95FB-E593728B00C6}"/>
              </a:ext>
            </a:extLst>
          </p:cNvPr>
          <p:cNvSpPr>
            <a:spLocks noGrp="1"/>
          </p:cNvSpPr>
          <p:nvPr>
            <p:ph type="ctrTitle"/>
          </p:nvPr>
        </p:nvSpPr>
        <p:spPr>
          <a:xfrm>
            <a:off x="1798347" y="1196316"/>
            <a:ext cx="8810660" cy="2232684"/>
          </a:xfrm>
        </p:spPr>
        <p:txBody>
          <a:bodyPr>
            <a:normAutofit/>
          </a:bodyPr>
          <a:lstStyle/>
          <a:p>
            <a:r>
              <a:rPr lang="en-IN" sz="4000" dirty="0">
                <a:latin typeface="Times New Roman" panose="02020603050405020304" pitchFamily="18" charset="0"/>
                <a:cs typeface="Times New Roman" panose="02020603050405020304" pitchFamily="18" charset="0"/>
              </a:rPr>
              <a:t>Speech Emotion recognition </a:t>
            </a:r>
          </a:p>
        </p:txBody>
      </p:sp>
      <p:sp>
        <p:nvSpPr>
          <p:cNvPr id="6" name="TextBox 5">
            <a:extLst>
              <a:ext uri="{FF2B5EF4-FFF2-40B4-BE49-F238E27FC236}">
                <a16:creationId xmlns:a16="http://schemas.microsoft.com/office/drawing/2014/main" id="{EF8B9606-E0B3-3A27-9E59-74C2233CCE7F}"/>
              </a:ext>
            </a:extLst>
          </p:cNvPr>
          <p:cNvSpPr txBox="1"/>
          <p:nvPr/>
        </p:nvSpPr>
        <p:spPr>
          <a:xfrm>
            <a:off x="6520070" y="3891168"/>
            <a:ext cx="4572000" cy="169277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Team Thunders</a:t>
            </a:r>
          </a:p>
          <a:p>
            <a:r>
              <a:rPr lang="en-US" sz="2000" dirty="0">
                <a:latin typeface="Times New Roman" panose="02020603050405020304" pitchFamily="18" charset="0"/>
                <a:cs typeface="Times New Roman" panose="02020603050405020304" pitchFamily="18" charset="0"/>
              </a:rPr>
              <a:t>Mamatha Gorantla - 16353839</a:t>
            </a:r>
          </a:p>
          <a:p>
            <a:r>
              <a:rPr lang="en-US" sz="2000" kern="1200" dirty="0">
                <a:solidFill>
                  <a:schemeClr val="tx1"/>
                </a:solidFill>
                <a:latin typeface="Times New Roman" panose="02020603050405020304" pitchFamily="18" charset="0"/>
                <a:cs typeface="Times New Roman" panose="02020603050405020304" pitchFamily="18" charset="0"/>
              </a:rPr>
              <a:t>Tanuj Maturi - 163354141</a:t>
            </a:r>
          </a:p>
          <a:p>
            <a:r>
              <a:rPr lang="en-US" sz="2000" dirty="0" err="1">
                <a:latin typeface="Times New Roman" panose="02020603050405020304" pitchFamily="18" charset="0"/>
                <a:cs typeface="Times New Roman" panose="02020603050405020304" pitchFamily="18" charset="0"/>
              </a:rPr>
              <a:t>Jithendra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Pavuluri</a:t>
            </a:r>
            <a:r>
              <a:rPr lang="en-US" sz="2000" dirty="0">
                <a:latin typeface="Times New Roman" panose="02020603050405020304" pitchFamily="18" charset="0"/>
                <a:cs typeface="Times New Roman" panose="02020603050405020304" pitchFamily="18" charset="0"/>
              </a:rPr>
              <a:t> - 16343746</a:t>
            </a:r>
          </a:p>
          <a:p>
            <a:r>
              <a:rPr lang="en-US" sz="2000" dirty="0" err="1">
                <a:latin typeface="Times New Roman" panose="02020603050405020304" pitchFamily="18" charset="0"/>
                <a:cs typeface="Times New Roman" panose="02020603050405020304" pitchFamily="18" charset="0"/>
              </a:rPr>
              <a:t>Sreeharini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Thamballa</a:t>
            </a:r>
            <a:r>
              <a:rPr lang="en-US" sz="2000" dirty="0">
                <a:latin typeface="Times New Roman" panose="02020603050405020304" pitchFamily="18" charset="0"/>
                <a:cs typeface="Times New Roman" panose="02020603050405020304" pitchFamily="18" charset="0"/>
              </a:rPr>
              <a:t> - 16353071</a:t>
            </a:r>
            <a:endParaRPr lang="en-US" sz="20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946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1239B2-4686-8989-7D2A-4FAEA034BF0D}"/>
              </a:ext>
            </a:extLst>
          </p:cNvPr>
          <p:cNvSpPr txBox="1"/>
          <p:nvPr/>
        </p:nvSpPr>
        <p:spPr>
          <a:xfrm>
            <a:off x="89863" y="552353"/>
            <a:ext cx="6102626"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Deep Learning Models </a:t>
            </a:r>
          </a:p>
        </p:txBody>
      </p:sp>
      <p:pic>
        <p:nvPicPr>
          <p:cNvPr id="4" name="Picture 3" descr="A screenshot of a computer&#10;&#10;Description automatically generated">
            <a:extLst>
              <a:ext uri="{FF2B5EF4-FFF2-40B4-BE49-F238E27FC236}">
                <a16:creationId xmlns:a16="http://schemas.microsoft.com/office/drawing/2014/main" id="{1CA99CD6-D403-5EF5-9A06-F1FE36EB2233}"/>
              </a:ext>
            </a:extLst>
          </p:cNvPr>
          <p:cNvPicPr>
            <a:picLocks noChangeAspect="1"/>
          </p:cNvPicPr>
          <p:nvPr/>
        </p:nvPicPr>
        <p:blipFill>
          <a:blip r:embed="rId2"/>
          <a:stretch>
            <a:fillRect/>
          </a:stretch>
        </p:blipFill>
        <p:spPr>
          <a:xfrm>
            <a:off x="6739243" y="1690052"/>
            <a:ext cx="5316717" cy="4079151"/>
          </a:xfrm>
          <a:prstGeom prst="rect">
            <a:avLst/>
          </a:prstGeom>
        </p:spPr>
      </p:pic>
      <p:sp>
        <p:nvSpPr>
          <p:cNvPr id="2" name="TextBox 1">
            <a:extLst>
              <a:ext uri="{FF2B5EF4-FFF2-40B4-BE49-F238E27FC236}">
                <a16:creationId xmlns:a16="http://schemas.microsoft.com/office/drawing/2014/main" id="{6A00BBFA-22C9-4040-3C35-742834360618}"/>
              </a:ext>
            </a:extLst>
          </p:cNvPr>
          <p:cNvSpPr txBox="1"/>
          <p:nvPr/>
        </p:nvSpPr>
        <p:spPr>
          <a:xfrm flipH="1">
            <a:off x="776161" y="1690052"/>
            <a:ext cx="2190721"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GRU</a:t>
            </a:r>
          </a:p>
        </p:txBody>
      </p:sp>
      <p:sp>
        <p:nvSpPr>
          <p:cNvPr id="5" name="TextBox 4">
            <a:extLst>
              <a:ext uri="{FF2B5EF4-FFF2-40B4-BE49-F238E27FC236}">
                <a16:creationId xmlns:a16="http://schemas.microsoft.com/office/drawing/2014/main" id="{24B88C8B-B21F-A4C2-A64B-7A2E5BF3CF72}"/>
              </a:ext>
            </a:extLst>
          </p:cNvPr>
          <p:cNvSpPr txBox="1"/>
          <p:nvPr/>
        </p:nvSpPr>
        <p:spPr>
          <a:xfrm>
            <a:off x="1083783" y="2274838"/>
            <a:ext cx="5514057" cy="2308324"/>
          </a:xfrm>
          <a:prstGeom prst="rect">
            <a:avLst/>
          </a:prstGeom>
          <a:noFill/>
        </p:spPr>
        <p:txBody>
          <a:bodyPr wrap="square" rtlCol="0">
            <a:spAutoFit/>
          </a:bodyPr>
          <a:lstStyle/>
          <a:p>
            <a:endParaRPr lang="en-IN" dirty="0">
              <a:effectLst/>
              <a:latin typeface="Times New Roman "/>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
              </a:rPr>
              <a:t>The GRU model utilizes multiple GRU layers with 50 units each to capture temporal patterns in speech signals for emotion recognition.</a:t>
            </a:r>
          </a:p>
          <a:p>
            <a:pPr marL="285750" indent="-285750">
              <a:buFont typeface="Arial" panose="020B0604020202020204" pitchFamily="34" charset="0"/>
              <a:buChar char="•"/>
            </a:pPr>
            <a:endParaRPr lang="en-US" dirty="0">
              <a:effectLst/>
              <a:latin typeface="Times New Roman "/>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
              </a:rPr>
              <a:t>The integration of return sequences and dropout layers allows the model to preserve temporal information and reduce overfitting, improving generalizability.</a:t>
            </a:r>
          </a:p>
        </p:txBody>
      </p:sp>
    </p:spTree>
    <p:extLst>
      <p:ext uri="{BB962C8B-B14F-4D97-AF65-F5344CB8AC3E}">
        <p14:creationId xmlns:p14="http://schemas.microsoft.com/office/powerpoint/2010/main" val="85599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number&#10;&#10;Description automatically generated">
            <a:extLst>
              <a:ext uri="{FF2B5EF4-FFF2-40B4-BE49-F238E27FC236}">
                <a16:creationId xmlns:a16="http://schemas.microsoft.com/office/drawing/2014/main" id="{D0458BDE-D5E3-A067-A708-267394023E00}"/>
              </a:ext>
            </a:extLst>
          </p:cNvPr>
          <p:cNvPicPr>
            <a:picLocks noChangeAspect="1"/>
          </p:cNvPicPr>
          <p:nvPr/>
        </p:nvPicPr>
        <p:blipFill>
          <a:blip r:embed="rId2"/>
          <a:stretch>
            <a:fillRect/>
          </a:stretch>
        </p:blipFill>
        <p:spPr>
          <a:xfrm>
            <a:off x="2121030" y="1659117"/>
            <a:ext cx="6890994" cy="1356047"/>
          </a:xfrm>
          <a:prstGeom prst="rect">
            <a:avLst/>
          </a:prstGeom>
        </p:spPr>
      </p:pic>
      <p:sp>
        <p:nvSpPr>
          <p:cNvPr id="2" name="TextBox 1">
            <a:extLst>
              <a:ext uri="{FF2B5EF4-FFF2-40B4-BE49-F238E27FC236}">
                <a16:creationId xmlns:a16="http://schemas.microsoft.com/office/drawing/2014/main" id="{D5915916-64B3-BF2F-4A44-5F23CA9FE26E}"/>
              </a:ext>
            </a:extLst>
          </p:cNvPr>
          <p:cNvSpPr txBox="1"/>
          <p:nvPr/>
        </p:nvSpPr>
        <p:spPr>
          <a:xfrm>
            <a:off x="1206630" y="3346515"/>
            <a:ext cx="937967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
              </a:rPr>
              <a:t>The GRU model achieved an accuracy of 23.70% on the test data, indicating room for improvement in its ability to accurately classify emotions from voice data.</a:t>
            </a:r>
            <a:endParaRPr lang="en-IN" dirty="0">
              <a:latin typeface="Times New Roman "/>
            </a:endParaRPr>
          </a:p>
        </p:txBody>
      </p:sp>
    </p:spTree>
    <p:extLst>
      <p:ext uri="{BB962C8B-B14F-4D97-AF65-F5344CB8AC3E}">
        <p14:creationId xmlns:p14="http://schemas.microsoft.com/office/powerpoint/2010/main" val="413233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1B8F070-C30E-748F-6CB4-930969AD5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7925" y="1381125"/>
            <a:ext cx="7004116" cy="4095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59457A1-5AA1-EFED-F35D-3A448D3A3D0E}"/>
              </a:ext>
            </a:extLst>
          </p:cNvPr>
          <p:cNvSpPr txBox="1"/>
          <p:nvPr/>
        </p:nvSpPr>
        <p:spPr>
          <a:xfrm>
            <a:off x="707420" y="835093"/>
            <a:ext cx="631134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Training &amp; Testing Loss, Accuracy</a:t>
            </a:r>
          </a:p>
        </p:txBody>
      </p:sp>
      <p:sp>
        <p:nvSpPr>
          <p:cNvPr id="3" name="TextBox 2">
            <a:extLst>
              <a:ext uri="{FF2B5EF4-FFF2-40B4-BE49-F238E27FC236}">
                <a16:creationId xmlns:a16="http://schemas.microsoft.com/office/drawing/2014/main" id="{1B61E53D-54B7-4C6C-249A-0450DA5DA229}"/>
              </a:ext>
            </a:extLst>
          </p:cNvPr>
          <p:cNvSpPr txBox="1"/>
          <p:nvPr/>
        </p:nvSpPr>
        <p:spPr>
          <a:xfrm>
            <a:off x="989814" y="2413337"/>
            <a:ext cx="3610466" cy="1754326"/>
          </a:xfrm>
          <a:prstGeom prst="rect">
            <a:avLst/>
          </a:prstGeom>
          <a:noFill/>
        </p:spPr>
        <p:txBody>
          <a:bodyPr wrap="square" rtlCol="0">
            <a:spAutoFit/>
          </a:bodyPr>
          <a:lstStyle/>
          <a:p>
            <a:pPr algn="just"/>
            <a:r>
              <a:rPr lang="en-US" dirty="0">
                <a:latin typeface="Times New Roman "/>
              </a:rPr>
              <a:t>Training accuracy stabilizes at 21%, while testing accuracy varies around 23.9%, suggesting potential overfitting and challenges in generalization. Training loss declines steadily, unlike testing loss.</a:t>
            </a:r>
            <a:endParaRPr lang="en-IN" dirty="0">
              <a:latin typeface="Times New Roman "/>
            </a:endParaRPr>
          </a:p>
        </p:txBody>
      </p:sp>
    </p:spTree>
    <p:extLst>
      <p:ext uri="{BB962C8B-B14F-4D97-AF65-F5344CB8AC3E}">
        <p14:creationId xmlns:p14="http://schemas.microsoft.com/office/powerpoint/2010/main" val="420827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94BBB2-7BA6-AA28-015F-C228F9903F8C}"/>
              </a:ext>
            </a:extLst>
          </p:cNvPr>
          <p:cNvPicPr>
            <a:picLocks noChangeAspect="1"/>
          </p:cNvPicPr>
          <p:nvPr/>
        </p:nvPicPr>
        <p:blipFill>
          <a:blip r:embed="rId2"/>
          <a:stretch>
            <a:fillRect/>
          </a:stretch>
        </p:blipFill>
        <p:spPr>
          <a:xfrm>
            <a:off x="6382920" y="742245"/>
            <a:ext cx="5076497" cy="5316717"/>
          </a:xfrm>
          <a:prstGeom prst="rect">
            <a:avLst/>
          </a:prstGeom>
        </p:spPr>
      </p:pic>
      <p:sp>
        <p:nvSpPr>
          <p:cNvPr id="5" name="TextBox 4">
            <a:extLst>
              <a:ext uri="{FF2B5EF4-FFF2-40B4-BE49-F238E27FC236}">
                <a16:creationId xmlns:a16="http://schemas.microsoft.com/office/drawing/2014/main" id="{B8D59B36-BDA5-089C-91B9-8EA151A6E3BF}"/>
              </a:ext>
            </a:extLst>
          </p:cNvPr>
          <p:cNvSpPr txBox="1"/>
          <p:nvPr/>
        </p:nvSpPr>
        <p:spPr>
          <a:xfrm>
            <a:off x="845705" y="799038"/>
            <a:ext cx="6101254"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CNN</a:t>
            </a:r>
          </a:p>
        </p:txBody>
      </p:sp>
      <p:sp>
        <p:nvSpPr>
          <p:cNvPr id="6" name="TextBox 5">
            <a:extLst>
              <a:ext uri="{FF2B5EF4-FFF2-40B4-BE49-F238E27FC236}">
                <a16:creationId xmlns:a16="http://schemas.microsoft.com/office/drawing/2014/main" id="{51554229-E8A1-0DE5-4A44-7F022B2B40FD}"/>
              </a:ext>
            </a:extLst>
          </p:cNvPr>
          <p:cNvSpPr txBox="1"/>
          <p:nvPr/>
        </p:nvSpPr>
        <p:spPr>
          <a:xfrm>
            <a:off x="996232" y="2423366"/>
            <a:ext cx="5273566" cy="1200329"/>
          </a:xfrm>
          <a:prstGeom prst="rect">
            <a:avLst/>
          </a:prstGeom>
          <a:noFill/>
        </p:spPr>
        <p:txBody>
          <a:bodyPr wrap="square" rtlCol="0">
            <a:spAutoFit/>
          </a:bodyPr>
          <a:lstStyle/>
          <a:p>
            <a:pPr algn="just"/>
            <a:r>
              <a:rPr lang="en-US" dirty="0">
                <a:latin typeface="Times New Roman "/>
              </a:rPr>
              <a:t>Convolutional Neural Network (CNN) architecture consisting of multiple convolutional and pooling layers followed by LSTM layers and dense layers, aiming to classify data sequences</a:t>
            </a:r>
            <a:r>
              <a:rPr lang="en-US" dirty="0"/>
              <a:t>.</a:t>
            </a:r>
          </a:p>
        </p:txBody>
      </p:sp>
    </p:spTree>
    <p:extLst>
      <p:ext uri="{BB962C8B-B14F-4D97-AF65-F5344CB8AC3E}">
        <p14:creationId xmlns:p14="http://schemas.microsoft.com/office/powerpoint/2010/main" val="261889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CF95E8-C243-7AAB-717C-B71F7B0BF712}"/>
              </a:ext>
            </a:extLst>
          </p:cNvPr>
          <p:cNvPicPr>
            <a:picLocks noChangeAspect="1"/>
          </p:cNvPicPr>
          <p:nvPr/>
        </p:nvPicPr>
        <p:blipFill>
          <a:blip r:embed="rId2"/>
          <a:stretch>
            <a:fillRect/>
          </a:stretch>
        </p:blipFill>
        <p:spPr>
          <a:xfrm>
            <a:off x="1968901" y="1014084"/>
            <a:ext cx="8649907" cy="2228736"/>
          </a:xfrm>
          <a:prstGeom prst="rect">
            <a:avLst/>
          </a:prstGeom>
        </p:spPr>
      </p:pic>
      <p:sp>
        <p:nvSpPr>
          <p:cNvPr id="2" name="TextBox 1">
            <a:extLst>
              <a:ext uri="{FF2B5EF4-FFF2-40B4-BE49-F238E27FC236}">
                <a16:creationId xmlns:a16="http://schemas.microsoft.com/office/drawing/2014/main" id="{7EF6325C-0644-89CB-6168-91ADEEADAF23}"/>
              </a:ext>
            </a:extLst>
          </p:cNvPr>
          <p:cNvSpPr txBox="1"/>
          <p:nvPr/>
        </p:nvSpPr>
        <p:spPr>
          <a:xfrm>
            <a:off x="1968902" y="3723587"/>
            <a:ext cx="864990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
              </a:rPr>
              <a:t>The CNN-based model achieved an accuracy of approximately 86.20% on the test data.</a:t>
            </a:r>
            <a:endParaRPr lang="en-IN" dirty="0">
              <a:latin typeface="Times New Roman "/>
            </a:endParaRPr>
          </a:p>
        </p:txBody>
      </p:sp>
    </p:spTree>
    <p:extLst>
      <p:ext uri="{BB962C8B-B14F-4D97-AF65-F5344CB8AC3E}">
        <p14:creationId xmlns:p14="http://schemas.microsoft.com/office/powerpoint/2010/main" val="3629055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8D00C2-06CD-1068-2E02-279350E8B708}"/>
              </a:ext>
            </a:extLst>
          </p:cNvPr>
          <p:cNvSpPr txBox="1"/>
          <p:nvPr/>
        </p:nvSpPr>
        <p:spPr>
          <a:xfrm>
            <a:off x="678730" y="2136338"/>
            <a:ext cx="441174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model achieved an impressive 98.15% training accuracy and 86.2% testing accuracy over 150 epochs, demonstrating strong learning capability and generalization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latin typeface="Times New Roman "/>
            </a:endParaRPr>
          </a:p>
          <a:p>
            <a:pPr marL="285750" indent="-285750">
              <a:buFont typeface="Arial" panose="020B0604020202020204" pitchFamily="34" charset="0"/>
              <a:buChar char="•"/>
            </a:pPr>
            <a:endParaRPr lang="en-US" dirty="0">
              <a:latin typeface="Times New Roman "/>
            </a:endParaRPr>
          </a:p>
          <a:p>
            <a:endParaRPr lang="en-IN" dirty="0">
              <a:latin typeface="Times New Roman "/>
            </a:endParaRPr>
          </a:p>
        </p:txBody>
      </p:sp>
      <p:pic>
        <p:nvPicPr>
          <p:cNvPr id="4" name="Picture 2">
            <a:extLst>
              <a:ext uri="{FF2B5EF4-FFF2-40B4-BE49-F238E27FC236}">
                <a16:creationId xmlns:a16="http://schemas.microsoft.com/office/drawing/2014/main" id="{A0202F5E-50D1-FC94-8662-78D63FACD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973" y="697585"/>
            <a:ext cx="6608190" cy="4308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026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numbers and a chart&#10;&#10;Description automatically generated with medium confidence">
            <a:extLst>
              <a:ext uri="{FF2B5EF4-FFF2-40B4-BE49-F238E27FC236}">
                <a16:creationId xmlns:a16="http://schemas.microsoft.com/office/drawing/2014/main" id="{AED6EA7B-AF79-ED40-46CF-426E0571A03B}"/>
              </a:ext>
            </a:extLst>
          </p:cNvPr>
          <p:cNvPicPr>
            <a:picLocks noChangeAspect="1"/>
          </p:cNvPicPr>
          <p:nvPr/>
        </p:nvPicPr>
        <p:blipFill>
          <a:blip r:embed="rId2"/>
          <a:stretch>
            <a:fillRect/>
          </a:stretch>
        </p:blipFill>
        <p:spPr>
          <a:xfrm>
            <a:off x="6096000" y="1000280"/>
            <a:ext cx="5159676" cy="4347026"/>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D09F4E66-14C6-1E24-64AB-BB31916F9744}"/>
              </a:ext>
            </a:extLst>
          </p:cNvPr>
          <p:cNvSpPr txBox="1"/>
          <p:nvPr/>
        </p:nvSpPr>
        <p:spPr>
          <a:xfrm>
            <a:off x="631597" y="2243580"/>
            <a:ext cx="5081047"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
              </a:rPr>
              <a:t>The confusion matrix shows that the speech emotion recognition model correctly classifies a high number of instances for classes 0 (58), 2 (60), and 1 (75), but struggles with differentiating classes like 6 from 0, as indicated by the high off-diagonal value of 60. </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573701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DEE23E8-8646-DE32-3A09-B837A6BCF75D}"/>
              </a:ext>
            </a:extLst>
          </p:cNvPr>
          <p:cNvPicPr>
            <a:picLocks noChangeAspect="1"/>
          </p:cNvPicPr>
          <p:nvPr/>
        </p:nvPicPr>
        <p:blipFill>
          <a:blip r:embed="rId2"/>
          <a:stretch>
            <a:fillRect/>
          </a:stretch>
        </p:blipFill>
        <p:spPr>
          <a:xfrm>
            <a:off x="585716" y="861226"/>
            <a:ext cx="5159675" cy="4398891"/>
          </a:xfrm>
          <a:prstGeom prst="rect">
            <a:avLst/>
          </a:prstGeom>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168D1ECF-FFFF-145C-75D0-432A2FCE3BEB}"/>
              </a:ext>
            </a:extLst>
          </p:cNvPr>
          <p:cNvSpPr txBox="1"/>
          <p:nvPr/>
        </p:nvSpPr>
        <p:spPr>
          <a:xfrm>
            <a:off x="6446611" y="2121031"/>
            <a:ext cx="4677018" cy="2031325"/>
          </a:xfrm>
          <a:prstGeom prst="rect">
            <a:avLst/>
          </a:prstGeom>
          <a:noFill/>
        </p:spPr>
        <p:txBody>
          <a:bodyPr wrap="square" rtlCol="0">
            <a:spAutoFit/>
          </a:bodyPr>
          <a:lstStyle/>
          <a:p>
            <a:pPr algn="just"/>
            <a:r>
              <a:rPr lang="en-US" dirty="0">
                <a:latin typeface="Times New Roman "/>
              </a:rPr>
              <a:t>The output shows the first 10 rows comparing the predicted emotion labels from a speech emotion recognition CNN model to the actual emotion labels in the test data, highlighting instances of correct predictions (e.g., rows 0, 2, 3, 5, 7, 8, 9) and misclassifications (e.g., rows 1, 4, 6).</a:t>
            </a:r>
            <a:endParaRPr lang="en-IN" dirty="0">
              <a:latin typeface="Times New Roman "/>
            </a:endParaRPr>
          </a:p>
        </p:txBody>
      </p:sp>
    </p:spTree>
    <p:extLst>
      <p:ext uri="{BB962C8B-B14F-4D97-AF65-F5344CB8AC3E}">
        <p14:creationId xmlns:p14="http://schemas.microsoft.com/office/powerpoint/2010/main" val="3592553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FE4BB2-2E7A-8F05-5067-A367939DC423}"/>
              </a:ext>
            </a:extLst>
          </p:cNvPr>
          <p:cNvSpPr txBox="1"/>
          <p:nvPr/>
        </p:nvSpPr>
        <p:spPr>
          <a:xfrm>
            <a:off x="2073898" y="1866508"/>
            <a:ext cx="7890235" cy="1477328"/>
          </a:xfrm>
          <a:prstGeom prst="rect">
            <a:avLst/>
          </a:prstGeom>
          <a:noFill/>
        </p:spPr>
        <p:txBody>
          <a:bodyPr wrap="square" rtlCol="0">
            <a:spAutoFit/>
          </a:bodyPr>
          <a:lstStyle/>
          <a:p>
            <a:br>
              <a:rPr lang="en-US" dirty="0"/>
            </a:br>
            <a:endParaRPr lang="en-US" dirty="0"/>
          </a:p>
          <a:p>
            <a:r>
              <a:rPr lang="en-US" dirty="0"/>
              <a:t>The CNN model achieved the highest accuracy of 86.20% on the test data, demonstrating its superiority over MLP, KNN, and GRU models, attributed to its ability to automatically extract features from spatial data.</a:t>
            </a:r>
            <a:endParaRPr lang="en-IN" dirty="0">
              <a:latin typeface="Times New Roman "/>
            </a:endParaRPr>
          </a:p>
        </p:txBody>
      </p:sp>
      <p:sp>
        <p:nvSpPr>
          <p:cNvPr id="3" name="TextBox 2">
            <a:extLst>
              <a:ext uri="{FF2B5EF4-FFF2-40B4-BE49-F238E27FC236}">
                <a16:creationId xmlns:a16="http://schemas.microsoft.com/office/drawing/2014/main" id="{89966F9E-F960-0A3D-9A74-776063B22EB3}"/>
              </a:ext>
            </a:extLst>
          </p:cNvPr>
          <p:cNvSpPr txBox="1"/>
          <p:nvPr/>
        </p:nvSpPr>
        <p:spPr>
          <a:xfrm flipH="1">
            <a:off x="1117984" y="1055802"/>
            <a:ext cx="2171970" cy="523220"/>
          </a:xfrm>
          <a:prstGeom prst="rect">
            <a:avLst/>
          </a:prstGeom>
          <a:noFill/>
        </p:spPr>
        <p:txBody>
          <a:bodyPr wrap="square" rtlCol="0">
            <a:spAutoFit/>
          </a:bodyPr>
          <a:lstStyle/>
          <a:p>
            <a:r>
              <a:rPr lang="en-IN" sz="2800" b="1" dirty="0">
                <a:latin typeface="Times New Roman "/>
              </a:rPr>
              <a:t>Conclusion</a:t>
            </a:r>
          </a:p>
        </p:txBody>
      </p:sp>
    </p:spTree>
    <p:extLst>
      <p:ext uri="{BB962C8B-B14F-4D97-AF65-F5344CB8AC3E}">
        <p14:creationId xmlns:p14="http://schemas.microsoft.com/office/powerpoint/2010/main" val="3908264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9" name="Group 18">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20" name="Rectangle 19">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2D8BE4D1-E466-5788-EE35-4EC8944BCD3A}"/>
              </a:ext>
            </a:extLst>
          </p:cNvPr>
          <p:cNvSpPr txBox="1"/>
          <p:nvPr/>
        </p:nvSpPr>
        <p:spPr>
          <a:xfrm>
            <a:off x="2391408" y="1590734"/>
            <a:ext cx="7405874" cy="2520012"/>
          </a:xfrm>
          <a:prstGeom prst="rect">
            <a:avLst/>
          </a:prstGeom>
          <a:solidFill>
            <a:schemeClr val="bg2"/>
          </a:solidFill>
        </p:spPr>
        <p:txBody>
          <a:bodyPr vert="horz" lIns="91440" tIns="45720" rIns="91440" bIns="0" rtlCol="0" anchor="ctr">
            <a:normAutofit/>
          </a:bodyPr>
          <a:lstStyle/>
          <a:p>
            <a:pPr algn="ctr" defTabSz="914400">
              <a:lnSpc>
                <a:spcPct val="90000"/>
              </a:lnSpc>
              <a:spcBef>
                <a:spcPct val="0"/>
              </a:spcBef>
              <a:spcAft>
                <a:spcPts val="600"/>
              </a:spcAft>
            </a:pPr>
            <a:r>
              <a:rPr lang="en-US" sz="6000" cap="all">
                <a:solidFill>
                  <a:schemeClr val="tx2"/>
                </a:solidFill>
                <a:latin typeface="+mj-lt"/>
                <a:ea typeface="+mj-ea"/>
                <a:cs typeface="+mj-cs"/>
              </a:rPr>
              <a:t>Thankyou</a:t>
            </a:r>
          </a:p>
          <a:p>
            <a:pPr algn="ctr" defTabSz="914400">
              <a:lnSpc>
                <a:spcPct val="90000"/>
              </a:lnSpc>
              <a:spcBef>
                <a:spcPct val="0"/>
              </a:spcBef>
              <a:spcAft>
                <a:spcPts val="600"/>
              </a:spcAft>
            </a:pPr>
            <a:endParaRPr lang="en-US" sz="6000" cap="all">
              <a:solidFill>
                <a:schemeClr val="tx2"/>
              </a:solidFill>
              <a:latin typeface="+mj-lt"/>
              <a:ea typeface="+mj-ea"/>
              <a:cs typeface="+mj-cs"/>
            </a:endParaRPr>
          </a:p>
        </p:txBody>
      </p:sp>
      <p:cxnSp>
        <p:nvCxnSpPr>
          <p:cNvPr id="23" name="Straight Connector 22">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285341"/>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7" name="Picture 26">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93832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E50E66-0653-BEC5-1055-4DBE292DA50E}"/>
              </a:ext>
            </a:extLst>
          </p:cNvPr>
          <p:cNvSpPr txBox="1"/>
          <p:nvPr/>
        </p:nvSpPr>
        <p:spPr>
          <a:xfrm>
            <a:off x="467138" y="616227"/>
            <a:ext cx="4790662"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Exploratory Data Analysis </a:t>
            </a:r>
          </a:p>
        </p:txBody>
      </p:sp>
      <p:pic>
        <p:nvPicPr>
          <p:cNvPr id="1026" name="Picture 2">
            <a:extLst>
              <a:ext uri="{FF2B5EF4-FFF2-40B4-BE49-F238E27FC236}">
                <a16:creationId xmlns:a16="http://schemas.microsoft.com/office/drawing/2014/main" id="{1EC98151-0450-09C9-4484-7D06D0D82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447" y="1390563"/>
            <a:ext cx="5670275" cy="40768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78AB37A-A5C7-CE5E-0045-9075D4830295}"/>
              </a:ext>
            </a:extLst>
          </p:cNvPr>
          <p:cNvSpPr txBox="1"/>
          <p:nvPr/>
        </p:nvSpPr>
        <p:spPr>
          <a:xfrm>
            <a:off x="1305338" y="2553629"/>
            <a:ext cx="479066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It includes audio files annotated with emotional labels like happiness, sadness, and anger.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937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024150D-170B-D117-E3CD-EB16DF07E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596" y="3217555"/>
            <a:ext cx="4587037" cy="29022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BDF96C3-FD8C-91E0-8C89-5101BAB67943}"/>
              </a:ext>
            </a:extLst>
          </p:cNvPr>
          <p:cNvSpPr txBox="1"/>
          <p:nvPr/>
        </p:nvSpPr>
        <p:spPr>
          <a:xfrm>
            <a:off x="591379" y="516835"/>
            <a:ext cx="7111447"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Creating the log Mel spectrogram for preprocessing</a:t>
            </a:r>
          </a:p>
        </p:txBody>
      </p:sp>
      <p:pic>
        <p:nvPicPr>
          <p:cNvPr id="2052" name="Picture 4">
            <a:extLst>
              <a:ext uri="{FF2B5EF4-FFF2-40B4-BE49-F238E27FC236}">
                <a16:creationId xmlns:a16="http://schemas.microsoft.com/office/drawing/2014/main" id="{714437EC-C65E-A93C-7758-173288E64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567" y="3217554"/>
            <a:ext cx="4442015" cy="29022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4DD598F-95DD-E904-3FC7-8FF19AA7AF1E}"/>
              </a:ext>
            </a:extLst>
          </p:cNvPr>
          <p:cNvPicPr>
            <a:picLocks noChangeAspect="1"/>
          </p:cNvPicPr>
          <p:nvPr/>
        </p:nvPicPr>
        <p:blipFill>
          <a:blip r:embed="rId4"/>
          <a:stretch>
            <a:fillRect/>
          </a:stretch>
        </p:blipFill>
        <p:spPr>
          <a:xfrm>
            <a:off x="1293596" y="1117409"/>
            <a:ext cx="9331986" cy="1868904"/>
          </a:xfrm>
          <a:prstGeom prst="rect">
            <a:avLst/>
          </a:prstGeom>
        </p:spPr>
      </p:pic>
    </p:spTree>
    <p:extLst>
      <p:ext uri="{BB962C8B-B14F-4D97-AF65-F5344CB8AC3E}">
        <p14:creationId xmlns:p14="http://schemas.microsoft.com/office/powerpoint/2010/main" val="217369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500B05-C56F-4787-3842-F52C2FAEC0FD}"/>
              </a:ext>
            </a:extLst>
          </p:cNvPr>
          <p:cNvSpPr txBox="1"/>
          <p:nvPr/>
        </p:nvSpPr>
        <p:spPr>
          <a:xfrm>
            <a:off x="854765" y="764521"/>
            <a:ext cx="6102626"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Data Augmentation</a:t>
            </a:r>
          </a:p>
        </p:txBody>
      </p:sp>
      <p:pic>
        <p:nvPicPr>
          <p:cNvPr id="4106" name="Picture 10">
            <a:extLst>
              <a:ext uri="{FF2B5EF4-FFF2-40B4-BE49-F238E27FC236}">
                <a16:creationId xmlns:a16="http://schemas.microsoft.com/office/drawing/2014/main" id="{5A3C8BCE-6AAF-F535-1B55-E45FC5C57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116" y="954155"/>
            <a:ext cx="5729701" cy="39160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math equations on a white background&#10;&#10;Description automatically generated">
            <a:extLst>
              <a:ext uri="{FF2B5EF4-FFF2-40B4-BE49-F238E27FC236}">
                <a16:creationId xmlns:a16="http://schemas.microsoft.com/office/drawing/2014/main" id="{E101E73D-8AEF-69EB-1A7F-933DE02AE600}"/>
              </a:ext>
            </a:extLst>
          </p:cNvPr>
          <p:cNvPicPr>
            <a:picLocks noChangeAspect="1"/>
          </p:cNvPicPr>
          <p:nvPr/>
        </p:nvPicPr>
        <p:blipFill>
          <a:blip r:embed="rId3"/>
          <a:stretch>
            <a:fillRect/>
          </a:stretch>
        </p:blipFill>
        <p:spPr>
          <a:xfrm>
            <a:off x="854765" y="2432005"/>
            <a:ext cx="4572000" cy="1305107"/>
          </a:xfrm>
          <a:prstGeom prst="rect">
            <a:avLst/>
          </a:prstGeom>
        </p:spPr>
      </p:pic>
    </p:spTree>
    <p:extLst>
      <p:ext uri="{BB962C8B-B14F-4D97-AF65-F5344CB8AC3E}">
        <p14:creationId xmlns:p14="http://schemas.microsoft.com/office/powerpoint/2010/main" val="370079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2FB667D-B7AB-3A14-67A1-C562E88CD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4357" y="1186070"/>
            <a:ext cx="5358641" cy="4267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close-up of a math equation&#10;&#10;Description automatically generated">
            <a:extLst>
              <a:ext uri="{FF2B5EF4-FFF2-40B4-BE49-F238E27FC236}">
                <a16:creationId xmlns:a16="http://schemas.microsoft.com/office/drawing/2014/main" id="{785DB2F7-4B82-A862-5972-EDFD5994ABE1}"/>
              </a:ext>
            </a:extLst>
          </p:cNvPr>
          <p:cNvPicPr>
            <a:picLocks noChangeAspect="1"/>
          </p:cNvPicPr>
          <p:nvPr/>
        </p:nvPicPr>
        <p:blipFill>
          <a:blip r:embed="rId3"/>
          <a:stretch>
            <a:fillRect/>
          </a:stretch>
        </p:blipFill>
        <p:spPr>
          <a:xfrm>
            <a:off x="808383" y="2920602"/>
            <a:ext cx="5555974" cy="1390844"/>
          </a:xfrm>
          <a:prstGeom prst="rect">
            <a:avLst/>
          </a:prstGeom>
        </p:spPr>
      </p:pic>
    </p:spTree>
    <p:extLst>
      <p:ext uri="{BB962C8B-B14F-4D97-AF65-F5344CB8AC3E}">
        <p14:creationId xmlns:p14="http://schemas.microsoft.com/office/powerpoint/2010/main" val="34850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1976FC-27DE-F896-DB0B-1522A935D4C4}"/>
              </a:ext>
            </a:extLst>
          </p:cNvPr>
          <p:cNvSpPr txBox="1"/>
          <p:nvPr/>
        </p:nvSpPr>
        <p:spPr>
          <a:xfrm>
            <a:off x="566530" y="575677"/>
            <a:ext cx="6102626"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Feature Extraction</a:t>
            </a:r>
          </a:p>
        </p:txBody>
      </p:sp>
      <p:pic>
        <p:nvPicPr>
          <p:cNvPr id="5" name="Picture 4">
            <a:extLst>
              <a:ext uri="{FF2B5EF4-FFF2-40B4-BE49-F238E27FC236}">
                <a16:creationId xmlns:a16="http://schemas.microsoft.com/office/drawing/2014/main" id="{D66C96A5-8C02-6260-9A8C-2AAA00B99C27}"/>
              </a:ext>
            </a:extLst>
          </p:cNvPr>
          <p:cNvPicPr>
            <a:picLocks noChangeAspect="1"/>
          </p:cNvPicPr>
          <p:nvPr/>
        </p:nvPicPr>
        <p:blipFill>
          <a:blip r:embed="rId2"/>
          <a:stretch>
            <a:fillRect/>
          </a:stretch>
        </p:blipFill>
        <p:spPr>
          <a:xfrm>
            <a:off x="793044" y="1568064"/>
            <a:ext cx="3191320" cy="581106"/>
          </a:xfrm>
          <a:prstGeom prst="rect">
            <a:avLst/>
          </a:prstGeom>
        </p:spPr>
      </p:pic>
      <p:pic>
        <p:nvPicPr>
          <p:cNvPr id="7" name="Picture 6">
            <a:extLst>
              <a:ext uri="{FF2B5EF4-FFF2-40B4-BE49-F238E27FC236}">
                <a16:creationId xmlns:a16="http://schemas.microsoft.com/office/drawing/2014/main" id="{1702F016-ABD4-3BBD-01D0-4C61DCD24B8A}"/>
              </a:ext>
            </a:extLst>
          </p:cNvPr>
          <p:cNvPicPr>
            <a:picLocks noChangeAspect="1"/>
          </p:cNvPicPr>
          <p:nvPr/>
        </p:nvPicPr>
        <p:blipFill>
          <a:blip r:embed="rId3"/>
          <a:stretch>
            <a:fillRect/>
          </a:stretch>
        </p:blipFill>
        <p:spPr>
          <a:xfrm>
            <a:off x="793044" y="2556782"/>
            <a:ext cx="5107498" cy="2924583"/>
          </a:xfrm>
          <a:prstGeom prst="rect">
            <a:avLst/>
          </a:prstGeom>
        </p:spPr>
      </p:pic>
      <p:sp>
        <p:nvSpPr>
          <p:cNvPr id="2" name="TextBox 1">
            <a:extLst>
              <a:ext uri="{FF2B5EF4-FFF2-40B4-BE49-F238E27FC236}">
                <a16:creationId xmlns:a16="http://schemas.microsoft.com/office/drawing/2014/main" id="{D803C54B-8528-0069-757E-ABF9B0487903}"/>
              </a:ext>
            </a:extLst>
          </p:cNvPr>
          <p:cNvSpPr txBox="1"/>
          <p:nvPr/>
        </p:nvSpPr>
        <p:spPr>
          <a:xfrm>
            <a:off x="6669156" y="2912881"/>
            <a:ext cx="5213023" cy="1200329"/>
          </a:xfrm>
          <a:prstGeom prst="rect">
            <a:avLst/>
          </a:prstGeom>
          <a:noFill/>
        </p:spPr>
        <p:txBody>
          <a:bodyPr wrap="square" rtlCol="0">
            <a:spAutoFit/>
          </a:bodyPr>
          <a:lstStyle/>
          <a:p>
            <a:pPr algn="just"/>
            <a:r>
              <a:rPr lang="en-US" dirty="0">
                <a:latin typeface="Times New Roman "/>
              </a:rPr>
              <a:t>MFCC features extracted from audio signals, along with emotion labels in the format '</a:t>
            </a:r>
            <a:r>
              <a:rPr lang="en-US" dirty="0" err="1">
                <a:latin typeface="Times New Roman "/>
              </a:rPr>
              <a:t>gender_emotion</a:t>
            </a:r>
            <a:r>
              <a:rPr lang="en-US" dirty="0">
                <a:latin typeface="Times New Roman "/>
              </a:rPr>
              <a:t>', comprise a data frame suitable for training speech emotion recognition models. </a:t>
            </a:r>
            <a:endParaRPr lang="en-IN" dirty="0">
              <a:latin typeface="Times New Roman "/>
            </a:endParaRPr>
          </a:p>
        </p:txBody>
      </p:sp>
    </p:spTree>
    <p:extLst>
      <p:ext uri="{BB962C8B-B14F-4D97-AF65-F5344CB8AC3E}">
        <p14:creationId xmlns:p14="http://schemas.microsoft.com/office/powerpoint/2010/main" val="402544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F4268D-02A3-7DAB-3AC2-C385CEF01EC4}"/>
              </a:ext>
            </a:extLst>
          </p:cNvPr>
          <p:cNvSpPr txBox="1"/>
          <p:nvPr/>
        </p:nvSpPr>
        <p:spPr>
          <a:xfrm rot="10800000" flipV="1">
            <a:off x="819978" y="2586480"/>
            <a:ext cx="4686300" cy="1200329"/>
          </a:xfrm>
          <a:prstGeom prst="rect">
            <a:avLst/>
          </a:prstGeom>
          <a:noFill/>
        </p:spPr>
        <p:txBody>
          <a:bodyPr wrap="square" rtlCol="0">
            <a:spAutoFit/>
          </a:bodyPr>
          <a:lstStyle/>
          <a:p>
            <a:r>
              <a:rPr lang="en-US" dirty="0">
                <a:latin typeface="Times New Roman "/>
              </a:rPr>
              <a:t>This code preprocesses the data, splits it into training and testing sets, and standardizes the features, preparing them for training a machine learning model for multiclass classification.</a:t>
            </a:r>
            <a:endParaRPr lang="en-IN" dirty="0">
              <a:latin typeface="Times New Roman "/>
            </a:endParaRPr>
          </a:p>
        </p:txBody>
      </p:sp>
      <p:sp>
        <p:nvSpPr>
          <p:cNvPr id="4" name="TextBox 3">
            <a:extLst>
              <a:ext uri="{FF2B5EF4-FFF2-40B4-BE49-F238E27FC236}">
                <a16:creationId xmlns:a16="http://schemas.microsoft.com/office/drawing/2014/main" id="{972A5CC5-C692-73C1-8521-98B56BF6F4EC}"/>
              </a:ext>
            </a:extLst>
          </p:cNvPr>
          <p:cNvSpPr txBox="1"/>
          <p:nvPr/>
        </p:nvSpPr>
        <p:spPr>
          <a:xfrm>
            <a:off x="725556" y="764521"/>
            <a:ext cx="6102626"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Data Preprocessing </a:t>
            </a:r>
          </a:p>
        </p:txBody>
      </p:sp>
      <p:pic>
        <p:nvPicPr>
          <p:cNvPr id="6" name="Picture 5" descr="A screenshot of a computer program&#10;&#10;Description automatically generated">
            <a:extLst>
              <a:ext uri="{FF2B5EF4-FFF2-40B4-BE49-F238E27FC236}">
                <a16:creationId xmlns:a16="http://schemas.microsoft.com/office/drawing/2014/main" id="{51350B6F-BF4B-2068-5318-D1DA751B8B32}"/>
              </a:ext>
            </a:extLst>
          </p:cNvPr>
          <p:cNvPicPr>
            <a:picLocks noChangeAspect="1"/>
          </p:cNvPicPr>
          <p:nvPr/>
        </p:nvPicPr>
        <p:blipFill>
          <a:blip r:embed="rId2"/>
          <a:stretch>
            <a:fillRect/>
          </a:stretch>
        </p:blipFill>
        <p:spPr>
          <a:xfrm>
            <a:off x="5506278" y="376894"/>
            <a:ext cx="5960166" cy="5210902"/>
          </a:xfrm>
          <a:prstGeom prst="rect">
            <a:avLst/>
          </a:prstGeom>
        </p:spPr>
      </p:pic>
    </p:spTree>
    <p:extLst>
      <p:ext uri="{BB962C8B-B14F-4D97-AF65-F5344CB8AC3E}">
        <p14:creationId xmlns:p14="http://schemas.microsoft.com/office/powerpoint/2010/main" val="53589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05CC22-7953-A062-955C-38584F45E5D2}"/>
              </a:ext>
            </a:extLst>
          </p:cNvPr>
          <p:cNvSpPr txBox="1"/>
          <p:nvPr/>
        </p:nvSpPr>
        <p:spPr>
          <a:xfrm>
            <a:off x="576469" y="616225"/>
            <a:ext cx="4442792"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Deploying ML Models </a:t>
            </a:r>
          </a:p>
        </p:txBody>
      </p:sp>
      <p:sp>
        <p:nvSpPr>
          <p:cNvPr id="3" name="TextBox 2">
            <a:extLst>
              <a:ext uri="{FF2B5EF4-FFF2-40B4-BE49-F238E27FC236}">
                <a16:creationId xmlns:a16="http://schemas.microsoft.com/office/drawing/2014/main" id="{1284DC11-A319-8662-501F-90BF55984F1C}"/>
              </a:ext>
            </a:extLst>
          </p:cNvPr>
          <p:cNvSpPr txBox="1"/>
          <p:nvPr/>
        </p:nvSpPr>
        <p:spPr>
          <a:xfrm>
            <a:off x="1252330" y="1335061"/>
            <a:ext cx="2991679" cy="400110"/>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KNN</a:t>
            </a:r>
          </a:p>
        </p:txBody>
      </p:sp>
      <p:pic>
        <p:nvPicPr>
          <p:cNvPr id="5" name="Picture 4" descr="A screenshot of a computer program&#10;&#10;Description automatically generated">
            <a:extLst>
              <a:ext uri="{FF2B5EF4-FFF2-40B4-BE49-F238E27FC236}">
                <a16:creationId xmlns:a16="http://schemas.microsoft.com/office/drawing/2014/main" id="{55AED759-1C14-5A34-1A54-55DE4CB49111}"/>
              </a:ext>
            </a:extLst>
          </p:cNvPr>
          <p:cNvPicPr>
            <a:picLocks noChangeAspect="1"/>
          </p:cNvPicPr>
          <p:nvPr/>
        </p:nvPicPr>
        <p:blipFill>
          <a:blip r:embed="rId2"/>
          <a:stretch>
            <a:fillRect/>
          </a:stretch>
        </p:blipFill>
        <p:spPr>
          <a:xfrm>
            <a:off x="1252330" y="1869232"/>
            <a:ext cx="10231278" cy="4086795"/>
          </a:xfrm>
          <a:prstGeom prst="rect">
            <a:avLst/>
          </a:prstGeom>
        </p:spPr>
      </p:pic>
    </p:spTree>
    <p:extLst>
      <p:ext uri="{BB962C8B-B14F-4D97-AF65-F5344CB8AC3E}">
        <p14:creationId xmlns:p14="http://schemas.microsoft.com/office/powerpoint/2010/main" val="143279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23D468-6E87-8C25-9CDC-C8494EC9C9AF}"/>
              </a:ext>
            </a:extLst>
          </p:cNvPr>
          <p:cNvSpPr txBox="1"/>
          <p:nvPr/>
        </p:nvSpPr>
        <p:spPr>
          <a:xfrm>
            <a:off x="1043608" y="943424"/>
            <a:ext cx="6102626" cy="369332"/>
          </a:xfrm>
          <a:prstGeom prst="rect">
            <a:avLst/>
          </a:prstGeom>
          <a:noFill/>
        </p:spPr>
        <p:txBody>
          <a:bodyPr wrap="square">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MLP</a:t>
            </a:r>
            <a:endParaRPr lang="en-IN" sz="1800" b="1" dirty="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423CC7E6-71A7-B7A4-DEA3-F71E48A961A6}"/>
              </a:ext>
            </a:extLst>
          </p:cNvPr>
          <p:cNvPicPr>
            <a:picLocks noChangeAspect="1"/>
          </p:cNvPicPr>
          <p:nvPr/>
        </p:nvPicPr>
        <p:blipFill>
          <a:blip r:embed="rId2"/>
          <a:stretch>
            <a:fillRect/>
          </a:stretch>
        </p:blipFill>
        <p:spPr>
          <a:xfrm>
            <a:off x="2017336" y="1824023"/>
            <a:ext cx="8814062" cy="3209953"/>
          </a:xfrm>
          <a:prstGeom prst="rect">
            <a:avLst/>
          </a:prstGeom>
        </p:spPr>
      </p:pic>
    </p:spTree>
    <p:extLst>
      <p:ext uri="{BB962C8B-B14F-4D97-AF65-F5344CB8AC3E}">
        <p14:creationId xmlns:p14="http://schemas.microsoft.com/office/powerpoint/2010/main" val="14234135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879</TotalTime>
  <Words>464</Words>
  <Application>Microsoft Office PowerPoint</Application>
  <PresentationFormat>Widescreen</PresentationFormat>
  <Paragraphs>38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Gill Sans MT</vt:lpstr>
      <vt:lpstr>Times New Roman</vt:lpstr>
      <vt:lpstr>Times New Roman </vt:lpstr>
      <vt:lpstr>Gallery</vt:lpstr>
      <vt:lpstr>Speech Emotion recognition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78250</dc:creator>
  <cp:lastModifiedBy>78250</cp:lastModifiedBy>
  <cp:revision>6</cp:revision>
  <dcterms:created xsi:type="dcterms:W3CDTF">2024-05-01T04:41:42Z</dcterms:created>
  <dcterms:modified xsi:type="dcterms:W3CDTF">2024-05-04T04:54:40Z</dcterms:modified>
</cp:coreProperties>
</file>