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88" r:id="rId2"/>
    <p:sldId id="365" r:id="rId3"/>
    <p:sldId id="362" r:id="rId4"/>
    <p:sldId id="324" r:id="rId5"/>
    <p:sldId id="361" r:id="rId6"/>
    <p:sldId id="363" r:id="rId7"/>
    <p:sldId id="366" r:id="rId8"/>
    <p:sldId id="364" r:id="rId9"/>
    <p:sldId id="343" r:id="rId10"/>
    <p:sldId id="357" r:id="rId11"/>
    <p:sldId id="358" r:id="rId12"/>
    <p:sldId id="351" r:id="rId13"/>
    <p:sldId id="360" r:id="rId14"/>
    <p:sldId id="359" r:id="rId15"/>
    <p:sldId id="322" r:id="rId1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8"/>
      <p:bold r:id="rId19"/>
    </p:embeddedFont>
    <p:embeddedFont>
      <p:font typeface="Barlow Condensed Medium" panose="00000606000000000000" pitchFamily="2" charset="0"/>
      <p:regular r:id="rId20"/>
      <p: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Raleway Thin" pitchFamily="2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ADD"/>
    <a:srgbClr val="FFFFFF"/>
    <a:srgbClr val="00B5DD"/>
    <a:srgbClr val="D100EB"/>
    <a:srgbClr val="006DDF"/>
    <a:srgbClr val="02A204"/>
    <a:srgbClr val="E73812"/>
    <a:srgbClr val="328B9C"/>
    <a:srgbClr val="F99901"/>
    <a:srgbClr val="A26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9F19-BD26-456C-8C43-4EFE1FDC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481" y="1832678"/>
            <a:ext cx="8353394" cy="1466853"/>
          </a:xfrm>
        </p:spPr>
        <p:txBody>
          <a:bodyPr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FORECASTING USING HMM AND SVR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7A5CC-33D5-4126-9C29-D92038844739}"/>
              </a:ext>
            </a:extLst>
          </p:cNvPr>
          <p:cNvSpPr txBox="1"/>
          <p:nvPr/>
        </p:nvSpPr>
        <p:spPr>
          <a:xfrm>
            <a:off x="7256854" y="3653767"/>
            <a:ext cx="36248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Tanuj M   </a:t>
            </a:r>
          </a:p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Aishwarya V</a:t>
            </a:r>
          </a:p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Apoorva 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408B-8E16-4EA5-A90D-C30554F12A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t="21236" r="19034" b="16920"/>
          <a:stretch>
            <a:fillRect/>
          </a:stretch>
        </p:blipFill>
        <p:spPr bwMode="auto">
          <a:xfrm>
            <a:off x="7470329" y="17200"/>
            <a:ext cx="1675272" cy="528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C613F-075B-404F-9FB3-B92AE1473554}"/>
              </a:ext>
            </a:extLst>
          </p:cNvPr>
          <p:cNvSpPr txBox="1"/>
          <p:nvPr/>
        </p:nvSpPr>
        <p:spPr>
          <a:xfrm>
            <a:off x="868658" y="3361086"/>
            <a:ext cx="316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GUIDED BY:</a:t>
            </a:r>
          </a:p>
          <a:p>
            <a:r>
              <a:rPr lang="en-IN" sz="17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Dr Subramani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B9E9E-41B5-4CBA-9163-CB38469A2C0B}"/>
              </a:ext>
            </a:extLst>
          </p:cNvPr>
          <p:cNvSpPr txBox="1"/>
          <p:nvPr/>
        </p:nvSpPr>
        <p:spPr>
          <a:xfrm>
            <a:off x="3149827" y="1442798"/>
            <a:ext cx="5671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arlow Condensed Medium" panose="020B0604020202020204" pitchFamily="2" charset="0"/>
              </a:rPr>
              <a:t>19MAT301 – MIS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11368-6B13-428E-844C-A5082ECFBB61}"/>
              </a:ext>
            </a:extLst>
          </p:cNvPr>
          <p:cNvSpPr txBox="1"/>
          <p:nvPr/>
        </p:nvSpPr>
        <p:spPr>
          <a:xfrm>
            <a:off x="6916282" y="3299531"/>
            <a:ext cx="27833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368660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FB25A-DF82-4C46-9995-E791DA2B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13244-E953-476E-89E9-7BE13709D3D2}"/>
              </a:ext>
            </a:extLst>
          </p:cNvPr>
          <p:cNvSpPr txBox="1"/>
          <p:nvPr/>
        </p:nvSpPr>
        <p:spPr>
          <a:xfrm>
            <a:off x="663232" y="1596287"/>
            <a:ext cx="71227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SVR is a supervised learning algorithm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 vector Regression is similar to Support Vector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SVM, the model tries to separate as much as possible the different classes by forming an hyper plane.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SVR, the model tries to form a surface by fitting the data points as much as possible and predicts a value from a continuous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Here the data points are mapped into higher dimensional space where SVR – RBF kernel is applied.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A43611-E3B6-4F98-8127-4AA8DE9585D6}"/>
              </a:ext>
            </a:extLst>
          </p:cNvPr>
          <p:cNvSpPr txBox="1">
            <a:spLocks/>
          </p:cNvSpPr>
          <p:nvPr/>
        </p:nvSpPr>
        <p:spPr>
          <a:xfrm>
            <a:off x="482025" y="513587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200" dirty="0">
                <a:latin typeface="Bahnschrift" panose="020B0502040204020203" pitchFamily="34" charset="0"/>
              </a:rPr>
              <a:t>PREDICTION USING NON-PROBABILISTIC MODEL-SVR</a:t>
            </a:r>
          </a:p>
        </p:txBody>
      </p:sp>
    </p:spTree>
    <p:extLst>
      <p:ext uri="{BB962C8B-B14F-4D97-AF65-F5344CB8AC3E}">
        <p14:creationId xmlns:p14="http://schemas.microsoft.com/office/powerpoint/2010/main" val="70008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3C9-F97E-4C79-9090-32C17B0A8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0813A4-1E83-4A4B-A6B7-8E4AD631FA75}"/>
                  </a:ext>
                </a:extLst>
              </p:cNvPr>
              <p:cNvSpPr txBox="1"/>
              <p:nvPr/>
            </p:nvSpPr>
            <p:spPr>
              <a:xfrm>
                <a:off x="485554" y="1460116"/>
                <a:ext cx="748314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Consider the data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,….,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- all the four prices on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- the close price/open price/high/low of the next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SVR defines function which takes in the current day’s prices and predicts the next day’s close/open/high/low prices.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Current day’s prices are passed to the SVR and next day’s prices are predicted and compared with the true observations.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Then the true observations are included in the training data set to retune the model.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0813A4-1E83-4A4B-A6B7-8E4AD631F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54" y="1460116"/>
                <a:ext cx="7483145" cy="2462213"/>
              </a:xfrm>
              <a:prstGeom prst="rect">
                <a:avLst/>
              </a:prstGeom>
              <a:blipFill>
                <a:blip r:embed="rId2"/>
                <a:stretch>
                  <a:fillRect l="-163" t="-744" b="-1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8816C99-4886-4C11-AC2B-4BE3DA363319}"/>
              </a:ext>
            </a:extLst>
          </p:cNvPr>
          <p:cNvSpPr txBox="1">
            <a:spLocks/>
          </p:cNvSpPr>
          <p:nvPr/>
        </p:nvSpPr>
        <p:spPr>
          <a:xfrm>
            <a:off x="425001" y="59006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IMPLEMENTATION USING SVR</a:t>
            </a:r>
          </a:p>
        </p:txBody>
      </p:sp>
    </p:spTree>
    <p:extLst>
      <p:ext uri="{BB962C8B-B14F-4D97-AF65-F5344CB8AC3E}">
        <p14:creationId xmlns:p14="http://schemas.microsoft.com/office/powerpoint/2010/main" val="182608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9105-4B14-40FB-8CA1-D1204A58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5" y="600184"/>
            <a:ext cx="5640900" cy="1082700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</a:rPr>
              <a:t>RESULT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B314-1E23-45DB-BF6E-1E5989B20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949E3C1-E0ED-4BA0-ADB5-9092232D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" y="1388947"/>
            <a:ext cx="7406131" cy="261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1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74A65-3498-4662-B4E7-7C2AA34B0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59A442-DC29-444E-A06B-E4C61760CB6B}"/>
                  </a:ext>
                </a:extLst>
              </p:cNvPr>
              <p:cNvSpPr txBox="1"/>
              <p:nvPr/>
            </p:nvSpPr>
            <p:spPr>
              <a:xfrm>
                <a:off x="659463" y="3685434"/>
                <a:ext cx="6910918" cy="1027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MAPE (Mean Absolute Percentage Error)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59A442-DC29-444E-A06B-E4C61760C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63" y="3685434"/>
                <a:ext cx="6910918" cy="1027333"/>
              </a:xfrm>
              <a:prstGeom prst="rect">
                <a:avLst/>
              </a:prstGeom>
              <a:blipFill>
                <a:blip r:embed="rId2"/>
                <a:stretch>
                  <a:fillRect l="-265" t="-14286" b="-86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0774EE7D-9F6B-40EE-B14B-A25A45C0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028121" cy="1082700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</a:rPr>
              <a:t>PERFORMANCE (ERROR RATE)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C70641E-AAD5-43E2-905D-39F532041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18861" b="4421"/>
          <a:stretch/>
        </p:blipFill>
        <p:spPr bwMode="auto">
          <a:xfrm>
            <a:off x="2352874" y="1253216"/>
            <a:ext cx="4147162" cy="22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E249F-2E98-4D52-B5DF-CE736F9561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61655-0D3E-495E-AD37-6C1421F652AF}"/>
              </a:ext>
            </a:extLst>
          </p:cNvPr>
          <p:cNvSpPr txBox="1"/>
          <p:nvPr/>
        </p:nvSpPr>
        <p:spPr>
          <a:xfrm>
            <a:off x="318993" y="1499081"/>
            <a:ext cx="7772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Both HMM and SVR models give similar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predictions diverge when prices are predicted for more than one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HMM captures the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voltaility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 stock prices while SVR gives more stable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FBB060-6368-48DD-A3FB-4266A10DCB7D}"/>
              </a:ext>
            </a:extLst>
          </p:cNvPr>
          <p:cNvSpPr txBox="1">
            <a:spLocks/>
          </p:cNvSpPr>
          <p:nvPr/>
        </p:nvSpPr>
        <p:spPr>
          <a:xfrm>
            <a:off x="425001" y="568766"/>
            <a:ext cx="8452474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2814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79242-C8D2-4EE7-A9BD-C20DB75C9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A97A1-17B9-4090-9E17-FC1175705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4"/>
          <a:stretch/>
        </p:blipFill>
        <p:spPr>
          <a:xfrm>
            <a:off x="0" y="0"/>
            <a:ext cx="472160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89A4E5-3BA1-4812-B7CF-1A318D82241F}"/>
              </a:ext>
            </a:extLst>
          </p:cNvPr>
          <p:cNvSpPr/>
          <p:nvPr/>
        </p:nvSpPr>
        <p:spPr>
          <a:xfrm>
            <a:off x="4721601" y="0"/>
            <a:ext cx="4422399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8E1F3-AAD3-4923-8888-A7D1515398C3}"/>
              </a:ext>
            </a:extLst>
          </p:cNvPr>
          <p:cNvSpPr/>
          <p:nvPr/>
        </p:nvSpPr>
        <p:spPr>
          <a:xfrm>
            <a:off x="4671237" y="1699259"/>
            <a:ext cx="4472763" cy="1780431"/>
          </a:xfrm>
          <a:prstGeom prst="rect">
            <a:avLst/>
          </a:prstGeom>
          <a:solidFill>
            <a:srgbClr val="01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AAA08-E242-4B8A-9928-B564B4E796FC}"/>
              </a:ext>
            </a:extLst>
          </p:cNvPr>
          <p:cNvSpPr txBox="1"/>
          <p:nvPr/>
        </p:nvSpPr>
        <p:spPr>
          <a:xfrm>
            <a:off x="3859619" y="2248584"/>
            <a:ext cx="4600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6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11F-4D3D-4ED4-95E9-008C04694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5DBAA0-7223-4633-B714-E3EEFADD0D04}"/>
              </a:ext>
            </a:extLst>
          </p:cNvPr>
          <p:cNvSpPr txBox="1">
            <a:spLocks/>
          </p:cNvSpPr>
          <p:nvPr/>
        </p:nvSpPr>
        <p:spPr>
          <a:xfrm>
            <a:off x="457200" y="690667"/>
            <a:ext cx="7581017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What is Stock &amp; Stock Forecasting</a:t>
            </a:r>
          </a:p>
        </p:txBody>
      </p:sp>
      <p:pic>
        <p:nvPicPr>
          <p:cNvPr id="1026" name="Picture 2" descr="167,061 Stock Market Stock Vector Illustration and Royalty Free Stock  Market Clipart">
            <a:extLst>
              <a:ext uri="{FF2B5EF4-FFF2-40B4-BE49-F238E27FC236}">
                <a16:creationId xmlns:a16="http://schemas.microsoft.com/office/drawing/2014/main" id="{48B8D5C3-828D-4394-A15D-8708A4E5A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" t="10059" r="7330" b="5372"/>
          <a:stretch/>
        </p:blipFill>
        <p:spPr bwMode="auto">
          <a:xfrm>
            <a:off x="6646804" y="2661100"/>
            <a:ext cx="2002221" cy="160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g with money clipart PNG - Similar PNG">
            <a:extLst>
              <a:ext uri="{FF2B5EF4-FFF2-40B4-BE49-F238E27FC236}">
                <a16:creationId xmlns:a16="http://schemas.microsoft.com/office/drawing/2014/main" id="{3447686C-593E-4052-87BD-33327C57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73" b="94737" l="9804" r="89706">
                        <a14:foregroundMark x1="29902" y1="13360" x2="63235" y2="9312"/>
                        <a14:foregroundMark x1="63235" y1="9312" x2="62255" y2="17814"/>
                        <a14:foregroundMark x1="47549" y1="6073" x2="53431" y2="8907"/>
                        <a14:foregroundMark x1="10294" y1="64372" x2="13725" y2="63158"/>
                        <a14:foregroundMark x1="29412" y1="91498" x2="24020" y2="90283"/>
                        <a14:foregroundMark x1="64216" y1="91498" x2="61765" y2="90283"/>
                        <a14:foregroundMark x1="28922" y1="94332" x2="28922" y2="94332"/>
                        <a14:foregroundMark x1="26471" y1="94737" x2="26471" y2="94737"/>
                        <a14:foregroundMark x1="29902" y1="91093" x2="29902" y2="91093"/>
                        <a14:foregroundMark x1="31373" y1="89474" x2="31373" y2="89474"/>
                        <a14:foregroundMark x1="32843" y1="88664" x2="32843" y2="88664"/>
                        <a14:foregroundMark x1="29412" y1="88664" x2="29412" y2="88664"/>
                        <a14:foregroundMark x1="26471" y1="90283" x2="26471" y2="90283"/>
                        <a14:foregroundMark x1="26471" y1="88664" x2="26471" y2="88664"/>
                        <a14:foregroundMark x1="24510" y1="91498" x2="24510" y2="93927"/>
                        <a14:foregroundMark x1="65196" y1="90283" x2="66176" y2="88664"/>
                        <a14:foregroundMark x1="74020" y1="88664" x2="69608" y2="927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" y="3657600"/>
            <a:ext cx="1152853" cy="139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imation Question Mark Clip Art - Question Mark Man Png Transparent Png  (#5392201) - PinClipart">
            <a:extLst>
              <a:ext uri="{FF2B5EF4-FFF2-40B4-BE49-F238E27FC236}">
                <a16:creationId xmlns:a16="http://schemas.microsoft.com/office/drawing/2014/main" id="{C9D9592C-659A-4AE2-A388-0BD3E3F2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06" b="90000" l="9318" r="90000">
                        <a14:foregroundMark x1="10341" y1="26209" x2="20909" y2="20131"/>
                        <a14:foregroundMark x1="16591" y1="26405" x2="29432" y2="19020"/>
                        <a14:foregroundMark x1="21818" y1="19412" x2="72955" y2="12680"/>
                        <a14:foregroundMark x1="72955" y1="12680" x2="66705" y2="44444"/>
                        <a14:foregroundMark x1="66705" y1="44444" x2="50795" y2="64706"/>
                        <a14:foregroundMark x1="36250" y1="10131" x2="61818" y2="6732"/>
                        <a14:foregroundMark x1="35909" y1="8889" x2="54886" y2="5948"/>
                        <a14:foregroundMark x1="19432" y1="17255" x2="9773" y2="27778"/>
                        <a14:foregroundMark x1="44205" y1="80392" x2="56705" y2="80980"/>
                        <a14:foregroundMark x1="49091" y1="73856" x2="53864" y2="83595"/>
                        <a14:foregroundMark x1="27273" y1="87516" x2="14545" y2="89739"/>
                        <a14:foregroundMark x1="55227" y1="49608" x2="42159" y2="65294"/>
                        <a14:foregroundMark x1="23523" y1="16275" x2="42500" y2="5752"/>
                        <a14:foregroundMark x1="20795" y1="14248" x2="50455" y2="6340"/>
                        <a14:foregroundMark x1="20455" y1="14641" x2="43523" y2="6732"/>
                        <a14:foregroundMark x1="15568" y1="17451" x2="42159" y2="5948"/>
                        <a14:foregroundMark x1="18636" y1="17647" x2="45568" y2="6536"/>
                        <a14:foregroundMark x1="79091" y1="19608" x2="89773" y2="35686"/>
                        <a14:foregroundMark x1="17614" y1="17451" x2="43864" y2="6144"/>
                        <a14:foregroundMark x1="19773" y1="15490" x2="49432" y2="5359"/>
                        <a14:foregroundMark x1="21136" y1="16275" x2="45568" y2="4771"/>
                        <a14:foregroundMark x1="13864" y1="21438" x2="33182" y2="7712"/>
                        <a14:foregroundMark x1="9318" y1="19804" x2="36591" y2="6732"/>
                        <a14:foregroundMark x1="20114" y1="14902" x2="39432" y2="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7791">
            <a:off x="7557034" y="358669"/>
            <a:ext cx="719082" cy="12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B42CF1-6380-4A18-86F5-5001433CEF53}"/>
              </a:ext>
            </a:extLst>
          </p:cNvPr>
          <p:cNvSpPr txBox="1"/>
          <p:nvPr/>
        </p:nvSpPr>
        <p:spPr>
          <a:xfrm>
            <a:off x="623723" y="1773367"/>
            <a:ext cx="68836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i="0" dirty="0">
                <a:solidFill>
                  <a:schemeClr val="tx1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ocks are a type of investment.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Stocks Trade values – OPEN, HIGH, LOW &amp;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Stock forecast is an attempt to predict the future value of an individual stock.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9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0FC49-159F-49DD-87DD-E583F4F1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0667"/>
            <a:ext cx="5640900" cy="2640900"/>
          </a:xfrm>
        </p:spPr>
        <p:txBody>
          <a:bodyPr/>
          <a:lstStyle/>
          <a:p>
            <a:r>
              <a:rPr lang="en-US" sz="1800" b="0" i="0" dirty="0">
                <a:effectLst/>
                <a:latin typeface="Segoe UI" panose="020B0502040204020203" pitchFamily="34" charset="0"/>
              </a:rPr>
              <a:t>Research Gap Of Your Project </a:t>
            </a:r>
          </a:p>
          <a:p>
            <a:r>
              <a:rPr lang="en-US" sz="1800" b="0" i="0" dirty="0">
                <a:effectLst/>
                <a:latin typeface="Segoe UI" panose="020B0502040204020203" pitchFamily="34" charset="0"/>
              </a:rPr>
              <a:t>Existing Work Carried Out For That Field</a:t>
            </a:r>
          </a:p>
          <a:p>
            <a:r>
              <a:rPr lang="en-US" sz="1800" dirty="0">
                <a:latin typeface="Segoe UI" panose="020B0502040204020203" pitchFamily="34" charset="0"/>
              </a:rPr>
              <a:t>Motivation</a:t>
            </a:r>
          </a:p>
          <a:p>
            <a:r>
              <a:rPr lang="en-US" sz="1800" b="0" i="0" dirty="0">
                <a:effectLst/>
                <a:latin typeface="Segoe UI" panose="020B0502040204020203" pitchFamily="34" charset="0"/>
              </a:rPr>
              <a:t>Comparative Study 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D99C6-1955-4A92-B2D2-293C849FA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E5AC71-923B-4176-BB91-274A29CFFC4B}"/>
              </a:ext>
            </a:extLst>
          </p:cNvPr>
          <p:cNvSpPr txBox="1">
            <a:spLocks/>
          </p:cNvSpPr>
          <p:nvPr/>
        </p:nvSpPr>
        <p:spPr>
          <a:xfrm>
            <a:off x="457200" y="684090"/>
            <a:ext cx="7581017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600" dirty="0">
                <a:latin typeface="Bahnschrift" panose="020B0502040204020203" pitchFamily="34" charset="0"/>
              </a:rPr>
              <a:t>PROJECT INSIGHT</a:t>
            </a:r>
          </a:p>
        </p:txBody>
      </p:sp>
    </p:spTree>
    <p:extLst>
      <p:ext uri="{BB962C8B-B14F-4D97-AF65-F5344CB8AC3E}">
        <p14:creationId xmlns:p14="http://schemas.microsoft.com/office/powerpoint/2010/main" val="283523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E1C3-988B-4AAC-A02B-A3804F4A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62" y="644183"/>
            <a:ext cx="5640900" cy="1082700"/>
          </a:xfrm>
        </p:spPr>
        <p:txBody>
          <a:bodyPr/>
          <a:lstStyle/>
          <a:p>
            <a:r>
              <a:rPr lang="en-IN" sz="3600" dirty="0">
                <a:latin typeface="Bahnschrift" panose="020B0502040204020203" pitchFamily="34" charset="0"/>
              </a:rPr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FAB9-F520-438E-99BF-732B8C023C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57A45-6F67-4916-A8B2-AFD4593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37" y="1559236"/>
            <a:ext cx="3262938" cy="1834114"/>
          </a:xfrm>
          <a:prstGeom prst="rect">
            <a:avLst/>
          </a:prstGeom>
          <a:effectLst>
            <a:outerShdw dist="50800" dir="5400000" sx="25000" sy="25000" algn="ctr" rotWithShape="0">
              <a:srgbClr val="000000">
                <a:alpha val="78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4C4FA-CEBD-429F-9E60-C8935054B8B0}"/>
              </a:ext>
            </a:extLst>
          </p:cNvPr>
          <p:cNvSpPr txBox="1"/>
          <p:nvPr/>
        </p:nvSpPr>
        <p:spPr>
          <a:xfrm>
            <a:off x="517358" y="1018201"/>
            <a:ext cx="48768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probabilistic model –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Hidden Markov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the model using the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Predict next day’s prices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non-probabilistic model –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the model using the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Predict next day’s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the results with the results obtained using HMM</a:t>
            </a:r>
          </a:p>
        </p:txBody>
      </p:sp>
    </p:spTree>
    <p:extLst>
      <p:ext uri="{BB962C8B-B14F-4D97-AF65-F5344CB8AC3E}">
        <p14:creationId xmlns:p14="http://schemas.microsoft.com/office/powerpoint/2010/main" val="120425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DF8A3-D24F-419E-B6D0-822D096C7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EEF86-213E-439F-9928-67556F1E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4" y="132115"/>
            <a:ext cx="8289491" cy="47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16B8E-2920-49B6-BA03-DEC18AF5A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C9563-CE33-4295-8102-F0BD93E8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</p:spPr>
        <p:txBody>
          <a:bodyPr/>
          <a:lstStyle/>
          <a:p>
            <a:r>
              <a:rPr lang="en-IN" sz="3600" dirty="0">
                <a:latin typeface="Bahnschrift" panose="020B0502040204020203" pitchFamily="34" charset="0"/>
              </a:rPr>
              <a:t>HIDDEN MARKOV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CB6F6-A9FB-4901-AF5E-D3A6D261C0B2}"/>
              </a:ext>
            </a:extLst>
          </p:cNvPr>
          <p:cNvSpPr txBox="1"/>
          <p:nvPr/>
        </p:nvSpPr>
        <p:spPr>
          <a:xfrm>
            <a:off x="403284" y="1410028"/>
            <a:ext cx="8010613" cy="16680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Hidden Markov Model deals with inferring the 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of a system given some unreliable or ambiguous 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observations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from that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Flexible and computationally more efficient.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Curved Connector 14">
            <a:extLst>
              <a:ext uri="{FF2B5EF4-FFF2-40B4-BE49-F238E27FC236}">
                <a16:creationId xmlns:a16="http://schemas.microsoft.com/office/drawing/2014/main" id="{7562A676-9663-451C-ACD0-20E1BFD2AE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3544" y="2784255"/>
            <a:ext cx="1245642" cy="452221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85856F0-0AFB-4C21-B08B-51B52F8E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12" y="2729024"/>
            <a:ext cx="5003756" cy="19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E7AA-6480-4164-9F5B-0C810663E8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2" descr="Diagram&#10;&#10;Description automatically generated">
            <a:extLst>
              <a:ext uri="{FF2B5EF4-FFF2-40B4-BE49-F238E27FC236}">
                <a16:creationId xmlns:a16="http://schemas.microsoft.com/office/drawing/2014/main" id="{53DBA226-8083-4BE7-9BAE-0C040C2C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28" y="683904"/>
            <a:ext cx="4223793" cy="2279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8EF16-279D-49AB-A7D0-660A5C789E46}"/>
              </a:ext>
            </a:extLst>
          </p:cNvPr>
          <p:cNvSpPr txBox="1"/>
          <p:nvPr/>
        </p:nvSpPr>
        <p:spPr>
          <a:xfrm>
            <a:off x="1751550" y="3203029"/>
            <a:ext cx="5640899" cy="166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parameters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explaining how the HMM behaves over time: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                                       1. Initial State Probabilities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                                       2. State Transition Matrix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                                       3. Observation Probability Matrix</a:t>
            </a:r>
          </a:p>
          <a:p>
            <a:pPr>
              <a:lnSpc>
                <a:spcPct val="15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8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87D8E-F2AE-48CF-8082-20D769FCF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63F2C-9FCD-4788-A34D-C5D56F4F6BDF}"/>
              </a:ext>
            </a:extLst>
          </p:cNvPr>
          <p:cNvSpPr txBox="1"/>
          <p:nvPr/>
        </p:nvSpPr>
        <p:spPr>
          <a:xfrm>
            <a:off x="457199" y="1608541"/>
            <a:ext cx="5735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are underlying ‘hidden’ states which drive the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Investor can observe only the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States and the transition probabilities are unknown.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Observations are continuous vector- Open Price, Closing Price, High and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Emission probabilities are PDF and assumed to be multivariate Gaussian distribution.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D9B8E2-A491-49CC-A8BD-291D88D3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871791" cy="1082700"/>
          </a:xfrm>
        </p:spPr>
        <p:txBody>
          <a:bodyPr/>
          <a:lstStyle/>
          <a:p>
            <a:r>
              <a:rPr lang="en-IN" sz="3600" dirty="0">
                <a:latin typeface="Bahnschrift" panose="020B0502040204020203" pitchFamily="34" charset="0"/>
              </a:rPr>
              <a:t>STOCKS AS HIDDEN MARKOV MODEL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40F749-D42B-4281-9408-A76FC603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b="11397"/>
          <a:stretch/>
        </p:blipFill>
        <p:spPr>
          <a:xfrm>
            <a:off x="6077766" y="1323215"/>
            <a:ext cx="2850514" cy="22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3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87F2-5008-459B-8456-F1BEEEBE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64" y="567179"/>
            <a:ext cx="7791129" cy="1082700"/>
          </a:xfrm>
        </p:spPr>
        <p:txBody>
          <a:bodyPr/>
          <a:lstStyle/>
          <a:p>
            <a:r>
              <a:rPr lang="en-US" sz="3600" dirty="0">
                <a:latin typeface="Bahnschrift" panose="020B0502040204020203" pitchFamily="34" charset="0"/>
              </a:rPr>
              <a:t>PREDICTION OF STOCKS PRICES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A1680-77EE-4C24-BBA4-07D50BC47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E8F3DD-D2C1-4BAB-B752-D744A6A7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1629794"/>
            <a:ext cx="3019425" cy="2483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54779-291B-4133-8B9D-C78EBC78F3C9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D7CFF-439A-4DCF-A5B6-2B96FAF31D71}"/>
              </a:ext>
            </a:extLst>
          </p:cNvPr>
          <p:cNvSpPr txBox="1"/>
          <p:nvPr/>
        </p:nvSpPr>
        <p:spPr>
          <a:xfrm>
            <a:off x="547007" y="1397454"/>
            <a:ext cx="4743450" cy="2637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Take windows of k previous observations from today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log-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liklihood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the given model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it with the log-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likelyhood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 previous sub-sequences of the same size by shifting the window by one day in the direction of past data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Calculating the difference in prices for prediction:</a:t>
            </a:r>
          </a:p>
          <a:p>
            <a:pPr marL="285750" indent="-285750">
              <a:lnSpc>
                <a:spcPct val="150000"/>
              </a:lnSpc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7DDFB512-F205-478F-B926-39692A61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632" y="3624949"/>
            <a:ext cx="2362200" cy="4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460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566</Words>
  <Application>Microsoft Office PowerPoint</Application>
  <PresentationFormat>On-screen Show (16:9)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Bahnschrift</vt:lpstr>
      <vt:lpstr>Barlow Condensed Medium</vt:lpstr>
      <vt:lpstr>Raleway Thin</vt:lpstr>
      <vt:lpstr>Segoe UI</vt:lpstr>
      <vt:lpstr>Cambria Math</vt:lpstr>
      <vt:lpstr>Barlow Light</vt:lpstr>
      <vt:lpstr>Arial</vt:lpstr>
      <vt:lpstr>Wingdings</vt:lpstr>
      <vt:lpstr>Gaoler template</vt:lpstr>
      <vt:lpstr>STOCK FORECASTING USING HMM AND SVR</vt:lpstr>
      <vt:lpstr>PowerPoint Presentation</vt:lpstr>
      <vt:lpstr>PowerPoint Presentation</vt:lpstr>
      <vt:lpstr>PROPOSED SOLUTION</vt:lpstr>
      <vt:lpstr>PowerPoint Presentation</vt:lpstr>
      <vt:lpstr>HIDDEN MARKOV MODEL</vt:lpstr>
      <vt:lpstr>PowerPoint Presentation</vt:lpstr>
      <vt:lpstr>STOCKS AS HIDDEN MARKOV MODEL</vt:lpstr>
      <vt:lpstr>PREDICTION OF STOCKS PRICES</vt:lpstr>
      <vt:lpstr>PowerPoint Presentation</vt:lpstr>
      <vt:lpstr>PowerPoint Presentation</vt:lpstr>
      <vt:lpstr>RESULT</vt:lpstr>
      <vt:lpstr>PERFORMANCE (ERROR RATE)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 Lekha Badam</dc:creator>
  <cp:lastModifiedBy>Virigineni Aishwarya</cp:lastModifiedBy>
  <cp:revision>139</cp:revision>
  <dcterms:modified xsi:type="dcterms:W3CDTF">2021-11-30T02:02:51Z</dcterms:modified>
</cp:coreProperties>
</file>