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 id="257" r:id="rId3"/>
    <p:sldId id="260" r:id="rId4"/>
    <p:sldId id="261" r:id="rId5"/>
    <p:sldId id="265" r:id="rId6"/>
    <p:sldId id="258" r:id="rId7"/>
    <p:sldId id="259" r:id="rId8"/>
    <p:sldId id="262" r:id="rId9"/>
    <p:sldId id="263" r:id="rId10"/>
    <p:sldId id="264"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Times Neue Roman" panose="020B0604020202020204" charset="0"/>
      <p:regular r:id="rId16"/>
    </p:embeddedFont>
    <p:embeddedFont>
      <p:font typeface="Times Neue Roman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22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D0211-B62E-4418-B01E-15B292BBBD73}"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495B5574-65F7-4E86-A9CF-8A8A17D86A6A}">
      <dgm:prSet/>
      <dgm:spPr/>
      <dgm:t>
        <a:bodyPr/>
        <a:lstStyle/>
        <a:p>
          <a:r>
            <a:rPr lang="en-US"/>
            <a:t>Default movement:  Forward</a:t>
          </a:r>
        </a:p>
      </dgm:t>
    </dgm:pt>
    <dgm:pt modelId="{19BF5720-B4E6-400C-BDD8-6250FE42070E}" type="parTrans" cxnId="{698A7E3C-1EEA-45A5-837B-A7EB826C226A}">
      <dgm:prSet/>
      <dgm:spPr/>
      <dgm:t>
        <a:bodyPr/>
        <a:lstStyle/>
        <a:p>
          <a:endParaRPr lang="en-US"/>
        </a:p>
      </dgm:t>
    </dgm:pt>
    <dgm:pt modelId="{740C6324-7375-41FE-98F5-38146F500A93}" type="sibTrans" cxnId="{698A7E3C-1EEA-45A5-837B-A7EB826C226A}">
      <dgm:prSet/>
      <dgm:spPr/>
      <dgm:t>
        <a:bodyPr/>
        <a:lstStyle/>
        <a:p>
          <a:endParaRPr lang="en-US"/>
        </a:p>
      </dgm:t>
    </dgm:pt>
    <dgm:pt modelId="{BB3465B8-8C35-41FF-B6D1-346BD316B42A}">
      <dgm:prSet/>
      <dgm:spPr/>
      <dgm:t>
        <a:bodyPr/>
        <a:lstStyle/>
        <a:p>
          <a:r>
            <a:rPr lang="en-US"/>
            <a:t>When it encounters an obstacle, the bot should take a U-turn</a:t>
          </a:r>
        </a:p>
      </dgm:t>
    </dgm:pt>
    <dgm:pt modelId="{DC668956-7C94-44E2-B9EE-4E0BEA671F5D}" type="parTrans" cxnId="{AAB398E8-77C5-47A9-A398-1D25AAA0E28D}">
      <dgm:prSet/>
      <dgm:spPr/>
      <dgm:t>
        <a:bodyPr/>
        <a:lstStyle/>
        <a:p>
          <a:endParaRPr lang="en-US"/>
        </a:p>
      </dgm:t>
    </dgm:pt>
    <dgm:pt modelId="{3AF50F20-3B51-449B-8C20-1F84351EBB78}" type="sibTrans" cxnId="{AAB398E8-77C5-47A9-A398-1D25AAA0E28D}">
      <dgm:prSet/>
      <dgm:spPr/>
      <dgm:t>
        <a:bodyPr/>
        <a:lstStyle/>
        <a:p>
          <a:endParaRPr lang="en-US"/>
        </a:p>
      </dgm:t>
    </dgm:pt>
    <dgm:pt modelId="{0225F5E7-AA52-42F4-B860-F65D4EC33A99}" type="pres">
      <dgm:prSet presAssocID="{BF0D0211-B62E-4418-B01E-15B292BBBD73}" presName="Name0" presStyleCnt="0">
        <dgm:presLayoutVars>
          <dgm:dir/>
          <dgm:resizeHandles val="exact"/>
        </dgm:presLayoutVars>
      </dgm:prSet>
      <dgm:spPr/>
    </dgm:pt>
    <dgm:pt modelId="{15C63FA8-7978-46B0-AF83-713622E0A26D}" type="pres">
      <dgm:prSet presAssocID="{495B5574-65F7-4E86-A9CF-8A8A17D86A6A}" presName="node" presStyleLbl="node1" presStyleIdx="0" presStyleCnt="3">
        <dgm:presLayoutVars>
          <dgm:bulletEnabled val="1"/>
        </dgm:presLayoutVars>
      </dgm:prSet>
      <dgm:spPr/>
    </dgm:pt>
    <dgm:pt modelId="{F830563B-1B95-446F-9DBC-92EEBCCEDE92}" type="pres">
      <dgm:prSet presAssocID="{740C6324-7375-41FE-98F5-38146F500A93}" presName="sibTransSpacerBeforeConnector" presStyleCnt="0"/>
      <dgm:spPr/>
    </dgm:pt>
    <dgm:pt modelId="{35F46BCB-0BCF-44FB-9DEA-171C0B9CEF73}" type="pres">
      <dgm:prSet presAssocID="{740C6324-7375-41FE-98F5-38146F500A93}" presName="sibTrans" presStyleLbl="node1" presStyleIdx="1" presStyleCnt="3"/>
      <dgm:spPr/>
    </dgm:pt>
    <dgm:pt modelId="{50472E74-3761-4561-BB68-D064303C2CF9}" type="pres">
      <dgm:prSet presAssocID="{740C6324-7375-41FE-98F5-38146F500A93}" presName="sibTransSpacerAfterConnector" presStyleCnt="0"/>
      <dgm:spPr/>
    </dgm:pt>
    <dgm:pt modelId="{2730B49F-67E6-41F1-973F-6CE56451B239}" type="pres">
      <dgm:prSet presAssocID="{BB3465B8-8C35-41FF-B6D1-346BD316B42A}" presName="node" presStyleLbl="node1" presStyleIdx="2" presStyleCnt="3">
        <dgm:presLayoutVars>
          <dgm:bulletEnabled val="1"/>
        </dgm:presLayoutVars>
      </dgm:prSet>
      <dgm:spPr/>
    </dgm:pt>
  </dgm:ptLst>
  <dgm:cxnLst>
    <dgm:cxn modelId="{B8CEC61F-6622-4923-B885-3FDB117778F7}" type="presOf" srcId="{740C6324-7375-41FE-98F5-38146F500A93}" destId="{35F46BCB-0BCF-44FB-9DEA-171C0B9CEF73}" srcOrd="0" destOrd="0" presId="urn:microsoft.com/office/officeart/2016/7/layout/BasicProcessNew"/>
    <dgm:cxn modelId="{698A7E3C-1EEA-45A5-837B-A7EB826C226A}" srcId="{BF0D0211-B62E-4418-B01E-15B292BBBD73}" destId="{495B5574-65F7-4E86-A9CF-8A8A17D86A6A}" srcOrd="0" destOrd="0" parTransId="{19BF5720-B4E6-400C-BDD8-6250FE42070E}" sibTransId="{740C6324-7375-41FE-98F5-38146F500A93}"/>
    <dgm:cxn modelId="{603C9CC2-3511-44A6-8B49-C5EA6963AFFB}" type="presOf" srcId="{BF0D0211-B62E-4418-B01E-15B292BBBD73}" destId="{0225F5E7-AA52-42F4-B860-F65D4EC33A99}" srcOrd="0" destOrd="0" presId="urn:microsoft.com/office/officeart/2016/7/layout/BasicProcessNew"/>
    <dgm:cxn modelId="{67B13EC4-9703-4F2A-BCC8-1891E2D8EEC1}" type="presOf" srcId="{BB3465B8-8C35-41FF-B6D1-346BD316B42A}" destId="{2730B49F-67E6-41F1-973F-6CE56451B239}" srcOrd="0" destOrd="0" presId="urn:microsoft.com/office/officeart/2016/7/layout/BasicProcessNew"/>
    <dgm:cxn modelId="{AAB398E8-77C5-47A9-A398-1D25AAA0E28D}" srcId="{BF0D0211-B62E-4418-B01E-15B292BBBD73}" destId="{BB3465B8-8C35-41FF-B6D1-346BD316B42A}" srcOrd="1" destOrd="0" parTransId="{DC668956-7C94-44E2-B9EE-4E0BEA671F5D}" sibTransId="{3AF50F20-3B51-449B-8C20-1F84351EBB78}"/>
    <dgm:cxn modelId="{B72E27FE-9D37-4DA7-A52F-E7D75F5EA41D}" type="presOf" srcId="{495B5574-65F7-4E86-A9CF-8A8A17D86A6A}" destId="{15C63FA8-7978-46B0-AF83-713622E0A26D}" srcOrd="0" destOrd="0" presId="urn:microsoft.com/office/officeart/2016/7/layout/BasicProcessNew"/>
    <dgm:cxn modelId="{6421D645-E40A-44E7-8BA8-B0ABC68422D9}" type="presParOf" srcId="{0225F5E7-AA52-42F4-B860-F65D4EC33A99}" destId="{15C63FA8-7978-46B0-AF83-713622E0A26D}" srcOrd="0" destOrd="0" presId="urn:microsoft.com/office/officeart/2016/7/layout/BasicProcessNew"/>
    <dgm:cxn modelId="{CA6B2835-BBDD-4AF2-BD17-0BBE5CF7EB2B}" type="presParOf" srcId="{0225F5E7-AA52-42F4-B860-F65D4EC33A99}" destId="{F830563B-1B95-446F-9DBC-92EEBCCEDE92}" srcOrd="1" destOrd="0" presId="urn:microsoft.com/office/officeart/2016/7/layout/BasicProcessNew"/>
    <dgm:cxn modelId="{E6CAC748-F7A5-489A-8951-32AFAFF97DDA}" type="presParOf" srcId="{0225F5E7-AA52-42F4-B860-F65D4EC33A99}" destId="{35F46BCB-0BCF-44FB-9DEA-171C0B9CEF73}" srcOrd="2" destOrd="0" presId="urn:microsoft.com/office/officeart/2016/7/layout/BasicProcessNew"/>
    <dgm:cxn modelId="{F0E61C40-4743-4B73-90DD-643EA20915B3}" type="presParOf" srcId="{0225F5E7-AA52-42F4-B860-F65D4EC33A99}" destId="{50472E74-3761-4561-BB68-D064303C2CF9}" srcOrd="3" destOrd="0" presId="urn:microsoft.com/office/officeart/2016/7/layout/BasicProcessNew"/>
    <dgm:cxn modelId="{ADAA59D1-AA18-4B54-A501-FC65B69F635A}" type="presParOf" srcId="{0225F5E7-AA52-42F4-B860-F65D4EC33A99}" destId="{2730B49F-67E6-41F1-973F-6CE56451B239}" srcOrd="4"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63FA8-7978-46B0-AF83-713622E0A26D}">
      <dsp:nvSpPr>
        <dsp:cNvPr id="0" name=""/>
        <dsp:cNvSpPr/>
      </dsp:nvSpPr>
      <dsp:spPr>
        <a:xfrm>
          <a:off x="864" y="2477271"/>
          <a:ext cx="2727384" cy="1636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en-US" sz="2300" kern="1200"/>
            <a:t>Default movement:  Forward</a:t>
          </a:r>
        </a:p>
      </dsp:txBody>
      <dsp:txXfrm>
        <a:off x="864" y="2477271"/>
        <a:ext cx="2727384" cy="1636430"/>
      </dsp:txXfrm>
    </dsp:sp>
    <dsp:sp modelId="{35F46BCB-0BCF-44FB-9DEA-171C0B9CEF73}">
      <dsp:nvSpPr>
        <dsp:cNvPr id="0" name=""/>
        <dsp:cNvSpPr/>
      </dsp:nvSpPr>
      <dsp:spPr>
        <a:xfrm>
          <a:off x="2801734" y="3173986"/>
          <a:ext cx="409107" cy="243000"/>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0B49F-67E6-41F1-973F-6CE56451B239}">
      <dsp:nvSpPr>
        <dsp:cNvPr id="0" name=""/>
        <dsp:cNvSpPr/>
      </dsp:nvSpPr>
      <dsp:spPr>
        <a:xfrm>
          <a:off x="3284327" y="2477271"/>
          <a:ext cx="2727384" cy="1636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en-US" sz="2300" kern="1200"/>
            <a:t>When it encounters an obstacle, the bot should take a U-turn</a:t>
          </a:r>
        </a:p>
      </dsp:txBody>
      <dsp:txXfrm>
        <a:off x="3284327" y="2477271"/>
        <a:ext cx="2727384" cy="1636430"/>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38765" y="1028700"/>
            <a:ext cx="498641" cy="220309"/>
          </a:xfrm>
          <a:prstGeom prst="rect">
            <a:avLst/>
          </a:prstGeom>
        </p:spPr>
      </p:pic>
      <p:pic>
        <p:nvPicPr>
          <p:cNvPr id="4" name="Picture 4"/>
          <p:cNvPicPr>
            <a:picLocks noChangeAspect="1"/>
          </p:cNvPicPr>
          <p:nvPr/>
        </p:nvPicPr>
        <p:blipFill>
          <a:blip r:embed="rId4"/>
          <a:srcRect l="6374" r="1090"/>
          <a:stretch>
            <a:fillRect/>
          </a:stretch>
        </p:blipFill>
        <p:spPr>
          <a:xfrm>
            <a:off x="0" y="0"/>
            <a:ext cx="4345781" cy="10287000"/>
          </a:xfrm>
          <a:prstGeom prst="rect">
            <a:avLst/>
          </a:prstGeom>
        </p:spPr>
      </p:pic>
      <p:pic>
        <p:nvPicPr>
          <p:cNvPr id="5" name="Picture 5"/>
          <p:cNvPicPr>
            <a:picLocks noChangeAspect="1"/>
          </p:cNvPicPr>
          <p:nvPr/>
        </p:nvPicPr>
        <p:blipFill>
          <a:blip r:embed="rId5"/>
          <a:srcRect/>
          <a:stretch>
            <a:fillRect/>
          </a:stretch>
        </p:blipFill>
        <p:spPr>
          <a:xfrm>
            <a:off x="169131" y="971658"/>
            <a:ext cx="3850727" cy="1244972"/>
          </a:xfrm>
          <a:prstGeom prst="rect">
            <a:avLst/>
          </a:prstGeom>
        </p:spPr>
      </p:pic>
      <p:pic>
        <p:nvPicPr>
          <p:cNvPr id="6" name="Picture 6"/>
          <p:cNvPicPr>
            <a:picLocks noChangeAspect="1"/>
          </p:cNvPicPr>
          <p:nvPr/>
        </p:nvPicPr>
        <p:blipFill>
          <a:blip r:embed="rId6"/>
          <a:srcRect/>
          <a:stretch>
            <a:fillRect/>
          </a:stretch>
        </p:blipFill>
        <p:spPr>
          <a:xfrm>
            <a:off x="13613398" y="437910"/>
            <a:ext cx="4253686" cy="1181579"/>
          </a:xfrm>
          <a:prstGeom prst="rect">
            <a:avLst/>
          </a:prstGeom>
        </p:spPr>
      </p:pic>
      <p:sp>
        <p:nvSpPr>
          <p:cNvPr id="7" name="TextBox 7"/>
          <p:cNvSpPr txBox="1"/>
          <p:nvPr/>
        </p:nvSpPr>
        <p:spPr>
          <a:xfrm>
            <a:off x="4724400" y="2535958"/>
            <a:ext cx="13411200" cy="1601016"/>
          </a:xfrm>
          <a:prstGeom prst="rect">
            <a:avLst/>
          </a:prstGeom>
        </p:spPr>
        <p:txBody>
          <a:bodyPr wrap="square" lIns="0" tIns="0" rIns="0" bIns="0" rtlCol="0" anchor="t">
            <a:spAutoFit/>
          </a:bodyPr>
          <a:lstStyle/>
          <a:p>
            <a:pPr algn="ctr">
              <a:lnSpc>
                <a:spcPts val="6410"/>
              </a:lnSpc>
              <a:spcBef>
                <a:spcPct val="0"/>
              </a:spcBef>
            </a:pPr>
            <a:r>
              <a:rPr lang="en-US" sz="4579" dirty="0">
                <a:latin typeface="Times Neue Roman Bold"/>
              </a:rPr>
              <a:t>19AIE213 -ROBOT OPERATING SYSTEM AND ROBOT SIMULATION</a:t>
            </a:r>
          </a:p>
        </p:txBody>
      </p:sp>
      <p:sp>
        <p:nvSpPr>
          <p:cNvPr id="8" name="TextBox 8"/>
          <p:cNvSpPr txBox="1"/>
          <p:nvPr/>
        </p:nvSpPr>
        <p:spPr>
          <a:xfrm>
            <a:off x="4953000" y="8039100"/>
            <a:ext cx="4933038" cy="1562629"/>
          </a:xfrm>
          <a:prstGeom prst="rect">
            <a:avLst/>
          </a:prstGeom>
        </p:spPr>
        <p:txBody>
          <a:bodyPr wrap="square" lIns="0" tIns="0" rIns="0" bIns="0" rtlCol="0" anchor="t">
            <a:spAutoFit/>
          </a:bodyPr>
          <a:lstStyle/>
          <a:p>
            <a:pPr>
              <a:lnSpc>
                <a:spcPts val="4170"/>
              </a:lnSpc>
            </a:pPr>
            <a:r>
              <a:rPr lang="en-US" sz="2979" dirty="0">
                <a:latin typeface="Times Neue Roman"/>
              </a:rPr>
              <a:t>FACULTY:</a:t>
            </a:r>
          </a:p>
          <a:p>
            <a:pPr>
              <a:lnSpc>
                <a:spcPts val="4170"/>
              </a:lnSpc>
              <a:spcBef>
                <a:spcPct val="0"/>
              </a:spcBef>
            </a:pPr>
            <a:r>
              <a:rPr lang="en-US" sz="2979" dirty="0">
                <a:latin typeface="Times Neue Roman"/>
              </a:rPr>
              <a:t>A </a:t>
            </a:r>
            <a:r>
              <a:rPr lang="en-US" sz="2979" dirty="0" err="1">
                <a:latin typeface="Times Neue Roman"/>
              </a:rPr>
              <a:t>A</a:t>
            </a:r>
            <a:r>
              <a:rPr lang="en-US" sz="2979" dirty="0">
                <a:latin typeface="Times Neue Roman"/>
              </a:rPr>
              <a:t> NIPPUN KUMAAR SIR</a:t>
            </a:r>
          </a:p>
          <a:p>
            <a:pPr>
              <a:lnSpc>
                <a:spcPts val="4170"/>
              </a:lnSpc>
              <a:spcBef>
                <a:spcPct val="0"/>
              </a:spcBef>
            </a:pPr>
            <a:r>
              <a:rPr lang="en-US" sz="2979" dirty="0">
                <a:latin typeface="Times Neue Roman"/>
              </a:rPr>
              <a:t>DEPARTMENT OF CSE</a:t>
            </a:r>
          </a:p>
        </p:txBody>
      </p:sp>
      <p:pic>
        <p:nvPicPr>
          <p:cNvPr id="15" name="Picture 14" descr="Text&#10;&#10;Description automatically generated">
            <a:extLst>
              <a:ext uri="{FF2B5EF4-FFF2-40B4-BE49-F238E27FC236}">
                <a16:creationId xmlns:a16="http://schemas.microsoft.com/office/drawing/2014/main" id="{B8B5303A-89A6-4E6D-B6B7-C97BFB585D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67085" y="8644590"/>
            <a:ext cx="3809524" cy="990476"/>
          </a:xfrm>
          <a:prstGeom prst="rect">
            <a:avLst/>
          </a:prstGeom>
        </p:spPr>
      </p:pic>
      <p:sp>
        <p:nvSpPr>
          <p:cNvPr id="17" name="TextBox 16">
            <a:extLst>
              <a:ext uri="{FF2B5EF4-FFF2-40B4-BE49-F238E27FC236}">
                <a16:creationId xmlns:a16="http://schemas.microsoft.com/office/drawing/2014/main" id="{AF1FE22B-D919-4355-8A3B-5C73CB588BBA}"/>
              </a:ext>
            </a:extLst>
          </p:cNvPr>
          <p:cNvSpPr txBox="1"/>
          <p:nvPr/>
        </p:nvSpPr>
        <p:spPr>
          <a:xfrm>
            <a:off x="6553200" y="5022272"/>
            <a:ext cx="10832173"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PROJECT -VACUUM CLEANER</a:t>
            </a:r>
          </a:p>
        </p:txBody>
      </p:sp>
    </p:spTree>
    <p:extLst>
      <p:ext uri="{BB962C8B-B14F-4D97-AF65-F5344CB8AC3E}">
        <p14:creationId xmlns:p14="http://schemas.microsoft.com/office/powerpoint/2010/main" val="267303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1627120"/>
            <a:ext cx="18283428" cy="4941311"/>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8287998" cy="671004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extBox 1">
            <a:extLst>
              <a:ext uri="{FF2B5EF4-FFF2-40B4-BE49-F238E27FC236}">
                <a16:creationId xmlns:a16="http://schemas.microsoft.com/office/drawing/2014/main" id="{1B501558-4CB0-4D62-A827-224ABD6275BB}"/>
              </a:ext>
            </a:extLst>
          </p:cNvPr>
          <p:cNvSpPr txBox="1"/>
          <p:nvPr/>
        </p:nvSpPr>
        <p:spPr>
          <a:xfrm>
            <a:off x="1130887" y="3114675"/>
            <a:ext cx="16026227" cy="201770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8400" kern="1200">
                <a:solidFill>
                  <a:srgbClr val="FFFFFF"/>
                </a:solidFill>
                <a:latin typeface="+mj-lt"/>
                <a:ea typeface="+mj-ea"/>
                <a:cs typeface="+mj-cs"/>
              </a:rPr>
              <a:t>THANK YOU</a:t>
            </a:r>
          </a:p>
        </p:txBody>
      </p:sp>
    </p:spTree>
    <p:extLst>
      <p:ext uri="{BB962C8B-B14F-4D97-AF65-F5344CB8AC3E}">
        <p14:creationId xmlns:p14="http://schemas.microsoft.com/office/powerpoint/2010/main" val="229458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89"/>
            <a:ext cx="8422313" cy="10287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extBox 2"/>
          <p:cNvSpPr txBox="1"/>
          <p:nvPr/>
        </p:nvSpPr>
        <p:spPr>
          <a:xfrm>
            <a:off x="9141157" y="1204432"/>
            <a:ext cx="7466964" cy="218107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000000"/>
                </a:solidFill>
                <a:latin typeface="+mj-lt"/>
                <a:ea typeface="+mj-ea"/>
                <a:cs typeface="+mj-cs"/>
              </a:rPr>
              <a:t>PROBLEM STATEMENT</a:t>
            </a:r>
          </a:p>
        </p:txBody>
      </p:sp>
      <p:sp>
        <p:nvSpPr>
          <p:cNvPr id="5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07928"/>
            <a:ext cx="7500657" cy="8101443"/>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5" name="Graphic 44" descr="Robot">
            <a:extLst>
              <a:ext uri="{FF2B5EF4-FFF2-40B4-BE49-F238E27FC236}">
                <a16:creationId xmlns:a16="http://schemas.microsoft.com/office/drawing/2014/main" id="{C6652F34-1DCA-475E-868F-FA525E6865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380" y="2443633"/>
            <a:ext cx="5430032" cy="5430032"/>
          </a:xfrm>
          <a:prstGeom prst="rect">
            <a:avLst/>
          </a:prstGeom>
        </p:spPr>
      </p:pic>
      <p:sp>
        <p:nvSpPr>
          <p:cNvPr id="3" name="TextBox 3"/>
          <p:cNvSpPr txBox="1"/>
          <p:nvPr/>
        </p:nvSpPr>
        <p:spPr>
          <a:xfrm>
            <a:off x="8176036" y="3044203"/>
            <a:ext cx="9144000" cy="4025577"/>
          </a:xfrm>
          <a:prstGeom prst="rect">
            <a:avLst/>
          </a:prstGeom>
        </p:spPr>
        <p:txBody>
          <a:bodyPr vert="horz" lIns="91440" tIns="45720" rIns="91440" bIns="45720" rtlCol="0" anchor="ctr">
            <a:normAutofit/>
          </a:bodyPr>
          <a:lstStyle/>
          <a:p>
            <a:pPr algn="just">
              <a:lnSpc>
                <a:spcPct val="90000"/>
              </a:lnSpc>
              <a:spcBef>
                <a:spcPct val="0"/>
              </a:spcBef>
              <a:spcAft>
                <a:spcPts val="600"/>
              </a:spcAft>
            </a:pPr>
            <a:r>
              <a:rPr lang="en-US" sz="3000" dirty="0">
                <a:solidFill>
                  <a:srgbClr val="000000"/>
                </a:solidFill>
                <a:latin typeface="Times New Roman" panose="02020603050405020304" pitchFamily="18" charset="0"/>
                <a:cs typeface="Times New Roman" panose="02020603050405020304" pitchFamily="18" charset="0"/>
              </a:rPr>
              <a:t>Design  and  implement  a  vacuum  cleaning  robot  using  a  custom-built  differential  drive robot. The robot should traverse to all the locations of the environment, the boundaries of the environment should not be exclusively available it can be indicated by walls indirectly, also assume  some  static  objects  placed  in  the  environments.  The  type  of  sensors  can  be  team’s choice but the reason to use the sensor should be clear in the report and the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946404" y="960120"/>
            <a:ext cx="7228332" cy="222199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kern="1200">
                <a:solidFill>
                  <a:schemeClr val="tx1"/>
                </a:solidFill>
                <a:latin typeface="+mj-lt"/>
                <a:ea typeface="+mj-ea"/>
                <a:cs typeface="+mj-cs"/>
              </a:rPr>
              <a:t>BOT </a:t>
            </a:r>
          </a:p>
        </p:txBody>
      </p:sp>
      <p:sp>
        <p:nvSpPr>
          <p:cNvPr id="3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559302"/>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946404" y="3991356"/>
            <a:ext cx="7228332" cy="5321808"/>
          </a:xfrm>
          <a:prstGeom prst="rect">
            <a:avLst/>
          </a:prstGeom>
        </p:spPr>
        <p:txBody>
          <a:bodyPr vert="horz" lIns="91440" tIns="45720" rIns="91440" bIns="45720" rtlCol="0" anchor="t">
            <a:normAutofit/>
          </a:bodyPr>
          <a:lstStyle/>
          <a:p>
            <a:pPr marL="734059" lvl="1" indent="-228600">
              <a:lnSpc>
                <a:spcPct val="90000"/>
              </a:lnSpc>
              <a:spcAft>
                <a:spcPts val="600"/>
              </a:spcAft>
              <a:buFont typeface="Arial" panose="020B0604020202020204" pitchFamily="34" charset="0"/>
              <a:buChar char="•"/>
            </a:pPr>
            <a:r>
              <a:rPr lang="en-US" sz="3300"/>
              <a:t>Differential Drive bot</a:t>
            </a:r>
          </a:p>
          <a:p>
            <a:pPr marL="734060" lvl="1" indent="-228600">
              <a:lnSpc>
                <a:spcPct val="90000"/>
              </a:lnSpc>
              <a:spcAft>
                <a:spcPts val="600"/>
              </a:spcAft>
              <a:buFont typeface="Arial" panose="020B0604020202020204" pitchFamily="34" charset="0"/>
              <a:buChar char="•"/>
            </a:pPr>
            <a:r>
              <a:rPr lang="en-US" sz="3300"/>
              <a:t>Lidar Sensor is enabled for this project</a:t>
            </a:r>
          </a:p>
        </p:txBody>
      </p:sp>
      <p:pic>
        <p:nvPicPr>
          <p:cNvPr id="2" name="Picture 2"/>
          <p:cNvPicPr>
            <a:picLocks noChangeAspect="1"/>
          </p:cNvPicPr>
          <p:nvPr/>
        </p:nvPicPr>
        <p:blipFill>
          <a:blip r:embed="rId2"/>
          <a:stretch>
            <a:fillRect/>
          </a:stretch>
        </p:blipFill>
        <p:spPr>
          <a:xfrm>
            <a:off x="9148572" y="1806706"/>
            <a:ext cx="8188452" cy="6673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08535"/>
            <a:ext cx="18283236"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2894"/>
            <a:ext cx="18288000" cy="26033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789109" y="734158"/>
            <a:ext cx="16709781" cy="139567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100" kern="1200">
                <a:solidFill>
                  <a:schemeClr val="bg1"/>
                </a:solidFill>
                <a:latin typeface="+mj-lt"/>
                <a:ea typeface="+mj-ea"/>
                <a:cs typeface="+mj-cs"/>
              </a:rPr>
              <a:t>SENSOR USED</a:t>
            </a:r>
          </a:p>
        </p:txBody>
      </p:sp>
      <p:cxnSp>
        <p:nvCxnSpPr>
          <p:cNvPr id="12" name="Straight Connector 1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86600" y="2219599"/>
            <a:ext cx="41148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3302103"/>
            <a:ext cx="18283236"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E7DB31F-8E97-4A4C-BDDC-156D6C5105E0}"/>
              </a:ext>
            </a:extLst>
          </p:cNvPr>
          <p:cNvPicPr>
            <a:picLocks noChangeAspect="1"/>
          </p:cNvPicPr>
          <p:nvPr/>
        </p:nvPicPr>
        <p:blipFill>
          <a:blip r:embed="rId2"/>
          <a:stretch>
            <a:fillRect/>
          </a:stretch>
        </p:blipFill>
        <p:spPr>
          <a:xfrm>
            <a:off x="760534" y="3924300"/>
            <a:ext cx="3278066" cy="613892"/>
          </a:xfrm>
          <a:prstGeom prst="rect">
            <a:avLst/>
          </a:prstGeom>
        </p:spPr>
      </p:pic>
      <p:sp>
        <p:nvSpPr>
          <p:cNvPr id="15" name="TextBox 14">
            <a:extLst>
              <a:ext uri="{FF2B5EF4-FFF2-40B4-BE49-F238E27FC236}">
                <a16:creationId xmlns:a16="http://schemas.microsoft.com/office/drawing/2014/main" id="{8907457C-8BBF-4BC2-81BC-2B4FF119579D}"/>
              </a:ext>
            </a:extLst>
          </p:cNvPr>
          <p:cNvSpPr txBox="1"/>
          <p:nvPr/>
        </p:nvSpPr>
        <p:spPr>
          <a:xfrm>
            <a:off x="4523532" y="2200085"/>
            <a:ext cx="9158286" cy="708656"/>
          </a:xfrm>
          <a:prstGeom prst="rect">
            <a:avLst/>
          </a:prstGeom>
          <a:noFill/>
        </p:spPr>
        <p:txBody>
          <a:bodyPr wrap="square">
            <a:spAutoFit/>
          </a:bodyPr>
          <a:lstStyle/>
          <a:p>
            <a:pPr algn="ctr">
              <a:lnSpc>
                <a:spcPts val="5600"/>
              </a:lnSpc>
            </a:pPr>
            <a:r>
              <a:rPr lang="en-US" sz="2400" dirty="0">
                <a:solidFill>
                  <a:srgbClr val="FFFFFF"/>
                </a:solidFill>
                <a:latin typeface="Times Neue Roman"/>
              </a:rPr>
              <a:t>LIDAR SENSOR</a:t>
            </a:r>
          </a:p>
        </p:txBody>
      </p:sp>
      <p:pic>
        <p:nvPicPr>
          <p:cNvPr id="1028" name="Picture 4">
            <a:extLst>
              <a:ext uri="{FF2B5EF4-FFF2-40B4-BE49-F238E27FC236}">
                <a16:creationId xmlns:a16="http://schemas.microsoft.com/office/drawing/2014/main" id="{E6422DAE-3388-4D34-9735-9019D96E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 y="4061878"/>
            <a:ext cx="18212090" cy="5486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0">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0"/>
            <a:ext cx="18283428"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4">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113131"/>
            <a:ext cx="18073095" cy="6139960"/>
            <a:chOff x="1" y="2075420"/>
            <a:chExt cx="12048729" cy="4093306"/>
          </a:xfrm>
        </p:grpSpPr>
        <p:sp>
          <p:nvSpPr>
            <p:cNvPr id="44" name="Oval 15">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6">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7">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8">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0">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22">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657219" y="1563908"/>
            <a:ext cx="4194692" cy="1066878"/>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24">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889308" y="-1280992"/>
            <a:ext cx="822960" cy="549007"/>
            <a:chOff x="7029447" y="3514725"/>
            <a:chExt cx="1285875" cy="549007"/>
          </a:xfrm>
        </p:grpSpPr>
        <p:cxnSp>
          <p:nvCxnSpPr>
            <p:cNvPr id="26" name="Straight Connector 25">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889308" y="-1280992"/>
            <a:ext cx="822960" cy="549007"/>
            <a:chOff x="7029447" y="3514725"/>
            <a:chExt cx="1285875" cy="549007"/>
          </a:xfrm>
        </p:grpSpPr>
        <p:cxnSp>
          <p:nvCxnSpPr>
            <p:cNvPr id="32" name="Straight Connector 31">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9211177"/>
            <a:ext cx="9143995" cy="1066878"/>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819134" y="9048092"/>
            <a:ext cx="1928813" cy="549007"/>
            <a:chOff x="7029447" y="3514725"/>
            <a:chExt cx="1285875" cy="549007"/>
          </a:xfrm>
        </p:grpSpPr>
        <p:cxnSp>
          <p:nvCxnSpPr>
            <p:cNvPr id="40" name="Straight Connector 39">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32DE033-BF12-4CB0-A7EF-E133AD0D9F37}"/>
              </a:ext>
            </a:extLst>
          </p:cNvPr>
          <p:cNvSpPr>
            <a:spLocks noGrp="1"/>
          </p:cNvSpPr>
          <p:nvPr>
            <p:ph type="ctrTitle"/>
          </p:nvPr>
        </p:nvSpPr>
        <p:spPr>
          <a:xfrm>
            <a:off x="944460" y="6057055"/>
            <a:ext cx="7661049" cy="3131136"/>
          </a:xfrm>
          <a:noFill/>
        </p:spPr>
        <p:txBody>
          <a:bodyPr anchor="t">
            <a:normAutofit/>
          </a:bodyPr>
          <a:lstStyle/>
          <a:p>
            <a:pPr algn="l"/>
            <a:r>
              <a:rPr lang="en-US" sz="7200">
                <a:solidFill>
                  <a:schemeClr val="bg1"/>
                </a:solidFill>
              </a:rPr>
              <a:t>PATH PLANNING</a:t>
            </a:r>
          </a:p>
        </p:txBody>
      </p:sp>
      <p:sp>
        <p:nvSpPr>
          <p:cNvPr id="3" name="Subtitle 2">
            <a:extLst>
              <a:ext uri="{FF2B5EF4-FFF2-40B4-BE49-F238E27FC236}">
                <a16:creationId xmlns:a16="http://schemas.microsoft.com/office/drawing/2014/main" id="{2280C026-77DD-4FEB-972E-C54DEDF8552D}"/>
              </a:ext>
            </a:extLst>
          </p:cNvPr>
          <p:cNvSpPr>
            <a:spLocks noGrp="1"/>
          </p:cNvSpPr>
          <p:nvPr>
            <p:ph type="subTitle" idx="1"/>
          </p:nvPr>
        </p:nvSpPr>
        <p:spPr>
          <a:xfrm>
            <a:off x="9214738" y="6057055"/>
            <a:ext cx="7525545" cy="3131139"/>
          </a:xfrm>
          <a:noFill/>
        </p:spPr>
        <p:txBody>
          <a:bodyPr anchor="t">
            <a:normAutofit/>
          </a:bodyPr>
          <a:lstStyle/>
          <a:p>
            <a:pPr marL="285750" indent="-285750" algn="l">
              <a:lnSpc>
                <a:spcPct val="90000"/>
              </a:lnSpc>
              <a:buFont typeface="Arial" panose="020B0604020202020204" pitchFamily="34" charset="0"/>
              <a:buChar char="•"/>
            </a:pPr>
            <a:r>
              <a:rPr lang="en-IN" sz="27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Path planning and path tracking strategies for mobile robot navigation are highly dependent on the target application. </a:t>
            </a:r>
          </a:p>
          <a:p>
            <a:pPr marL="285750" indent="-285750" algn="l">
              <a:lnSpc>
                <a:spcPct val="90000"/>
              </a:lnSpc>
              <a:buFont typeface="Arial" panose="020B0604020202020204" pitchFamily="34" charset="0"/>
              <a:buChar char="•"/>
            </a:pPr>
            <a:r>
              <a:rPr lang="en-IN" sz="27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Among those floor cleaning in extended public or industrial areas raise very interesting research challenges when required to be autonomously covered by mobile robots. </a:t>
            </a:r>
            <a:endParaRPr lang="en-US" sz="27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0000"/>
              </a:lnSpc>
            </a:pPr>
            <a:endParaRPr lang="en-US" sz="2700">
              <a:solidFill>
                <a:schemeClr val="bg1"/>
              </a:solidFill>
            </a:endParaRPr>
          </a:p>
        </p:txBody>
      </p:sp>
      <p:grpSp>
        <p:nvGrpSpPr>
          <p:cNvPr id="45" name="Group 44">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87488" y="1349221"/>
            <a:ext cx="304800" cy="644652"/>
            <a:chOff x="215328" y="-46937"/>
            <a:chExt cx="304800" cy="2773841"/>
          </a:xfrm>
        </p:grpSpPr>
        <p:cxnSp>
          <p:nvCxnSpPr>
            <p:cNvPr id="46" name="Straight Connector 45">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7FB4C8C2-CE51-46CC-8C60-B90B44021229}"/>
              </a:ext>
            </a:extLst>
          </p:cNvPr>
          <p:cNvPicPr>
            <a:picLocks noChangeAspect="1"/>
          </p:cNvPicPr>
          <p:nvPr/>
        </p:nvPicPr>
        <p:blipFill>
          <a:blip r:embed="rId2"/>
          <a:stretch>
            <a:fillRect/>
          </a:stretch>
        </p:blipFill>
        <p:spPr>
          <a:xfrm>
            <a:off x="939888" y="769650"/>
            <a:ext cx="16789618" cy="4073221"/>
          </a:xfrm>
          <a:prstGeom prst="rect">
            <a:avLst/>
          </a:prstGeom>
        </p:spPr>
      </p:pic>
    </p:spTree>
    <p:extLst>
      <p:ext uri="{BB962C8B-B14F-4D97-AF65-F5344CB8AC3E}">
        <p14:creationId xmlns:p14="http://schemas.microsoft.com/office/powerpoint/2010/main" val="25125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3"/>
          <p:cNvSpPr txBox="1"/>
          <p:nvPr/>
        </p:nvSpPr>
        <p:spPr>
          <a:xfrm>
            <a:off x="965200" y="482601"/>
            <a:ext cx="16357599" cy="1703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kern="1200" dirty="0">
                <a:solidFill>
                  <a:schemeClr val="tx1"/>
                </a:solidFill>
                <a:latin typeface="+mj-lt"/>
                <a:ea typeface="+mj-ea"/>
                <a:cs typeface="+mj-cs"/>
              </a:rPr>
              <a:t>PROPOSED SYSTEM</a:t>
            </a:r>
          </a:p>
        </p:txBody>
      </p:sp>
      <p:grpSp>
        <p:nvGrpSpPr>
          <p:cNvPr id="26"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902245"/>
            <a:ext cx="1521090" cy="302637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descr="Diagram, schematic&#10;&#10;Description automatically generated"/>
          <p:cNvPicPr>
            <a:picLocks noChangeAspect="1"/>
          </p:cNvPicPr>
          <p:nvPr/>
        </p:nvPicPr>
        <p:blipFill>
          <a:blip r:embed="rId2"/>
          <a:stretch>
            <a:fillRect/>
          </a:stretch>
        </p:blipFill>
        <p:spPr>
          <a:xfrm>
            <a:off x="8176062" y="2674471"/>
            <a:ext cx="8913654" cy="6542838"/>
          </a:xfrm>
          <a:prstGeom prst="rect">
            <a:avLst/>
          </a:prstGeom>
        </p:spPr>
      </p:pic>
      <p:grpSp>
        <p:nvGrpSpPr>
          <p:cNvPr id="28"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828935" y="1"/>
            <a:ext cx="1459063" cy="2902960"/>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4">
            <a:extLst>
              <a:ext uri="{FF2B5EF4-FFF2-40B4-BE49-F238E27FC236}">
                <a16:creationId xmlns:a16="http://schemas.microsoft.com/office/drawing/2014/main" id="{815D14C8-5948-4668-B916-E1B291C97433}"/>
              </a:ext>
            </a:extLst>
          </p:cNvPr>
          <p:cNvSpPr txBox="1"/>
          <p:nvPr/>
        </p:nvSpPr>
        <p:spPr>
          <a:xfrm>
            <a:off x="1006057" y="2657044"/>
            <a:ext cx="5301059" cy="680507"/>
          </a:xfrm>
          <a:prstGeom prst="rect">
            <a:avLst/>
          </a:prstGeom>
        </p:spPr>
        <p:txBody>
          <a:bodyPr wrap="square" lIns="0" tIns="0" rIns="0" bIns="0" rtlCol="0" anchor="t">
            <a:spAutoFit/>
          </a:bodyPr>
          <a:lstStyle/>
          <a:p>
            <a:pPr algn="ctr">
              <a:lnSpc>
                <a:spcPts val="5722"/>
              </a:lnSpc>
            </a:pPr>
            <a:r>
              <a:rPr lang="en-US" sz="4087" dirty="0">
                <a:latin typeface="Times Neue Roman"/>
              </a:rPr>
              <a:t>U-TURN ALGORITHM</a:t>
            </a:r>
          </a:p>
        </p:txBody>
      </p:sp>
      <p:graphicFrame>
        <p:nvGraphicFramePr>
          <p:cNvPr id="33" name="TextBox 5">
            <a:extLst>
              <a:ext uri="{FF2B5EF4-FFF2-40B4-BE49-F238E27FC236}">
                <a16:creationId xmlns:a16="http://schemas.microsoft.com/office/drawing/2014/main" id="{992DA68D-E22C-4663-BAD7-1D2189FA2BCF}"/>
              </a:ext>
            </a:extLst>
          </p:cNvPr>
          <p:cNvGraphicFramePr/>
          <p:nvPr/>
        </p:nvGraphicFramePr>
        <p:xfrm>
          <a:off x="885680" y="3707358"/>
          <a:ext cx="6012576" cy="6590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542"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411625" y="321990"/>
            <a:ext cx="15961131" cy="116376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chemeClr val="tx2"/>
                </a:solidFill>
                <a:latin typeface="+mj-lt"/>
                <a:ea typeface="+mj-ea"/>
                <a:cs typeface="+mj-cs"/>
              </a:rPr>
              <a:t>FLOW CHART</a:t>
            </a:r>
          </a:p>
        </p:txBody>
      </p:sp>
      <p:grpSp>
        <p:nvGrpSpPr>
          <p:cNvPr id="56" name="Group 5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15120" y="-1"/>
            <a:ext cx="3772422" cy="3261500"/>
            <a:chOff x="-305" y="-4155"/>
            <a:chExt cx="2514948" cy="2174333"/>
          </a:xfrm>
        </p:grpSpPr>
        <p:sp>
          <p:nvSpPr>
            <p:cNvPr id="57" name="Freeform: Shape 5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0" name="Freeform: Shape 5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2"/>
          <p:cNvPicPr>
            <a:picLocks noChangeAspect="1"/>
          </p:cNvPicPr>
          <p:nvPr/>
        </p:nvPicPr>
        <p:blipFill>
          <a:blip r:embed="rId2"/>
          <a:stretch>
            <a:fillRect/>
          </a:stretch>
        </p:blipFill>
        <p:spPr>
          <a:xfrm>
            <a:off x="5465762" y="2282913"/>
            <a:ext cx="9805664" cy="7207163"/>
          </a:xfrm>
          <a:prstGeom prst="rect">
            <a:avLst/>
          </a:prstGeom>
        </p:spPr>
      </p:pic>
      <p:grpSp>
        <p:nvGrpSpPr>
          <p:cNvPr id="62" name="Group 6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457" y="6484318"/>
            <a:ext cx="5067641" cy="3802682"/>
            <a:chOff x="-305" y="-1"/>
            <a:chExt cx="3832880" cy="2876136"/>
          </a:xfrm>
        </p:grpSpPr>
        <p:sp>
          <p:nvSpPr>
            <p:cNvPr id="63" name="Freeform: Shape 6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205255" y="4441074"/>
            <a:ext cx="7002142" cy="222642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100" kern="1200" dirty="0">
                <a:solidFill>
                  <a:schemeClr val="tx1"/>
                </a:solidFill>
                <a:latin typeface="+mj-lt"/>
                <a:ea typeface="+mj-ea"/>
                <a:cs typeface="+mj-cs"/>
              </a:rPr>
              <a:t>ENVIRONMENT</a:t>
            </a:r>
          </a:p>
        </p:txBody>
      </p:sp>
      <p:grpSp>
        <p:nvGrpSpPr>
          <p:cNvPr id="54" name="Group 4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4477488"/>
            <a:ext cx="1097283" cy="1010190"/>
            <a:chOff x="3940602" y="308034"/>
            <a:chExt cx="2116791" cy="3428999"/>
          </a:xfrm>
          <a:solidFill>
            <a:schemeClr val="accent4"/>
          </a:solidFill>
        </p:grpSpPr>
        <p:sp>
          <p:nvSpPr>
            <p:cNvPr id="5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046505" y="0"/>
            <a:ext cx="2241495" cy="1028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8715" y="587829"/>
            <a:ext cx="9014049" cy="902561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p:cNvPicPr>
            <a:picLocks noChangeAspect="1"/>
          </p:cNvPicPr>
          <p:nvPr/>
        </p:nvPicPr>
        <p:blipFill>
          <a:blip r:embed="rId2"/>
          <a:stretch>
            <a:fillRect/>
          </a:stretch>
        </p:blipFill>
        <p:spPr>
          <a:xfrm>
            <a:off x="8936395" y="1000092"/>
            <a:ext cx="8198686" cy="8198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762000" y="2968232"/>
            <a:ext cx="8087607" cy="33396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kern="1200" dirty="0">
                <a:solidFill>
                  <a:schemeClr val="tx1"/>
                </a:solidFill>
                <a:latin typeface="+mj-lt"/>
                <a:ea typeface="+mj-ea"/>
                <a:cs typeface="+mj-cs"/>
              </a:rPr>
              <a:t>VISUALIZATION IN RVIZ</a:t>
            </a:r>
          </a:p>
        </p:txBody>
      </p:sp>
      <p:sp>
        <p:nvSpPr>
          <p:cNvPr id="4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6613900"/>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p:cNvPicPr>
            <a:picLocks noChangeAspect="1"/>
          </p:cNvPicPr>
          <p:nvPr/>
        </p:nvPicPr>
        <p:blipFill>
          <a:blip r:embed="rId2"/>
          <a:stretch>
            <a:fillRect/>
          </a:stretch>
        </p:blipFill>
        <p:spPr>
          <a:xfrm>
            <a:off x="8240007" y="960120"/>
            <a:ext cx="8304797" cy="83256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190</Words>
  <Application>Microsoft Office PowerPoint</Application>
  <PresentationFormat>Custom</PresentationFormat>
  <Paragraphs>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Arial</vt:lpstr>
      <vt:lpstr>Times Neue Roman Bold</vt:lpstr>
      <vt:lpstr>Calibri</vt:lpstr>
      <vt:lpstr>Times Neue Roman</vt:lpstr>
      <vt:lpstr>Office Theme</vt:lpstr>
      <vt:lpstr>PowerPoint Presentation</vt:lpstr>
      <vt:lpstr>PowerPoint Presentation</vt:lpstr>
      <vt:lpstr>PowerPoint Presentation</vt:lpstr>
      <vt:lpstr>PowerPoint Presentation</vt:lpstr>
      <vt:lpstr>PATH PLANNING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19AIE213 -ROBOT OPERATING SYSTEM AND ROBOT SIMULATION</dc:title>
  <cp:lastModifiedBy>charan tanuj</cp:lastModifiedBy>
  <cp:revision>8</cp:revision>
  <dcterms:created xsi:type="dcterms:W3CDTF">2006-08-16T00:00:00Z</dcterms:created>
  <dcterms:modified xsi:type="dcterms:W3CDTF">2021-05-16T07:25:49Z</dcterms:modified>
  <dc:identifier>DAEeGJ-FJ0Q</dc:identifier>
</cp:coreProperties>
</file>