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Geist"/>
      <p:regular r:id="rId17"/>
    </p:embeddedFont>
    <p:embeddedFont>
      <p:font typeface="Geist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2" Type="http://schemas.openxmlformats.org/officeDocument/2006/relationships/image" Target="../media/image-1010-2.png"/><Relationship Id="rId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2" Type="http://schemas.openxmlformats.org/officeDocument/2006/relationships/image" Target="../media/image-1011-2.png"/><Relationship Id="rId4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2" Type="http://schemas.openxmlformats.org/officeDocument/2006/relationships/image" Target="../media/image-1009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5F9F2">
              <a:alpha val="95000"/>
            </a:srgbClr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5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6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slideLayout" Target="../slideLayouts/slideLayout10.xml"/><Relationship Id="rId6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700099"/>
            <a:ext cx="7556421" cy="21263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Amazon Store Sales Performance: Dashboard Insights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5166598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Presented by: D.Charan Teja | Date: July 10, 2025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9680" y="0"/>
            <a:ext cx="576072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36646" y="32274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Thank You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27636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We appreciate your time and engagement. We look forward to discussing these insights further.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62376"/>
            <a:ext cx="85466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Snapshot of Our Performance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2478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 quick look at our key performance indicators reveals a robust sales volume, but highlights areas for profit optimisation.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756184"/>
            <a:ext cx="304800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$1.57M</a:t>
            </a:r>
            <a:endParaRPr lang="en-US" sz="5850" dirty="0"/>
          </a:p>
        </p:txBody>
      </p:sp>
      <p:sp>
        <p:nvSpPr>
          <p:cNvPr id="5" name="Text 3"/>
          <p:cNvSpPr/>
          <p:nvPr/>
        </p:nvSpPr>
        <p:spPr>
          <a:xfrm>
            <a:off x="900113" y="47879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Total Sales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93790" y="5278398"/>
            <a:ext cx="304800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Reflecting strong customer engagement across categories.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125278" y="3756184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$0.18M</a:t>
            </a:r>
            <a:endParaRPr lang="en-US" sz="5850" dirty="0"/>
          </a:p>
        </p:txBody>
      </p:sp>
      <p:sp>
        <p:nvSpPr>
          <p:cNvPr id="8" name="Text 6"/>
          <p:cNvSpPr/>
          <p:nvPr/>
        </p:nvSpPr>
        <p:spPr>
          <a:xfrm>
            <a:off x="4231719" y="47879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Total Profit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4125278" y="5278398"/>
            <a:ext cx="304811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Indicates areas for margin improvement despite high sales.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456884" y="3756184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5901</a:t>
            </a:r>
            <a:endParaRPr lang="en-US" sz="5850" dirty="0"/>
          </a:p>
        </p:txBody>
      </p:sp>
      <p:sp>
        <p:nvSpPr>
          <p:cNvPr id="11" name="Text 9"/>
          <p:cNvSpPr/>
          <p:nvPr/>
        </p:nvSpPr>
        <p:spPr>
          <a:xfrm>
            <a:off x="7563326" y="47879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Total Orders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456884" y="5278398"/>
            <a:ext cx="304811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Demonstrating consistent order volume.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10788491" y="3756184"/>
            <a:ext cx="304811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5901</a:t>
            </a:r>
            <a:endParaRPr lang="en-US" sz="5850" dirty="0"/>
          </a:p>
        </p:txBody>
      </p:sp>
      <p:sp>
        <p:nvSpPr>
          <p:cNvPr id="14" name="Text 12"/>
          <p:cNvSpPr/>
          <p:nvPr/>
        </p:nvSpPr>
        <p:spPr>
          <a:xfrm>
            <a:off x="10894933" y="47879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Products Sold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10788491" y="5278398"/>
            <a:ext cx="304811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Suggests efficiency in product distribution per order.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1175"/>
            <a:ext cx="10419874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Who's Buying &amp; How We're Shipping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06930"/>
            <a:ext cx="396216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Sales by Customer Segment</a:t>
            </a: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716411"/>
            <a:ext cx="6244709" cy="3239691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1417915" y="5986582"/>
            <a:ext cx="226814" cy="226814"/>
          </a:xfrm>
          <a:prstGeom prst="roundRect">
            <a:avLst>
              <a:gd name="adj" fmla="val 8063"/>
            </a:avLst>
          </a:prstGeom>
          <a:solidFill>
            <a:srgbClr val="004D35"/>
          </a:solidFill>
          <a:ln/>
        </p:spPr>
      </p:sp>
      <p:sp>
        <p:nvSpPr>
          <p:cNvPr id="6" name="Text 3"/>
          <p:cNvSpPr/>
          <p:nvPr/>
        </p:nvSpPr>
        <p:spPr>
          <a:xfrm>
            <a:off x="1705689" y="5986582"/>
            <a:ext cx="1067991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Consumer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3257312" y="5986582"/>
            <a:ext cx="226814" cy="226814"/>
          </a:xfrm>
          <a:prstGeom prst="roundRect">
            <a:avLst>
              <a:gd name="adj" fmla="val 8063"/>
            </a:avLst>
          </a:prstGeom>
          <a:solidFill>
            <a:srgbClr val="00835A"/>
          </a:solidFill>
          <a:ln/>
        </p:spPr>
      </p:sp>
      <p:sp>
        <p:nvSpPr>
          <p:cNvPr id="8" name="Text 5"/>
          <p:cNvSpPr/>
          <p:nvPr/>
        </p:nvSpPr>
        <p:spPr>
          <a:xfrm>
            <a:off x="3545086" y="5986582"/>
            <a:ext cx="102965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Corporate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058489" y="5986582"/>
            <a:ext cx="226814" cy="226814"/>
          </a:xfrm>
          <a:prstGeom prst="roundRect">
            <a:avLst>
              <a:gd name="adj" fmla="val 8063"/>
            </a:avLst>
          </a:prstGeom>
          <a:solidFill>
            <a:srgbClr val="00B980"/>
          </a:solidFill>
          <a:ln/>
        </p:spPr>
      </p:sp>
      <p:sp>
        <p:nvSpPr>
          <p:cNvPr id="10" name="Text 7"/>
          <p:cNvSpPr/>
          <p:nvPr/>
        </p:nvSpPr>
        <p:spPr>
          <a:xfrm>
            <a:off x="5346263" y="5986582"/>
            <a:ext cx="1300401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Home Office</a:t>
            </a:r>
            <a:endParaRPr lang="en-US" sz="1750" dirty="0"/>
          </a:p>
        </p:txBody>
      </p:sp>
      <p:sp>
        <p:nvSpPr>
          <p:cNvPr id="11" name="Text 8"/>
          <p:cNvSpPr/>
          <p:nvPr/>
        </p:nvSpPr>
        <p:spPr>
          <a:xfrm>
            <a:off x="793790" y="646854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Consumers represent our largest customer base, accounting for nearly half of all sales.</a:t>
            </a:r>
            <a:endParaRPr lang="en-US" sz="1750" dirty="0"/>
          </a:p>
        </p:txBody>
      </p:sp>
      <p:sp>
        <p:nvSpPr>
          <p:cNvPr id="12" name="Text 9"/>
          <p:cNvSpPr/>
          <p:nvPr/>
        </p:nvSpPr>
        <p:spPr>
          <a:xfrm>
            <a:off x="7599521" y="2106930"/>
            <a:ext cx="38182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Product by Shipping Mode</a:t>
            </a:r>
            <a:endParaRPr lang="en-US" sz="2200" dirty="0"/>
          </a:p>
        </p:txBody>
      </p:sp>
      <p:pic>
        <p:nvPicPr>
          <p:cNvPr id="13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521" y="2716411"/>
            <a:ext cx="6244709" cy="3012877"/>
          </a:xfrm>
          <a:prstGeom prst="rect">
            <a:avLst/>
          </a:prstGeom>
        </p:spPr>
      </p:pic>
      <p:sp>
        <p:nvSpPr>
          <p:cNvPr id="14" name="Shape 10"/>
          <p:cNvSpPr/>
          <p:nvPr/>
        </p:nvSpPr>
        <p:spPr>
          <a:xfrm>
            <a:off x="7599521" y="5759768"/>
            <a:ext cx="226814" cy="226814"/>
          </a:xfrm>
          <a:prstGeom prst="roundRect">
            <a:avLst>
              <a:gd name="adj" fmla="val 8063"/>
            </a:avLst>
          </a:prstGeom>
          <a:solidFill>
            <a:srgbClr val="004D35"/>
          </a:solidFill>
          <a:ln/>
        </p:spPr>
      </p:sp>
      <p:sp>
        <p:nvSpPr>
          <p:cNvPr id="15" name="Text 11"/>
          <p:cNvSpPr/>
          <p:nvPr/>
        </p:nvSpPr>
        <p:spPr>
          <a:xfrm>
            <a:off x="7887295" y="5759768"/>
            <a:ext cx="1159073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Standard Class</a:t>
            </a:r>
            <a:endParaRPr lang="en-US" sz="1750" dirty="0"/>
          </a:p>
        </p:txBody>
      </p:sp>
      <p:sp>
        <p:nvSpPr>
          <p:cNvPr id="16" name="Shape 12"/>
          <p:cNvSpPr/>
          <p:nvPr/>
        </p:nvSpPr>
        <p:spPr>
          <a:xfrm>
            <a:off x="9198769" y="5759768"/>
            <a:ext cx="226814" cy="226814"/>
          </a:xfrm>
          <a:prstGeom prst="roundRect">
            <a:avLst>
              <a:gd name="adj" fmla="val 8063"/>
            </a:avLst>
          </a:prstGeom>
          <a:solidFill>
            <a:srgbClr val="007551"/>
          </a:solidFill>
          <a:ln/>
        </p:spPr>
      </p:sp>
      <p:sp>
        <p:nvSpPr>
          <p:cNvPr id="17" name="Text 13"/>
          <p:cNvSpPr/>
          <p:nvPr/>
        </p:nvSpPr>
        <p:spPr>
          <a:xfrm>
            <a:off x="9486543" y="5759768"/>
            <a:ext cx="1159073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Second Class</a:t>
            </a:r>
            <a:endParaRPr lang="en-US" sz="1750" dirty="0"/>
          </a:p>
        </p:txBody>
      </p:sp>
      <p:sp>
        <p:nvSpPr>
          <p:cNvPr id="18" name="Shape 14"/>
          <p:cNvSpPr/>
          <p:nvPr/>
        </p:nvSpPr>
        <p:spPr>
          <a:xfrm>
            <a:off x="10828615" y="5759768"/>
            <a:ext cx="226814" cy="226814"/>
          </a:xfrm>
          <a:prstGeom prst="roundRect">
            <a:avLst>
              <a:gd name="adj" fmla="val 8063"/>
            </a:avLst>
          </a:prstGeom>
          <a:solidFill>
            <a:srgbClr val="009E6D"/>
          </a:solidFill>
          <a:ln/>
        </p:spPr>
      </p:sp>
      <p:sp>
        <p:nvSpPr>
          <p:cNvPr id="19" name="Text 15"/>
          <p:cNvSpPr/>
          <p:nvPr/>
        </p:nvSpPr>
        <p:spPr>
          <a:xfrm>
            <a:off x="11116389" y="5759768"/>
            <a:ext cx="109775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First Class</a:t>
            </a:r>
            <a:endParaRPr lang="en-US" sz="1750" dirty="0"/>
          </a:p>
        </p:txBody>
      </p:sp>
      <p:sp>
        <p:nvSpPr>
          <p:cNvPr id="20" name="Shape 16"/>
          <p:cNvSpPr/>
          <p:nvPr/>
        </p:nvSpPr>
        <p:spPr>
          <a:xfrm>
            <a:off x="12397264" y="5759768"/>
            <a:ext cx="226814" cy="226814"/>
          </a:xfrm>
          <a:prstGeom prst="roundRect">
            <a:avLst>
              <a:gd name="adj" fmla="val 8063"/>
            </a:avLst>
          </a:prstGeom>
          <a:solidFill>
            <a:srgbClr val="00C789"/>
          </a:solidFill>
          <a:ln/>
        </p:spPr>
      </p:sp>
      <p:sp>
        <p:nvSpPr>
          <p:cNvPr id="21" name="Text 17"/>
          <p:cNvSpPr/>
          <p:nvPr/>
        </p:nvSpPr>
        <p:spPr>
          <a:xfrm>
            <a:off x="12685038" y="5759768"/>
            <a:ext cx="1053108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Same Day</a:t>
            </a:r>
            <a:endParaRPr lang="en-US" sz="1750" dirty="0"/>
          </a:p>
        </p:txBody>
      </p:sp>
      <p:sp>
        <p:nvSpPr>
          <p:cNvPr id="22" name="Text 18"/>
          <p:cNvSpPr/>
          <p:nvPr/>
        </p:nvSpPr>
        <p:spPr>
          <a:xfrm>
            <a:off x="7599521" y="646854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Standard Class remains the most frequently used shipping method, highlighting cost-effective delivery preferences.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1175"/>
            <a:ext cx="97520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Order Trends: Payment &amp; Returns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06930"/>
            <a:ext cx="398621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Payment Mode Distribution</a:t>
            </a: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716411"/>
            <a:ext cx="6244709" cy="349698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93790" y="646854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Cash on Delivery continues to be our customers' preferred payment method.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599521" y="21069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Return Status</a:t>
            </a:r>
            <a:endParaRPr lang="en-US" sz="220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521" y="2716411"/>
            <a:ext cx="6244709" cy="3239691"/>
          </a:xfrm>
          <a:prstGeom prst="rect">
            <a:avLst/>
          </a:prstGeom>
        </p:spPr>
      </p:pic>
      <p:sp>
        <p:nvSpPr>
          <p:cNvPr id="8" name="Shape 4"/>
          <p:cNvSpPr/>
          <p:nvPr/>
        </p:nvSpPr>
        <p:spPr>
          <a:xfrm>
            <a:off x="9192578" y="5986582"/>
            <a:ext cx="226814" cy="226814"/>
          </a:xfrm>
          <a:prstGeom prst="roundRect">
            <a:avLst>
              <a:gd name="adj" fmla="val 8063"/>
            </a:avLst>
          </a:prstGeom>
          <a:solidFill>
            <a:srgbClr val="004D35"/>
          </a:solidFill>
          <a:ln/>
        </p:spPr>
      </p:sp>
      <p:sp>
        <p:nvSpPr>
          <p:cNvPr id="9" name="Text 5"/>
          <p:cNvSpPr/>
          <p:nvPr/>
        </p:nvSpPr>
        <p:spPr>
          <a:xfrm>
            <a:off x="9480352" y="5986582"/>
            <a:ext cx="116526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No Returns</a:t>
            </a:r>
            <a:endParaRPr lang="en-US" sz="1750" dirty="0"/>
          </a:p>
        </p:txBody>
      </p:sp>
      <p:sp>
        <p:nvSpPr>
          <p:cNvPr id="10" name="Shape 6"/>
          <p:cNvSpPr/>
          <p:nvPr/>
        </p:nvSpPr>
        <p:spPr>
          <a:xfrm>
            <a:off x="10798016" y="5986582"/>
            <a:ext cx="226814" cy="226814"/>
          </a:xfrm>
          <a:prstGeom prst="roundRect">
            <a:avLst>
              <a:gd name="adj" fmla="val 8063"/>
            </a:avLst>
          </a:prstGeom>
          <a:solidFill>
            <a:srgbClr val="009E6D"/>
          </a:solidFill>
          <a:ln/>
        </p:spPr>
      </p:sp>
      <p:sp>
        <p:nvSpPr>
          <p:cNvPr id="11" name="Text 7"/>
          <p:cNvSpPr/>
          <p:nvPr/>
        </p:nvSpPr>
        <p:spPr>
          <a:xfrm>
            <a:off x="11085790" y="5986582"/>
            <a:ext cx="953572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7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Returned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7599521" y="646854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Our low return rate indicates high customer satisfaction and product quality, which is a positive indicator.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7091" y="422077"/>
            <a:ext cx="8979456" cy="4795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750"/>
              </a:lnSpc>
              <a:buNone/>
            </a:pPr>
            <a:r>
              <a:rPr lang="en-US" sz="30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Monthly Performance &amp; Geographic Footprint</a:t>
            </a:r>
            <a:endParaRPr lang="en-US" sz="3000" dirty="0"/>
          </a:p>
        </p:txBody>
      </p:sp>
      <p:sp>
        <p:nvSpPr>
          <p:cNvPr id="3" name="Text 1"/>
          <p:cNvSpPr/>
          <p:nvPr/>
        </p:nvSpPr>
        <p:spPr>
          <a:xfrm>
            <a:off x="537091" y="1285280"/>
            <a:ext cx="3465790" cy="2396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Monthly Sales Trend (2019 vs. 2020)</a:t>
            </a:r>
            <a:endParaRPr lang="en-US" sz="15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7091" y="1697593"/>
            <a:ext cx="6590943" cy="3230285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2766298" y="4927878"/>
            <a:ext cx="153472" cy="153472"/>
          </a:xfrm>
          <a:prstGeom prst="roundRect">
            <a:avLst>
              <a:gd name="adj" fmla="val 11916"/>
            </a:avLst>
          </a:prstGeom>
          <a:solidFill>
            <a:srgbClr val="004D35"/>
          </a:solidFill>
          <a:ln/>
        </p:spPr>
      </p:sp>
      <p:sp>
        <p:nvSpPr>
          <p:cNvPr id="6" name="Text 3"/>
          <p:cNvSpPr/>
          <p:nvPr/>
        </p:nvSpPr>
        <p:spPr>
          <a:xfrm>
            <a:off x="2980730" y="4927878"/>
            <a:ext cx="775573" cy="153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2019 Sales</a:t>
            </a:r>
            <a:endParaRPr lang="en-US" sz="1200" dirty="0"/>
          </a:p>
        </p:txBody>
      </p:sp>
      <p:sp>
        <p:nvSpPr>
          <p:cNvPr id="7" name="Shape 4"/>
          <p:cNvSpPr/>
          <p:nvPr/>
        </p:nvSpPr>
        <p:spPr>
          <a:xfrm>
            <a:off x="3908703" y="4927878"/>
            <a:ext cx="153472" cy="153472"/>
          </a:xfrm>
          <a:prstGeom prst="roundRect">
            <a:avLst>
              <a:gd name="adj" fmla="val 11916"/>
            </a:avLst>
          </a:prstGeom>
          <a:solidFill>
            <a:srgbClr val="00704D"/>
          </a:solidFill>
          <a:ln/>
        </p:spPr>
      </p:sp>
      <p:sp>
        <p:nvSpPr>
          <p:cNvPr id="8" name="Text 5"/>
          <p:cNvSpPr/>
          <p:nvPr/>
        </p:nvSpPr>
        <p:spPr>
          <a:xfrm>
            <a:off x="4123134" y="4927878"/>
            <a:ext cx="814507" cy="153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2020 Sales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537091" y="5561052"/>
            <a:ext cx="6590943" cy="491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Sales consistently show a strong seasonal uplift, with Q3 and Q4 leading the way, and 2020 outpacing 2019.</a:t>
            </a:r>
            <a:endParaRPr lang="en-US" sz="1200" dirty="0"/>
          </a:p>
        </p:txBody>
      </p:sp>
      <p:sp>
        <p:nvSpPr>
          <p:cNvPr id="10" name="Text 7"/>
          <p:cNvSpPr/>
          <p:nvPr/>
        </p:nvSpPr>
        <p:spPr>
          <a:xfrm>
            <a:off x="7509986" y="1285280"/>
            <a:ext cx="2375297" cy="2396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850"/>
              </a:lnSpc>
              <a:buNone/>
            </a:pPr>
            <a:r>
              <a:rPr lang="en-US" sz="15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Geographic Distribution</a:t>
            </a:r>
            <a:endParaRPr lang="en-US" sz="1500" dirty="0"/>
          </a:p>
        </p:txBody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09986" y="1697593"/>
            <a:ext cx="6590943" cy="6590943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509986" y="8461177"/>
            <a:ext cx="6590943" cy="4910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Sales are primarily concentrated in key urban and coastal areas, identifying our strongest regional markets.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6167" y="874276"/>
            <a:ext cx="12819578" cy="68413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350"/>
              </a:lnSpc>
              <a:buNone/>
            </a:pPr>
            <a:r>
              <a:rPr lang="en-US" sz="43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Deep Dive: What's Selling &amp; What's Profitable?</a:t>
            </a:r>
            <a:endParaRPr lang="en-US" sz="4300" dirty="0"/>
          </a:p>
        </p:txBody>
      </p:sp>
      <p:sp>
        <p:nvSpPr>
          <p:cNvPr id="3" name="Text 1"/>
          <p:cNvSpPr/>
          <p:nvPr/>
        </p:nvSpPr>
        <p:spPr>
          <a:xfrm>
            <a:off x="766167" y="2105620"/>
            <a:ext cx="2736413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Sales by Category</a:t>
            </a:r>
            <a:endParaRPr lang="en-US" sz="21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6167" y="2693789"/>
            <a:ext cx="6281976" cy="351782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66167" y="6457831"/>
            <a:ext cx="6281976" cy="700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Office Supplies dominate sales volume, followed by Technology and Furniture.</a:t>
            </a:r>
            <a:endParaRPr lang="en-US" sz="1700" dirty="0"/>
          </a:p>
        </p:txBody>
      </p:sp>
      <p:sp>
        <p:nvSpPr>
          <p:cNvPr id="6" name="Text 3"/>
          <p:cNvSpPr/>
          <p:nvPr/>
        </p:nvSpPr>
        <p:spPr>
          <a:xfrm>
            <a:off x="7589877" y="2105620"/>
            <a:ext cx="3166229" cy="3419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21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Profit by Sub-Category</a:t>
            </a:r>
            <a:endParaRPr lang="en-US" sz="21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877" y="2693789"/>
            <a:ext cx="6281976" cy="351782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589877" y="6457831"/>
            <a:ext cx="6281976" cy="7005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Copiers lead in profitability, with Accessories, Phones, Paper, and Binders also contributing significantly.</a:t>
            </a:r>
            <a:endParaRPr lang="en-US" sz="17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52450" y="434102"/>
            <a:ext cx="6708934" cy="4932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850"/>
              </a:lnSpc>
              <a:buNone/>
            </a:pPr>
            <a:r>
              <a:rPr lang="en-US" sz="31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Quarterly Growth: Sales vs. Profit</a:t>
            </a:r>
            <a:endParaRPr lang="en-US" sz="31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2450" y="1243013"/>
            <a:ext cx="13525500" cy="710064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6621542" y="8343662"/>
            <a:ext cx="157758" cy="157758"/>
          </a:xfrm>
          <a:prstGeom prst="roundRect">
            <a:avLst>
              <a:gd name="adj" fmla="val 11592"/>
            </a:avLst>
          </a:prstGeom>
          <a:solidFill>
            <a:srgbClr val="004D35"/>
          </a:solidFill>
          <a:ln/>
        </p:spPr>
      </p:sp>
      <p:sp>
        <p:nvSpPr>
          <p:cNvPr id="5" name="Text 2"/>
          <p:cNvSpPr/>
          <p:nvPr/>
        </p:nvSpPr>
        <p:spPr>
          <a:xfrm>
            <a:off x="6840260" y="8343662"/>
            <a:ext cx="398740" cy="157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Sales</a:t>
            </a:r>
            <a:endParaRPr lang="en-US" sz="1200" dirty="0"/>
          </a:p>
        </p:txBody>
      </p:sp>
      <p:sp>
        <p:nvSpPr>
          <p:cNvPr id="6" name="Shape 3"/>
          <p:cNvSpPr/>
          <p:nvPr/>
        </p:nvSpPr>
        <p:spPr>
          <a:xfrm>
            <a:off x="7391400" y="8343662"/>
            <a:ext cx="157758" cy="157758"/>
          </a:xfrm>
          <a:prstGeom prst="roundRect">
            <a:avLst>
              <a:gd name="adj" fmla="val 11592"/>
            </a:avLst>
          </a:prstGeom>
          <a:solidFill>
            <a:srgbClr val="00704D"/>
          </a:solidFill>
          <a:ln/>
        </p:spPr>
      </p:sp>
      <p:sp>
        <p:nvSpPr>
          <p:cNvPr id="7" name="Text 4"/>
          <p:cNvSpPr/>
          <p:nvPr/>
        </p:nvSpPr>
        <p:spPr>
          <a:xfrm>
            <a:off x="7610118" y="8343662"/>
            <a:ext cx="393978" cy="1577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00"/>
              </a:lnSpc>
              <a:buNone/>
            </a:pPr>
            <a:r>
              <a:rPr lang="en-US" sz="12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Profit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552450" y="8994815"/>
            <a:ext cx="13525500" cy="252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50"/>
              </a:lnSpc>
              <a:buNone/>
            </a:pPr>
            <a:r>
              <a:rPr lang="en-US" sz="12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Both sales and profit consistently increase across quarters, with Q4 demonstrating the strongest performance, likely due to holiday seasonality.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7859"/>
            <a:ext cx="112760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Driving Growth: Key Insights &amp; Actions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130266"/>
            <a:ext cx="4196358" cy="2810947"/>
          </a:xfrm>
          <a:prstGeom prst="roundRect">
            <a:avLst>
              <a:gd name="adj" fmla="val 5205"/>
            </a:avLst>
          </a:prstGeom>
          <a:noFill/>
          <a:ln w="30480">
            <a:solidFill>
              <a:srgbClr val="B7D5CA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2130266"/>
            <a:ext cx="121920" cy="2810947"/>
          </a:xfrm>
          <a:prstGeom prst="roundRect">
            <a:avLst>
              <a:gd name="adj" fmla="val 167442"/>
            </a:avLst>
          </a:prstGeom>
          <a:solidFill>
            <a:srgbClr val="006747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4" y="2387560"/>
            <a:ext cx="347138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Optimise Profit Margins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2877979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Address categories with low profitability, such as Furniture, Tables, Supplies, and Bookcases, by analysing cost structures.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2130266"/>
            <a:ext cx="4196358" cy="2810947"/>
          </a:xfrm>
          <a:prstGeom prst="roundRect">
            <a:avLst>
              <a:gd name="adj" fmla="val 5205"/>
            </a:avLst>
          </a:prstGeom>
          <a:noFill/>
          <a:ln w="30480">
            <a:solidFill>
              <a:srgbClr val="B7D5CA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86482" y="2130266"/>
            <a:ext cx="121920" cy="2810947"/>
          </a:xfrm>
          <a:prstGeom prst="roundRect">
            <a:avLst>
              <a:gd name="adj" fmla="val 167442"/>
            </a:avLst>
          </a:prstGeom>
          <a:solidFill>
            <a:srgbClr val="006747"/>
          </a:solidFill>
          <a:ln/>
        </p:spPr>
      </p:sp>
      <p:sp>
        <p:nvSpPr>
          <p:cNvPr id="9" name="Text 7"/>
          <p:cNvSpPr/>
          <p:nvPr/>
        </p:nvSpPr>
        <p:spPr>
          <a:xfrm>
            <a:off x="5565696" y="2387560"/>
            <a:ext cx="340697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Capitalise on Q4 Trends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565696" y="2877979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Implement targeted marketing campaigns and optimise inventory management to leverage strong end-of-year sales.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2130266"/>
            <a:ext cx="4196358" cy="2810947"/>
          </a:xfrm>
          <a:prstGeom prst="roundRect">
            <a:avLst>
              <a:gd name="adj" fmla="val 5205"/>
            </a:avLst>
          </a:prstGeom>
          <a:noFill/>
          <a:ln w="30480">
            <a:solidFill>
              <a:srgbClr val="B7D5CA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9609653" y="2130266"/>
            <a:ext cx="121920" cy="2810947"/>
          </a:xfrm>
          <a:prstGeom prst="roundRect">
            <a:avLst>
              <a:gd name="adj" fmla="val 167442"/>
            </a:avLst>
          </a:prstGeom>
          <a:solidFill>
            <a:srgbClr val="006747"/>
          </a:solidFill>
          <a:ln/>
        </p:spPr>
      </p:sp>
      <p:sp>
        <p:nvSpPr>
          <p:cNvPr id="13" name="Text 11"/>
          <p:cNvSpPr/>
          <p:nvPr/>
        </p:nvSpPr>
        <p:spPr>
          <a:xfrm>
            <a:off x="9988868" y="2387560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Enhance Geographic Focus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988868" y="3232309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Study high-performing regions for replication strategies and identify underperforming areas for corrective action.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793790" y="5168027"/>
            <a:ext cx="6407944" cy="2093714"/>
          </a:xfrm>
          <a:prstGeom prst="roundRect">
            <a:avLst>
              <a:gd name="adj" fmla="val 6988"/>
            </a:avLst>
          </a:prstGeom>
          <a:noFill/>
          <a:ln w="30480">
            <a:solidFill>
              <a:srgbClr val="B7D5CA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63310" y="5168027"/>
            <a:ext cx="121920" cy="2093714"/>
          </a:xfrm>
          <a:prstGeom prst="roundRect">
            <a:avLst>
              <a:gd name="adj" fmla="val 167442"/>
            </a:avLst>
          </a:prstGeom>
          <a:solidFill>
            <a:srgbClr val="006747"/>
          </a:solidFill>
          <a:ln/>
        </p:spPr>
      </p:sp>
      <p:sp>
        <p:nvSpPr>
          <p:cNvPr id="17" name="Text 15"/>
          <p:cNvSpPr/>
          <p:nvPr/>
        </p:nvSpPr>
        <p:spPr>
          <a:xfrm>
            <a:off x="1142524" y="5425321"/>
            <a:ext cx="439459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Improve Customer Experience</a:t>
            </a:r>
            <a:endParaRPr lang="en-US" sz="2200" dirty="0"/>
          </a:p>
        </p:txBody>
      </p:sp>
      <p:sp>
        <p:nvSpPr>
          <p:cNvPr id="18" name="Text 16"/>
          <p:cNvSpPr/>
          <p:nvPr/>
        </p:nvSpPr>
        <p:spPr>
          <a:xfrm>
            <a:off x="1142524" y="5915739"/>
            <a:ext cx="58019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Refine COD and Standard Class delivery processes to improve customer satisfaction and operational efficiency.</a:t>
            </a:r>
            <a:endParaRPr lang="en-US" sz="1750" dirty="0"/>
          </a:p>
        </p:txBody>
      </p:sp>
      <p:sp>
        <p:nvSpPr>
          <p:cNvPr id="19" name="Shape 17"/>
          <p:cNvSpPr/>
          <p:nvPr/>
        </p:nvSpPr>
        <p:spPr>
          <a:xfrm>
            <a:off x="7428548" y="5168027"/>
            <a:ext cx="6407944" cy="2093714"/>
          </a:xfrm>
          <a:prstGeom prst="roundRect">
            <a:avLst>
              <a:gd name="adj" fmla="val 6988"/>
            </a:avLst>
          </a:prstGeom>
          <a:noFill/>
          <a:ln w="30480">
            <a:solidFill>
              <a:srgbClr val="B7D5CA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7398067" y="5168027"/>
            <a:ext cx="121920" cy="2093714"/>
          </a:xfrm>
          <a:prstGeom prst="roundRect">
            <a:avLst>
              <a:gd name="adj" fmla="val 167442"/>
            </a:avLst>
          </a:prstGeom>
          <a:solidFill>
            <a:srgbClr val="006747"/>
          </a:solidFill>
          <a:ln/>
        </p:spPr>
      </p:sp>
      <p:sp>
        <p:nvSpPr>
          <p:cNvPr id="21" name="Text 19"/>
          <p:cNvSpPr/>
          <p:nvPr/>
        </p:nvSpPr>
        <p:spPr>
          <a:xfrm>
            <a:off x="7777282" y="5425321"/>
            <a:ext cx="431946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Promote High-Profit Products</a:t>
            </a:r>
            <a:endParaRPr lang="en-US" sz="2200" dirty="0"/>
          </a:p>
        </p:txBody>
      </p:sp>
      <p:sp>
        <p:nvSpPr>
          <p:cNvPr id="22" name="Text 20"/>
          <p:cNvSpPr/>
          <p:nvPr/>
        </p:nvSpPr>
        <p:spPr>
          <a:xfrm>
            <a:off x="7777282" y="5915739"/>
            <a:ext cx="58019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Increase focus on marketing and sales of high-profit sub-categories like Copiers and Accessories.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8661" y="704969"/>
            <a:ext cx="9749314" cy="6417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050"/>
              </a:lnSpc>
              <a:buNone/>
            </a:pPr>
            <a:r>
              <a:rPr lang="en-US" sz="4000" b="1" dirty="0">
                <a:solidFill>
                  <a:srgbClr val="006747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Moving Forward: Strategic Next Steps</a:t>
            </a:r>
            <a:endParaRPr lang="en-US" sz="40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18661" y="1757363"/>
            <a:ext cx="1026676" cy="151173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950601" y="1962626"/>
            <a:ext cx="2974062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Profitability Deep Dive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1950601" y="2406610"/>
            <a:ext cx="11961138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Conduct granular analysis of specific products within underperforming sub-categories to identify precise areas for improvement.</a:t>
            </a:r>
            <a:endParaRPr lang="en-US" sz="16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661" y="3269099"/>
            <a:ext cx="1026676" cy="1511737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950601" y="3474363"/>
            <a:ext cx="4845248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Demographic &amp; Behavioural Analysis</a:t>
            </a:r>
            <a:endParaRPr lang="en-US" sz="2000" dirty="0"/>
          </a:p>
        </p:txBody>
      </p:sp>
      <p:sp>
        <p:nvSpPr>
          <p:cNvPr id="8" name="Text 4"/>
          <p:cNvSpPr/>
          <p:nvPr/>
        </p:nvSpPr>
        <p:spPr>
          <a:xfrm>
            <a:off x="1950601" y="3918347"/>
            <a:ext cx="11961138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Analyse customer demographics and purchasing behaviours across high-profit and low-profit regions to inform localised strategies.</a:t>
            </a:r>
            <a:endParaRPr lang="en-US" sz="16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661" y="4780836"/>
            <a:ext cx="1026676" cy="123194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950601" y="4986099"/>
            <a:ext cx="2956679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Shipping Optimisation</a:t>
            </a:r>
            <a:endParaRPr lang="en-US" sz="2000" dirty="0"/>
          </a:p>
        </p:txBody>
      </p:sp>
      <p:sp>
        <p:nvSpPr>
          <p:cNvPr id="11" name="Text 6"/>
          <p:cNvSpPr/>
          <p:nvPr/>
        </p:nvSpPr>
        <p:spPr>
          <a:xfrm>
            <a:off x="1950601" y="5430083"/>
            <a:ext cx="11961138" cy="3286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Explore new strategies to reduce shipping costs and improve delivery times, enhancing overall logistics efficiency.</a:t>
            </a:r>
            <a:endParaRPr lang="en-US" sz="160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661" y="6012775"/>
            <a:ext cx="1026676" cy="1511737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950601" y="6218039"/>
            <a:ext cx="3722727" cy="3208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2000" b="1" dirty="0">
                <a:solidFill>
                  <a:srgbClr val="4B4A4A"/>
                </a:solidFill>
                <a:latin typeface="Noto Serif SC Bold" pitchFamily="34" charset="0"/>
                <a:ea typeface="Noto Serif SC Bold" pitchFamily="34" charset="-122"/>
                <a:cs typeface="Noto Serif SC Bold" pitchFamily="34" charset="-120"/>
              </a:rPr>
              <a:t>AI for Predictive Forecasting</a:t>
            </a:r>
            <a:endParaRPr lang="en-US" sz="2000" dirty="0"/>
          </a:p>
        </p:txBody>
      </p:sp>
      <p:sp>
        <p:nvSpPr>
          <p:cNvPr id="14" name="Text 8"/>
          <p:cNvSpPr/>
          <p:nvPr/>
        </p:nvSpPr>
        <p:spPr>
          <a:xfrm>
            <a:off x="1950601" y="6662023"/>
            <a:ext cx="11961138" cy="657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1600" dirty="0">
                <a:solidFill>
                  <a:srgbClr val="4B4A4A"/>
                </a:solidFill>
                <a:latin typeface="Geist" pitchFamily="34" charset="0"/>
                <a:ea typeface="Geist" pitchFamily="34" charset="-122"/>
                <a:cs typeface="Geist" pitchFamily="34" charset="-120"/>
              </a:rPr>
              <a:t>Integrate advanced AI tools to enhance predictive forecasting of sales and demand, ensuring better inventory and resource allocation.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2025-07-18T06:54:08Z</dcterms:created>
  <dcterms:modified xsi:type="dcterms:W3CDTF">2025-07-18T06:54:08Z</dcterms:modified>
</cp:coreProperties>
</file>