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8" r:id="rId3"/>
    <p:sldId id="257" r:id="rId4"/>
    <p:sldId id="265" r:id="rId5"/>
    <p:sldId id="275" r:id="rId6"/>
    <p:sldId id="260" r:id="rId7"/>
    <p:sldId id="259" r:id="rId8"/>
    <p:sldId id="261" r:id="rId9"/>
    <p:sldId id="274" r:id="rId10"/>
    <p:sldId id="262" r:id="rId11"/>
    <p:sldId id="263" r:id="rId12"/>
    <p:sldId id="264"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87A37-4F71-4195-BDD4-209DAAC67063}" v="13" dt="2024-03-19T08:00:50.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p Reddy Raya" userId="215f50fc98b7d23d" providerId="LiveId" clId="{8AD87A37-4F71-4195-BDD4-209DAAC67063}"/>
    <pc:docChg chg="custSel addSld modSld sldOrd">
      <pc:chgData name="Prathap Reddy Raya" userId="215f50fc98b7d23d" providerId="LiveId" clId="{8AD87A37-4F71-4195-BDD4-209DAAC67063}" dt="2024-03-19T08:01:40.096" v="144"/>
      <pc:docMkLst>
        <pc:docMk/>
      </pc:docMkLst>
      <pc:sldChg chg="delSp modSp mod">
        <pc:chgData name="Prathap Reddy Raya" userId="215f50fc98b7d23d" providerId="LiveId" clId="{8AD87A37-4F71-4195-BDD4-209DAAC67063}" dt="2024-03-19T07:46:34.973" v="89" actId="21"/>
        <pc:sldMkLst>
          <pc:docMk/>
          <pc:sldMk cId="2604069856" sldId="256"/>
        </pc:sldMkLst>
        <pc:spChg chg="mod">
          <ac:chgData name="Prathap Reddy Raya" userId="215f50fc98b7d23d" providerId="LiveId" clId="{8AD87A37-4F71-4195-BDD4-209DAAC67063}" dt="2024-03-19T07:46:08.815" v="86" actId="20577"/>
          <ac:spMkLst>
            <pc:docMk/>
            <pc:sldMk cId="2604069856" sldId="256"/>
            <ac:spMk id="2" creationId="{DB5A3CB7-9672-B0C0-FB07-DDD0C010EC5A}"/>
          </ac:spMkLst>
        </pc:spChg>
        <pc:spChg chg="del mod">
          <ac:chgData name="Prathap Reddy Raya" userId="215f50fc98b7d23d" providerId="LiveId" clId="{8AD87A37-4F71-4195-BDD4-209DAAC67063}" dt="2024-03-19T07:46:34.973" v="89" actId="21"/>
          <ac:spMkLst>
            <pc:docMk/>
            <pc:sldMk cId="2604069856" sldId="256"/>
            <ac:spMk id="3" creationId="{1372E8AC-E551-CE67-1F92-87831FEE705C}"/>
          </ac:spMkLst>
        </pc:spChg>
      </pc:sldChg>
      <pc:sldChg chg="ord">
        <pc:chgData name="Prathap Reddy Raya" userId="215f50fc98b7d23d" providerId="LiveId" clId="{8AD87A37-4F71-4195-BDD4-209DAAC67063}" dt="2024-03-19T08:00:59.238" v="142"/>
        <pc:sldMkLst>
          <pc:docMk/>
          <pc:sldMk cId="1659319192" sldId="260"/>
        </pc:sldMkLst>
      </pc:sldChg>
      <pc:sldChg chg="addSp delSp modSp mod">
        <pc:chgData name="Prathap Reddy Raya" userId="215f50fc98b7d23d" providerId="LiveId" clId="{8AD87A37-4F71-4195-BDD4-209DAAC67063}" dt="2024-03-19T08:00:50.834" v="140" actId="14100"/>
        <pc:sldMkLst>
          <pc:docMk/>
          <pc:sldMk cId="232158905" sldId="261"/>
        </pc:sldMkLst>
        <pc:spChg chg="del mod">
          <ac:chgData name="Prathap Reddy Raya" userId="215f50fc98b7d23d" providerId="LiveId" clId="{8AD87A37-4F71-4195-BDD4-209DAAC67063}" dt="2024-03-19T07:57:51.494" v="129"/>
          <ac:spMkLst>
            <pc:docMk/>
            <pc:sldMk cId="232158905" sldId="261"/>
            <ac:spMk id="3" creationId="{50AB3203-4302-2EB8-C4B4-9B788435E5E5}"/>
          </ac:spMkLst>
        </pc:spChg>
        <pc:picChg chg="add mod">
          <ac:chgData name="Prathap Reddy Raya" userId="215f50fc98b7d23d" providerId="LiveId" clId="{8AD87A37-4F71-4195-BDD4-209DAAC67063}" dt="2024-03-19T08:00:50.834" v="140" actId="14100"/>
          <ac:picMkLst>
            <pc:docMk/>
            <pc:sldMk cId="232158905" sldId="261"/>
            <ac:picMk id="4" creationId="{A845D0C6-81C9-E52D-3027-A36EEA866E94}"/>
          </ac:picMkLst>
        </pc:picChg>
      </pc:sldChg>
      <pc:sldChg chg="modSp mod">
        <pc:chgData name="Prathap Reddy Raya" userId="215f50fc98b7d23d" providerId="LiveId" clId="{8AD87A37-4F71-4195-BDD4-209DAAC67063}" dt="2024-03-19T07:48:17.716" v="96" actId="27636"/>
        <pc:sldMkLst>
          <pc:docMk/>
          <pc:sldMk cId="1675411326" sldId="271"/>
        </pc:sldMkLst>
        <pc:spChg chg="mod">
          <ac:chgData name="Prathap Reddy Raya" userId="215f50fc98b7d23d" providerId="LiveId" clId="{8AD87A37-4F71-4195-BDD4-209DAAC67063}" dt="2024-03-19T07:48:17.716" v="96" actId="27636"/>
          <ac:spMkLst>
            <pc:docMk/>
            <pc:sldMk cId="1675411326" sldId="271"/>
            <ac:spMk id="3" creationId="{F54B1F06-047D-3263-7939-F573C57537CA}"/>
          </ac:spMkLst>
        </pc:spChg>
      </pc:sldChg>
      <pc:sldChg chg="addSp delSp modSp mod">
        <pc:chgData name="Prathap Reddy Raya" userId="215f50fc98b7d23d" providerId="LiveId" clId="{8AD87A37-4F71-4195-BDD4-209DAAC67063}" dt="2024-03-19T08:00:24.504" v="138" actId="14100"/>
        <pc:sldMkLst>
          <pc:docMk/>
          <pc:sldMk cId="3583474872" sldId="274"/>
        </pc:sldMkLst>
        <pc:spChg chg="add mod">
          <ac:chgData name="Prathap Reddy Raya" userId="215f50fc98b7d23d" providerId="LiveId" clId="{8AD87A37-4F71-4195-BDD4-209DAAC67063}" dt="2024-03-19T08:00:24.504" v="138" actId="14100"/>
          <ac:spMkLst>
            <pc:docMk/>
            <pc:sldMk cId="3583474872" sldId="274"/>
            <ac:spMk id="5" creationId="{B498547B-556B-7CA6-CD9D-9EF0B14A16FC}"/>
          </ac:spMkLst>
        </pc:spChg>
        <pc:picChg chg="add del mod">
          <ac:chgData name="Prathap Reddy Raya" userId="215f50fc98b7d23d" providerId="LiveId" clId="{8AD87A37-4F71-4195-BDD4-209DAAC67063}" dt="2024-03-19T07:58:18.342" v="134" actId="21"/>
          <ac:picMkLst>
            <pc:docMk/>
            <pc:sldMk cId="3583474872" sldId="274"/>
            <ac:picMk id="2" creationId="{94A884C0-6EB0-F0A6-D21B-6019361B8683}"/>
          </ac:picMkLst>
        </pc:picChg>
        <pc:picChg chg="add mod">
          <ac:chgData name="Prathap Reddy Raya" userId="215f50fc98b7d23d" providerId="LiveId" clId="{8AD87A37-4F71-4195-BDD4-209DAAC67063}" dt="2024-03-19T07:58:14.862" v="133"/>
          <ac:picMkLst>
            <pc:docMk/>
            <pc:sldMk cId="3583474872" sldId="274"/>
            <ac:picMk id="3" creationId="{94A884C0-6EB0-F0A6-D21B-6019361B8683}"/>
          </ac:picMkLst>
        </pc:picChg>
        <pc:picChg chg="add del mod">
          <ac:chgData name="Prathap Reddy Raya" userId="215f50fc98b7d23d" providerId="LiveId" clId="{8AD87A37-4F71-4195-BDD4-209DAAC67063}" dt="2024-03-19T07:58:29.688" v="136" actId="21"/>
          <ac:picMkLst>
            <pc:docMk/>
            <pc:sldMk cId="3583474872" sldId="274"/>
            <ac:picMk id="1026" creationId="{94A884C0-6EB0-F0A6-D21B-6019361B8683}"/>
          </ac:picMkLst>
        </pc:picChg>
      </pc:sldChg>
      <pc:sldChg chg="modSp new mod ord">
        <pc:chgData name="Prathap Reddy Raya" userId="215f50fc98b7d23d" providerId="LiveId" clId="{8AD87A37-4F71-4195-BDD4-209DAAC67063}" dt="2024-03-19T08:01:40.096" v="144"/>
        <pc:sldMkLst>
          <pc:docMk/>
          <pc:sldMk cId="3771792573" sldId="275"/>
        </pc:sldMkLst>
        <pc:spChg chg="mod">
          <ac:chgData name="Prathap Reddy Raya" userId="215f50fc98b7d23d" providerId="LiveId" clId="{8AD87A37-4F71-4195-BDD4-209DAAC67063}" dt="2024-03-19T07:52:55.188" v="126" actId="20577"/>
          <ac:spMkLst>
            <pc:docMk/>
            <pc:sldMk cId="3771792573" sldId="275"/>
            <ac:spMk id="2" creationId="{AA988CF1-6D5B-AA93-FA10-7D4F8811257A}"/>
          </ac:spMkLst>
        </pc:spChg>
        <pc:spChg chg="mod">
          <ac:chgData name="Prathap Reddy Raya" userId="215f50fc98b7d23d" providerId="LiveId" clId="{8AD87A37-4F71-4195-BDD4-209DAAC67063}" dt="2024-03-19T07:56:27.534" v="127"/>
          <ac:spMkLst>
            <pc:docMk/>
            <pc:sldMk cId="3771792573" sldId="275"/>
            <ac:spMk id="3" creationId="{AA3BE713-60ED-9222-BE98-7599AB1341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427127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262068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9329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85506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231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1365891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29880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147247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287341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92EFD-D1DE-49B3-8A18-4CE77CCCEC2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196478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92EFD-D1DE-49B3-8A18-4CE77CCCEC2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73814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92EFD-D1DE-49B3-8A18-4CE77CCCEC2B}"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27925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92EFD-D1DE-49B3-8A18-4CE77CCCEC2B}"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50906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92EFD-D1DE-49B3-8A18-4CE77CCCEC2B}"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410291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92EFD-D1DE-49B3-8A18-4CE77CCCEC2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122251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92EFD-D1DE-49B3-8A18-4CE77CCCEC2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567F6-B491-480E-8C1D-1C51AA887456}" type="slidenum">
              <a:rPr lang="en-IN" smtClean="0"/>
              <a:t>‹#›</a:t>
            </a:fld>
            <a:endParaRPr lang="en-IN"/>
          </a:p>
        </p:txBody>
      </p:sp>
    </p:spTree>
    <p:extLst>
      <p:ext uri="{BB962C8B-B14F-4D97-AF65-F5344CB8AC3E}">
        <p14:creationId xmlns:p14="http://schemas.microsoft.com/office/powerpoint/2010/main" val="250259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492EFD-D1DE-49B3-8A18-4CE77CCCEC2B}"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4567F6-B491-480E-8C1D-1C51AA887456}" type="slidenum">
              <a:rPr lang="en-IN" smtClean="0"/>
              <a:t>‹#›</a:t>
            </a:fld>
            <a:endParaRPr lang="en-IN"/>
          </a:p>
        </p:txBody>
      </p:sp>
    </p:spTree>
    <p:extLst>
      <p:ext uri="{BB962C8B-B14F-4D97-AF65-F5344CB8AC3E}">
        <p14:creationId xmlns:p14="http://schemas.microsoft.com/office/powerpoint/2010/main" val="2590777283"/>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3CB7-9672-B0C0-FB07-DDD0C010EC5A}"/>
              </a:ext>
            </a:extLst>
          </p:cNvPr>
          <p:cNvSpPr>
            <a:spLocks noGrp="1"/>
          </p:cNvSpPr>
          <p:nvPr>
            <p:ph type="ctrTitle"/>
          </p:nvPr>
        </p:nvSpPr>
        <p:spPr>
          <a:xfrm>
            <a:off x="258418" y="2404534"/>
            <a:ext cx="9114182" cy="1646299"/>
          </a:xfrm>
        </p:spPr>
        <p:txBody>
          <a:bodyPr>
            <a:normAutofit fontScale="90000"/>
          </a:bodyPr>
          <a:lstStyle/>
          <a:p>
            <a:r>
              <a:rPr lang="en-IN" dirty="0"/>
              <a:t>Next word prediction using Java programming</a:t>
            </a:r>
          </a:p>
        </p:txBody>
      </p:sp>
    </p:spTree>
    <p:extLst>
      <p:ext uri="{BB962C8B-B14F-4D97-AF65-F5344CB8AC3E}">
        <p14:creationId xmlns:p14="http://schemas.microsoft.com/office/powerpoint/2010/main" val="260406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39D5-6D5C-2020-49FF-7EDAB39B164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9607047-8B3E-90FB-B53C-9B180E3ED97E}"/>
              </a:ext>
            </a:extLst>
          </p:cNvPr>
          <p:cNvSpPr>
            <a:spLocks noGrp="1"/>
          </p:cNvSpPr>
          <p:nvPr>
            <p:ph idx="1"/>
          </p:nvPr>
        </p:nvSpPr>
        <p:spPr/>
        <p:txBody>
          <a:bodyPr/>
          <a:lstStyle/>
          <a:p>
            <a:r>
              <a:rPr lang="en-US" dirty="0"/>
              <a:t>The main challenge in next word prediction is to develop a model that can accurately capture the semantics and context of the input text. Ambiguities, variations in language usage, and the diversity of vocabulary pose significant hurdles. Additionally, the prediction system must be fast and efficient to provide real-time suggestions without noticeable latency.</a:t>
            </a:r>
            <a:endParaRPr lang="en-IN" dirty="0"/>
          </a:p>
        </p:txBody>
      </p:sp>
    </p:spTree>
    <p:extLst>
      <p:ext uri="{BB962C8B-B14F-4D97-AF65-F5344CB8AC3E}">
        <p14:creationId xmlns:p14="http://schemas.microsoft.com/office/powerpoint/2010/main" val="180076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2AFF-1F75-65F0-E2DD-BE93C83C61D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C512665E-DAF7-8389-5884-35FC86C643B9}"/>
              </a:ext>
            </a:extLst>
          </p:cNvPr>
          <p:cNvSpPr>
            <a:spLocks noGrp="1"/>
          </p:cNvSpPr>
          <p:nvPr>
            <p:ph idx="1"/>
          </p:nvPr>
        </p:nvSpPr>
        <p:spPr/>
        <p:txBody>
          <a:bodyPr>
            <a:normAutofit/>
          </a:bodyPr>
          <a:lstStyle/>
          <a:p>
            <a:r>
              <a:rPr lang="en-US" dirty="0"/>
              <a:t>Improved Models: Continuously refining and optimizing the predictive model using advanced neural network architectures and training techniques.</a:t>
            </a:r>
          </a:p>
          <a:p>
            <a:r>
              <a:rPr lang="en-US" dirty="0"/>
              <a:t>Multimodal Prediction: Integrating other modalities such as images or user context to enhance prediction accuracy.</a:t>
            </a:r>
          </a:p>
          <a:p>
            <a:r>
              <a:rPr lang="en-US" dirty="0"/>
              <a:t>Real-time Feedback: Incorporating user feedback to adapt and personalize the prediction model over time.</a:t>
            </a:r>
          </a:p>
          <a:p>
            <a:r>
              <a:rPr lang="en-US" dirty="0"/>
              <a:t>Deployment on Mobile Devices: Optimizing the model for deployment on mobile devices to provide efficient and seamless next word prediction in various applications.</a:t>
            </a:r>
            <a:endParaRPr lang="en-IN" dirty="0"/>
          </a:p>
        </p:txBody>
      </p:sp>
    </p:spTree>
    <p:extLst>
      <p:ext uri="{BB962C8B-B14F-4D97-AF65-F5344CB8AC3E}">
        <p14:creationId xmlns:p14="http://schemas.microsoft.com/office/powerpoint/2010/main" val="366135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0716-5E26-2BF4-7087-317F724E5BA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FACEB5C-978D-A523-05EB-43C0550F2462}"/>
              </a:ext>
            </a:extLst>
          </p:cNvPr>
          <p:cNvSpPr>
            <a:spLocks noGrp="1"/>
          </p:cNvSpPr>
          <p:nvPr>
            <p:ph idx="1"/>
          </p:nvPr>
        </p:nvSpPr>
        <p:spPr/>
        <p:txBody>
          <a:bodyPr/>
          <a:lstStyle/>
          <a:p>
            <a:r>
              <a:rPr lang="en-US" dirty="0"/>
              <a:t>Next word prediction using AI holds significant promise in improving user experience across various text-based applications. By leveraging the power of machine learning and NLP techniques, this project demonstrates the feasibility of developing an accurate and efficient prediction system. Continuous research and development in this area will lead to further enhancements, making next word prediction more intuitive and effective in assisting users with their text input needs.</a:t>
            </a:r>
            <a:endParaRPr lang="en-IN" dirty="0"/>
          </a:p>
        </p:txBody>
      </p:sp>
    </p:spTree>
    <p:extLst>
      <p:ext uri="{BB962C8B-B14F-4D97-AF65-F5344CB8AC3E}">
        <p14:creationId xmlns:p14="http://schemas.microsoft.com/office/powerpoint/2010/main" val="222283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D506E-B502-8132-7479-2CB50082B936}"/>
              </a:ext>
            </a:extLst>
          </p:cNvPr>
          <p:cNvSpPr txBox="1"/>
          <p:nvPr/>
        </p:nvSpPr>
        <p:spPr>
          <a:xfrm>
            <a:off x="20707" y="79130"/>
            <a:ext cx="4269939" cy="6555641"/>
          </a:xfrm>
          <a:prstGeom prst="rect">
            <a:avLst/>
          </a:prstGeom>
          <a:noFill/>
        </p:spPr>
        <p:txBody>
          <a:bodyPr wrap="square">
            <a:spAutoFit/>
          </a:bodyPr>
          <a:lstStyle/>
          <a:p>
            <a:r>
              <a:rPr lang="en-IN" sz="1400" b="1" i="0" dirty="0">
                <a:solidFill>
                  <a:srgbClr val="202124"/>
                </a:solidFill>
                <a:effectLst/>
                <a:highlight>
                  <a:srgbClr val="FFFFFF"/>
                </a:highlight>
                <a:latin typeface="Roboto" panose="02000000000000000000" pitchFamily="2" charset="0"/>
              </a:rPr>
              <a:t>PROGRAM:</a:t>
            </a:r>
          </a:p>
          <a:p>
            <a:r>
              <a:rPr lang="en-IN" sz="1400" b="0" i="0" dirty="0">
                <a:solidFill>
                  <a:srgbClr val="202124"/>
                </a:solidFill>
                <a:effectLst/>
                <a:highlight>
                  <a:srgbClr val="FFFFFF"/>
                </a:highlight>
                <a:latin typeface="Roboto" panose="02000000000000000000" pitchFamily="2" charset="0"/>
              </a:rPr>
              <a:t>import </a:t>
            </a:r>
            <a:r>
              <a:rPr lang="en-IN" sz="1400" b="0" i="0" dirty="0" err="1">
                <a:solidFill>
                  <a:srgbClr val="202124"/>
                </a:solidFill>
                <a:effectLst/>
                <a:highlight>
                  <a:srgbClr val="FFFFFF"/>
                </a:highlight>
                <a:latin typeface="Roboto" panose="02000000000000000000" pitchFamily="2" charset="0"/>
              </a:rPr>
              <a:t>java.io.BufferedReader</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import </a:t>
            </a:r>
            <a:r>
              <a:rPr lang="en-IN" sz="1400" b="0" i="0" dirty="0" err="1">
                <a:solidFill>
                  <a:srgbClr val="202124"/>
                </a:solidFill>
                <a:effectLst/>
                <a:highlight>
                  <a:srgbClr val="FFFFFF"/>
                </a:highlight>
                <a:latin typeface="Roboto" panose="02000000000000000000" pitchFamily="2" charset="0"/>
              </a:rPr>
              <a:t>java.io.FileReader</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import </a:t>
            </a:r>
            <a:r>
              <a:rPr lang="en-IN" sz="1400" b="0" i="0" dirty="0" err="1">
                <a:solidFill>
                  <a:srgbClr val="202124"/>
                </a:solidFill>
                <a:effectLst/>
                <a:highlight>
                  <a:srgbClr val="FFFFFF"/>
                </a:highlight>
                <a:latin typeface="Roboto" panose="02000000000000000000" pitchFamily="2" charset="0"/>
              </a:rPr>
              <a:t>java.io.IOException</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import </a:t>
            </a:r>
            <a:r>
              <a:rPr lang="en-IN" sz="1400" b="0" i="0" dirty="0" err="1">
                <a:solidFill>
                  <a:srgbClr val="202124"/>
                </a:solidFill>
                <a:effectLst/>
                <a:highlight>
                  <a:srgbClr val="FFFFFF"/>
                </a:highlight>
                <a:latin typeface="Roboto" panose="02000000000000000000" pitchFamily="2" charset="0"/>
              </a:rPr>
              <a:t>java.util</a:t>
            </a:r>
            <a:r>
              <a:rPr lang="en-IN" sz="1400" b="0" i="0" dirty="0">
                <a:solidFill>
                  <a:srgbClr val="202124"/>
                </a:solidFill>
                <a:effectLst/>
                <a:highlight>
                  <a:srgbClr val="FFFFFF"/>
                </a:highlight>
                <a:latin typeface="Roboto" panose="02000000000000000000" pitchFamily="2" charset="0"/>
              </a:rPr>
              <a:t>.*;</a:t>
            </a:r>
            <a:br>
              <a:rPr lang="en-IN" sz="1400" dirty="0"/>
            </a:br>
            <a:br>
              <a:rPr lang="en-IN" sz="1400" dirty="0"/>
            </a:br>
            <a:r>
              <a:rPr lang="en-IN" sz="1400" b="0" i="0" dirty="0">
                <a:solidFill>
                  <a:srgbClr val="202124"/>
                </a:solidFill>
                <a:effectLst/>
                <a:highlight>
                  <a:srgbClr val="FFFFFF"/>
                </a:highlight>
                <a:latin typeface="Roboto" panose="02000000000000000000" pitchFamily="2" charset="0"/>
              </a:rPr>
              <a:t>public class </a:t>
            </a:r>
            <a:r>
              <a:rPr lang="en-IN" sz="1400" b="0" i="0" dirty="0" err="1">
                <a:solidFill>
                  <a:srgbClr val="202124"/>
                </a:solidFill>
                <a:effectLst/>
                <a:highlight>
                  <a:srgbClr val="FFFFFF"/>
                </a:highlight>
                <a:latin typeface="Roboto" panose="02000000000000000000" pitchFamily="2" charset="0"/>
              </a:rPr>
              <a:t>NextWordPrediction</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a:solidFill>
                  <a:srgbClr val="202124"/>
                </a:solidFill>
                <a:effectLst/>
                <a:highlight>
                  <a:srgbClr val="FFFFFF"/>
                </a:highlight>
                <a:latin typeface="Roboto" panose="02000000000000000000" pitchFamily="2" charset="0"/>
              </a:rPr>
              <a:t>private Map&lt;String, List&lt;String&gt;&gt; </a:t>
            </a:r>
            <a:r>
              <a:rPr lang="en-IN" sz="1400" b="0" i="0" dirty="0" err="1">
                <a:solidFill>
                  <a:srgbClr val="202124"/>
                </a:solidFill>
                <a:effectLst/>
                <a:highlight>
                  <a:srgbClr val="FFFFFF"/>
                </a:highlight>
                <a:latin typeface="Roboto" panose="02000000000000000000" pitchFamily="2" charset="0"/>
              </a:rPr>
              <a:t>wordMap</a:t>
            </a:r>
            <a:r>
              <a:rPr lang="en-IN" sz="1400" b="0" i="0" dirty="0">
                <a:solidFill>
                  <a:srgbClr val="202124"/>
                </a:solidFill>
                <a:effectLst/>
                <a:highlight>
                  <a:srgbClr val="FFFFFF"/>
                </a:highlight>
                <a:latin typeface="Roboto" panose="02000000000000000000" pitchFamily="2" charset="0"/>
              </a:rPr>
              <a:t>;</a:t>
            </a:r>
            <a:br>
              <a:rPr lang="en-IN" sz="1400" dirty="0"/>
            </a:br>
            <a:br>
              <a:rPr lang="en-IN" sz="1400" dirty="0"/>
            </a:br>
            <a:r>
              <a:rPr lang="en-IN" sz="1400" b="0" i="0" dirty="0">
                <a:solidFill>
                  <a:srgbClr val="202124"/>
                </a:solidFill>
                <a:effectLst/>
                <a:highlight>
                  <a:srgbClr val="FFFFFF"/>
                </a:highlight>
                <a:latin typeface="Roboto" panose="02000000000000000000" pitchFamily="2" charset="0"/>
              </a:rPr>
              <a:t>public </a:t>
            </a:r>
            <a:r>
              <a:rPr lang="en-IN" sz="1400" b="0" i="0" dirty="0" err="1">
                <a:solidFill>
                  <a:srgbClr val="202124"/>
                </a:solidFill>
                <a:effectLst/>
                <a:highlight>
                  <a:srgbClr val="FFFFFF"/>
                </a:highlight>
                <a:latin typeface="Roboto" panose="02000000000000000000" pitchFamily="2" charset="0"/>
              </a:rPr>
              <a:t>NextWordPrediction</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err="1">
                <a:solidFill>
                  <a:srgbClr val="202124"/>
                </a:solidFill>
                <a:effectLst/>
                <a:highlight>
                  <a:srgbClr val="FFFFFF"/>
                </a:highlight>
                <a:latin typeface="Roboto" panose="02000000000000000000" pitchFamily="2" charset="0"/>
              </a:rPr>
              <a:t>this.wordMap</a:t>
            </a:r>
            <a:r>
              <a:rPr lang="en-IN" sz="1400" b="0" i="0" dirty="0">
                <a:solidFill>
                  <a:srgbClr val="202124"/>
                </a:solidFill>
                <a:effectLst/>
                <a:highlight>
                  <a:srgbClr val="FFFFFF"/>
                </a:highlight>
                <a:latin typeface="Roboto" panose="02000000000000000000" pitchFamily="2" charset="0"/>
              </a:rPr>
              <a:t> = new HashMap&lt;&gt;();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br>
              <a:rPr lang="en-IN" sz="1400" dirty="0"/>
            </a:br>
            <a:r>
              <a:rPr lang="en-IN" sz="1400" b="0" i="0" dirty="0">
                <a:solidFill>
                  <a:srgbClr val="202124"/>
                </a:solidFill>
                <a:effectLst/>
                <a:highlight>
                  <a:srgbClr val="FFFFFF"/>
                </a:highlight>
                <a:latin typeface="Roboto" panose="02000000000000000000" pitchFamily="2" charset="0"/>
              </a:rPr>
              <a:t>public void </a:t>
            </a:r>
            <a:r>
              <a:rPr lang="en-IN" sz="1400" b="0" i="0" dirty="0" err="1">
                <a:solidFill>
                  <a:srgbClr val="202124"/>
                </a:solidFill>
                <a:effectLst/>
                <a:highlight>
                  <a:srgbClr val="FFFFFF"/>
                </a:highlight>
                <a:latin typeface="Roboto" panose="02000000000000000000" pitchFamily="2" charset="0"/>
              </a:rPr>
              <a:t>trainModel</a:t>
            </a:r>
            <a:r>
              <a:rPr lang="en-IN" sz="1400" b="0" i="0" dirty="0">
                <a:solidFill>
                  <a:srgbClr val="202124"/>
                </a:solidFill>
                <a:effectLst/>
                <a:highlight>
                  <a:srgbClr val="FFFFFF"/>
                </a:highlight>
                <a:latin typeface="Roboto" panose="02000000000000000000" pitchFamily="2" charset="0"/>
              </a:rPr>
              <a:t>(String </a:t>
            </a:r>
            <a:r>
              <a:rPr lang="en-IN" sz="1400" b="0" i="0" dirty="0" err="1">
                <a:solidFill>
                  <a:srgbClr val="202124"/>
                </a:solidFill>
                <a:effectLst/>
                <a:highlight>
                  <a:srgbClr val="FFFFFF"/>
                </a:highlight>
                <a:latin typeface="Roboto" panose="02000000000000000000" pitchFamily="2" charset="0"/>
              </a:rPr>
              <a:t>filePath</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a:solidFill>
                  <a:srgbClr val="202124"/>
                </a:solidFill>
                <a:effectLst/>
                <a:highlight>
                  <a:srgbClr val="FFFFFF"/>
                </a:highlight>
                <a:latin typeface="Roboto" panose="02000000000000000000" pitchFamily="2" charset="0"/>
              </a:rPr>
              <a:t>try (</a:t>
            </a:r>
            <a:r>
              <a:rPr lang="en-IN" sz="1400" b="0" i="0" dirty="0" err="1">
                <a:solidFill>
                  <a:srgbClr val="202124"/>
                </a:solidFill>
                <a:effectLst/>
                <a:highlight>
                  <a:srgbClr val="FFFFFF"/>
                </a:highlight>
                <a:latin typeface="Roboto" panose="02000000000000000000" pitchFamily="2" charset="0"/>
              </a:rPr>
              <a:t>BufferedReader</a:t>
            </a:r>
            <a:r>
              <a:rPr lang="en-IN" sz="1400" b="0" i="0" dirty="0">
                <a:solidFill>
                  <a:srgbClr val="202124"/>
                </a:solidFill>
                <a:effectLst/>
                <a:highlight>
                  <a:srgbClr val="FFFFFF"/>
                </a:highlight>
                <a:latin typeface="Roboto" panose="02000000000000000000" pitchFamily="2" charset="0"/>
              </a:rPr>
              <a:t> </a:t>
            </a:r>
            <a:r>
              <a:rPr lang="en-IN" sz="1400" b="0" i="0" dirty="0" err="1">
                <a:solidFill>
                  <a:srgbClr val="202124"/>
                </a:solidFill>
                <a:effectLst/>
                <a:highlight>
                  <a:srgbClr val="FFFFFF"/>
                </a:highlight>
                <a:latin typeface="Roboto" panose="02000000000000000000" pitchFamily="2" charset="0"/>
              </a:rPr>
              <a:t>br</a:t>
            </a:r>
            <a:r>
              <a:rPr lang="en-IN" sz="1400" b="0" i="0" dirty="0">
                <a:solidFill>
                  <a:srgbClr val="202124"/>
                </a:solidFill>
                <a:effectLst/>
                <a:highlight>
                  <a:srgbClr val="FFFFFF"/>
                </a:highlight>
                <a:latin typeface="Roboto" panose="02000000000000000000" pitchFamily="2" charset="0"/>
              </a:rPr>
              <a:t> = new </a:t>
            </a:r>
            <a:r>
              <a:rPr lang="en-IN" sz="1400" b="0" i="0" dirty="0" err="1">
                <a:solidFill>
                  <a:srgbClr val="202124"/>
                </a:solidFill>
                <a:effectLst/>
                <a:highlight>
                  <a:srgbClr val="FFFFFF"/>
                </a:highlight>
                <a:latin typeface="Roboto" panose="02000000000000000000" pitchFamily="2" charset="0"/>
              </a:rPr>
              <a:t>BufferedReader</a:t>
            </a:r>
            <a:r>
              <a:rPr lang="en-IN" sz="1400" b="0" i="0" dirty="0">
                <a:solidFill>
                  <a:srgbClr val="202124"/>
                </a:solidFill>
                <a:effectLst/>
                <a:highlight>
                  <a:srgbClr val="FFFFFF"/>
                </a:highlight>
                <a:latin typeface="Roboto" panose="02000000000000000000" pitchFamily="2" charset="0"/>
              </a:rPr>
              <a:t>(new </a:t>
            </a:r>
            <a:r>
              <a:rPr lang="en-IN" sz="1400" b="0" i="0" dirty="0" err="1">
                <a:solidFill>
                  <a:srgbClr val="202124"/>
                </a:solidFill>
                <a:effectLst/>
                <a:highlight>
                  <a:srgbClr val="FFFFFF"/>
                </a:highlight>
                <a:latin typeface="Roboto" panose="02000000000000000000" pitchFamily="2" charset="0"/>
              </a:rPr>
              <a:t>FileReader</a:t>
            </a:r>
            <a:r>
              <a:rPr lang="en-IN" sz="1400" b="0" i="0" dirty="0">
                <a:solidFill>
                  <a:srgbClr val="202124"/>
                </a:solidFill>
                <a:effectLst/>
                <a:highlight>
                  <a:srgbClr val="FFFFFF"/>
                </a:highlight>
                <a:latin typeface="Roboto" panose="02000000000000000000" pitchFamily="2" charset="0"/>
              </a:rPr>
              <a:t>(</a:t>
            </a:r>
            <a:r>
              <a:rPr lang="en-IN" sz="1400" b="0" i="0" dirty="0" err="1">
                <a:solidFill>
                  <a:srgbClr val="202124"/>
                </a:solidFill>
                <a:effectLst/>
                <a:highlight>
                  <a:srgbClr val="FFFFFF"/>
                </a:highlight>
                <a:latin typeface="Roboto" panose="02000000000000000000" pitchFamily="2" charset="0"/>
              </a:rPr>
              <a:t>filePath</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a:solidFill>
                  <a:srgbClr val="202124"/>
                </a:solidFill>
                <a:effectLst/>
                <a:highlight>
                  <a:srgbClr val="FFFFFF"/>
                </a:highlight>
                <a:latin typeface="Roboto" panose="02000000000000000000" pitchFamily="2" charset="0"/>
              </a:rPr>
              <a:t>String line;</a:t>
            </a:r>
            <a:br>
              <a:rPr lang="en-IN" sz="1400" dirty="0"/>
            </a:br>
            <a:r>
              <a:rPr lang="en-IN" sz="1400" b="0" i="0" dirty="0">
                <a:solidFill>
                  <a:srgbClr val="202124"/>
                </a:solidFill>
                <a:effectLst/>
                <a:highlight>
                  <a:srgbClr val="FFFFFF"/>
                </a:highlight>
                <a:latin typeface="Roboto" panose="02000000000000000000" pitchFamily="2" charset="0"/>
              </a:rPr>
              <a:t>while ((line = </a:t>
            </a:r>
            <a:r>
              <a:rPr lang="en-IN" sz="1400" b="0" i="0" dirty="0" err="1">
                <a:solidFill>
                  <a:srgbClr val="202124"/>
                </a:solidFill>
                <a:effectLst/>
                <a:highlight>
                  <a:srgbClr val="FFFFFF"/>
                </a:highlight>
                <a:latin typeface="Roboto" panose="02000000000000000000" pitchFamily="2" charset="0"/>
              </a:rPr>
              <a:t>br.readLine</a:t>
            </a:r>
            <a:r>
              <a:rPr lang="en-IN" sz="1400" b="0" i="0" dirty="0">
                <a:solidFill>
                  <a:srgbClr val="202124"/>
                </a:solidFill>
                <a:effectLst/>
                <a:highlight>
                  <a:srgbClr val="FFFFFF"/>
                </a:highlight>
                <a:latin typeface="Roboto" panose="02000000000000000000" pitchFamily="2" charset="0"/>
              </a:rPr>
              <a:t>()) != null) {</a:t>
            </a:r>
            <a:br>
              <a:rPr lang="en-IN" sz="1400" dirty="0"/>
            </a:br>
            <a:r>
              <a:rPr lang="en-IN" sz="1400" b="0" i="0" dirty="0">
                <a:solidFill>
                  <a:srgbClr val="202124"/>
                </a:solidFill>
                <a:effectLst/>
                <a:highlight>
                  <a:srgbClr val="FFFFFF"/>
                </a:highlight>
                <a:latin typeface="Roboto" panose="02000000000000000000" pitchFamily="2" charset="0"/>
              </a:rPr>
              <a:t>String[] words = </a:t>
            </a:r>
            <a:r>
              <a:rPr lang="en-IN" sz="1400" b="0" i="0" dirty="0" err="1">
                <a:solidFill>
                  <a:srgbClr val="202124"/>
                </a:solidFill>
                <a:effectLst/>
                <a:highlight>
                  <a:srgbClr val="FFFFFF"/>
                </a:highlight>
                <a:latin typeface="Roboto" panose="02000000000000000000" pitchFamily="2" charset="0"/>
              </a:rPr>
              <a:t>line.split</a:t>
            </a:r>
            <a:r>
              <a:rPr lang="en-IN" sz="1400" b="0" i="0" dirty="0">
                <a:solidFill>
                  <a:srgbClr val="202124"/>
                </a:solidFill>
                <a:effectLst/>
                <a:highlight>
                  <a:srgbClr val="FFFFFF"/>
                </a:highlight>
                <a:latin typeface="Roboto" panose="02000000000000000000" pitchFamily="2" charset="0"/>
              </a:rPr>
              <a:t>("\\s+");</a:t>
            </a:r>
            <a:br>
              <a:rPr lang="en-IN" sz="1400" dirty="0"/>
            </a:br>
            <a:r>
              <a:rPr lang="en-IN" sz="1400" b="0" i="0" dirty="0">
                <a:solidFill>
                  <a:srgbClr val="202124"/>
                </a:solidFill>
                <a:effectLst/>
                <a:highlight>
                  <a:srgbClr val="FFFFFF"/>
                </a:highlight>
                <a:latin typeface="Roboto" panose="02000000000000000000" pitchFamily="2" charset="0"/>
              </a:rPr>
              <a:t>for (int </a:t>
            </a:r>
            <a:r>
              <a:rPr lang="en-IN" sz="1400" b="0" i="0" dirty="0" err="1">
                <a:solidFill>
                  <a:srgbClr val="202124"/>
                </a:solidFill>
                <a:effectLst/>
                <a:highlight>
                  <a:srgbClr val="FFFFFF"/>
                </a:highlight>
                <a:latin typeface="Roboto" panose="02000000000000000000" pitchFamily="2" charset="0"/>
              </a:rPr>
              <a:t>i</a:t>
            </a:r>
            <a:r>
              <a:rPr lang="en-IN" sz="1400" b="0" i="0" dirty="0">
                <a:solidFill>
                  <a:srgbClr val="202124"/>
                </a:solidFill>
                <a:effectLst/>
                <a:highlight>
                  <a:srgbClr val="FFFFFF"/>
                </a:highlight>
                <a:latin typeface="Roboto" panose="02000000000000000000" pitchFamily="2" charset="0"/>
              </a:rPr>
              <a:t> = 0; </a:t>
            </a:r>
            <a:r>
              <a:rPr lang="en-IN" sz="1400" b="0" i="0" dirty="0" err="1">
                <a:solidFill>
                  <a:srgbClr val="202124"/>
                </a:solidFill>
                <a:effectLst/>
                <a:highlight>
                  <a:srgbClr val="FFFFFF"/>
                </a:highlight>
                <a:latin typeface="Roboto" panose="02000000000000000000" pitchFamily="2" charset="0"/>
              </a:rPr>
              <a:t>i</a:t>
            </a:r>
            <a:r>
              <a:rPr lang="en-IN" sz="1400" b="0" i="0" dirty="0">
                <a:solidFill>
                  <a:srgbClr val="202124"/>
                </a:solidFill>
                <a:effectLst/>
                <a:highlight>
                  <a:srgbClr val="FFFFFF"/>
                </a:highlight>
                <a:latin typeface="Roboto" panose="02000000000000000000" pitchFamily="2" charset="0"/>
              </a:rPr>
              <a:t> &lt; </a:t>
            </a:r>
            <a:r>
              <a:rPr lang="en-IN" sz="1400" b="0" i="0" dirty="0" err="1">
                <a:solidFill>
                  <a:srgbClr val="202124"/>
                </a:solidFill>
                <a:effectLst/>
                <a:highlight>
                  <a:srgbClr val="FFFFFF"/>
                </a:highlight>
                <a:latin typeface="Roboto" panose="02000000000000000000" pitchFamily="2" charset="0"/>
              </a:rPr>
              <a:t>words.length</a:t>
            </a:r>
            <a:r>
              <a:rPr lang="en-IN" sz="1400" b="0" i="0" dirty="0">
                <a:solidFill>
                  <a:srgbClr val="202124"/>
                </a:solidFill>
                <a:effectLst/>
                <a:highlight>
                  <a:srgbClr val="FFFFFF"/>
                </a:highlight>
                <a:latin typeface="Roboto" panose="02000000000000000000" pitchFamily="2" charset="0"/>
              </a:rPr>
              <a:t> - 1; </a:t>
            </a:r>
            <a:r>
              <a:rPr lang="en-IN" sz="1400" b="0" i="0" dirty="0" err="1">
                <a:solidFill>
                  <a:srgbClr val="202124"/>
                </a:solidFill>
                <a:effectLst/>
                <a:highlight>
                  <a:srgbClr val="FFFFFF"/>
                </a:highlight>
                <a:latin typeface="Roboto" panose="02000000000000000000" pitchFamily="2" charset="0"/>
              </a:rPr>
              <a:t>i</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a:solidFill>
                  <a:srgbClr val="202124"/>
                </a:solidFill>
                <a:effectLst/>
                <a:highlight>
                  <a:srgbClr val="FFFFFF"/>
                </a:highlight>
                <a:latin typeface="Roboto" panose="02000000000000000000" pitchFamily="2" charset="0"/>
              </a:rPr>
              <a:t>String </a:t>
            </a:r>
            <a:r>
              <a:rPr lang="en-IN" sz="1400" b="0" i="0" dirty="0" err="1">
                <a:solidFill>
                  <a:srgbClr val="202124"/>
                </a:solidFill>
                <a:effectLst/>
                <a:highlight>
                  <a:srgbClr val="FFFFFF"/>
                </a:highlight>
                <a:latin typeface="Roboto" panose="02000000000000000000" pitchFamily="2" charset="0"/>
              </a:rPr>
              <a:t>currentWord</a:t>
            </a:r>
            <a:r>
              <a:rPr lang="en-IN" sz="1400" b="0" i="0" dirty="0">
                <a:solidFill>
                  <a:srgbClr val="202124"/>
                </a:solidFill>
                <a:effectLst/>
                <a:highlight>
                  <a:srgbClr val="FFFFFF"/>
                </a:highlight>
                <a:latin typeface="Roboto" panose="02000000000000000000" pitchFamily="2" charset="0"/>
              </a:rPr>
              <a:t> = words[</a:t>
            </a:r>
            <a:r>
              <a:rPr lang="en-IN" sz="1400" b="0" i="0" dirty="0" err="1">
                <a:solidFill>
                  <a:srgbClr val="202124"/>
                </a:solidFill>
                <a:effectLst/>
                <a:highlight>
                  <a:srgbClr val="FFFFFF"/>
                </a:highlight>
                <a:latin typeface="Roboto" panose="02000000000000000000" pitchFamily="2" charset="0"/>
              </a:rPr>
              <a:t>i</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String </a:t>
            </a:r>
            <a:r>
              <a:rPr lang="en-IN" sz="1400" b="0" i="0" dirty="0" err="1">
                <a:solidFill>
                  <a:srgbClr val="202124"/>
                </a:solidFill>
                <a:effectLst/>
                <a:highlight>
                  <a:srgbClr val="FFFFFF"/>
                </a:highlight>
                <a:latin typeface="Roboto" panose="02000000000000000000" pitchFamily="2" charset="0"/>
              </a:rPr>
              <a:t>nextWord</a:t>
            </a:r>
            <a:r>
              <a:rPr lang="en-IN" sz="1400" b="0" i="0" dirty="0">
                <a:solidFill>
                  <a:srgbClr val="202124"/>
                </a:solidFill>
                <a:effectLst/>
                <a:highlight>
                  <a:srgbClr val="FFFFFF"/>
                </a:highlight>
                <a:latin typeface="Roboto" panose="02000000000000000000" pitchFamily="2" charset="0"/>
              </a:rPr>
              <a:t> = words[</a:t>
            </a:r>
            <a:r>
              <a:rPr lang="en-IN" sz="1400" b="0" i="0" dirty="0" err="1">
                <a:solidFill>
                  <a:srgbClr val="202124"/>
                </a:solidFill>
                <a:effectLst/>
                <a:highlight>
                  <a:srgbClr val="FFFFFF"/>
                </a:highlight>
                <a:latin typeface="Roboto" panose="02000000000000000000" pitchFamily="2" charset="0"/>
              </a:rPr>
              <a:t>i</a:t>
            </a:r>
            <a:r>
              <a:rPr lang="en-IN" sz="1400" b="0" i="0" dirty="0">
                <a:solidFill>
                  <a:srgbClr val="202124"/>
                </a:solidFill>
                <a:effectLst/>
                <a:highlight>
                  <a:srgbClr val="FFFFFF"/>
                </a:highlight>
                <a:latin typeface="Roboto" panose="02000000000000000000" pitchFamily="2" charset="0"/>
              </a:rPr>
              <a:t> + 1];</a:t>
            </a:r>
            <a:br>
              <a:rPr lang="en-IN" sz="1400" dirty="0"/>
            </a:br>
            <a:r>
              <a:rPr lang="en-IN" sz="1400" b="0" i="0" dirty="0" err="1">
                <a:solidFill>
                  <a:srgbClr val="202124"/>
                </a:solidFill>
                <a:effectLst/>
                <a:highlight>
                  <a:srgbClr val="FFFFFF"/>
                </a:highlight>
                <a:latin typeface="Roboto" panose="02000000000000000000" pitchFamily="2" charset="0"/>
              </a:rPr>
              <a:t>wordMap.computeIfAbsent</a:t>
            </a:r>
            <a:r>
              <a:rPr lang="en-IN" sz="1400" b="0" i="0" dirty="0">
                <a:solidFill>
                  <a:srgbClr val="202124"/>
                </a:solidFill>
                <a:effectLst/>
                <a:highlight>
                  <a:srgbClr val="FFFFFF"/>
                </a:highlight>
                <a:latin typeface="Roboto" panose="02000000000000000000" pitchFamily="2" charset="0"/>
              </a:rPr>
              <a:t>(</a:t>
            </a:r>
            <a:r>
              <a:rPr lang="en-IN" sz="1400" b="0" i="0" dirty="0" err="1">
                <a:solidFill>
                  <a:srgbClr val="202124"/>
                </a:solidFill>
                <a:effectLst/>
                <a:highlight>
                  <a:srgbClr val="FFFFFF"/>
                </a:highlight>
                <a:latin typeface="Roboto" panose="02000000000000000000" pitchFamily="2" charset="0"/>
              </a:rPr>
              <a:t>currentWord</a:t>
            </a:r>
            <a:r>
              <a:rPr lang="en-IN" sz="1400" b="0" i="0" dirty="0">
                <a:solidFill>
                  <a:srgbClr val="202124"/>
                </a:solidFill>
                <a:effectLst/>
                <a:highlight>
                  <a:srgbClr val="FFFFFF"/>
                </a:highlight>
                <a:latin typeface="Roboto" panose="02000000000000000000" pitchFamily="2" charset="0"/>
              </a:rPr>
              <a:t>, k -&gt; new </a:t>
            </a:r>
            <a:r>
              <a:rPr lang="en-IN" sz="1400" b="0" i="0" dirty="0" err="1">
                <a:solidFill>
                  <a:srgbClr val="202124"/>
                </a:solidFill>
                <a:effectLst/>
                <a:highlight>
                  <a:srgbClr val="FFFFFF"/>
                </a:highlight>
                <a:latin typeface="Roboto" panose="02000000000000000000" pitchFamily="2" charset="0"/>
              </a:rPr>
              <a:t>ArrayList</a:t>
            </a:r>
            <a:r>
              <a:rPr lang="en-IN" sz="1400" b="0" i="0" dirty="0">
                <a:solidFill>
                  <a:srgbClr val="202124"/>
                </a:solidFill>
                <a:effectLst/>
                <a:highlight>
                  <a:srgbClr val="FFFFFF"/>
                </a:highlight>
                <a:latin typeface="Roboto" panose="02000000000000000000" pitchFamily="2" charset="0"/>
              </a:rPr>
              <a:t>&lt;&gt;()).add(</a:t>
            </a:r>
            <a:r>
              <a:rPr lang="en-IN" sz="1400" b="0" i="0" dirty="0" err="1">
                <a:solidFill>
                  <a:srgbClr val="202124"/>
                </a:solidFill>
                <a:effectLst/>
                <a:highlight>
                  <a:srgbClr val="FFFFFF"/>
                </a:highlight>
                <a:latin typeface="Roboto" panose="02000000000000000000" pitchFamily="2" charset="0"/>
              </a:rPr>
              <a:t>nextWord</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 catch (</a:t>
            </a:r>
            <a:r>
              <a:rPr lang="en-IN" sz="1400" b="0" i="0" dirty="0" err="1">
                <a:solidFill>
                  <a:srgbClr val="202124"/>
                </a:solidFill>
                <a:effectLst/>
                <a:highlight>
                  <a:srgbClr val="FFFFFF"/>
                </a:highlight>
                <a:latin typeface="Roboto" panose="02000000000000000000" pitchFamily="2" charset="0"/>
              </a:rPr>
              <a:t>IOException</a:t>
            </a:r>
            <a:r>
              <a:rPr lang="en-IN" sz="1400" b="0" i="0" dirty="0">
                <a:solidFill>
                  <a:srgbClr val="202124"/>
                </a:solidFill>
                <a:effectLst/>
                <a:highlight>
                  <a:srgbClr val="FFFFFF"/>
                </a:highlight>
                <a:latin typeface="Roboto" panose="02000000000000000000" pitchFamily="2" charset="0"/>
              </a:rPr>
              <a:t> e) {</a:t>
            </a:r>
            <a:br>
              <a:rPr lang="en-IN" sz="1400" dirty="0"/>
            </a:br>
            <a:r>
              <a:rPr lang="en-IN" sz="1400" b="0" i="0" dirty="0" err="1">
                <a:solidFill>
                  <a:srgbClr val="202124"/>
                </a:solidFill>
                <a:effectLst/>
                <a:highlight>
                  <a:srgbClr val="FFFFFF"/>
                </a:highlight>
                <a:latin typeface="Roboto" panose="02000000000000000000" pitchFamily="2" charset="0"/>
              </a:rPr>
              <a:t>e.printStackTrace</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endParaRPr lang="en-IN" sz="1400" dirty="0"/>
          </a:p>
        </p:txBody>
      </p:sp>
      <p:sp>
        <p:nvSpPr>
          <p:cNvPr id="2" name="TextBox 1">
            <a:extLst>
              <a:ext uri="{FF2B5EF4-FFF2-40B4-BE49-F238E27FC236}">
                <a16:creationId xmlns:a16="http://schemas.microsoft.com/office/drawing/2014/main" id="{C947A893-180C-2453-5BBA-CCBBEDCE99D1}"/>
              </a:ext>
            </a:extLst>
          </p:cNvPr>
          <p:cNvSpPr txBox="1"/>
          <p:nvPr/>
        </p:nvSpPr>
        <p:spPr>
          <a:xfrm>
            <a:off x="4290646" y="246185"/>
            <a:ext cx="4721469" cy="6340197"/>
          </a:xfrm>
          <a:prstGeom prst="rect">
            <a:avLst/>
          </a:prstGeom>
          <a:noFill/>
        </p:spPr>
        <p:txBody>
          <a:bodyPr wrap="square" rtlCol="0">
            <a:spAutoFit/>
          </a:bodyPr>
          <a:lstStyle/>
          <a:p>
            <a:r>
              <a:rPr lang="en-IN" sz="1400" b="0" i="0" dirty="0">
                <a:solidFill>
                  <a:srgbClr val="202124"/>
                </a:solidFill>
                <a:effectLst/>
                <a:highlight>
                  <a:srgbClr val="FFFFFF"/>
                </a:highlight>
                <a:latin typeface="Roboto" panose="02000000000000000000" pitchFamily="2" charset="0"/>
              </a:rPr>
              <a:t>public String </a:t>
            </a:r>
            <a:r>
              <a:rPr lang="en-IN" sz="1400" b="0" i="0" dirty="0" err="1">
                <a:solidFill>
                  <a:srgbClr val="202124"/>
                </a:solidFill>
                <a:effectLst/>
                <a:highlight>
                  <a:srgbClr val="FFFFFF"/>
                </a:highlight>
                <a:latin typeface="Roboto" panose="02000000000000000000" pitchFamily="2" charset="0"/>
              </a:rPr>
              <a:t>predictNextWord</a:t>
            </a:r>
            <a:r>
              <a:rPr lang="en-IN" sz="1400" b="0" i="0" dirty="0">
                <a:solidFill>
                  <a:srgbClr val="202124"/>
                </a:solidFill>
                <a:effectLst/>
                <a:highlight>
                  <a:srgbClr val="FFFFFF"/>
                </a:highlight>
                <a:latin typeface="Roboto" panose="02000000000000000000" pitchFamily="2" charset="0"/>
              </a:rPr>
              <a:t>(String </a:t>
            </a:r>
            <a:r>
              <a:rPr lang="en-IN" sz="1400" b="0" i="0" dirty="0" err="1">
                <a:solidFill>
                  <a:srgbClr val="202124"/>
                </a:solidFill>
                <a:effectLst/>
                <a:highlight>
                  <a:srgbClr val="FFFFFF"/>
                </a:highlight>
                <a:latin typeface="Roboto" panose="02000000000000000000" pitchFamily="2" charset="0"/>
              </a:rPr>
              <a:t>currentWord</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a:solidFill>
                  <a:srgbClr val="202124"/>
                </a:solidFill>
                <a:effectLst/>
                <a:highlight>
                  <a:srgbClr val="FFFFFF"/>
                </a:highlight>
                <a:latin typeface="Roboto" panose="02000000000000000000" pitchFamily="2" charset="0"/>
              </a:rPr>
              <a:t>List&lt;String&gt; </a:t>
            </a:r>
            <a:r>
              <a:rPr lang="en-IN" sz="1400" b="0" i="0" dirty="0" err="1">
                <a:solidFill>
                  <a:srgbClr val="202124"/>
                </a:solidFill>
                <a:effectLst/>
                <a:highlight>
                  <a:srgbClr val="FFFFFF"/>
                </a:highlight>
                <a:latin typeface="Roboto" panose="02000000000000000000" pitchFamily="2" charset="0"/>
              </a:rPr>
              <a:t>possibleNextWords</a:t>
            </a:r>
            <a:r>
              <a:rPr lang="en-IN" sz="1400" b="0" i="0" dirty="0">
                <a:solidFill>
                  <a:srgbClr val="202124"/>
                </a:solidFill>
                <a:effectLst/>
                <a:highlight>
                  <a:srgbClr val="FFFFFF"/>
                </a:highlight>
                <a:latin typeface="Roboto" panose="02000000000000000000" pitchFamily="2" charset="0"/>
              </a:rPr>
              <a:t> = </a:t>
            </a:r>
            <a:r>
              <a:rPr lang="en-IN" sz="1400" b="0" i="0" dirty="0" err="1">
                <a:solidFill>
                  <a:srgbClr val="202124"/>
                </a:solidFill>
                <a:effectLst/>
                <a:highlight>
                  <a:srgbClr val="FFFFFF"/>
                </a:highlight>
                <a:latin typeface="Roboto" panose="02000000000000000000" pitchFamily="2" charset="0"/>
              </a:rPr>
              <a:t>wordMap.getOrDefault</a:t>
            </a:r>
            <a:r>
              <a:rPr lang="en-IN" sz="1400" b="0" i="0" dirty="0">
                <a:solidFill>
                  <a:srgbClr val="202124"/>
                </a:solidFill>
                <a:effectLst/>
                <a:highlight>
                  <a:srgbClr val="FFFFFF"/>
                </a:highlight>
                <a:latin typeface="Roboto" panose="02000000000000000000" pitchFamily="2" charset="0"/>
              </a:rPr>
              <a:t>(</a:t>
            </a:r>
            <a:r>
              <a:rPr lang="en-IN" sz="1400" b="0" i="0" dirty="0" err="1">
                <a:solidFill>
                  <a:srgbClr val="202124"/>
                </a:solidFill>
                <a:effectLst/>
                <a:highlight>
                  <a:srgbClr val="FFFFFF"/>
                </a:highlight>
                <a:latin typeface="Roboto" panose="02000000000000000000" pitchFamily="2" charset="0"/>
              </a:rPr>
              <a:t>currentWord</a:t>
            </a:r>
            <a:r>
              <a:rPr lang="en-IN" sz="1400" b="0" i="0" dirty="0">
                <a:solidFill>
                  <a:srgbClr val="202124"/>
                </a:solidFill>
                <a:effectLst/>
                <a:highlight>
                  <a:srgbClr val="FFFFFF"/>
                </a:highlight>
                <a:latin typeface="Roboto" panose="02000000000000000000" pitchFamily="2" charset="0"/>
              </a:rPr>
              <a:t>, </a:t>
            </a:r>
            <a:r>
              <a:rPr lang="en-IN" sz="1400" b="0" i="0" dirty="0" err="1">
                <a:solidFill>
                  <a:srgbClr val="202124"/>
                </a:solidFill>
                <a:effectLst/>
                <a:highlight>
                  <a:srgbClr val="FFFFFF"/>
                </a:highlight>
                <a:latin typeface="Roboto" panose="02000000000000000000" pitchFamily="2" charset="0"/>
              </a:rPr>
              <a:t>Collections.emptyList</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if (</a:t>
            </a:r>
            <a:r>
              <a:rPr lang="en-IN" sz="1400" b="0" i="0" dirty="0" err="1">
                <a:solidFill>
                  <a:srgbClr val="202124"/>
                </a:solidFill>
                <a:effectLst/>
                <a:highlight>
                  <a:srgbClr val="FFFFFF"/>
                </a:highlight>
                <a:latin typeface="Roboto" panose="02000000000000000000" pitchFamily="2" charset="0"/>
              </a:rPr>
              <a:t>possibleNextWords.isEmpty</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a:solidFill>
                  <a:srgbClr val="202124"/>
                </a:solidFill>
                <a:effectLst/>
                <a:highlight>
                  <a:srgbClr val="FFFFFF"/>
                </a:highlight>
                <a:latin typeface="Roboto" panose="02000000000000000000" pitchFamily="2" charset="0"/>
              </a:rPr>
              <a:t>return "No prediction available for this word.";</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Random rand = new Random();</a:t>
            </a:r>
            <a:br>
              <a:rPr lang="en-IN" sz="1400" dirty="0"/>
            </a:br>
            <a:r>
              <a:rPr lang="en-IN" sz="1400" b="0" i="0" dirty="0">
                <a:solidFill>
                  <a:srgbClr val="202124"/>
                </a:solidFill>
                <a:effectLst/>
                <a:highlight>
                  <a:srgbClr val="FFFFFF"/>
                </a:highlight>
                <a:latin typeface="Roboto" panose="02000000000000000000" pitchFamily="2" charset="0"/>
              </a:rPr>
              <a:t>int </a:t>
            </a:r>
            <a:r>
              <a:rPr lang="en-IN" sz="1400" b="0" i="0" dirty="0" err="1">
                <a:solidFill>
                  <a:srgbClr val="202124"/>
                </a:solidFill>
                <a:effectLst/>
                <a:highlight>
                  <a:srgbClr val="FFFFFF"/>
                </a:highlight>
                <a:latin typeface="Roboto" panose="02000000000000000000" pitchFamily="2" charset="0"/>
              </a:rPr>
              <a:t>randomIndex</a:t>
            </a:r>
            <a:r>
              <a:rPr lang="en-IN" sz="1400" b="0" i="0" dirty="0">
                <a:solidFill>
                  <a:srgbClr val="202124"/>
                </a:solidFill>
                <a:effectLst/>
                <a:highlight>
                  <a:srgbClr val="FFFFFF"/>
                </a:highlight>
                <a:latin typeface="Roboto" panose="02000000000000000000" pitchFamily="2" charset="0"/>
              </a:rPr>
              <a:t> = </a:t>
            </a:r>
            <a:r>
              <a:rPr lang="en-IN" sz="1400" b="0" i="0" dirty="0" err="1">
                <a:solidFill>
                  <a:srgbClr val="202124"/>
                </a:solidFill>
                <a:effectLst/>
                <a:highlight>
                  <a:srgbClr val="FFFFFF"/>
                </a:highlight>
                <a:latin typeface="Roboto" panose="02000000000000000000" pitchFamily="2" charset="0"/>
              </a:rPr>
              <a:t>rand.nextInt</a:t>
            </a:r>
            <a:r>
              <a:rPr lang="en-IN" sz="1400" b="0" i="0" dirty="0">
                <a:solidFill>
                  <a:srgbClr val="202124"/>
                </a:solidFill>
                <a:effectLst/>
                <a:highlight>
                  <a:srgbClr val="FFFFFF"/>
                </a:highlight>
                <a:latin typeface="Roboto" panose="02000000000000000000" pitchFamily="2" charset="0"/>
              </a:rPr>
              <a:t>(</a:t>
            </a:r>
            <a:r>
              <a:rPr lang="en-IN" sz="1400" b="0" i="0" dirty="0" err="1">
                <a:solidFill>
                  <a:srgbClr val="202124"/>
                </a:solidFill>
                <a:effectLst/>
                <a:highlight>
                  <a:srgbClr val="FFFFFF"/>
                </a:highlight>
                <a:latin typeface="Roboto" panose="02000000000000000000" pitchFamily="2" charset="0"/>
              </a:rPr>
              <a:t>possibleNextWords.size</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return </a:t>
            </a:r>
            <a:r>
              <a:rPr lang="en-IN" sz="1400" b="0" i="0" dirty="0" err="1">
                <a:solidFill>
                  <a:srgbClr val="202124"/>
                </a:solidFill>
                <a:effectLst/>
                <a:highlight>
                  <a:srgbClr val="FFFFFF"/>
                </a:highlight>
                <a:latin typeface="Roboto" panose="02000000000000000000" pitchFamily="2" charset="0"/>
              </a:rPr>
              <a:t>possibleNextWords.get</a:t>
            </a:r>
            <a:r>
              <a:rPr lang="en-IN" sz="1400" b="0" i="0" dirty="0">
                <a:solidFill>
                  <a:srgbClr val="202124"/>
                </a:solidFill>
                <a:effectLst/>
                <a:highlight>
                  <a:srgbClr val="FFFFFF"/>
                </a:highlight>
                <a:latin typeface="Roboto" panose="02000000000000000000" pitchFamily="2" charset="0"/>
              </a:rPr>
              <a:t>(</a:t>
            </a:r>
            <a:r>
              <a:rPr lang="en-IN" sz="1400" b="0" i="0" dirty="0" err="1">
                <a:solidFill>
                  <a:srgbClr val="202124"/>
                </a:solidFill>
                <a:effectLst/>
                <a:highlight>
                  <a:srgbClr val="FFFFFF"/>
                </a:highlight>
                <a:latin typeface="Roboto" panose="02000000000000000000" pitchFamily="2" charset="0"/>
              </a:rPr>
              <a:t>randomIndex</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public static void main(String[] </a:t>
            </a:r>
            <a:r>
              <a:rPr lang="en-IN" sz="1400" b="0" i="0" dirty="0" err="1">
                <a:solidFill>
                  <a:srgbClr val="202124"/>
                </a:solidFill>
                <a:effectLst/>
                <a:highlight>
                  <a:srgbClr val="FFFFFF"/>
                </a:highlight>
                <a:latin typeface="Roboto" panose="02000000000000000000" pitchFamily="2" charset="0"/>
              </a:rPr>
              <a:t>args</a:t>
            </a:r>
            <a:r>
              <a:rPr lang="en-IN" sz="1400" b="0" i="0" dirty="0">
                <a:solidFill>
                  <a:srgbClr val="202124"/>
                </a:solidFill>
                <a:effectLst/>
                <a:highlight>
                  <a:srgbClr val="FFFFFF"/>
                </a:highlight>
                <a:latin typeface="Roboto" panose="02000000000000000000" pitchFamily="2" charset="0"/>
              </a:rPr>
              <a:t>) {</a:t>
            </a:r>
            <a:br>
              <a:rPr lang="en-IN" sz="1400" dirty="0"/>
            </a:br>
            <a:r>
              <a:rPr lang="en-IN" sz="1400" b="0" i="0" dirty="0" err="1">
                <a:solidFill>
                  <a:srgbClr val="202124"/>
                </a:solidFill>
                <a:effectLst/>
                <a:highlight>
                  <a:srgbClr val="FFFFFF"/>
                </a:highlight>
                <a:latin typeface="Roboto" panose="02000000000000000000" pitchFamily="2" charset="0"/>
              </a:rPr>
              <a:t>NextWordPrediction</a:t>
            </a:r>
            <a:r>
              <a:rPr lang="en-IN" sz="1400" b="0" i="0" dirty="0">
                <a:solidFill>
                  <a:srgbClr val="202124"/>
                </a:solidFill>
                <a:effectLst/>
                <a:highlight>
                  <a:srgbClr val="FFFFFF"/>
                </a:highlight>
                <a:latin typeface="Roboto" panose="02000000000000000000" pitchFamily="2" charset="0"/>
              </a:rPr>
              <a:t> predictor = new </a:t>
            </a:r>
            <a:r>
              <a:rPr lang="en-IN" sz="1400" b="0" i="0" dirty="0" err="1">
                <a:solidFill>
                  <a:srgbClr val="202124"/>
                </a:solidFill>
                <a:effectLst/>
                <a:highlight>
                  <a:srgbClr val="FFFFFF"/>
                </a:highlight>
                <a:latin typeface="Roboto" panose="02000000000000000000" pitchFamily="2" charset="0"/>
              </a:rPr>
              <a:t>NextWordPrediction</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err="1">
                <a:solidFill>
                  <a:srgbClr val="202124"/>
                </a:solidFill>
                <a:effectLst/>
                <a:highlight>
                  <a:srgbClr val="FFFFFF"/>
                </a:highlight>
                <a:latin typeface="Roboto" panose="02000000000000000000" pitchFamily="2" charset="0"/>
              </a:rPr>
              <a:t>predictor.trainModel</a:t>
            </a:r>
            <a:r>
              <a:rPr lang="en-IN" sz="1400" b="0" i="0" dirty="0">
                <a:solidFill>
                  <a:srgbClr val="202124"/>
                </a:solidFill>
                <a:effectLst/>
                <a:highlight>
                  <a:srgbClr val="FFFFFF"/>
                </a:highlight>
                <a:latin typeface="Roboto" panose="02000000000000000000" pitchFamily="2" charset="0"/>
              </a:rPr>
              <a:t>("path/to/your/text/file.txt");</a:t>
            </a:r>
            <a:br>
              <a:rPr lang="en-IN" sz="1400" dirty="0"/>
            </a:br>
            <a:r>
              <a:rPr lang="en-IN" sz="1400" b="0" i="0" dirty="0">
                <a:solidFill>
                  <a:srgbClr val="202124"/>
                </a:solidFill>
                <a:effectLst/>
                <a:highlight>
                  <a:srgbClr val="FFFFFF"/>
                </a:highlight>
                <a:latin typeface="Roboto" panose="02000000000000000000" pitchFamily="2" charset="0"/>
              </a:rPr>
              <a:t>Scanner </a:t>
            </a:r>
            <a:r>
              <a:rPr lang="en-IN" sz="1400" b="0" i="0" dirty="0" err="1">
                <a:solidFill>
                  <a:srgbClr val="202124"/>
                </a:solidFill>
                <a:effectLst/>
                <a:highlight>
                  <a:srgbClr val="FFFFFF"/>
                </a:highlight>
                <a:latin typeface="Roboto" panose="02000000000000000000" pitchFamily="2" charset="0"/>
              </a:rPr>
              <a:t>scanner</a:t>
            </a:r>
            <a:r>
              <a:rPr lang="en-IN" sz="1400" b="0" i="0" dirty="0">
                <a:solidFill>
                  <a:srgbClr val="202124"/>
                </a:solidFill>
                <a:effectLst/>
                <a:highlight>
                  <a:srgbClr val="FFFFFF"/>
                </a:highlight>
                <a:latin typeface="Roboto" panose="02000000000000000000" pitchFamily="2" charset="0"/>
              </a:rPr>
              <a:t> = new Scanner(System.in);</a:t>
            </a:r>
            <a:br>
              <a:rPr lang="en-IN" sz="1400" dirty="0"/>
            </a:br>
            <a:r>
              <a:rPr lang="en-IN" sz="1400" b="0" i="0" dirty="0">
                <a:solidFill>
                  <a:srgbClr val="202124"/>
                </a:solidFill>
                <a:effectLst/>
                <a:highlight>
                  <a:srgbClr val="FFFFFF"/>
                </a:highlight>
                <a:latin typeface="Roboto" panose="02000000000000000000" pitchFamily="2" charset="0"/>
              </a:rPr>
              <a:t>while (true) {</a:t>
            </a:r>
            <a:br>
              <a:rPr lang="en-IN" sz="1400" dirty="0"/>
            </a:br>
            <a:r>
              <a:rPr lang="en-IN" sz="1400" b="0" i="0" dirty="0" err="1">
                <a:solidFill>
                  <a:srgbClr val="202124"/>
                </a:solidFill>
                <a:effectLst/>
                <a:highlight>
                  <a:srgbClr val="FFFFFF"/>
                </a:highlight>
                <a:latin typeface="Roboto" panose="02000000000000000000" pitchFamily="2" charset="0"/>
              </a:rPr>
              <a:t>System.out.print</a:t>
            </a:r>
            <a:r>
              <a:rPr lang="en-IN" sz="1400" b="0" i="0" dirty="0">
                <a:solidFill>
                  <a:srgbClr val="202124"/>
                </a:solidFill>
                <a:effectLst/>
                <a:highlight>
                  <a:srgbClr val="FFFFFF"/>
                </a:highlight>
                <a:latin typeface="Roboto" panose="02000000000000000000" pitchFamily="2" charset="0"/>
              </a:rPr>
              <a:t>("Enter a word (or type 'exit' to quit): ");</a:t>
            </a:r>
            <a:br>
              <a:rPr lang="en-IN" sz="1400" dirty="0"/>
            </a:br>
            <a:r>
              <a:rPr lang="en-IN" sz="1400" b="0" i="0" dirty="0">
                <a:solidFill>
                  <a:srgbClr val="202124"/>
                </a:solidFill>
                <a:effectLst/>
                <a:highlight>
                  <a:srgbClr val="FFFFFF"/>
                </a:highlight>
                <a:latin typeface="Roboto" panose="02000000000000000000" pitchFamily="2" charset="0"/>
              </a:rPr>
              <a:t>String </a:t>
            </a:r>
            <a:r>
              <a:rPr lang="en-IN" sz="1400" b="0" i="0" dirty="0" err="1">
                <a:solidFill>
                  <a:srgbClr val="202124"/>
                </a:solidFill>
                <a:effectLst/>
                <a:highlight>
                  <a:srgbClr val="FFFFFF"/>
                </a:highlight>
                <a:latin typeface="Roboto" panose="02000000000000000000" pitchFamily="2" charset="0"/>
              </a:rPr>
              <a:t>inputWord</a:t>
            </a:r>
            <a:r>
              <a:rPr lang="en-IN" sz="1400" b="0" i="0" dirty="0">
                <a:solidFill>
                  <a:srgbClr val="202124"/>
                </a:solidFill>
                <a:effectLst/>
                <a:highlight>
                  <a:srgbClr val="FFFFFF"/>
                </a:highlight>
                <a:latin typeface="Roboto" panose="02000000000000000000" pitchFamily="2" charset="0"/>
              </a:rPr>
              <a:t> = </a:t>
            </a:r>
            <a:r>
              <a:rPr lang="en-IN" sz="1400" b="0" i="0" dirty="0" err="1">
                <a:solidFill>
                  <a:srgbClr val="202124"/>
                </a:solidFill>
                <a:effectLst/>
                <a:highlight>
                  <a:srgbClr val="FFFFFF"/>
                </a:highlight>
                <a:latin typeface="Roboto" panose="02000000000000000000" pitchFamily="2" charset="0"/>
              </a:rPr>
              <a:t>scanner.nextLine</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if (</a:t>
            </a:r>
            <a:r>
              <a:rPr lang="en-IN" sz="1400" b="0" i="0" dirty="0" err="1">
                <a:solidFill>
                  <a:srgbClr val="202124"/>
                </a:solidFill>
                <a:effectLst/>
                <a:highlight>
                  <a:srgbClr val="FFFFFF"/>
                </a:highlight>
                <a:latin typeface="Roboto" panose="02000000000000000000" pitchFamily="2" charset="0"/>
              </a:rPr>
              <a:t>inputWord.equalsIgnoreCase</a:t>
            </a:r>
            <a:r>
              <a:rPr lang="en-IN" sz="1400" b="0" i="0" dirty="0">
                <a:solidFill>
                  <a:srgbClr val="202124"/>
                </a:solidFill>
                <a:effectLst/>
                <a:highlight>
                  <a:srgbClr val="FFFFFF"/>
                </a:highlight>
                <a:latin typeface="Roboto" panose="02000000000000000000" pitchFamily="2" charset="0"/>
              </a:rPr>
              <a:t>("exit")) {</a:t>
            </a:r>
            <a:br>
              <a:rPr lang="en-IN" sz="1400" dirty="0"/>
            </a:br>
            <a:r>
              <a:rPr lang="en-IN" sz="1400" b="0" i="0" dirty="0">
                <a:solidFill>
                  <a:srgbClr val="202124"/>
                </a:solidFill>
                <a:effectLst/>
                <a:highlight>
                  <a:srgbClr val="FFFFFF"/>
                </a:highlight>
                <a:latin typeface="Roboto" panose="02000000000000000000" pitchFamily="2" charset="0"/>
              </a:rPr>
              <a:t>break;</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String </a:t>
            </a:r>
            <a:r>
              <a:rPr lang="en-IN" sz="1400" b="0" i="0" dirty="0" err="1">
                <a:solidFill>
                  <a:srgbClr val="202124"/>
                </a:solidFill>
                <a:effectLst/>
                <a:highlight>
                  <a:srgbClr val="FFFFFF"/>
                </a:highlight>
                <a:latin typeface="Roboto" panose="02000000000000000000" pitchFamily="2" charset="0"/>
              </a:rPr>
              <a:t>nextWord</a:t>
            </a:r>
            <a:r>
              <a:rPr lang="en-IN" sz="1400" b="0" i="0" dirty="0">
                <a:solidFill>
                  <a:srgbClr val="202124"/>
                </a:solidFill>
                <a:effectLst/>
                <a:highlight>
                  <a:srgbClr val="FFFFFF"/>
                </a:highlight>
                <a:latin typeface="Roboto" panose="02000000000000000000" pitchFamily="2" charset="0"/>
              </a:rPr>
              <a:t> = </a:t>
            </a:r>
            <a:r>
              <a:rPr lang="en-IN" sz="1400" b="0" i="0" dirty="0" err="1">
                <a:solidFill>
                  <a:srgbClr val="202124"/>
                </a:solidFill>
                <a:effectLst/>
                <a:highlight>
                  <a:srgbClr val="FFFFFF"/>
                </a:highlight>
                <a:latin typeface="Roboto" panose="02000000000000000000" pitchFamily="2" charset="0"/>
              </a:rPr>
              <a:t>predictor.predictNextWord</a:t>
            </a:r>
            <a:r>
              <a:rPr lang="en-IN" sz="1400" b="0" i="0" dirty="0">
                <a:solidFill>
                  <a:srgbClr val="202124"/>
                </a:solidFill>
                <a:effectLst/>
                <a:highlight>
                  <a:srgbClr val="FFFFFF"/>
                </a:highlight>
                <a:latin typeface="Roboto" panose="02000000000000000000" pitchFamily="2" charset="0"/>
              </a:rPr>
              <a:t>(</a:t>
            </a:r>
            <a:r>
              <a:rPr lang="en-IN" sz="1400" b="0" i="0" dirty="0" err="1">
                <a:solidFill>
                  <a:srgbClr val="202124"/>
                </a:solidFill>
                <a:effectLst/>
                <a:highlight>
                  <a:srgbClr val="FFFFFF"/>
                </a:highlight>
                <a:latin typeface="Roboto" panose="02000000000000000000" pitchFamily="2" charset="0"/>
              </a:rPr>
              <a:t>inputWord</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err="1">
                <a:solidFill>
                  <a:srgbClr val="202124"/>
                </a:solidFill>
                <a:effectLst/>
                <a:highlight>
                  <a:srgbClr val="FFFFFF"/>
                </a:highlight>
                <a:latin typeface="Roboto" panose="02000000000000000000" pitchFamily="2" charset="0"/>
              </a:rPr>
              <a:t>System.out.println</a:t>
            </a:r>
            <a:r>
              <a:rPr lang="en-IN" sz="1400" b="0" i="0" dirty="0">
                <a:solidFill>
                  <a:srgbClr val="202124"/>
                </a:solidFill>
                <a:effectLst/>
                <a:highlight>
                  <a:srgbClr val="FFFFFF"/>
                </a:highlight>
                <a:latin typeface="Roboto" panose="02000000000000000000" pitchFamily="2" charset="0"/>
              </a:rPr>
              <a:t>("Predicted next word: " + </a:t>
            </a:r>
            <a:r>
              <a:rPr lang="en-IN" sz="1400" b="0" i="0" dirty="0" err="1">
                <a:solidFill>
                  <a:srgbClr val="202124"/>
                </a:solidFill>
                <a:effectLst/>
                <a:highlight>
                  <a:srgbClr val="FFFFFF"/>
                </a:highlight>
                <a:latin typeface="Roboto" panose="02000000000000000000" pitchFamily="2" charset="0"/>
              </a:rPr>
              <a:t>nextWord</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err="1">
                <a:solidFill>
                  <a:srgbClr val="202124"/>
                </a:solidFill>
                <a:effectLst/>
                <a:highlight>
                  <a:srgbClr val="FFFFFF"/>
                </a:highlight>
                <a:latin typeface="Roboto" panose="02000000000000000000" pitchFamily="2" charset="0"/>
              </a:rPr>
              <a:t>scanner.close</a:t>
            </a: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br>
              <a:rPr lang="en-IN" sz="1400" dirty="0"/>
            </a:br>
            <a:r>
              <a:rPr lang="en-IN" sz="1400" b="0" i="0" dirty="0">
                <a:solidFill>
                  <a:srgbClr val="202124"/>
                </a:solidFill>
                <a:effectLst/>
                <a:highlight>
                  <a:srgbClr val="FFFFFF"/>
                </a:highlight>
                <a:latin typeface="Roboto" panose="02000000000000000000" pitchFamily="2" charset="0"/>
              </a:rPr>
              <a:t>}</a:t>
            </a:r>
            <a:endParaRPr lang="en-IN" sz="1400" dirty="0"/>
          </a:p>
        </p:txBody>
      </p:sp>
    </p:spTree>
    <p:extLst>
      <p:ext uri="{BB962C8B-B14F-4D97-AF65-F5344CB8AC3E}">
        <p14:creationId xmlns:p14="http://schemas.microsoft.com/office/powerpoint/2010/main" val="48628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09F2DC-7430-DF16-F12F-E570E8756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54" y="1972407"/>
            <a:ext cx="9357946" cy="2913185"/>
          </a:xfrm>
          <a:prstGeom prst="rect">
            <a:avLst/>
          </a:prstGeom>
        </p:spPr>
      </p:pic>
    </p:spTree>
    <p:extLst>
      <p:ext uri="{BB962C8B-B14F-4D97-AF65-F5344CB8AC3E}">
        <p14:creationId xmlns:p14="http://schemas.microsoft.com/office/powerpoint/2010/main" val="167541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CFA1-5665-368D-8447-5BAA497660BE}"/>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291E6AA8-62C3-D1F3-05C1-048F4091F109}"/>
              </a:ext>
            </a:extLst>
          </p:cNvPr>
          <p:cNvSpPr>
            <a:spLocks noGrp="1"/>
          </p:cNvSpPr>
          <p:nvPr>
            <p:ph idx="1"/>
          </p:nvPr>
        </p:nvSpPr>
        <p:spPr/>
        <p:txBody>
          <a:bodyPr>
            <a:normAutofit/>
          </a:bodyPr>
          <a:lstStyle/>
          <a:p>
            <a:r>
              <a:rPr lang="en-US" dirty="0"/>
              <a:t>Next word prediction can speed up typing and improve the flow of conversation, especially on mobile devices with touchscreen keyboards</a:t>
            </a:r>
          </a:p>
          <a:p>
            <a:r>
              <a:rPr lang="en-US" dirty="0"/>
              <a:t>Next word prediction using AI involves training a model on large text corpora to learn patterns and relationships between words. This project utilizes techniques such as recurrent neural networks (RNNs), long short-term memory (LSTM) networks, and word embeddings to build a predictive model.</a:t>
            </a:r>
          </a:p>
          <a:p>
            <a:r>
              <a:rPr lang="en-US" dirty="0"/>
              <a:t> The system preprocesses text data, trains the model on historical data, and then generates predictions based on the input sequence.</a:t>
            </a:r>
          </a:p>
          <a:p>
            <a:r>
              <a:rPr lang="en-US" dirty="0"/>
              <a:t>Next word prediction using AI holds significant promise in improving user experience across various text-based applications</a:t>
            </a:r>
            <a:endParaRPr lang="en-IN" dirty="0"/>
          </a:p>
        </p:txBody>
      </p:sp>
    </p:spTree>
    <p:extLst>
      <p:ext uri="{BB962C8B-B14F-4D97-AF65-F5344CB8AC3E}">
        <p14:creationId xmlns:p14="http://schemas.microsoft.com/office/powerpoint/2010/main" val="196184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40F4-D450-6F79-3F66-50C6145D321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979AD8B-5C83-A137-25AC-61FF9C9E7A3E}"/>
              </a:ext>
            </a:extLst>
          </p:cNvPr>
          <p:cNvSpPr>
            <a:spLocks noGrp="1"/>
          </p:cNvSpPr>
          <p:nvPr>
            <p:ph idx="1"/>
          </p:nvPr>
        </p:nvSpPr>
        <p:spPr/>
        <p:txBody>
          <a:bodyPr/>
          <a:lstStyle/>
          <a:p>
            <a:r>
              <a:rPr lang="en-US" dirty="0"/>
              <a:t>Next word prediction is a fascinating application of artificial intelligence (AI) that aims to predict the next word in a sequence of text based on the preceding words. It finds application in various domains such as text messaging, auto-completion in search engines, and language translation. The goal is to enhance user experience by providing accurate and contextually relevant suggestions for the next word.</a:t>
            </a:r>
            <a:endParaRPr lang="en-IN" dirty="0"/>
          </a:p>
        </p:txBody>
      </p:sp>
    </p:spTree>
    <p:extLst>
      <p:ext uri="{BB962C8B-B14F-4D97-AF65-F5344CB8AC3E}">
        <p14:creationId xmlns:p14="http://schemas.microsoft.com/office/powerpoint/2010/main" val="299198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7525-38F7-42A3-6F50-964050EFD0FF}"/>
              </a:ext>
            </a:extLst>
          </p:cNvPr>
          <p:cNvSpPr>
            <a:spLocks noGrp="1"/>
          </p:cNvSpPr>
          <p:nvPr>
            <p:ph type="title"/>
          </p:nvPr>
        </p:nvSpPr>
        <p:spPr/>
        <p:txBody>
          <a:bodyPr/>
          <a:lstStyle/>
          <a:p>
            <a:r>
              <a:rPr lang="en-IN" dirty="0"/>
              <a:t>Text Based Applications</a:t>
            </a:r>
          </a:p>
        </p:txBody>
      </p:sp>
      <p:sp>
        <p:nvSpPr>
          <p:cNvPr id="3" name="Content Placeholder 2">
            <a:extLst>
              <a:ext uri="{FF2B5EF4-FFF2-40B4-BE49-F238E27FC236}">
                <a16:creationId xmlns:a16="http://schemas.microsoft.com/office/drawing/2014/main" id="{9843C058-21AF-FD22-01FC-A1BC9126E46B}"/>
              </a:ext>
            </a:extLst>
          </p:cNvPr>
          <p:cNvSpPr>
            <a:spLocks noGrp="1"/>
          </p:cNvSpPr>
          <p:nvPr>
            <p:ph idx="1"/>
          </p:nvPr>
        </p:nvSpPr>
        <p:spPr/>
        <p:txBody>
          <a:bodyPr/>
          <a:lstStyle/>
          <a:p>
            <a:r>
              <a:rPr lang="en-US" dirty="0"/>
              <a:t>Messaging Apps</a:t>
            </a:r>
          </a:p>
          <a:p>
            <a:r>
              <a:rPr lang="en-US" dirty="0"/>
              <a:t>Email Clients</a:t>
            </a:r>
          </a:p>
          <a:p>
            <a:r>
              <a:rPr lang="en-US" dirty="0"/>
              <a:t>Text editors</a:t>
            </a:r>
          </a:p>
          <a:p>
            <a:r>
              <a:rPr lang="en-US" dirty="0"/>
              <a:t>Search engines</a:t>
            </a:r>
          </a:p>
          <a:p>
            <a:r>
              <a:rPr lang="en-US" dirty="0"/>
              <a:t>Social platforms</a:t>
            </a:r>
          </a:p>
          <a:p>
            <a:endParaRPr lang="en-IN" dirty="0"/>
          </a:p>
        </p:txBody>
      </p:sp>
    </p:spTree>
    <p:extLst>
      <p:ext uri="{BB962C8B-B14F-4D97-AF65-F5344CB8AC3E}">
        <p14:creationId xmlns:p14="http://schemas.microsoft.com/office/powerpoint/2010/main" val="56920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8CF1-6D5B-AA93-FA10-7D4F8811257A}"/>
              </a:ext>
            </a:extLst>
          </p:cNvPr>
          <p:cNvSpPr>
            <a:spLocks noGrp="1"/>
          </p:cNvSpPr>
          <p:nvPr>
            <p:ph type="title"/>
          </p:nvPr>
        </p:nvSpPr>
        <p:spPr/>
        <p:txBody>
          <a:bodyPr/>
          <a:lstStyle/>
          <a:p>
            <a:r>
              <a:rPr lang="en-IN" dirty="0"/>
              <a:t>Role of Next Word </a:t>
            </a:r>
          </a:p>
        </p:txBody>
      </p:sp>
      <p:sp>
        <p:nvSpPr>
          <p:cNvPr id="3" name="Content Placeholder 2">
            <a:extLst>
              <a:ext uri="{FF2B5EF4-FFF2-40B4-BE49-F238E27FC236}">
                <a16:creationId xmlns:a16="http://schemas.microsoft.com/office/drawing/2014/main" id="{AA3BE713-60ED-9222-BE98-7599AB134167}"/>
              </a:ext>
            </a:extLst>
          </p:cNvPr>
          <p:cNvSpPr>
            <a:spLocks noGrp="1"/>
          </p:cNvSpPr>
          <p:nvPr>
            <p:ph idx="1"/>
          </p:nvPr>
        </p:nvSpPr>
        <p:spPr/>
        <p:txBody>
          <a:bodyPr/>
          <a:lstStyle/>
          <a:p>
            <a:r>
              <a:rPr lang="en-US" dirty="0"/>
              <a:t>The role of next word in next word prediction is crucial for improving text input experiences across various applications such as keyboards on mobile devices, search engines, and text editors. Next word prediction, also known as predictive typing or autocomplete, utilizes AI algorithms to suggest probable words or phrases that a user is likely to type next based on the context of the current text input.</a:t>
            </a:r>
            <a:endParaRPr lang="en-IN" dirty="0"/>
          </a:p>
        </p:txBody>
      </p:sp>
    </p:spTree>
    <p:extLst>
      <p:ext uri="{BB962C8B-B14F-4D97-AF65-F5344CB8AC3E}">
        <p14:creationId xmlns:p14="http://schemas.microsoft.com/office/powerpoint/2010/main" val="377179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74E1-98CD-6B54-C8CC-A682CD90915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7AB304DB-D8F7-8465-B4A8-808B9FB8C5DC}"/>
              </a:ext>
            </a:extLst>
          </p:cNvPr>
          <p:cNvSpPr>
            <a:spLocks noGrp="1"/>
          </p:cNvSpPr>
          <p:nvPr>
            <p:ph idx="1"/>
          </p:nvPr>
        </p:nvSpPr>
        <p:spPr/>
        <p:txBody>
          <a:bodyPr>
            <a:normAutofit fontScale="92500" lnSpcReduction="20000"/>
          </a:bodyPr>
          <a:lstStyle/>
          <a:p>
            <a:pPr marL="0" indent="0">
              <a:buNone/>
            </a:pPr>
            <a:r>
              <a:rPr lang="en-US" dirty="0"/>
              <a:t>The proposed next word prediction system aims to address the challenges of accuracy, efficiency, and adaptability. Here's an outline of the key components and functionalities.</a:t>
            </a:r>
          </a:p>
          <a:p>
            <a:pPr marL="0" indent="0">
              <a:buNone/>
            </a:pPr>
            <a:endParaRPr lang="en-US" dirty="0"/>
          </a:p>
          <a:p>
            <a:r>
              <a:rPr lang="en-US" dirty="0"/>
              <a:t>Data Collection and Preprocessing</a:t>
            </a:r>
          </a:p>
          <a:p>
            <a:r>
              <a:rPr lang="en-US" dirty="0"/>
              <a:t>Feature Engineering and Representation</a:t>
            </a:r>
          </a:p>
          <a:p>
            <a:r>
              <a:rPr lang="en-US" dirty="0"/>
              <a:t>Model Selection and Training</a:t>
            </a:r>
          </a:p>
          <a:p>
            <a:r>
              <a:rPr lang="en-US" dirty="0"/>
              <a:t>Prediction Generation</a:t>
            </a:r>
          </a:p>
          <a:p>
            <a:r>
              <a:rPr lang="en-US" dirty="0"/>
              <a:t>Integration and Deployment</a:t>
            </a:r>
          </a:p>
          <a:p>
            <a:r>
              <a:rPr lang="en-US" dirty="0"/>
              <a:t>User Feedback and Adaptation</a:t>
            </a:r>
          </a:p>
          <a:p>
            <a:r>
              <a:rPr lang="en-US" dirty="0"/>
              <a:t>Evaluation and Performance Metrics</a:t>
            </a:r>
          </a:p>
          <a:p>
            <a:r>
              <a:rPr lang="en-US" dirty="0"/>
              <a:t>Scalability and Maintenance</a:t>
            </a:r>
            <a:endParaRPr lang="en-IN" dirty="0"/>
          </a:p>
        </p:txBody>
      </p:sp>
    </p:spTree>
    <p:extLst>
      <p:ext uri="{BB962C8B-B14F-4D97-AF65-F5344CB8AC3E}">
        <p14:creationId xmlns:p14="http://schemas.microsoft.com/office/powerpoint/2010/main" val="165931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24A1-E85E-7AC3-DD70-851019F0618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646905A-3698-874D-966D-AAE089682820}"/>
              </a:ext>
            </a:extLst>
          </p:cNvPr>
          <p:cNvSpPr>
            <a:spLocks noGrp="1"/>
          </p:cNvSpPr>
          <p:nvPr>
            <p:ph idx="1"/>
          </p:nvPr>
        </p:nvSpPr>
        <p:spPr/>
        <p:txBody>
          <a:bodyPr/>
          <a:lstStyle/>
          <a:p>
            <a:r>
              <a:rPr lang="en-US" dirty="0"/>
              <a:t>The objective of this project is to develop an efficient next word prediction system using AI techniques. By leveraging machine learning algorithms and natural language processing (NLP) models, the system aims to accurately predict the next word in a given text sequence, thereby improving user productivity and enhancing text input interfaces.</a:t>
            </a:r>
            <a:endParaRPr lang="en-IN" dirty="0"/>
          </a:p>
        </p:txBody>
      </p:sp>
    </p:spTree>
    <p:extLst>
      <p:ext uri="{BB962C8B-B14F-4D97-AF65-F5344CB8AC3E}">
        <p14:creationId xmlns:p14="http://schemas.microsoft.com/office/powerpoint/2010/main" val="310014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C55C-5CC1-CB69-9452-B30505BBFCBB}"/>
              </a:ext>
            </a:extLst>
          </p:cNvPr>
          <p:cNvSpPr>
            <a:spLocks noGrp="1"/>
          </p:cNvSpPr>
          <p:nvPr>
            <p:ph type="title"/>
          </p:nvPr>
        </p:nvSpPr>
        <p:spPr/>
        <p:txBody>
          <a:bodyPr/>
          <a:lstStyle/>
          <a:p>
            <a:r>
              <a:rPr lang="en-IN" dirty="0"/>
              <a:t>Architecture</a:t>
            </a:r>
          </a:p>
        </p:txBody>
      </p:sp>
      <p:pic>
        <p:nvPicPr>
          <p:cNvPr id="4" name="Picture 2" descr="Architecture of the proposed offensive word detection method | Download  Scientific Diagram">
            <a:extLst>
              <a:ext uri="{FF2B5EF4-FFF2-40B4-BE49-F238E27FC236}">
                <a16:creationId xmlns:a16="http://schemas.microsoft.com/office/drawing/2014/main" id="{A845D0C6-81C9-E52D-3027-A36EEA866E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704" y="1302026"/>
            <a:ext cx="7836630" cy="509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5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98547B-556B-7CA6-CD9D-9EF0B14A16FC}"/>
              </a:ext>
            </a:extLst>
          </p:cNvPr>
          <p:cNvSpPr txBox="1"/>
          <p:nvPr/>
        </p:nvSpPr>
        <p:spPr>
          <a:xfrm>
            <a:off x="387626" y="889844"/>
            <a:ext cx="8766313" cy="3970318"/>
          </a:xfrm>
          <a:prstGeom prst="rect">
            <a:avLst/>
          </a:prstGeom>
          <a:noFill/>
        </p:spPr>
        <p:txBody>
          <a:bodyPr wrap="square">
            <a:spAutoFit/>
          </a:bodyPr>
          <a:lstStyle/>
          <a:p>
            <a:r>
              <a:rPr lang="en-IN" dirty="0"/>
              <a:t>Data Collection and Preprocessing: Gather a large dataset of text data from various sources. Preprocess the data to clean it and prepare it for training. This may involve steps like tokenization, lowercasing, removing punctuation, and filtering out irrelevant or noisy data.</a:t>
            </a:r>
          </a:p>
          <a:p>
            <a:endParaRPr lang="en-IN" dirty="0"/>
          </a:p>
          <a:p>
            <a:r>
              <a:rPr lang="en-IN" dirty="0"/>
              <a:t>Feature Extraction: Extract features from the </a:t>
            </a:r>
            <a:r>
              <a:rPr lang="en-IN" dirty="0" err="1"/>
              <a:t>preprocessed</a:t>
            </a:r>
            <a:r>
              <a:rPr lang="en-IN" dirty="0"/>
              <a:t> text data that will be used as input to the AI model. These features typically include word embeddings or numerical representations of words and phrases that capture semantic and syntactic information.</a:t>
            </a:r>
          </a:p>
          <a:p>
            <a:endParaRPr lang="en-IN" dirty="0"/>
          </a:p>
          <a:p>
            <a:r>
              <a:rPr lang="en-IN" dirty="0"/>
              <a:t>AI Model Selection: Choose a suitable AI model architecture for next word prediction. Common options include recurrent neural networks (RNNs), long short-term memory networks (LSTMs), gated recurrent units (GRUs), or transformer-based models like GPT (Generative Pre-trained Transformer).</a:t>
            </a:r>
          </a:p>
        </p:txBody>
      </p:sp>
    </p:spTree>
    <p:extLst>
      <p:ext uri="{BB962C8B-B14F-4D97-AF65-F5344CB8AC3E}">
        <p14:creationId xmlns:p14="http://schemas.microsoft.com/office/powerpoint/2010/main" val="3583474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TotalTime>
  <Words>1141</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vt:lpstr>
      <vt:lpstr>Trebuchet MS</vt:lpstr>
      <vt:lpstr>Wingdings 3</vt:lpstr>
      <vt:lpstr>Facet</vt:lpstr>
      <vt:lpstr>Next word prediction using Java programming</vt:lpstr>
      <vt:lpstr>Abstract</vt:lpstr>
      <vt:lpstr>Introduction</vt:lpstr>
      <vt:lpstr>Text Based Applications</vt:lpstr>
      <vt:lpstr>Role of Next Word </vt:lpstr>
      <vt:lpstr>Proposed System</vt:lpstr>
      <vt:lpstr>Objective</vt:lpstr>
      <vt:lpstr>Architecture</vt:lpstr>
      <vt:lpstr>PowerPoint Presentation</vt:lpstr>
      <vt:lpstr>Problem Statement</vt:lpstr>
      <vt:lpstr>Future Scope</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using AI</dc:title>
  <dc:creator>Prathap Reddy Raya</dc:creator>
  <cp:lastModifiedBy>Charan</cp:lastModifiedBy>
  <cp:revision>4</cp:revision>
  <dcterms:created xsi:type="dcterms:W3CDTF">2024-03-19T03:22:21Z</dcterms:created>
  <dcterms:modified xsi:type="dcterms:W3CDTF">2024-04-01T03:54:37Z</dcterms:modified>
</cp:coreProperties>
</file>