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  <p:embeddedFontLst>
    <p:embeddedFont>
      <p:font typeface="UDTGRJ+TwCenMT-Bold"/>
      <p:regular r:id="rId41"/>
    </p:embeddedFont>
    <p:embeddedFont>
      <p:font typeface="EEJQIQ+SegoeUI-Light"/>
      <p:regular r:id="rId42"/>
    </p:embeddedFont>
    <p:embeddedFont>
      <p:font typeface="BWHVUB+CourierNewPSMT"/>
      <p:regular r:id="rId43"/>
    </p:embeddedFont>
    <p:embeddedFont>
      <p:font typeface="BCDEJA+SegoeUI-Light,Bold"/>
      <p:regular r:id="rId44"/>
    </p:embeddedFont>
    <p:embeddedFont>
      <p:font typeface="DTEEIK+Wingdings-Regular"/>
      <p:regular r:id="rId45"/>
    </p:embeddedFont>
    <p:embeddedFont>
      <p:font typeface="WAKNML+Arial-BoldMT"/>
      <p:regular r:id="rId46"/>
    </p:embeddedFont>
    <p:embeddedFont>
      <p:font typeface="LSBOHF+SegoeUI-LightItalic,Bold"/>
      <p:regular r:id="rId4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font" Target="fonts/font1.fntdata" /><Relationship Id="rId42" Type="http://schemas.openxmlformats.org/officeDocument/2006/relationships/font" Target="fonts/font2.fntdata" /><Relationship Id="rId43" Type="http://schemas.openxmlformats.org/officeDocument/2006/relationships/font" Target="fonts/font3.fntdata" /><Relationship Id="rId44" Type="http://schemas.openxmlformats.org/officeDocument/2006/relationships/font" Target="fonts/font4.fntdata" /><Relationship Id="rId45" Type="http://schemas.openxmlformats.org/officeDocument/2006/relationships/font" Target="fonts/font5.fntdata" /><Relationship Id="rId46" Type="http://schemas.openxmlformats.org/officeDocument/2006/relationships/font" Target="fonts/font6.fntdata" /><Relationship Id="rId47" Type="http://schemas.openxmlformats.org/officeDocument/2006/relationships/font" Target="fonts/font7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79223" y="2400977"/>
            <a:ext cx="6120640" cy="1250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9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TRAVEL</a:t>
            </a:r>
            <a:r>
              <a:rPr dirty="0" sz="44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4400" spc="596" b="1">
                <a:solidFill>
                  <a:srgbClr val="ffffff"/>
                </a:solidFill>
                <a:latin typeface="UDTGRJ+TwCenMT-Bold"/>
                <a:cs typeface="UDTGRJ+TwCenMT-Bold"/>
              </a:rPr>
              <a:t>APP</a:t>
            </a:r>
            <a:r>
              <a:rPr dirty="0" sz="4400" spc="60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44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&amp;CODE</a:t>
            </a:r>
          </a:p>
          <a:p>
            <a:pPr marL="197643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596" b="1">
                <a:solidFill>
                  <a:srgbClr val="ffffff"/>
                </a:solidFill>
                <a:latin typeface="UDTGRJ+TwCenMT-Bold"/>
                <a:cs typeface="UDTGRJ+TwCenMT-Bold"/>
              </a:rPr>
              <a:t>PLAYGROUND</a:t>
            </a:r>
            <a:r>
              <a:rPr dirty="0" sz="44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4400" spc="596" b="1">
                <a:solidFill>
                  <a:srgbClr val="ffffff"/>
                </a:solidFill>
                <a:latin typeface="UDTGRJ+TwCenMT-Bold"/>
                <a:cs typeface="UDTGRJ+TwCenMT-Bold"/>
              </a:rPr>
              <a:t>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399" y="4244982"/>
            <a:ext cx="2531711" cy="869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Sirigiri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Charan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Teja</a:t>
            </a:r>
          </a:p>
          <a:p>
            <a:pPr marL="638819" marR="0">
              <a:lnSpc>
                <a:spcPts val="2394"/>
              </a:lnSpc>
              <a:spcBef>
                <a:spcPts val="90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MGSA_524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03938" y="5214734"/>
            <a:ext cx="1134554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WIP-SF-13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9672" y="882198"/>
            <a:ext cx="8823416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Expense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Item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Object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respective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fields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6783" y="838702"/>
            <a:ext cx="8811928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User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Eric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Executive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added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as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manager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for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1340" y="704478"/>
            <a:ext cx="9865170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Customized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the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default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search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layout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list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view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6174" y="494753"/>
            <a:ext cx="9349595" cy="9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Customized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Page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Layout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Added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Expense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item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Related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List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1508" y="823016"/>
            <a:ext cx="6289655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Enable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Chatter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Object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55425" y="394086"/>
            <a:ext cx="5505978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Overview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of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Record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4339" y="1918441"/>
            <a:ext cx="2328277" cy="646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Module</a:t>
            </a:r>
            <a:r>
              <a:rPr dirty="0" sz="3600" spc="80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–</a:t>
            </a:r>
            <a:r>
              <a:rPr dirty="0" sz="3600" spc="8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2577" y="2765142"/>
            <a:ext cx="7165706" cy="1175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303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In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this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we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add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business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logic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analytics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</a:p>
          <a:p>
            <a:pPr marL="28575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travel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approval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app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improve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user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Experience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303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Validation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rules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enforce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data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integrity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2577" y="3862422"/>
            <a:ext cx="5890773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spc="303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Automated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business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process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with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flows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4288" y="957699"/>
            <a:ext cx="8303065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Validation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rule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to</a:t>
            </a:r>
            <a:r>
              <a:rPr dirty="0" sz="2800" spc="6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ensure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Trip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End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date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&gt;Trip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Start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date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0338" y="637366"/>
            <a:ext cx="9057716" cy="9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Formula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Field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to</a:t>
            </a:r>
            <a:r>
              <a:rPr dirty="0" sz="2800" spc="6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show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Image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based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status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field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Object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2827" y="808174"/>
            <a:ext cx="9305647" cy="57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Out</a:t>
            </a:r>
            <a:r>
              <a:rPr dirty="0" sz="3200" spc="7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of</a:t>
            </a:r>
            <a:r>
              <a:rPr dirty="0" sz="3200" spc="70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State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Flag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record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triggered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flow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0894" y="459404"/>
            <a:ext cx="230906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EEJQIQ+SegoeUI-Light"/>
                <a:cs typeface="EEJQIQ+SegoeUI-Light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8241" y="1136523"/>
            <a:ext cx="3027717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CONTENTS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5352" y="2190215"/>
            <a:ext cx="2045255" cy="1136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6a6f4"/>
                </a:solidFill>
                <a:latin typeface="BWHVUB+CourierNewPSMT"/>
                <a:cs typeface="BWHVUB+CourierNewPSMT"/>
              </a:rPr>
              <a:t>o</a:t>
            </a:r>
            <a:r>
              <a:rPr dirty="0" sz="2450" spc="617">
                <a:solidFill>
                  <a:srgbClr val="f6a6f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Introduction</a:t>
            </a:r>
          </a:p>
          <a:p>
            <a:pPr marL="0" marR="0">
              <a:lnSpc>
                <a:spcPts val="3192"/>
              </a:lnSpc>
              <a:spcBef>
                <a:spcPts val="1994"/>
              </a:spcBef>
              <a:spcAft>
                <a:spcPts val="0"/>
              </a:spcAft>
            </a:pPr>
            <a:r>
              <a:rPr dirty="0" sz="2450">
                <a:solidFill>
                  <a:srgbClr val="f6a6f4"/>
                </a:solidFill>
                <a:latin typeface="BWHVUB+CourierNewPSMT"/>
                <a:cs typeface="BWHVUB+CourierNewPSMT"/>
              </a:rPr>
              <a:t>o</a:t>
            </a:r>
            <a:r>
              <a:rPr dirty="0" sz="2450" spc="617">
                <a:solidFill>
                  <a:srgbClr val="f6a6f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Abstract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5352" y="3541495"/>
            <a:ext cx="1914490" cy="1811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6a6f4"/>
                </a:solidFill>
                <a:latin typeface="BWHVUB+CourierNewPSMT"/>
                <a:cs typeface="BWHVUB+CourierNewPSMT"/>
              </a:rPr>
              <a:t>o</a:t>
            </a:r>
            <a:r>
              <a:rPr dirty="0" sz="2450" spc="617">
                <a:solidFill>
                  <a:srgbClr val="f6a6f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-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1</a:t>
            </a:r>
          </a:p>
          <a:p>
            <a:pPr marL="0" marR="0">
              <a:lnSpc>
                <a:spcPts val="3192"/>
              </a:lnSpc>
              <a:spcBef>
                <a:spcPts val="1994"/>
              </a:spcBef>
              <a:spcAft>
                <a:spcPts val="0"/>
              </a:spcAft>
            </a:pPr>
            <a:r>
              <a:rPr dirty="0" sz="2450">
                <a:solidFill>
                  <a:srgbClr val="f6a6f4"/>
                </a:solidFill>
                <a:latin typeface="BWHVUB+CourierNewPSMT"/>
                <a:cs typeface="BWHVUB+CourierNewPSMT"/>
              </a:rPr>
              <a:t>o</a:t>
            </a:r>
            <a:r>
              <a:rPr dirty="0" sz="2450" spc="617">
                <a:solidFill>
                  <a:srgbClr val="f6a6f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-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2</a:t>
            </a:r>
          </a:p>
          <a:p>
            <a:pPr marL="0" marR="0">
              <a:lnSpc>
                <a:spcPts val="3192"/>
              </a:lnSpc>
              <a:spcBef>
                <a:spcPts val="1994"/>
              </a:spcBef>
              <a:spcAft>
                <a:spcPts val="0"/>
              </a:spcAft>
            </a:pPr>
            <a:r>
              <a:rPr dirty="0" sz="2450">
                <a:solidFill>
                  <a:srgbClr val="f6a6f4"/>
                </a:solidFill>
                <a:latin typeface="BWHVUB+CourierNewPSMT"/>
                <a:cs typeface="BWHVUB+CourierNewPSMT"/>
              </a:rPr>
              <a:t>o</a:t>
            </a:r>
            <a:r>
              <a:rPr dirty="0" sz="2450" spc="617">
                <a:solidFill>
                  <a:srgbClr val="f6a6f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-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0673" y="657172"/>
            <a:ext cx="8894826" cy="57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Add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Decision</a:t>
            </a:r>
            <a:r>
              <a:rPr dirty="0" sz="3200" spc="7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Element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to</a:t>
            </a:r>
            <a:r>
              <a:rPr dirty="0" sz="3200" spc="7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check</a:t>
            </a:r>
            <a:r>
              <a:rPr dirty="0" sz="3200" spc="7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the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state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is</a:t>
            </a:r>
            <a:r>
              <a:rPr dirty="0" sz="3200" spc="7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in</a:t>
            </a:r>
            <a:r>
              <a:rPr dirty="0" sz="3200" spc="7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or</a:t>
            </a:r>
            <a:r>
              <a:rPr dirty="0" sz="3200" spc="7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out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2009" y="693061"/>
            <a:ext cx="9525880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Update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the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Records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when</a:t>
            </a:r>
            <a:r>
              <a:rPr dirty="0" sz="2400" spc="5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is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In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state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or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out</a:t>
            </a:r>
            <a:r>
              <a:rPr dirty="0" sz="2400" spc="5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of</a:t>
            </a:r>
            <a:r>
              <a:rPr dirty="0" sz="2400" spc="5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state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57723" y="367752"/>
            <a:ext cx="2181211" cy="57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Flow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Screen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7903" y="620588"/>
            <a:ext cx="8690666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process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for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Request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9022" y="771590"/>
            <a:ext cx="6845213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Final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Rejection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Actions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0867" y="590060"/>
            <a:ext cx="4974410" cy="57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Tested</a:t>
            </a:r>
            <a:r>
              <a:rPr dirty="0" sz="3200" spc="7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the</a:t>
            </a:r>
            <a:r>
              <a:rPr dirty="0" sz="3200" spc="7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3200" spc="7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200">
                <a:solidFill>
                  <a:srgbClr val="ffffff"/>
                </a:solidFill>
                <a:latin typeface="BCDEJA+SegoeUI-Light,Bold"/>
                <a:cs typeface="BCDEJA+SegoeUI-Light,Bold"/>
              </a:rPr>
              <a:t>Process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33872" y="1154374"/>
            <a:ext cx="3581057" cy="1175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Imported</a:t>
            </a:r>
            <a:r>
              <a:rPr dirty="0" sz="2400" spc="5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Records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Using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Data</a:t>
            </a:r>
            <a:r>
              <a:rPr dirty="0" sz="2400" spc="5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Import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Wizard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0005" y="679311"/>
            <a:ext cx="7169766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Requests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by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Department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Report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4405" y="592822"/>
            <a:ext cx="6368599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Requests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by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Month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Report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4818" y="528309"/>
            <a:ext cx="5628305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Approvals</a:t>
            </a:r>
            <a:r>
              <a:rPr dirty="0" sz="2800" spc="6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19537" y="2575067"/>
            <a:ext cx="4427213" cy="591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INTR</a:t>
            </a:r>
            <a:r>
              <a:rPr dirty="0" sz="4000" spc="11701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40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9528" y="3740010"/>
            <a:ext cx="7704629" cy="1288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Salesforce</a:t>
            </a:r>
            <a:r>
              <a:rPr dirty="0" sz="1800" spc="6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is</a:t>
            </a:r>
            <a:r>
              <a:rPr dirty="0" sz="1800" spc="6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  <a:r>
              <a:rPr dirty="0" sz="1800" spc="5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cloud-based</a:t>
            </a:r>
            <a:r>
              <a:rPr dirty="0" sz="1800" spc="8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software</a:t>
            </a:r>
            <a:r>
              <a:rPr dirty="0" sz="1800" spc="4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company</a:t>
            </a:r>
            <a:r>
              <a:rPr dirty="0" sz="1800" spc="6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that</a:t>
            </a:r>
            <a:r>
              <a:rPr dirty="0" sz="1800" spc="6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provides</a:t>
            </a:r>
            <a:r>
              <a:rPr dirty="0" sz="1800" spc="5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its</a:t>
            </a:r>
            <a:r>
              <a:rPr dirty="0" sz="1800" spc="7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customers</a:t>
            </a:r>
            <a:r>
              <a:rPr dirty="0" sz="1800" spc="8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with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  <a:r>
              <a:rPr dirty="0" sz="1800" spc="3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platform</a:t>
            </a:r>
            <a:r>
              <a:rPr dirty="0" sz="1800" spc="6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develop</a:t>
            </a:r>
            <a:r>
              <a:rPr dirty="0" sz="1800" spc="6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their</a:t>
            </a:r>
            <a:r>
              <a:rPr dirty="0" sz="1800" spc="6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own</a:t>
            </a:r>
            <a:r>
              <a:rPr dirty="0" sz="1800" spc="4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applications</a:t>
            </a:r>
            <a:r>
              <a:rPr dirty="0" sz="1800" spc="7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without</a:t>
            </a:r>
            <a:r>
              <a:rPr dirty="0" sz="1800" spc="5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following</a:t>
            </a:r>
            <a:r>
              <a:rPr dirty="0" sz="1800" spc="6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tough</a:t>
            </a:r>
            <a:r>
              <a:rPr dirty="0" sz="1800" spc="5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steps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that</a:t>
            </a:r>
            <a:r>
              <a:rPr dirty="0" sz="1800" spc="4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they</a:t>
            </a:r>
            <a:r>
              <a:rPr dirty="0" sz="1800" spc="4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used</a:t>
            </a:r>
            <a:r>
              <a:rPr dirty="0" sz="1800" spc="5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follow</a:t>
            </a:r>
            <a:r>
              <a:rPr dirty="0" sz="1800" spc="5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</a:t>
            </a:r>
            <a:r>
              <a:rPr dirty="0" sz="1800" spc="4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legacy</a:t>
            </a:r>
            <a:r>
              <a:rPr dirty="0" sz="1800" spc="5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system.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software</a:t>
            </a:r>
            <a:r>
              <a:rPr dirty="0" sz="1800" spc="2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or</a:t>
            </a:r>
            <a:r>
              <a:rPr dirty="0" sz="1800" spc="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application</a:t>
            </a:r>
            <a:r>
              <a:rPr dirty="0" sz="1800" spc="7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once</a:t>
            </a:r>
          </a:p>
          <a:p>
            <a:pPr marL="0" marR="0">
              <a:lnSpc>
                <a:spcPts val="2394"/>
              </a:lnSpc>
              <a:spcBef>
                <a:spcPts val="3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created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can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be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uploaded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onto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cloud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allowing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end-users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view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them.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0786" y="2754972"/>
            <a:ext cx="2281185" cy="646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Module</a:t>
            </a:r>
            <a:r>
              <a:rPr dirty="0" sz="3600" spc="80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-</a:t>
            </a:r>
            <a:r>
              <a:rPr dirty="0" sz="3600" spc="79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523" y="3475763"/>
            <a:ext cx="7073968" cy="116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1850" spc="3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This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focuses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on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coding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approach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extend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functional</a:t>
            </a:r>
          </a:p>
          <a:p>
            <a:pPr marL="28575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capabilities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Code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Playground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1850" spc="3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Apex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enables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build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complex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business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processes,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customized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user</a:t>
            </a:r>
          </a:p>
          <a:p>
            <a:pPr marL="285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interfaces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integration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with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third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party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systems.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3914" y="752215"/>
            <a:ext cx="7260863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lightning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Code</a:t>
            </a:r>
            <a:r>
              <a:rPr dirty="0" sz="2800" spc="61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Playground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2460" y="637366"/>
            <a:ext cx="7441448" cy="9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Customer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Object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respective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fields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5899" y="771590"/>
            <a:ext cx="8909470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Created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Billing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Object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respective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800">
                <a:solidFill>
                  <a:srgbClr val="ffffff"/>
                </a:solidFill>
                <a:latin typeface="EEJQIQ+SegoeUI-Light"/>
                <a:cs typeface="EEJQIQ+SegoeUI-Light"/>
              </a:rPr>
              <a:t>fields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3344" y="557730"/>
            <a:ext cx="3816888" cy="57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LSBOHF+SegoeUI-LightItalic,Bold"/>
                <a:cs typeface="LSBOHF+SegoeUI-LightItalic,Bold"/>
              </a:rPr>
              <a:t>Code</a:t>
            </a:r>
            <a:r>
              <a:rPr dirty="0" sz="3200" spc="76">
                <a:solidFill>
                  <a:srgbClr val="ffffff"/>
                </a:solidFill>
                <a:latin typeface="LSBOHF+SegoeUI-LightItalic,Bold"/>
                <a:cs typeface="LSBOHF+SegoeUI-LightItalic,Bold"/>
              </a:rPr>
              <a:t> </a:t>
            </a:r>
            <a:r>
              <a:rPr dirty="0" sz="3200">
                <a:solidFill>
                  <a:srgbClr val="ffffff"/>
                </a:solidFill>
                <a:latin typeface="LSBOHF+SegoeUI-LightItalic,Bold"/>
                <a:cs typeface="LSBOHF+SegoeUI-LightItalic,Bold"/>
              </a:rPr>
              <a:t>Playground</a:t>
            </a:r>
            <a:r>
              <a:rPr dirty="0" sz="3200" spc="75">
                <a:solidFill>
                  <a:srgbClr val="ffffff"/>
                </a:solidFill>
                <a:latin typeface="LSBOHF+SegoeUI-LightItalic,Bold"/>
                <a:cs typeface="LSBOHF+SegoeUI-LightItalic,Bold"/>
              </a:rPr>
              <a:t> </a:t>
            </a:r>
            <a:r>
              <a:rPr dirty="0" sz="3200">
                <a:solidFill>
                  <a:srgbClr val="ffffff"/>
                </a:solidFill>
                <a:latin typeface="LSBOHF+SegoeUI-LightItalic,Bold"/>
                <a:cs typeface="LSBOHF+SegoeUI-LightItalic,Bold"/>
              </a:rPr>
              <a:t>App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84264" y="2217742"/>
            <a:ext cx="4020169" cy="701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26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596" b="1">
                <a:solidFill>
                  <a:srgbClr val="ffffff"/>
                </a:solidFill>
                <a:latin typeface="UDTGRJ+TwCenMT-Bold"/>
                <a:cs typeface="UDTGRJ+TwCenMT-Bold"/>
              </a:rPr>
              <a:t>THANK</a:t>
            </a:r>
            <a:r>
              <a:rPr dirty="0" sz="48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4800" spc="598" b="1">
                <a:solidFill>
                  <a:srgbClr val="ffffff"/>
                </a:solidFill>
                <a:latin typeface="UDTGRJ+TwCenMT-Bold"/>
                <a:cs typeface="UDTGRJ+TwCenMT-Bold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3407" y="3358015"/>
            <a:ext cx="2531711" cy="869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Sirigiri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Charan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400">
                <a:solidFill>
                  <a:srgbClr val="ffffff"/>
                </a:solidFill>
                <a:latin typeface="EEJQIQ+SegoeUI-Light"/>
                <a:cs typeface="EEJQIQ+SegoeUI-Light"/>
              </a:rPr>
              <a:t>Teja</a:t>
            </a:r>
          </a:p>
          <a:p>
            <a:pPr marL="0" marR="0">
              <a:lnSpc>
                <a:spcPts val="2394"/>
              </a:lnSpc>
              <a:spcBef>
                <a:spcPts val="90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MGSA_524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93407" y="4327766"/>
            <a:ext cx="1134554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WIP-SF-13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3284" y="2530403"/>
            <a:ext cx="2968869" cy="713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598">
                <a:solidFill>
                  <a:srgbClr val="ffffff"/>
                </a:solidFill>
                <a:latin typeface="EEJQIQ+SegoeUI-Light"/>
                <a:cs typeface="EEJQIQ+SegoeUI-Light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9528" y="3580619"/>
            <a:ext cx="7706610" cy="1919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</a:t>
            </a:r>
            <a:r>
              <a:rPr dirty="0" sz="1800" spc="26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this</a:t>
            </a:r>
            <a:r>
              <a:rPr dirty="0" sz="1800" spc="27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Project</a:t>
            </a:r>
            <a:r>
              <a:rPr dirty="0" sz="1800" spc="24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we</a:t>
            </a:r>
            <a:r>
              <a:rPr dirty="0" sz="1800" spc="26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work</a:t>
            </a:r>
            <a:r>
              <a:rPr dirty="0" sz="1800" spc="26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on</a:t>
            </a:r>
            <a:r>
              <a:rPr dirty="0" sz="1800" spc="26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Creation</a:t>
            </a:r>
            <a:r>
              <a:rPr dirty="0" sz="1800" spc="24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1800" spc="21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Travel</a:t>
            </a:r>
            <a:r>
              <a:rPr dirty="0" sz="1800" spc="4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App,</a:t>
            </a:r>
            <a:r>
              <a:rPr dirty="0" sz="1800" spc="27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with</a:t>
            </a:r>
            <a:r>
              <a:rPr dirty="0" sz="1800" spc="26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1800" spc="26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Objects</a:t>
            </a:r>
            <a:r>
              <a:rPr dirty="0" sz="1800" spc="29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fields</a:t>
            </a:r>
            <a:r>
              <a:rPr dirty="0" sz="1800" spc="39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1800" spc="36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Flows</a:t>
            </a:r>
            <a:r>
              <a:rPr dirty="0" sz="1800" spc="37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 spc="37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Automate</a:t>
            </a:r>
            <a:r>
              <a:rPr dirty="0" sz="1800" spc="37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37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process</a:t>
            </a:r>
            <a:r>
              <a:rPr dirty="0" sz="1800" spc="35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1800" spc="31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records,</a:t>
            </a:r>
            <a:r>
              <a:rPr dirty="0" sz="1800" spc="31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Creation</a:t>
            </a:r>
            <a:r>
              <a:rPr dirty="0" sz="1800" spc="34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1800" spc="31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Approval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process,</a:t>
            </a:r>
            <a:r>
              <a:rPr dirty="0" sz="1800" spc="30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Modifying</a:t>
            </a:r>
            <a:r>
              <a:rPr dirty="0" sz="1800" spc="34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32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user</a:t>
            </a:r>
            <a:r>
              <a:rPr dirty="0" sz="1800" spc="32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interface,</a:t>
            </a:r>
            <a:r>
              <a:rPr dirty="0" sz="1800" spc="34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Creating</a:t>
            </a:r>
            <a:r>
              <a:rPr dirty="0" sz="1800" spc="29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Reports</a:t>
            </a:r>
            <a:r>
              <a:rPr dirty="0" sz="1800" spc="34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1800" spc="31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Dashboards</a:t>
            </a:r>
            <a:r>
              <a:rPr dirty="0" sz="1800" spc="29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for</a:t>
            </a:r>
          </a:p>
          <a:p>
            <a:pPr marL="0" marR="0">
              <a:lnSpc>
                <a:spcPts val="2394"/>
              </a:lnSpc>
              <a:spcBef>
                <a:spcPts val="3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analytics</a:t>
            </a:r>
            <a:r>
              <a:rPr dirty="0" sz="1800" spc="18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purposes</a:t>
            </a:r>
            <a:r>
              <a:rPr dirty="0" sz="1800" spc="2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1800" spc="17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we</a:t>
            </a:r>
            <a:r>
              <a:rPr dirty="0" sz="1800" spc="17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also</a:t>
            </a:r>
            <a:r>
              <a:rPr dirty="0" sz="1800" spc="18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develop</a:t>
            </a:r>
            <a:r>
              <a:rPr dirty="0" sz="1800" spc="20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18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Code</a:t>
            </a:r>
            <a:r>
              <a:rPr dirty="0" sz="1800" spc="18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Playground</a:t>
            </a:r>
            <a:r>
              <a:rPr dirty="0" sz="1800" spc="15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</a:t>
            </a:r>
            <a:r>
              <a:rPr dirty="0" sz="1800" spc="18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through</a:t>
            </a:r>
            <a:r>
              <a:rPr dirty="0" sz="1800" spc="15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coding</a:t>
            </a:r>
            <a:r>
              <a:rPr dirty="0" sz="1800" spc="6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approach</a:t>
            </a:r>
            <a:r>
              <a:rPr dirty="0" sz="1800" spc="2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by</a:t>
            </a:r>
            <a:r>
              <a:rPr dirty="0" sz="1800" spc="4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using</a:t>
            </a:r>
            <a:r>
              <a:rPr dirty="0" sz="1800" spc="5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Apex</a:t>
            </a:r>
            <a:r>
              <a:rPr dirty="0" sz="1800" spc="6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Classes</a:t>
            </a:r>
            <a:r>
              <a:rPr dirty="0" sz="1800" spc="5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1800" spc="4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Triggers,</a:t>
            </a:r>
            <a:r>
              <a:rPr dirty="0" sz="1800" spc="-13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we</a:t>
            </a:r>
            <a:r>
              <a:rPr dirty="0" sz="1800" spc="4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extend</a:t>
            </a:r>
            <a:r>
              <a:rPr dirty="0" sz="1800" spc="7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 spc="5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functional</a:t>
            </a:r>
          </a:p>
          <a:p>
            <a:pPr marL="0" marR="0">
              <a:lnSpc>
                <a:spcPts val="2394"/>
              </a:lnSpc>
              <a:spcBef>
                <a:spcPts val="8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capabilities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3100" y="2557133"/>
            <a:ext cx="8374423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I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N</a:t>
            </a:r>
            <a:r>
              <a:rPr dirty="0" sz="3600" spc="-361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T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R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O</a:t>
            </a:r>
            <a:r>
              <a:rPr dirty="0" sz="3600" spc="-35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D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U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C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T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I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O</a:t>
            </a:r>
            <a:r>
              <a:rPr dirty="0" sz="3600" spc="-35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N</a:t>
            </a:r>
            <a:r>
              <a:rPr dirty="0" sz="3600" spc="1196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T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O</a:t>
            </a:r>
            <a:r>
              <a:rPr dirty="0" sz="3600" spc="1198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T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R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A</a:t>
            </a:r>
            <a:r>
              <a:rPr dirty="0" sz="3600" spc="-361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V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E</a:t>
            </a:r>
            <a:r>
              <a:rPr dirty="0" sz="3600" spc="-35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L</a:t>
            </a:r>
            <a:r>
              <a:rPr dirty="0" sz="3600" spc="1197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A</a:t>
            </a:r>
            <a:r>
              <a:rPr dirty="0" sz="3600" spc="-361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P</a:t>
            </a:r>
            <a:r>
              <a:rPr dirty="0" sz="3600" spc="-360" b="1">
                <a:solidFill>
                  <a:srgbClr val="ffffff"/>
                </a:solidFill>
                <a:latin typeface="UDTGRJ+TwCenMT-Bold"/>
                <a:cs typeface="UDTGRJ+TwCenMT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UDTGRJ+TwCenMT-Bold"/>
                <a:cs typeface="UDTGRJ+TwCenMT-Bold"/>
              </a:rPr>
              <a:t>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132" y="3596754"/>
            <a:ext cx="9559007" cy="1198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2000" spc="70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travel</a:t>
            </a:r>
            <a:r>
              <a:rPr dirty="0" sz="2000" spc="70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approval</a:t>
            </a:r>
            <a:r>
              <a:rPr dirty="0" sz="2000" spc="66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project</a:t>
            </a:r>
            <a:r>
              <a:rPr dirty="0" sz="2000" spc="684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in</a:t>
            </a:r>
            <a:r>
              <a:rPr dirty="0" sz="2000" spc="70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Salesforce</a:t>
            </a:r>
            <a:r>
              <a:rPr dirty="0" sz="2000" spc="68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is</a:t>
            </a:r>
            <a:r>
              <a:rPr dirty="0" sz="2000" spc="7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  <a:r>
              <a:rPr dirty="0" sz="2000" spc="69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system</a:t>
            </a:r>
            <a:r>
              <a:rPr dirty="0" sz="2000" spc="69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designed</a:t>
            </a:r>
            <a:r>
              <a:rPr dirty="0" sz="2000" spc="73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2000" spc="71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automate</a:t>
            </a:r>
            <a:r>
              <a:rPr dirty="0" sz="2000" spc="72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streamline</a:t>
            </a:r>
            <a:r>
              <a:rPr dirty="0" sz="2000" spc="9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2000" spc="12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process</a:t>
            </a:r>
            <a:r>
              <a:rPr dirty="0" sz="2000" spc="8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of</a:t>
            </a:r>
            <a:r>
              <a:rPr dirty="0" sz="2000" spc="5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requesting</a:t>
            </a:r>
            <a:r>
              <a:rPr dirty="0" sz="2000" spc="112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2000" spc="121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approving</a:t>
            </a:r>
            <a:r>
              <a:rPr dirty="0" sz="2000" spc="9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travel</a:t>
            </a:r>
            <a:r>
              <a:rPr dirty="0" sz="2000" spc="12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expenses</a:t>
            </a:r>
            <a:r>
              <a:rPr dirty="0" sz="2000" spc="13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for</a:t>
            </a:r>
            <a:r>
              <a:rPr dirty="0" sz="2000" spc="11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employees.</a:t>
            </a:r>
            <a:r>
              <a:rPr dirty="0" sz="2000" spc="129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project</a:t>
            </a:r>
            <a:r>
              <a:rPr dirty="0" sz="2000" spc="11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involves</a:t>
            </a:r>
            <a:r>
              <a:rPr dirty="0" sz="2000" spc="12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several</a:t>
            </a:r>
            <a:r>
              <a:rPr dirty="0" sz="2000" spc="13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components,</a:t>
            </a:r>
            <a:r>
              <a:rPr dirty="0" sz="2000" spc="16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including</a:t>
            </a:r>
            <a:r>
              <a:rPr dirty="0" sz="2000" spc="15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  <a:r>
              <a:rPr dirty="0" sz="2000" spc="123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2000" spc="135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object</a:t>
            </a:r>
            <a:r>
              <a:rPr dirty="0" sz="2000" spc="148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2000" spc="137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track</a:t>
            </a:r>
            <a:r>
              <a:rPr dirty="0" sz="2000" spc="13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travel</a:t>
            </a:r>
            <a:r>
              <a:rPr dirty="0" sz="2000" spc="136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requests,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approval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process,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various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integrations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with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external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2000">
                <a:solidFill>
                  <a:srgbClr val="ffffff"/>
                </a:solidFill>
                <a:latin typeface="EEJQIQ+SegoeUI-Light"/>
                <a:cs typeface="EEJQIQ+SegoeUI-Light"/>
              </a:rPr>
              <a:t>systems.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4304" y="2027607"/>
            <a:ext cx="2255723" cy="646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Module</a:t>
            </a:r>
            <a:r>
              <a:rPr dirty="0" sz="3600" spc="80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–</a:t>
            </a:r>
            <a:r>
              <a:rPr dirty="0" sz="3600" spc="83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3600">
                <a:solidFill>
                  <a:srgbClr val="ffffff"/>
                </a:solidFill>
                <a:latin typeface="BCDEJA+SegoeUI-Light,Bold"/>
                <a:cs typeface="BCDEJA+SegoeUI-Light,Bold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8665" y="2857777"/>
            <a:ext cx="5931215" cy="143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1850" spc="3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This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project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module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focuses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on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non-coding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approach</a:t>
            </a:r>
          </a:p>
          <a:p>
            <a:pPr marL="28575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modifying</a:t>
            </a:r>
            <a:r>
              <a:rPr dirty="0" sz="1800" spc="2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user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interface,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you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customize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</a:t>
            </a:r>
          </a:p>
          <a:p>
            <a:pPr marL="285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that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tracks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company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travel.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DTEEIK+Wingdings-Regular"/>
                <a:cs typeface="DTEEIK+Wingdings-Regular"/>
              </a:rPr>
              <a:t>Ø</a:t>
            </a:r>
            <a:r>
              <a:rPr dirty="0" sz="1850" spc="31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Create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App,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Objects,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Fields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&amp;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Relationships,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and</a:t>
            </a:r>
          </a:p>
          <a:p>
            <a:pPr marL="28575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how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you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customize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the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App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using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declarative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 </a:t>
            </a:r>
            <a:r>
              <a:rPr dirty="0" sz="1800">
                <a:solidFill>
                  <a:srgbClr val="ffffff"/>
                </a:solidFill>
                <a:latin typeface="EEJQIQ+SegoeUI-Light"/>
                <a:cs typeface="EEJQIQ+SegoeUI-Light"/>
              </a:rPr>
              <a:t>tools.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1168" y="762459"/>
            <a:ext cx="5091939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Created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Lighting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App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: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Travel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 </a:t>
            </a:r>
            <a:r>
              <a:rPr dirty="0" sz="2400" b="1">
                <a:solidFill>
                  <a:srgbClr val="ffffff"/>
                </a:solidFill>
                <a:latin typeface="WAKNML+Arial-BoldMT"/>
                <a:cs typeface="WAKNML+Arial-BoldMT"/>
              </a:rPr>
              <a:t>App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0004" y="726617"/>
            <a:ext cx="10079794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Created</a:t>
            </a:r>
            <a:r>
              <a:rPr dirty="0" sz="2400" spc="56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Department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Travel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Approval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custom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objects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and</a:t>
            </a:r>
            <a:r>
              <a:rPr dirty="0" sz="2400" spc="5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respective</a:t>
            </a:r>
            <a:r>
              <a:rPr dirty="0" sz="2400" spc="5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400">
                <a:solidFill>
                  <a:srgbClr val="ffffff"/>
                </a:solidFill>
                <a:latin typeface="BCDEJA+SegoeUI-Light,Bold"/>
                <a:cs typeface="BCDEJA+SegoeUI-Light,Bold"/>
              </a:rPr>
              <a:t>fields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6114" y="746423"/>
            <a:ext cx="8070565" cy="51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Import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Department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records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using</a:t>
            </a:r>
            <a:r>
              <a:rPr dirty="0" sz="2800" spc="64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Data</a:t>
            </a:r>
            <a:r>
              <a:rPr dirty="0" sz="2800" spc="65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Import</a:t>
            </a:r>
            <a:r>
              <a:rPr dirty="0" sz="2800" spc="62">
                <a:solidFill>
                  <a:srgbClr val="ffffff"/>
                </a:solidFill>
                <a:latin typeface="BCDEJA+SegoeUI-Light,Bold"/>
                <a:cs typeface="BCDEJA+SegoeUI-Light,Bold"/>
              </a:rPr>
              <a:t> </a:t>
            </a:r>
            <a:r>
              <a:rPr dirty="0" sz="2800">
                <a:solidFill>
                  <a:srgbClr val="ffffff"/>
                </a:solidFill>
                <a:latin typeface="BCDEJA+SegoeUI-Light,Bold"/>
                <a:cs typeface="BCDEJA+SegoeUI-Light,Bold"/>
              </a:rPr>
              <a:t>wizard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2023-02-28T03:53:25-06:00</dcterms:modified>
</cp:coreProperties>
</file>