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solidFill>
                  <a:srgbClr val="003366"/>
                </a:solidFill>
              </a:defRPr>
            </a:pPr>
            <a:r>
              <a:t>Data Science</a:t>
            </a:r>
          </a:p>
        </p:txBody>
      </p:sp>
      <p:sp>
        <p:nvSpPr>
          <p:cNvPr id="3" name="Subtitle 2"/>
          <p:cNvSpPr>
            <a:spLocks noGrp="1"/>
          </p:cNvSpPr>
          <p:nvPr>
            <p:ph type="subTitle" idx="1"/>
          </p:nvPr>
        </p:nvSpPr>
        <p:spPr/>
        <p:txBody>
          <a:bodyPr/>
          <a:lstStyle/>
          <a:p>
            <a:pPr>
              <a:defRPr sz="2400">
                <a:solidFill>
                  <a:srgbClr val="323232"/>
                </a:solidFill>
              </a:defRPr>
            </a:pPr>
            <a:r>
              <a:t>Exploring Data Science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F5F5DC"/>
                </a:solidFill>
                <a:latin typeface="Arial"/>
              </a:defRPr>
            </a:pPr>
            <a:r>
              <a:t>Introduction to Data Science - Visual</a:t>
            </a:r>
          </a:p>
        </p:txBody>
      </p:sp>
      <p:pic>
        <p:nvPicPr>
          <p:cNvPr id="3" name="Picture 2" descr="image.jpg"/>
          <p:cNvPicPr>
            <a:picLocks noChangeAspect="1"/>
          </p:cNvPicPr>
          <p:nvPr/>
        </p:nvPicPr>
        <p:blipFill>
          <a:blip r:embed="rId2"/>
          <a:stretch>
            <a:fillRect/>
          </a:stretch>
        </p:blipFill>
        <p:spPr>
          <a:xfrm>
            <a:off x="103712" y="1371600"/>
            <a:ext cx="8936574"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0" y="0"/>
            <a:ext cx="9144000" cy="1097280"/>
          </a:xfrm>
          <a:prstGeom prst="rect">
            <a:avLst/>
          </a:prstGeom>
          <a:solidFill>
            <a:srgbClr val="003366"/>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square">
            <a:spAutoFit/>
          </a:bodyPr>
          <a:lstStyle/>
          <a:p>
            <a:pPr algn="ctr"/>
            <a:r>
              <a:rPr sz="3200">
                <a:solidFill>
                  <a:srgbClr val="FFFFFF"/>
                </a:solidFill>
                <a:latin typeface="Calibri"/>
              </a:rPr>
              <a:t>Introduction to Data Science</a:t>
            </a:r>
          </a:p>
        </p:txBody>
        <a:spPr>
          <a:effectLst>
            <a:outerShdw dist="20000" dir="2700000" algn="ctr">
              <a:srgbClr val="000000">
                <a:alpha val="40000"/>
              </a:srgbClr>
            </a:outerShdw>
          </a:effectLst>
        </a:spPr>
      </p:sp>
      <p:sp>
        <p:nvSpPr>
          <p:cNvPr id="5" name="TextBox 4"/>
          <p:cNvSpPr txBox="1"/>
          <p:nvPr/>
        </p:nvSpPr>
        <p:spPr>
          <a:xfrm>
            <a:off x="457200" y="1645920"/>
            <a:ext cx="8229600" cy="731520"/>
          </a:xfrm>
          <a:prstGeom prst="rect">
            <a:avLst/>
          </a:prstGeom>
          <a:noFill/>
        </p:spPr>
        <p:txBody>
          <a:bodyPr wrap="square">
            <a:spAutoFit/>
          </a:bodyPr>
          <a:lstStyle/>
          <a:p>
            <a:r>
              <a:rPr sz="2200">
                <a:solidFill>
                  <a:srgbClr val="0A0A0A"/>
                </a:solidFill>
                <a:latin typeface="Calibri"/>
              </a:rPr>
              <a:t>• Data Science is the process of extracting knowledge and insights from data. It involves using various techniques, tools, and technologies to analyze, visualize, and interpret data in order to make informed decisions.</a:t>
            </a:r>
          </a:p>
        </p:txBody>
        <a:spPr>
          <a:effectLst>
            <a:outerShdw dist="20000" dir="2700000" algn="ctr">
              <a:srgbClr val="000000">
                <a:alpha val="40000"/>
              </a:srgbClr>
            </a:outerShdw>
          </a:effectLst>
        </a:spPr>
      </p:sp>
      <p:sp>
        <p:nvSpPr>
          <p:cNvPr id="6" name="TextBox 5"/>
          <p:cNvSpPr txBox="1"/>
          <p:nvPr/>
        </p:nvSpPr>
        <p:spPr>
          <a:xfrm>
            <a:off x="457200" y="3291840"/>
            <a:ext cx="8229600" cy="731520"/>
          </a:xfrm>
          <a:prstGeom prst="rect">
            <a:avLst/>
          </a:prstGeom>
          <a:noFill/>
        </p:spPr>
        <p:txBody>
          <a:bodyPr wrap="square">
            <a:spAutoFit/>
          </a:bodyPr>
          <a:lstStyle/>
          <a:p>
            <a:r>
              <a:rPr sz="2200">
                <a:solidFill>
                  <a:srgbClr val="0A0A0A"/>
                </a:solidFill>
                <a:latin typeface="Calibri"/>
              </a:rPr>
              <a:t>• The field of Data Science has emerged as a result of the growing need for data-driven decision making in various industries, including healthcare, finance, marketing, and more.</a:t>
            </a:r>
          </a:p>
        </p:txBody>
        <a:spPr>
          <a:effectLst>
            <a:outerShdw dist="20000" dir="2700000" algn="ctr">
              <a:srgbClr val="000000">
                <a:alpha val="40000"/>
              </a:srgbClr>
            </a:outerShdw>
          </a:effectLst>
        </a:spPr>
      </p:sp>
      <p:pic>
        <p:nvPicPr>
          <p:cNvPr id="7" name="Picture 6" descr="image.jpg"/>
          <p:cNvPicPr>
            <a:picLocks noChangeAspect="1"/>
          </p:cNvPicPr>
          <p:nvPr/>
        </p:nvPicPr>
        <p:blipFill>
          <a:blip r:embed="rId3"/>
          <a:stretch>
            <a:fillRect/>
          </a:stretch>
        </p:blipFill>
        <p:spPr>
          <a:xfrm>
            <a:off x="5943600" y="5486400"/>
            <a:ext cx="27432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F5F5DC"/>
                </a:solidFill>
                <a:latin typeface="Arial"/>
              </a:defRPr>
            </a:pPr>
            <a:r>
              <a:t>Data Collection and Cleaning - Visual</a:t>
            </a:r>
          </a:p>
        </p:txBody>
      </p:sp>
      <p:pic>
        <p:nvPicPr>
          <p:cNvPr id="3" name="Picture 2" descr="image.jpg"/>
          <p:cNvPicPr>
            <a:picLocks noChangeAspect="1"/>
          </p:cNvPicPr>
          <p:nvPr/>
        </p:nvPicPr>
        <p:blipFill>
          <a:blip r:embed="rId2"/>
          <a:stretch>
            <a:fillRect/>
          </a:stretch>
        </p:blipFill>
        <p:spPr>
          <a:xfrm>
            <a:off x="802105" y="1371600"/>
            <a:ext cx="7539789"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0" y="0"/>
            <a:ext cx="9144000" cy="1097280"/>
          </a:xfrm>
          <a:prstGeom prst="rect">
            <a:avLst/>
          </a:prstGeom>
          <a:solidFill>
            <a:srgbClr val="003366"/>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square">
            <a:spAutoFit/>
          </a:bodyPr>
          <a:lstStyle/>
          <a:p>
            <a:pPr algn="ctr"/>
            <a:r>
              <a:rPr sz="3200">
                <a:solidFill>
                  <a:srgbClr val="FFFFFF"/>
                </a:solidFill>
                <a:latin typeface="Calibri"/>
              </a:rPr>
              <a:t>Data Collection and Cleaning</a:t>
            </a:r>
          </a:p>
        </p:txBody>
        <a:spPr>
          <a:effectLst>
            <a:outerShdw dist="20000" dir="2700000" algn="ctr">
              <a:srgbClr val="000000">
                <a:alpha val="40000"/>
              </a:srgbClr>
            </a:outerShdw>
          </a:effectLst>
        </a:spPr>
      </p:sp>
      <p:sp>
        <p:nvSpPr>
          <p:cNvPr id="5" name="TextBox 4"/>
          <p:cNvSpPr txBox="1"/>
          <p:nvPr/>
        </p:nvSpPr>
        <p:spPr>
          <a:xfrm>
            <a:off x="457200" y="1645920"/>
            <a:ext cx="8229600" cy="731520"/>
          </a:xfrm>
          <a:prstGeom prst="rect">
            <a:avLst/>
          </a:prstGeom>
          <a:noFill/>
        </p:spPr>
        <p:txBody>
          <a:bodyPr wrap="square">
            <a:spAutoFit/>
          </a:bodyPr>
          <a:lstStyle/>
          <a:p>
            <a:r>
              <a:rPr sz="2200">
                <a:solidFill>
                  <a:srgbClr val="0A0A0A"/>
                </a:solidFill>
                <a:latin typeface="Calibri"/>
              </a:rPr>
              <a:t>• Data can come from various sources, such as databases, APIs, files, and even social media platforms. It's important to identify the source of the data and understand its quality before starting any analysis.</a:t>
            </a:r>
          </a:p>
        </p:txBody>
        <a:spPr>
          <a:effectLst>
            <a:outerShdw dist="20000" dir="2700000" algn="ctr">
              <a:srgbClr val="000000">
                <a:alpha val="40000"/>
              </a:srgbClr>
            </a:outerShdw>
          </a:effectLst>
        </a:spPr>
      </p:sp>
      <p:sp>
        <p:nvSpPr>
          <p:cNvPr id="6" name="TextBox 5"/>
          <p:cNvSpPr txBox="1"/>
          <p:nvPr/>
        </p:nvSpPr>
        <p:spPr>
          <a:xfrm>
            <a:off x="457200" y="3291840"/>
            <a:ext cx="8229600" cy="731520"/>
          </a:xfrm>
          <a:prstGeom prst="rect">
            <a:avLst/>
          </a:prstGeom>
          <a:noFill/>
        </p:spPr>
        <p:txBody>
          <a:bodyPr wrap="square">
            <a:spAutoFit/>
          </a:bodyPr>
          <a:lstStyle/>
          <a:p>
            <a:r>
              <a:rPr sz="2200">
                <a:solidFill>
                  <a:srgbClr val="0A0A0A"/>
                </a:solidFill>
                <a:latin typeface="Calibri"/>
              </a:rPr>
              <a:t>• Data cleaning involves identifying and correcting errors, inconsistencies, and inaccuracies in the data. This is crucial for ensuring the accuracy and reliability of the insights obtained from the data.</a:t>
            </a:r>
          </a:p>
        </p:txBody>
        <a:spPr>
          <a:effectLst>
            <a:outerShdw dist="20000" dir="2700000" algn="ctr">
              <a:srgbClr val="000000">
                <a:alpha val="40000"/>
              </a:srgbClr>
            </a:outerShdw>
          </a:effectLst>
        </a:spPr>
      </p:sp>
      <p:pic>
        <p:nvPicPr>
          <p:cNvPr id="7" name="Picture 6" descr="image.jpg"/>
          <p:cNvPicPr>
            <a:picLocks noChangeAspect="1"/>
          </p:cNvPicPr>
          <p:nvPr/>
        </p:nvPicPr>
        <p:blipFill>
          <a:blip r:embed="rId3"/>
          <a:stretch>
            <a:fillRect/>
          </a:stretch>
        </p:blipFill>
        <p:spPr>
          <a:xfrm>
            <a:off x="5943600" y="5486400"/>
            <a:ext cx="27432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F5F5DC"/>
                </a:solidFill>
                <a:latin typeface="Arial"/>
              </a:defRPr>
            </a:pPr>
            <a:r>
              <a:t>Data Analysis and Visualization - Visual</a:t>
            </a:r>
          </a:p>
        </p:txBody>
      </p:sp>
      <p:pic>
        <p:nvPicPr>
          <p:cNvPr id="3" name="Picture 2" descr="image.jpg"/>
          <p:cNvPicPr>
            <a:picLocks noChangeAspect="1"/>
          </p:cNvPicPr>
          <p:nvPr/>
        </p:nvPicPr>
        <p:blipFill>
          <a:blip r:embed="rId2"/>
          <a:stretch>
            <a:fillRect/>
          </a:stretch>
        </p:blipFill>
        <p:spPr>
          <a:xfrm>
            <a:off x="103712" y="1371600"/>
            <a:ext cx="8936574"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0" y="0"/>
            <a:ext cx="9144000" cy="1097280"/>
          </a:xfrm>
          <a:prstGeom prst="rect">
            <a:avLst/>
          </a:prstGeom>
          <a:solidFill>
            <a:srgbClr val="003366"/>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square">
            <a:spAutoFit/>
          </a:bodyPr>
          <a:lstStyle/>
          <a:p>
            <a:pPr algn="ctr"/>
            <a:r>
              <a:rPr sz="3200">
                <a:solidFill>
                  <a:srgbClr val="FFFFFF"/>
                </a:solidFill>
                <a:latin typeface="Calibri"/>
              </a:rPr>
              <a:t>Data Analysis and Visualization</a:t>
            </a:r>
          </a:p>
        </p:txBody>
        <a:spPr>
          <a:effectLst>
            <a:outerShdw dist="20000" dir="2700000" algn="ctr">
              <a:srgbClr val="000000">
                <a:alpha val="40000"/>
              </a:srgbClr>
            </a:outerShdw>
          </a:effectLst>
        </a:spPr>
      </p:sp>
      <p:sp>
        <p:nvSpPr>
          <p:cNvPr id="5" name="TextBox 4"/>
          <p:cNvSpPr txBox="1"/>
          <p:nvPr/>
        </p:nvSpPr>
        <p:spPr>
          <a:xfrm>
            <a:off x="457200" y="1645920"/>
            <a:ext cx="8229600" cy="731520"/>
          </a:xfrm>
          <a:prstGeom prst="rect">
            <a:avLst/>
          </a:prstGeom>
          <a:noFill/>
        </p:spPr>
        <p:txBody>
          <a:bodyPr wrap="square">
            <a:spAutoFit/>
          </a:bodyPr>
          <a:lstStyle/>
          <a:p>
            <a:r>
              <a:rPr sz="2200">
                <a:solidFill>
                  <a:srgbClr val="0A0A0A"/>
                </a:solidFill>
                <a:latin typeface="Calibri"/>
              </a:rPr>
              <a:t>• Data analysis involves using various statistical and machine learning techniques to uncover patterns, trends, and relationships within the data. This can help businesses make informed decisions based on data-driven insights.</a:t>
            </a:r>
          </a:p>
        </p:txBody>
        <a:spPr>
          <a:effectLst>
            <a:outerShdw dist="20000" dir="2700000" algn="ctr">
              <a:srgbClr val="000000">
                <a:alpha val="40000"/>
              </a:srgbClr>
            </a:outerShdw>
          </a:effectLst>
        </a:spPr>
      </p:sp>
      <p:sp>
        <p:nvSpPr>
          <p:cNvPr id="6" name="TextBox 5"/>
          <p:cNvSpPr txBox="1"/>
          <p:nvPr/>
        </p:nvSpPr>
        <p:spPr>
          <a:xfrm>
            <a:off x="457200" y="3291840"/>
            <a:ext cx="8229600" cy="731520"/>
          </a:xfrm>
          <a:prstGeom prst="rect">
            <a:avLst/>
          </a:prstGeom>
          <a:noFill/>
        </p:spPr>
        <p:txBody>
          <a:bodyPr wrap="square">
            <a:spAutoFit/>
          </a:bodyPr>
          <a:lstStyle/>
          <a:p>
            <a:r>
              <a:rPr sz="2200">
                <a:solidFill>
                  <a:srgbClr val="0A0A0A"/>
                </a:solidFill>
                <a:latin typeface="Calibri"/>
              </a:rPr>
              <a:t>• Data visualization is the process of creating interactive and intuitive visualizations that help communicate complex data insights in a clear and concise manner. This can be done using various tools, such as Tableau, Power BI, or D3.js.</a:t>
            </a:r>
          </a:p>
        </p:txBody>
        <a:spPr>
          <a:effectLst>
            <a:outerShdw dist="20000" dir="2700000" algn="ctr">
              <a:srgbClr val="000000">
                <a:alpha val="40000"/>
              </a:srgbClr>
            </a:outerShdw>
          </a:effectLst>
        </a:spPr>
      </p:sp>
      <p:pic>
        <p:nvPicPr>
          <p:cNvPr id="7" name="Picture 6" descr="image.jpg"/>
          <p:cNvPicPr>
            <a:picLocks noChangeAspect="1"/>
          </p:cNvPicPr>
          <p:nvPr/>
        </p:nvPicPr>
        <p:blipFill>
          <a:blip r:embed="rId3"/>
          <a:stretch>
            <a:fillRect/>
          </a:stretch>
        </p:blipFill>
        <p:spPr>
          <a:xfrm>
            <a:off x="5943600" y="5486400"/>
            <a:ext cx="27432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F5F5DC"/>
                </a:solidFill>
                <a:latin typeface="Arial"/>
              </a:defRPr>
            </a:pPr>
            <a:r>
              <a:t>Applications of Data Science - Visual</a:t>
            </a:r>
          </a:p>
        </p:txBody>
      </p:sp>
      <p:pic>
        <p:nvPicPr>
          <p:cNvPr id="3" name="Picture 2" descr="image.jpg"/>
          <p:cNvPicPr>
            <a:picLocks noChangeAspect="1"/>
          </p:cNvPicPr>
          <p:nvPr/>
        </p:nvPicPr>
        <p:blipFill>
          <a:blip r:embed="rId2"/>
          <a:stretch>
            <a:fillRect/>
          </a:stretch>
        </p:blipFill>
        <p:spPr>
          <a:xfrm>
            <a:off x="103712" y="1371600"/>
            <a:ext cx="8936574"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0" y="0"/>
            <a:ext cx="9144000" cy="1097280"/>
          </a:xfrm>
          <a:prstGeom prst="rect">
            <a:avLst/>
          </a:prstGeom>
          <a:solidFill>
            <a:srgbClr val="003366"/>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square">
            <a:spAutoFit/>
          </a:bodyPr>
          <a:lstStyle/>
          <a:p>
            <a:pPr algn="ctr"/>
            <a:r>
              <a:rPr sz="3200">
                <a:solidFill>
                  <a:srgbClr val="FFFFFF"/>
                </a:solidFill>
                <a:latin typeface="Calibri"/>
              </a:rPr>
              <a:t>Applications of Data Science</a:t>
            </a:r>
          </a:p>
        </p:txBody>
        <a:spPr>
          <a:effectLst>
            <a:outerShdw dist="20000" dir="2700000" algn="ctr">
              <a:srgbClr val="000000">
                <a:alpha val="40000"/>
              </a:srgbClr>
            </a:outerShdw>
          </a:effectLst>
        </a:spPr>
      </p:sp>
      <p:sp>
        <p:nvSpPr>
          <p:cNvPr id="5" name="TextBox 4"/>
          <p:cNvSpPr txBox="1"/>
          <p:nvPr/>
        </p:nvSpPr>
        <p:spPr>
          <a:xfrm>
            <a:off x="457200" y="1645920"/>
            <a:ext cx="8229600" cy="731520"/>
          </a:xfrm>
          <a:prstGeom prst="rect">
            <a:avLst/>
          </a:prstGeom>
          <a:noFill/>
        </p:spPr>
        <p:txBody>
          <a:bodyPr wrap="square">
            <a:spAutoFit/>
          </a:bodyPr>
          <a:lstStyle/>
          <a:p>
            <a:r>
              <a:rPr sz="2200">
                <a:solidFill>
                  <a:srgbClr val="0A0A0A"/>
                </a:solidFill>
                <a:latin typeface="Calibri"/>
              </a:rPr>
              <a:t>• Data Science has numerous applications across various industries, including healthcare, finance, marketing, and more. For example, in healthcare, Data Science can be used to identify high-risk patients, optimize treatment plans, and improve patient outcomes.</a:t>
            </a:r>
          </a:p>
        </p:txBody>
        <a:spPr>
          <a:effectLst>
            <a:outerShdw dist="20000" dir="2700000" algn="ctr">
              <a:srgbClr val="000000">
                <a:alpha val="40000"/>
              </a:srgbClr>
            </a:outerShdw>
          </a:effectLst>
        </a:spPr>
      </p:sp>
      <p:sp>
        <p:nvSpPr>
          <p:cNvPr id="6" name="TextBox 5"/>
          <p:cNvSpPr txBox="1"/>
          <p:nvPr/>
        </p:nvSpPr>
        <p:spPr>
          <a:xfrm>
            <a:off x="457200" y="3657600"/>
            <a:ext cx="8229600" cy="731520"/>
          </a:xfrm>
          <a:prstGeom prst="rect">
            <a:avLst/>
          </a:prstGeom>
          <a:noFill/>
        </p:spPr>
        <p:txBody>
          <a:bodyPr wrap="square">
            <a:spAutoFit/>
          </a:bodyPr>
          <a:lstStyle/>
          <a:p>
            <a:r>
              <a:rPr sz="2200">
                <a:solidFill>
                  <a:srgbClr val="0A0A0A"/>
                </a:solidFill>
                <a:latin typeface="Calibri"/>
              </a:rPr>
              <a:t>• In finance, Data Science can be used to predict stock prices, detect fraud, and optimize investment portfolios.</a:t>
            </a:r>
          </a:p>
        </p:txBody>
        <a:spPr>
          <a:effectLst>
            <a:outerShdw dist="20000" dir="2700000" algn="ctr">
              <a:srgbClr val="000000">
                <a:alpha val="40000"/>
              </a:srgbClr>
            </a:outerShdw>
          </a:effectLst>
        </a:spPr>
      </p:sp>
      <p:pic>
        <p:nvPicPr>
          <p:cNvPr id="7" name="Picture 6" descr="image.jpg"/>
          <p:cNvPicPr>
            <a:picLocks noChangeAspect="1"/>
          </p:cNvPicPr>
          <p:nvPr/>
        </p:nvPicPr>
        <p:blipFill>
          <a:blip r:embed="rId3"/>
          <a:stretch>
            <a:fillRect/>
          </a:stretch>
        </p:blipFill>
        <p:spPr>
          <a:xfrm>
            <a:off x="5943600" y="5486400"/>
            <a:ext cx="2743200"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