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8" r:id="rId10"/>
    <p:sldId id="260" r:id="rId11"/>
    <p:sldId id="262" r:id="rId12"/>
    <p:sldId id="263" r:id="rId13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226" y="-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Model should be predicting number of products bought by customers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680513" y="1766546"/>
            <a:ext cx="4134600" cy="69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ell MT" panose="02020503060305020303" pitchFamily="18" charset="0"/>
              </a:rPr>
              <a:t>Female and male are buying products with not much difference</a:t>
            </a:r>
            <a:endParaRPr dirty="0">
              <a:latin typeface="Bell MT" panose="02020503060305020303" pitchFamily="18" charset="0"/>
            </a:endParaRP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FC822E-24E0-4170-93DF-E2E18B249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200" y="1465615"/>
            <a:ext cx="4033361" cy="19994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C1F6FC-E656-459C-8E57-6DF59D14D0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205" y="3374589"/>
            <a:ext cx="3137216" cy="1618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70F246-181F-4720-8210-76FF8BF52927}"/>
              </a:ext>
            </a:extLst>
          </p:cNvPr>
          <p:cNvSpPr txBox="1"/>
          <p:nvPr/>
        </p:nvSpPr>
        <p:spPr>
          <a:xfrm>
            <a:off x="4730496" y="3712464"/>
            <a:ext cx="3448111" cy="11695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Bell MT" panose="02020503060305020303" pitchFamily="18" charset="0"/>
                <a:sym typeface="Arial"/>
              </a:rPr>
              <a:t>Distribution of number of purchases </a:t>
            </a:r>
            <a:r>
              <a:rPr lang="en-US" dirty="0">
                <a:latin typeface="Bell MT" panose="02020503060305020303" pitchFamily="18" charset="0"/>
              </a:rPr>
              <a:t>We can see max is around 100 and people without buying anything also visiting store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 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8A0564-4E2D-4113-ADCD-7F03B144BFEA}"/>
              </a:ext>
            </a:extLst>
          </p:cNvPr>
          <p:cNvSpPr txBox="1"/>
          <p:nvPr/>
        </p:nvSpPr>
        <p:spPr>
          <a:xfrm>
            <a:off x="286512" y="1371600"/>
            <a:ext cx="7565136" cy="13849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Age group from 19 to 24 are really less in buying bicycles. Young people aren’t much attracted to the bikes your store is selling , so selling modern models could help in gaining more customers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From data we analyzed there are few errors regarding gender, knowing gender really helps in reaching good accuracy because men and women have different bike models.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BE324B-025F-4D90-A4F8-B50509AAB403}"/>
              </a:ext>
            </a:extLst>
          </p:cNvPr>
          <p:cNvSpPr txBox="1"/>
          <p:nvPr/>
        </p:nvSpPr>
        <p:spPr>
          <a:xfrm>
            <a:off x="2386584" y="3261360"/>
            <a:ext cx="3364992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 Black" panose="020B0A04020102020204" pitchFamily="34" charset="0"/>
                <a:sym typeface="Arial"/>
              </a:rPr>
              <a:t>Thankyou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1224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Bell MT" panose="02020503060305020303" pitchFamily="18" charset="0"/>
              </a:rPr>
              <a:t>We have been going through your company’s data which has been collected since 3 years and made some insights which helps you get better reach towards your customers</a:t>
            </a:r>
            <a:endParaRPr dirty="0">
              <a:latin typeface="Bell MT" panose="02020503060305020303" pitchFamily="18" charset="0"/>
            </a:endParaRPr>
          </a:p>
        </p:txBody>
      </p:sp>
      <p:sp>
        <p:nvSpPr>
          <p:cNvPr id="124" name="Shape 73"/>
          <p:cNvSpPr/>
          <p:nvPr/>
        </p:nvSpPr>
        <p:spPr>
          <a:xfrm>
            <a:off x="204973" y="2325986"/>
            <a:ext cx="4134600" cy="2291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ell MT" panose="02020503060305020303" pitchFamily="18" charset="0"/>
              </a:rPr>
              <a:t>Growth: from 48 to 49 products per customer, no difference between products bought by old and new customers ,there is no growth in product per customer , so we must focus on selling new designs of products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25" name="Rectangle"/>
          <p:cNvSpPr/>
          <p:nvPr/>
        </p:nvSpPr>
        <p:spPr>
          <a:xfrm>
            <a:off x="4969973" y="2164723"/>
            <a:ext cx="3800704" cy="2649304"/>
          </a:xfrm>
          <a:prstGeom prst="rect">
            <a:avLst/>
          </a:prstGeom>
          <a:solidFill>
            <a:srgbClr val="EEEEEE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666666"/>
                </a:solidFill>
              </a:defRPr>
            </a:pPr>
            <a:endParaRPr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B0367B-2DB0-415C-971B-7D60543C40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973" y="3407377"/>
            <a:ext cx="2458800" cy="14875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2CA730-84D8-482D-9378-4A617F73D9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626" y="2245647"/>
            <a:ext cx="1828277" cy="114267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4642698-7DA2-4276-BD50-26F0EC601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08" y="2625064"/>
            <a:ext cx="8371931" cy="25717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60569DC-DC11-44A8-9EAC-E2B757CF62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83277"/>
            <a:ext cx="8501038" cy="238048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1744EC7-B44D-4D14-92CC-FD0FAB5F81C3}"/>
              </a:ext>
            </a:extLst>
          </p:cNvPr>
          <p:cNvSpPr txBox="1"/>
          <p:nvPr/>
        </p:nvSpPr>
        <p:spPr>
          <a:xfrm>
            <a:off x="469392" y="890016"/>
            <a:ext cx="8031647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Bell MT" panose="02020503060305020303" pitchFamily="18" charset="0"/>
              </a:rPr>
              <a:t>Graph of old and new customers’ age vs their count, it helps us divide range of whole age class into groups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53C727-1629-4E93-9C16-B7EFA6B25A02}"/>
              </a:ext>
            </a:extLst>
          </p:cNvPr>
          <p:cNvSpPr txBox="1"/>
          <p:nvPr/>
        </p:nvSpPr>
        <p:spPr>
          <a:xfrm>
            <a:off x="6010656" y="1398784"/>
            <a:ext cx="1152144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Old customers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FD4FCF-2D5A-4FE0-B98E-D9709BE66A63}"/>
              </a:ext>
            </a:extLst>
          </p:cNvPr>
          <p:cNvSpPr txBox="1"/>
          <p:nvPr/>
        </p:nvSpPr>
        <p:spPr>
          <a:xfrm>
            <a:off x="6845808" y="3657025"/>
            <a:ext cx="1170432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New customers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9F3E68-0CAF-4A22-8BEF-4B3227897811}"/>
              </a:ext>
            </a:extLst>
          </p:cNvPr>
          <p:cNvSpPr txBox="1"/>
          <p:nvPr/>
        </p:nvSpPr>
        <p:spPr>
          <a:xfrm>
            <a:off x="247697" y="1475232"/>
            <a:ext cx="4657344" cy="28930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Bell MT" panose="02020503060305020303" pitchFamily="18" charset="0"/>
                <a:sym typeface="Arial"/>
              </a:rPr>
              <a:t>These insights shows that Female customers are greater than male customers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Bell MT" panose="02020503060305020303" pitchFamily="18" charset="0"/>
                <a:sym typeface="Arial"/>
              </a:rPr>
              <a:t>Regarding “Age” ,customers from age group from 50 to 68 are increasing  , while old customer from age group 40 to 50 have decreased.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latin typeface="Bell MT" panose="02020503060305020303" pitchFamily="18" charset="0"/>
              </a:rPr>
              <a:t>And people above age 68 showing interest in buying bikes .so we must focus more on customers from age 50+. Probably considering their health ,they must have started using bicycle for exercise purpose. 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Bell MT" panose="02020503060305020303" pitchFamily="18" charset="0"/>
                <a:sym typeface="Arial"/>
              </a:rPr>
              <a:t>So selling more cycles which impress adults would grow income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latin typeface="Bell MT" panose="02020503060305020303" pitchFamily="18" charset="0"/>
              </a:rPr>
              <a:t>And for people below 50 their count percentage  haven’t changed much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Bell MT" panose="02020503060305020303" pitchFamily="18" charset="0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E887E8-F6FE-492A-87ED-0E2805CAF8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375" y="2645828"/>
            <a:ext cx="3317600" cy="18275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60F6DE-0D5B-40FD-8E2C-FFD0C31502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375" y="903279"/>
            <a:ext cx="3317600" cy="16597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182CFB-54C5-4504-A6BB-D6C71EBC9E05}"/>
              </a:ext>
            </a:extLst>
          </p:cNvPr>
          <p:cNvSpPr txBox="1"/>
          <p:nvPr/>
        </p:nvSpPr>
        <p:spPr>
          <a:xfrm>
            <a:off x="247697" y="1077548"/>
            <a:ext cx="100584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Bell MT" panose="02020503060305020303" pitchFamily="18" charset="0"/>
                <a:sym typeface="Arial"/>
              </a:rPr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427987249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9F3E68-0CAF-4A22-8BEF-4B3227897811}"/>
              </a:ext>
            </a:extLst>
          </p:cNvPr>
          <p:cNvSpPr txBox="1"/>
          <p:nvPr/>
        </p:nvSpPr>
        <p:spPr>
          <a:xfrm>
            <a:off x="-6201" y="1415048"/>
            <a:ext cx="4657344" cy="13849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Bell MT" panose="02020503060305020303" pitchFamily="18" charset="0"/>
                <a:sym typeface="Arial"/>
              </a:rPr>
              <a:t>Our new customers mostly are from Financial services </a:t>
            </a:r>
            <a:r>
              <a:rPr lang="en-US" dirty="0">
                <a:latin typeface="Bell MT" panose="02020503060305020303" pitchFamily="18" charset="0"/>
              </a:rPr>
              <a:t>but old ones are mostly from Manufacturing related jobs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Bell MT" panose="02020503060305020303" pitchFamily="18" charset="0"/>
                <a:sym typeface="Arial"/>
              </a:rPr>
              <a:t>Rest of the job aren’t </a:t>
            </a:r>
            <a:r>
              <a:rPr lang="en-US" dirty="0">
                <a:latin typeface="Bell MT" panose="02020503060305020303" pitchFamily="18" charset="0"/>
              </a:rPr>
              <a:t>must counted to max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Bell MT" panose="02020503060305020303" pitchFamily="18" charset="0"/>
                <a:sym typeface="Arial"/>
              </a:rPr>
              <a:t>So we should focus mostly on financial services then manufacturing related jobs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D418F9-5A0B-4630-8D1F-961C4A1D21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106" y="3015484"/>
            <a:ext cx="4220793" cy="13437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E425EB-DB7C-4273-A9B7-2CB0237D22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106" y="1345903"/>
            <a:ext cx="4276992" cy="13437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4784427-E595-42D9-8BB4-9DF05E0908D9}"/>
              </a:ext>
            </a:extLst>
          </p:cNvPr>
          <p:cNvSpPr txBox="1"/>
          <p:nvPr/>
        </p:nvSpPr>
        <p:spPr>
          <a:xfrm>
            <a:off x="363521" y="1040327"/>
            <a:ext cx="2017776" cy="3055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Bell MT" panose="02020503060305020303" pitchFamily="18" charset="0"/>
                <a:sym typeface="Arial"/>
              </a:rPr>
              <a:t>Job</a:t>
            </a:r>
            <a:r>
              <a:rPr lang="en-US" dirty="0">
                <a:latin typeface="Bell MT" panose="02020503060305020303" pitchFamily="18" charset="0"/>
              </a:rPr>
              <a:t> industry category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Bell MT" panose="02020503060305020303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636215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9F3E68-0CAF-4A22-8BEF-4B3227897811}"/>
              </a:ext>
            </a:extLst>
          </p:cNvPr>
          <p:cNvSpPr txBox="1"/>
          <p:nvPr/>
        </p:nvSpPr>
        <p:spPr>
          <a:xfrm>
            <a:off x="373375" y="1214878"/>
            <a:ext cx="4657344" cy="11695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Bell MT" panose="02020503060305020303" pitchFamily="18" charset="0"/>
                <a:sym typeface="Arial"/>
              </a:rPr>
              <a:t>In past thee years from old customers as well as from new customers “Female ” customers are buying relatively more products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latin typeface="Bell MT" panose="02020503060305020303" pitchFamily="18" charset="0"/>
              </a:rPr>
              <a:t>So selling more bikes which attract female customers would be helpful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8A208E-D0A4-491B-954F-D1A95B2FA6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961" y="3243837"/>
            <a:ext cx="2889504" cy="18105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54A707-2B17-478B-8B26-64E530A79A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33" y="3243837"/>
            <a:ext cx="2818542" cy="16863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1C68276-D6A8-43F1-B1C5-F7C70E4713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159" y="2384427"/>
            <a:ext cx="5795779" cy="84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AF6302D-CAEF-446B-85A5-4BBB69C57E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12" y="2384427"/>
            <a:ext cx="4544307" cy="8035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ACB9C5-A831-4EA4-BD7A-4A7EB1BB7786}"/>
              </a:ext>
            </a:extLst>
          </p:cNvPr>
          <p:cNvSpPr txBox="1"/>
          <p:nvPr/>
        </p:nvSpPr>
        <p:spPr>
          <a:xfrm>
            <a:off x="2189895" y="4881891"/>
            <a:ext cx="176784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Old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062C41-C6F7-4BD6-B563-E95A34462CD8}"/>
              </a:ext>
            </a:extLst>
          </p:cNvPr>
          <p:cNvSpPr txBox="1"/>
          <p:nvPr/>
        </p:nvSpPr>
        <p:spPr>
          <a:xfrm>
            <a:off x="6807713" y="2524594"/>
            <a:ext cx="1767840" cy="738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New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5165A8-54F2-442F-84B4-A00A5558A157}"/>
              </a:ext>
            </a:extLst>
          </p:cNvPr>
          <p:cNvSpPr txBox="1"/>
          <p:nvPr/>
        </p:nvSpPr>
        <p:spPr>
          <a:xfrm>
            <a:off x="373375" y="914526"/>
            <a:ext cx="254812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Bell MT" panose="02020503060305020303" pitchFamily="18" charset="0"/>
              </a:rPr>
              <a:t>Number of purchases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Bell MT" panose="02020503060305020303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107110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2BF5E9-1758-42B6-A902-826E01F1FB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74" y="1360029"/>
            <a:ext cx="2301821" cy="15800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A955DD6-7F93-424C-9749-3A9B555D7D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664" y="1347993"/>
            <a:ext cx="2153199" cy="15014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14A9ED4-5538-456A-B833-9EF416F6333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977" y="1304893"/>
            <a:ext cx="2153199" cy="150143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B10150C-9645-4489-922D-220F19A7E882}"/>
              </a:ext>
            </a:extLst>
          </p:cNvPr>
          <p:cNvSpPr txBox="1"/>
          <p:nvPr/>
        </p:nvSpPr>
        <p:spPr>
          <a:xfrm>
            <a:off x="816864" y="2806331"/>
            <a:ext cx="169468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Old customer</a:t>
            </a:r>
            <a:r>
              <a:rPr lang="en-US" dirty="0"/>
              <a:t> 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states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298894-54AD-4F0A-AF51-28DB96E7D38D}"/>
              </a:ext>
            </a:extLst>
          </p:cNvPr>
          <p:cNvSpPr txBox="1"/>
          <p:nvPr/>
        </p:nvSpPr>
        <p:spPr>
          <a:xfrm>
            <a:off x="3544464" y="2738072"/>
            <a:ext cx="207147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new customer</a:t>
            </a:r>
            <a:r>
              <a:rPr lang="en-US" dirty="0"/>
              <a:t> 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states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A187C4-9D53-4B6A-B2A9-681F8A59A4AA}"/>
              </a:ext>
            </a:extLst>
          </p:cNvPr>
          <p:cNvSpPr txBox="1"/>
          <p:nvPr/>
        </p:nvSpPr>
        <p:spPr>
          <a:xfrm>
            <a:off x="6112977" y="2722474"/>
            <a:ext cx="2760177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new customer</a:t>
            </a:r>
            <a:r>
              <a:rPr lang="en-US" sz="1050" dirty="0"/>
              <a:t> </a:t>
            </a: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states with car or without car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22F739-F5FA-469A-A945-4CE90068031D}"/>
              </a:ext>
            </a:extLst>
          </p:cNvPr>
          <p:cNvSpPr txBox="1"/>
          <p:nvPr/>
        </p:nvSpPr>
        <p:spPr>
          <a:xfrm>
            <a:off x="530352" y="3151632"/>
            <a:ext cx="7735824" cy="16004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Bell MT" panose="02020503060305020303" pitchFamily="18" charset="0"/>
                <a:sym typeface="Arial"/>
              </a:rPr>
              <a:t>There were customers from new south wales and Victoria but from new customers no one are from those states  , so we should advertise there more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latin typeface="Bell MT" panose="02020503060305020303" pitchFamily="18" charset="0"/>
              </a:rPr>
              <a:t>From NSW more number of customers are coming 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400" dirty="0">
                <a:latin typeface="Bell MT" panose="02020503060305020303" pitchFamily="18" charset="0"/>
                <a:cs typeface="Times New Roman" panose="02020603050405020304" pitchFamily="18" charset="0"/>
              </a:rPr>
              <a:t>NSW should be considered the most since numbers of customers don’t own cars is significantly larger than that own.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400" dirty="0">
                <a:latin typeface="Bell MT" panose="02020503060305020303" pitchFamily="18" charset="0"/>
                <a:cs typeface="Times New Roman" panose="02020603050405020304" pitchFamily="18" charset="0"/>
              </a:rPr>
              <a:t>VIC and QLD has more customers that own car that who don’t but we can try to have something so that those owns car will buy bikes.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4E0308-F847-49D5-BDE6-AF46E391F64B}"/>
              </a:ext>
            </a:extLst>
          </p:cNvPr>
          <p:cNvSpPr txBox="1"/>
          <p:nvPr/>
        </p:nvSpPr>
        <p:spPr>
          <a:xfrm>
            <a:off x="816864" y="820525"/>
            <a:ext cx="1499616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Bell MT" panose="02020503060305020303" pitchFamily="18" charset="0"/>
              </a:rPr>
              <a:t>States</a:t>
            </a:r>
          </a:p>
        </p:txBody>
      </p:sp>
    </p:spTree>
    <p:extLst>
      <p:ext uri="{BB962C8B-B14F-4D97-AF65-F5344CB8AC3E}">
        <p14:creationId xmlns:p14="http://schemas.microsoft.com/office/powerpoint/2010/main" val="219014209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249D16-AD7C-4501-A83B-93982E30F4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825" y="820525"/>
            <a:ext cx="3949347" cy="25993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3855B0-255B-4084-BA63-78FD4C101C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99" y="892890"/>
            <a:ext cx="3713885" cy="25178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9770FD-5F6C-4DC2-AD5A-21A60167D9A6}"/>
              </a:ext>
            </a:extLst>
          </p:cNvPr>
          <p:cNvSpPr txBox="1"/>
          <p:nvPr/>
        </p:nvSpPr>
        <p:spPr>
          <a:xfrm>
            <a:off x="475488" y="3657600"/>
            <a:ext cx="7711440" cy="738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ell MT" panose="02020503060305020303" pitchFamily="18" charset="0"/>
                <a:cs typeface="Times New Roman" panose="02020603050405020304" pitchFamily="18" charset="0"/>
              </a:rPr>
              <a:t>In all ages, the number of Mass Customers is the highest so we should focus on this social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ell MT" panose="02020503060305020303" pitchFamily="18" charset="0"/>
                <a:cs typeface="Times New Roman" panose="02020603050405020304" pitchFamily="18" charset="0"/>
              </a:rPr>
              <a:t>After that, we should focus on High Net Customer.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ell MT" panose="02020503060305020303" pitchFamily="18" charset="0"/>
                <a:cs typeface="Times New Roman" panose="02020603050405020304" pitchFamily="18" charset="0"/>
              </a:rPr>
              <a:t>Then Affluent Customers but mostly from age 40 to 68</a:t>
            </a:r>
            <a:endParaRPr lang="en-US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68823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949</Words>
  <Application>Microsoft Office PowerPoint</Application>
  <PresentationFormat>On-screen Show (16:9)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 Black</vt:lpstr>
      <vt:lpstr>Bell MT</vt:lpstr>
      <vt:lpstr>Calibri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charan varma</dc:creator>
  <cp:lastModifiedBy>charan varma</cp:lastModifiedBy>
  <cp:revision>13</cp:revision>
  <dcterms:modified xsi:type="dcterms:W3CDTF">2021-06-13T08:52:39Z</dcterms:modified>
</cp:coreProperties>
</file>