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A0E4-56E6-39DA-6C83-76B83EA0C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008808"/>
            <a:ext cx="8361229" cy="2098226"/>
          </a:xfrm>
        </p:spPr>
        <p:txBody>
          <a:bodyPr/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FRAUD INSURANCE CLAIM DETECTION USING THE</a:t>
            </a:r>
            <a:r>
              <a:rPr lang="en-US" sz="2800" b="1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2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MACHINE</a:t>
            </a:r>
            <a:r>
              <a:rPr lang="en-US" sz="2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LEARINING</a:t>
            </a:r>
            <a:b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45E7A-B395-3392-06FC-BA335196A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2101" y="4485668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Guttula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Shivaram              121420467034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Mailaram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Venkatesh           12420467035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Mallepally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Charan           121420467036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0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D049AF-1733-ED10-A795-69984D3D2F47}"/>
              </a:ext>
            </a:extLst>
          </p:cNvPr>
          <p:cNvSpPr txBox="1"/>
          <p:nvPr/>
        </p:nvSpPr>
        <p:spPr>
          <a:xfrm>
            <a:off x="3917483" y="375386"/>
            <a:ext cx="6949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3600" b="1" kern="0" spc="-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63B84-8301-429D-1785-89ACABA17CB7}"/>
              </a:ext>
            </a:extLst>
          </p:cNvPr>
          <p:cNvSpPr txBox="1"/>
          <p:nvPr/>
        </p:nvSpPr>
        <p:spPr>
          <a:xfrm>
            <a:off x="3296760" y="1899318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2785" indent="-342900">
              <a:spcBef>
                <a:spcPts val="68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 matrix</a:t>
            </a:r>
            <a:r>
              <a:rPr lang="en-US" sz="20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20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E703734-979F-C057-8434-43279ECD15EF}"/>
              </a:ext>
            </a:extLst>
          </p:cNvPr>
          <p:cNvGrpSpPr>
            <a:grpSpLocks/>
          </p:cNvGrpSpPr>
          <p:nvPr/>
        </p:nvGrpSpPr>
        <p:grpSpPr bwMode="auto">
          <a:xfrm>
            <a:off x="2541070" y="2283222"/>
            <a:ext cx="7892715" cy="4574778"/>
            <a:chOff x="2306" y="680"/>
            <a:chExt cx="9431" cy="6655"/>
          </a:xfrm>
        </p:grpSpPr>
        <p:pic>
          <p:nvPicPr>
            <p:cNvPr id="4099" name="Picture 3">
              <a:extLst>
                <a:ext uri="{FF2B5EF4-FFF2-40B4-BE49-F238E27FC236}">
                  <a16:creationId xmlns:a16="http://schemas.microsoft.com/office/drawing/2014/main" id="{E1E15414-4C35-6E83-9D5C-3B4949C47B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" y="679"/>
              <a:ext cx="9431" cy="6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76BF3FC2-EABF-446C-DE62-8B95E1661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9" y="734"/>
              <a:ext cx="9240" cy="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D310DA1-CF06-C885-D7B9-E3573B7A0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719"/>
              <a:ext cx="9270" cy="649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8386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BDC2DC-ECF1-3B24-62C9-8D43FA132BBA}"/>
              </a:ext>
            </a:extLst>
          </p:cNvPr>
          <p:cNvSpPr txBox="1"/>
          <p:nvPr/>
        </p:nvSpPr>
        <p:spPr>
          <a:xfrm>
            <a:off x="3838072" y="936678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Exploration</a:t>
            </a:r>
            <a:r>
              <a:rPr lang="en-US" sz="2000" b="1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Check</a:t>
            </a:r>
            <a:r>
              <a:rPr lang="en-US" sz="20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Categorical</a:t>
            </a:r>
            <a:r>
              <a:rPr lang="en-US" sz="20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IN" sz="2000" b="1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23410A71-98A5-7FF0-4945-4715A2809BF4}"/>
              </a:ext>
            </a:extLst>
          </p:cNvPr>
          <p:cNvGrpSpPr>
            <a:grpSpLocks/>
          </p:cNvGrpSpPr>
          <p:nvPr/>
        </p:nvGrpSpPr>
        <p:grpSpPr bwMode="auto">
          <a:xfrm>
            <a:off x="2088682" y="1633670"/>
            <a:ext cx="9278754" cy="4998136"/>
            <a:chOff x="2306" y="77"/>
            <a:chExt cx="9261" cy="5644"/>
          </a:xfrm>
        </p:grpSpPr>
        <p:pic>
          <p:nvPicPr>
            <p:cNvPr id="5123" name="Picture 3" descr="Graphical user interface  Description automatically generated">
              <a:extLst>
                <a:ext uri="{FF2B5EF4-FFF2-40B4-BE49-F238E27FC236}">
                  <a16:creationId xmlns:a16="http://schemas.microsoft.com/office/drawing/2014/main" id="{A6933BE0-E638-852C-FD34-771DE7422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" y="243"/>
              <a:ext cx="9261" cy="5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4" descr="Graphical user interface  Description automatically generated">
              <a:extLst>
                <a:ext uri="{FF2B5EF4-FFF2-40B4-BE49-F238E27FC236}">
                  <a16:creationId xmlns:a16="http://schemas.microsoft.com/office/drawing/2014/main" id="{2701E743-0C98-9340-6B03-C55635EDF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9" y="77"/>
              <a:ext cx="9074" cy="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1A811A-1E64-779E-F6A6-20A1D34A8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279"/>
              <a:ext cx="9104" cy="532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3020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5AFC618-02F5-839A-124E-76EA78E2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906" y="221381"/>
            <a:ext cx="1575822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9159" tIns="4126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67F57FBB-D9D3-3FC7-241B-8511D599CA55}"/>
              </a:ext>
            </a:extLst>
          </p:cNvPr>
          <p:cNvGrpSpPr>
            <a:grpSpLocks/>
          </p:cNvGrpSpPr>
          <p:nvPr/>
        </p:nvGrpSpPr>
        <p:grpSpPr bwMode="auto">
          <a:xfrm>
            <a:off x="2689369" y="1017604"/>
            <a:ext cx="7706961" cy="5619015"/>
            <a:chOff x="2023" y="640"/>
            <a:chExt cx="9635" cy="4778"/>
          </a:xfrm>
        </p:grpSpPr>
        <p:pic>
          <p:nvPicPr>
            <p:cNvPr id="6148" name="Picture 4" descr="Graphical user interface, application  Description automatically generated">
              <a:extLst>
                <a:ext uri="{FF2B5EF4-FFF2-40B4-BE49-F238E27FC236}">
                  <a16:creationId xmlns:a16="http://schemas.microsoft.com/office/drawing/2014/main" id="{30B4F83C-068F-AC60-2CBE-B21A552A7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" y="640"/>
              <a:ext cx="9635" cy="4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 descr="Graphical user interface, application  Description automatically generated">
              <a:extLst>
                <a:ext uri="{FF2B5EF4-FFF2-40B4-BE49-F238E27FC236}">
                  <a16:creationId xmlns:a16="http://schemas.microsoft.com/office/drawing/2014/main" id="{F0893C03-09DD-344C-973A-7638E1250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" y="692"/>
              <a:ext cx="9449" cy="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D2161D68-06BF-9126-1B6F-F38588BF1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677"/>
              <a:ext cx="9479" cy="4619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" name="Rectangle 6">
            <a:extLst>
              <a:ext uri="{FF2B5EF4-FFF2-40B4-BE49-F238E27FC236}">
                <a16:creationId xmlns:a16="http://schemas.microsoft.com/office/drawing/2014/main" id="{71657A41-A0B7-F86F-E362-31FC917B0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340" y="449981"/>
            <a:ext cx="1575822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Conversion of Categorical Values into Numeric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1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081D497D-45EB-DFF4-0ED2-48953B6A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368" y="563948"/>
            <a:ext cx="4666423" cy="68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9140" tIns="4126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Fraudulent Cases Probability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95AD348D-3597-5613-0C47-A15279617279}"/>
              </a:ext>
            </a:extLst>
          </p:cNvPr>
          <p:cNvGrpSpPr>
            <a:grpSpLocks/>
          </p:cNvGrpSpPr>
          <p:nvPr/>
        </p:nvGrpSpPr>
        <p:grpSpPr bwMode="auto">
          <a:xfrm>
            <a:off x="2937346" y="1145196"/>
            <a:ext cx="6601289" cy="4909095"/>
            <a:chOff x="6299" y="912"/>
            <a:chExt cx="6023" cy="4427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AE5EEA66-99BA-F95B-E644-F390E0739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9" y="912"/>
              <a:ext cx="6023" cy="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3">
              <a:extLst>
                <a:ext uri="{FF2B5EF4-FFF2-40B4-BE49-F238E27FC236}">
                  <a16:creationId xmlns:a16="http://schemas.microsoft.com/office/drawing/2014/main" id="{2D0D1435-042E-1F5C-9A90-0016ADC20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" y="1006"/>
              <a:ext cx="5831" cy="4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6">
            <a:extLst>
              <a:ext uri="{FF2B5EF4-FFF2-40B4-BE49-F238E27FC236}">
                <a16:creationId xmlns:a16="http://schemas.microsoft.com/office/drawing/2014/main" id="{36805F65-B4DB-5105-B7B3-ACEF9B3F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2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25D71E-CF7A-3CF4-2E72-CB464FB85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2" y="604883"/>
            <a:ext cx="5029528" cy="74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69809" tIns="5078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 of Fraudulent Claims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image22.jpeg" descr="Chart, bar chart  Description automatically generated">
            <a:extLst>
              <a:ext uri="{FF2B5EF4-FFF2-40B4-BE49-F238E27FC236}">
                <a16:creationId xmlns:a16="http://schemas.microsoft.com/office/drawing/2014/main" id="{397C38F6-9338-81F0-57CE-B8BB4895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65" y="1348660"/>
            <a:ext cx="6261652" cy="382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FE7B43-C4AA-2B3A-B2DB-756DE3BBB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image24.jpeg">
            <a:extLst>
              <a:ext uri="{FF2B5EF4-FFF2-40B4-BE49-F238E27FC236}">
                <a16:creationId xmlns:a16="http://schemas.microsoft.com/office/drawing/2014/main" id="{1AB9AB87-0194-0180-B32D-A6664981C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11" y="1422861"/>
            <a:ext cx="7417106" cy="485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1DF215-9A7C-65E1-EA67-242EC423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450" y="580634"/>
            <a:ext cx="5818078" cy="79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69809" tIns="10474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 Involved in Fraudulent Activity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9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25.jpeg" descr="Chart  Description automatically generated">
            <a:extLst>
              <a:ext uri="{FF2B5EF4-FFF2-40B4-BE49-F238E27FC236}">
                <a16:creationId xmlns:a16="http://schemas.microsoft.com/office/drawing/2014/main" id="{10BEE8A2-8FAF-3596-3004-1308B363E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00" y="1887889"/>
            <a:ext cx="8123278" cy="404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8DC946-634F-72BD-432E-A56002109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167" y="1201496"/>
            <a:ext cx="5494904" cy="686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5201" tIns="39675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Fraudulent Activity on Days of Week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1BD170-8089-C0ED-D45F-059C2309F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2743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16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27.jpeg">
            <a:extLst>
              <a:ext uri="{FF2B5EF4-FFF2-40B4-BE49-F238E27FC236}">
                <a16:creationId xmlns:a16="http://schemas.microsoft.com/office/drawing/2014/main" id="{D0731992-FB75-7255-43D7-FCCB8D10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468" y="1443697"/>
            <a:ext cx="4562047" cy="495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image28.jpeg">
            <a:extLst>
              <a:ext uri="{FF2B5EF4-FFF2-40B4-BE49-F238E27FC236}">
                <a16:creationId xmlns:a16="http://schemas.microsoft.com/office/drawing/2014/main" id="{7CE4C40C-4661-AF00-CB76-9D3EC21E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47" y="1431809"/>
            <a:ext cx="4562047" cy="496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2A9FBF2-8E92-961E-30E8-E1F38E66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330" y="744103"/>
            <a:ext cx="7357914" cy="79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5201" tIns="5713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 Categories with Respect to Fraudulent Claims.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77CE8-6620-B92B-6F73-E3F0E58EF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63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722A1B-A846-3E88-57FD-6DA5647A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874" y="1024734"/>
            <a:ext cx="4471034" cy="77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5201" tIns="39675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Year-wise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Fraudulent Claims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89" name="image29.jpeg" descr="Chart, bar chart  Description automatically generated">
            <a:extLst>
              <a:ext uri="{FF2B5EF4-FFF2-40B4-BE49-F238E27FC236}">
                <a16:creationId xmlns:a16="http://schemas.microsoft.com/office/drawing/2014/main" id="{C63DF340-BE02-9FC1-B96D-EF1D032F3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04" y="2065105"/>
            <a:ext cx="6242885" cy="366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D42657-DA74-0269-0D5E-4B670D232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8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0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8E115-25B0-A97C-DB43-AAFF2CF26995}"/>
              </a:ext>
            </a:extLst>
          </p:cNvPr>
          <p:cNvSpPr txBox="1"/>
          <p:nvPr/>
        </p:nvSpPr>
        <p:spPr>
          <a:xfrm>
            <a:off x="3212431" y="707281"/>
            <a:ext cx="6097604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49145" marR="1688465" indent="1270" algn="ctr">
              <a:lnSpc>
                <a:spcPct val="115000"/>
              </a:lnSpc>
              <a:spcBef>
                <a:spcPts val="1165"/>
              </a:spcBef>
              <a:spcAft>
                <a:spcPts val="0"/>
              </a:spcAf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IN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FAB8A-D089-4A54-3A0B-B77960176A85}"/>
              </a:ext>
            </a:extLst>
          </p:cNvPr>
          <p:cNvSpPr txBox="1"/>
          <p:nvPr/>
        </p:nvSpPr>
        <p:spPr>
          <a:xfrm>
            <a:off x="2300438" y="2800952"/>
            <a:ext cx="791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From the table we conclude that random forest model gives more accuracy than other models</a:t>
            </a:r>
          </a:p>
        </p:txBody>
      </p:sp>
    </p:spTree>
    <p:extLst>
      <p:ext uri="{BB962C8B-B14F-4D97-AF65-F5344CB8AC3E}">
        <p14:creationId xmlns:p14="http://schemas.microsoft.com/office/powerpoint/2010/main" val="428404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C5E8-D148-6676-E6FA-280EC459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4830" marR="567055">
              <a:spcBef>
                <a:spcPts val="300"/>
              </a:spcBef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ABSTRACT</a:t>
            </a:r>
            <a:br>
              <a:rPr lang="en-IN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6B1C-80C9-1EBA-0539-BB49B49A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5447"/>
            <a:ext cx="9601200" cy="4706753"/>
          </a:xfrm>
        </p:spPr>
        <p:txBody>
          <a:bodyPr>
            <a:normAutofit/>
          </a:bodyPr>
          <a:lstStyle/>
          <a:p>
            <a:pPr marL="236855" marR="50927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 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collected the data from Kaggle</a:t>
            </a:r>
            <a:r>
              <a:rPr lang="en-US" sz="1800" spc="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entitled</a:t>
            </a:r>
            <a:r>
              <a:rPr lang="en-US" sz="1800" spc="23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</a:t>
            </a:r>
            <a:r>
              <a:rPr lang="en-US" sz="1800" b="1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INSURANCE</a:t>
            </a:r>
            <a:r>
              <a:rPr lang="en-US" sz="1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CLAIM</a:t>
            </a:r>
            <a:r>
              <a:rPr lang="en-US" sz="1800" b="1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</a:t>
            </a:r>
            <a:r>
              <a:rPr lang="en-US" sz="1800" b="1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b="1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</a:t>
            </a:r>
            <a:r>
              <a:rPr lang="en-US" sz="1800" b="1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LEARINING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 main purpose of most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countries is to fight of money launderers and fraudsters for better economic growth.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popular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regard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Insurance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 since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illegal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either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buyer</a:t>
            </a:r>
            <a:r>
              <a:rPr lang="en-U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seller</a:t>
            </a:r>
            <a:r>
              <a:rPr lang="en-U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an</a:t>
            </a:r>
            <a:r>
              <a:rPr lang="en-U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insurance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contract.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Insurance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occurring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also how to avoid the Insurance frauds for better economic growth. We analyzed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i.e.,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regression,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KNN.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9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set</a:t>
            </a:r>
            <a:r>
              <a:rPr lang="en-US" sz="1800" spc="3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consists</a:t>
            </a:r>
            <a:r>
              <a:rPr lang="en-US" sz="18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3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15420</a:t>
            </a:r>
            <a:r>
              <a:rPr lang="en-US" sz="18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observations</a:t>
            </a:r>
            <a:r>
              <a:rPr lang="en-US" sz="18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1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33</a:t>
            </a:r>
            <a:r>
              <a:rPr lang="en-US" sz="1800" spc="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999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95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4288-3634-00E8-C450-03D292A1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86" y="123444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A873-4694-7EDF-5AB8-4980762A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42160"/>
            <a:ext cx="9601200" cy="3581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insurance, also known as crime insurance, is a type of insurance that protects businesses from financial losses resulting from fraudulent activities, such as theft, embezzlement, forgery, and cybercrime.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insurance is designed to cover losses that are not typically covered by other types of insurance policies.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important to note that fraud insurance does not prevent fraud from occurring in the first place. Rather, it provides financial protection in case fraud does occur.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Businesses may consider purchasing fraud insurance if they handle large sums of money, have a high risk of fraud, or want to protect themselves from potential losses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7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6A8D-14D0-E6A9-ECC5-EC503494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</a:t>
            </a:r>
            <a:r>
              <a:rPr lang="en-US" sz="3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32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200" b="1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9DE4-36EF-3138-1CB1-D0D1B865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37" y="1850056"/>
            <a:ext cx="9601200" cy="3581400"/>
          </a:xfrm>
        </p:spPr>
        <p:txBody>
          <a:bodyPr/>
          <a:lstStyle/>
          <a:p>
            <a:pPr marL="1428750" lvl="2" indent="-514350">
              <a:buSzPts val="1400"/>
              <a:buFont typeface="+mj-lt"/>
              <a:buAutoNum type="arabicPeriod"/>
              <a:tabLst>
                <a:tab pos="144208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detect</a:t>
            </a:r>
            <a:r>
              <a:rPr lang="en-US" sz="2800" spc="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how</a:t>
            </a:r>
            <a:r>
              <a:rPr lang="en-US" sz="2800" spc="-4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where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Insurance</a:t>
            </a:r>
            <a:r>
              <a:rPr lang="en-US" sz="28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fraud</a:t>
            </a:r>
            <a:r>
              <a:rPr lang="en-US" sz="2800" spc="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occurring.</a:t>
            </a:r>
            <a:endParaRPr lang="en-IN" sz="2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1428750" lvl="2" indent="-514350">
              <a:spcBef>
                <a:spcPts val="860"/>
              </a:spcBef>
              <a:spcAft>
                <a:spcPts val="0"/>
              </a:spcAft>
              <a:buSzPts val="1400"/>
              <a:buFont typeface="+mj-lt"/>
              <a:buAutoNum type="arabicPeriod"/>
              <a:tabLst>
                <a:tab pos="1442085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avoid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Insurance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frauds for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better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economic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growth.</a:t>
            </a:r>
            <a:endParaRPr lang="en-IN" sz="2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84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F267-25EB-F59C-7D30-7CAE0A7F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63317"/>
            <a:ext cx="9601200" cy="1485900"/>
          </a:xfrm>
        </p:spPr>
        <p:txBody>
          <a:bodyPr/>
          <a:lstStyle/>
          <a:p>
            <a:pPr algn="ctr"/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426D-82B7-E2FD-52B8-0ADEB70D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detection of insurance fraud has been a concern for insurers since the early days of the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insurance industry.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However, the methods used to detect fraud have evolved over time as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en-US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analytics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early days of the industry, fraud detection was largely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the intuition and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experience of claims adjusters.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They would review claims for inconsistencies or suspicious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investigate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further</a:t>
            </a:r>
            <a:r>
              <a:rPr lang="en-US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necessary.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mid-20th century, insurers began to use statistical analysis to identify patterns of fraud.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63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F4CA-B5A4-7EFE-B272-FC0DB8A0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3" y="800100"/>
            <a:ext cx="9601200" cy="1485900"/>
          </a:xfrm>
        </p:spPr>
        <p:txBody>
          <a:bodyPr>
            <a:normAutofit fontScale="90000"/>
          </a:bodyPr>
          <a:lstStyle/>
          <a:p>
            <a:pPr marL="1896110" marR="440055" indent="365760" algn="ctr">
              <a:lnSpc>
                <a:spcPct val="115000"/>
              </a:lnSpc>
              <a:spcBef>
                <a:spcPts val="335"/>
              </a:spcBef>
            </a:pPr>
            <a:r>
              <a:rPr lang="en-US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METHODOLOGY</a:t>
            </a:r>
            <a:b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78E7-DEAE-D1C1-8F21-DEED5F7F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9293"/>
            <a:ext cx="9601200" cy="495701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z="24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"random forest" is a collection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trees.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Forest is used for both classification and regression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Random forest machine learning method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simple, easy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use,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capable</a:t>
            </a:r>
            <a:r>
              <a:rPr lang="en-US" sz="1800" spc="-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achieving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outstanding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outcomes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cases</a:t>
            </a:r>
            <a:r>
              <a:rPr lang="en-US" sz="1800" spc="-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without</a:t>
            </a:r>
            <a:r>
              <a:rPr lang="en-US" sz="1800" spc="-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hyper tuning.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Random Forest is utilized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prevent this(overfitting and remember of the data)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illustration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ensemble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 in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action.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24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 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</a:t>
            </a:r>
            <a:r>
              <a:rPr lang="en-US" sz="18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solved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1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 breaks down the input into ever-smaller bits in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attempt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problem,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target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 tree (DT) consists of decision nodes and leaf nodes, each of which is linked to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label and traits that are shown on the interior node of the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DT is pretty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simply many algorithms drive from its roots one of these algorithms is called XG Boost</a:t>
            </a:r>
            <a:endParaRPr lang="en-US" sz="24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8213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A5DE-0E41-8F93-94A7-B1D473B7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225" y="329665"/>
            <a:ext cx="9601200" cy="2743200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Logistics</a:t>
            </a:r>
            <a:r>
              <a:rPr lang="en-US" sz="24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regression:</a:t>
            </a:r>
            <a:b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 condensed version of "linear regression," a potent tool for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visualizing data. 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2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independent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factors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(X),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known</a:t>
            </a:r>
            <a:r>
              <a:rPr lang="en-US" sz="20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0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exposures</a:t>
            </a:r>
            <a:r>
              <a:rPr lang="en-US" sz="20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predictors.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*Binary dependent (target) variable (Y), also known as the outcome 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 variable, is examined using both basic and multivariate logistic regressions.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*It 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often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forecast changes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dependent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r>
              <a:rPr lang="en-US" sz="20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multiclass.</a:t>
            </a:r>
            <a:b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3CE2-0384-412F-C8A5-E133364A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56" y="3072865"/>
            <a:ext cx="9601200" cy="209670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K-NEAREST</a:t>
            </a:r>
            <a:r>
              <a:rPr lang="en-US" sz="80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b="1" dirty="0">
                <a:latin typeface="Times New Roman" panose="02020603050405020304" pitchFamily="18" charset="0"/>
              </a:rPr>
              <a:t>*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K-Nearest Neighbor</a:t>
            </a:r>
            <a:r>
              <a:rPr lang="en-US" sz="7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7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7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7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7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straightforward</a:t>
            </a:r>
            <a:r>
              <a:rPr lang="en-US" sz="7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n-US" sz="7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algorithms,</a:t>
            </a:r>
            <a:r>
              <a:rPr lang="en-US" sz="7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7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the supervised learning approach (KNN).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b="1" dirty="0">
                <a:latin typeface="Times New Roman" panose="02020603050405020304" pitchFamily="18" charset="0"/>
              </a:rPr>
              <a:t>*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K-nearest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neighbors</a:t>
            </a:r>
            <a:r>
              <a:rPr lang="en-US" sz="72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identified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7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calculating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7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distance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7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72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72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</a:t>
            </a:r>
            <a:r>
              <a:rPr lang="en-US" sz="72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72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respect</a:t>
            </a:r>
            <a:r>
              <a:rPr lang="en-US" sz="7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7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new data point, and based on the similarity, it produces the output.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b="1" dirty="0">
                <a:latin typeface="Times New Roman" panose="02020603050405020304" pitchFamily="18" charset="0"/>
              </a:rPr>
              <a:t>*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indicates that new data can be reliably and quickly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categorized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72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K-NN</a:t>
            </a:r>
            <a:r>
              <a:rPr lang="en-US" sz="7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approach.</a:t>
            </a:r>
            <a:endParaRPr lang="en-IN" sz="7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7200" b="1" dirty="0"/>
              <a:t>*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This method is also</a:t>
            </a:r>
            <a:r>
              <a:rPr lang="en-US" sz="72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referred to as lazy learning. 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4963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BA92C-12F7-C818-3FE2-AB03449EE3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00100"/>
            <a:ext cx="9601200" cy="1485900"/>
          </a:xfrm>
        </p:spPr>
        <p:txBody>
          <a:bodyPr>
            <a:normAutofit fontScale="90000"/>
          </a:bodyPr>
          <a:lstStyle/>
          <a:p>
            <a:pPr marL="1477645" marR="440055" indent="438785" algn="ctr">
              <a:lnSpc>
                <a:spcPct val="115000"/>
              </a:lnSpc>
              <a:spcBef>
                <a:spcPts val="335"/>
              </a:spcBef>
            </a:pPr>
            <a: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TERMINOLOGIES</a:t>
            </a:r>
            <a:b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CBFC-290F-51E1-9E4F-F7E471D2A9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15427" y="1934678"/>
            <a:ext cx="10276573" cy="471694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                                                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018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</a:p>
          <a:p>
            <a:pPr marL="17018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claimed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claimed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 claimed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Sex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Marital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Fault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Accident area                                                                                                                          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B62330-6AF4-17C1-B5E6-E501CF93673A}"/>
              </a:ext>
            </a:extLst>
          </p:cNvPr>
          <p:cNvSpPr txBox="1"/>
          <p:nvPr/>
        </p:nvSpPr>
        <p:spPr>
          <a:xfrm>
            <a:off x="5062888" y="1771048"/>
            <a:ext cx="3522848" cy="5820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Policy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Policy 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Deductible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Days_Policy_Accident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Days_Policy_ClaimPast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claims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C7CE03-296C-6C20-9091-A0A61F066B52}"/>
              </a:ext>
            </a:extLst>
          </p:cNvPr>
          <p:cNvSpPr txBox="1"/>
          <p:nvPr/>
        </p:nvSpPr>
        <p:spPr>
          <a:xfrm>
            <a:off x="8884116" y="1771048"/>
            <a:ext cx="3522847" cy="443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policy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holder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Police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Witness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Agent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supplements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_claim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Member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policy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97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CE89-D316-96A8-7CD6-E78B2974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02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Description</a:t>
            </a:r>
            <a:r>
              <a:rPr lang="en-US" sz="24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br>
              <a:rPr lang="en-IN" sz="4400" dirty="0"/>
            </a:br>
            <a:endParaRPr lang="en-IN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60BFC0F8-37E9-E2ED-566C-F8C8F34C427D}"/>
              </a:ext>
            </a:extLst>
          </p:cNvPr>
          <p:cNvGrpSpPr>
            <a:grpSpLocks/>
          </p:cNvGrpSpPr>
          <p:nvPr/>
        </p:nvGrpSpPr>
        <p:grpSpPr bwMode="auto">
          <a:xfrm>
            <a:off x="2156059" y="1386038"/>
            <a:ext cx="8816741" cy="4745218"/>
            <a:chOff x="2321" y="228"/>
            <a:chExt cx="8313" cy="3477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E2851B79-2C1C-6A5E-F5F8-46D0CBA06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" y="227"/>
              <a:ext cx="8313" cy="3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C48A581-4130-7C4E-7BB2-03521B64B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9" y="265"/>
              <a:ext cx="8151" cy="3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09926E2-6F70-F8A3-78EA-5F7027B4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258"/>
              <a:ext cx="8166" cy="33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407787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{A368DDEA-62BF-4C7F-8D42-8809964BA523}tf10001105</Template>
  <TotalTime>173</TotalTime>
  <Words>928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Franklin Gothic Book</vt:lpstr>
      <vt:lpstr>Times New Roman</vt:lpstr>
      <vt:lpstr>Wingdings</vt:lpstr>
      <vt:lpstr>Crop</vt:lpstr>
      <vt:lpstr>FRAUD INSURANCE CLAIM DETECTION USING THE POWER OF MACHINE LEARINING </vt:lpstr>
      <vt:lpstr>                                ABSTRACT   </vt:lpstr>
      <vt:lpstr>INTRODUCTION</vt:lpstr>
      <vt:lpstr>Objective of the project </vt:lpstr>
      <vt:lpstr>HISTORY </vt:lpstr>
      <vt:lpstr>METHODOLOGY  </vt:lpstr>
      <vt:lpstr>Logistics regression:  * It is a condensed version of "linear regression," a potent tool for visualizing data.   *The link between independent factors (X), also known as exposures or predictors.  *Binary dependent (target) variable (Y), also known as the outcome or response variable, is examined using both basic and multivariate logistic regressions.  *It is often applied to forecast changes in the dependent variable that will be binary or multiclass.  </vt:lpstr>
      <vt:lpstr>TERMINOLOGIES  </vt:lpstr>
      <vt:lpstr>Description of the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INSURANCE CLAIM DETECTION USING THE POWER OF MACHINE LEARINING</dc:title>
  <dc:creator>sakethkukkadapu@gmail.com</dc:creator>
  <cp:lastModifiedBy>sakethkukkadapu@gmail.com</cp:lastModifiedBy>
  <cp:revision>2</cp:revision>
  <dcterms:created xsi:type="dcterms:W3CDTF">2023-05-05T15:49:04Z</dcterms:created>
  <dcterms:modified xsi:type="dcterms:W3CDTF">2023-05-05T18:42:57Z</dcterms:modified>
</cp:coreProperties>
</file>