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olo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devmike.com" TargetMode="External"/><Relationship Id="rId2" Type="http://schemas.openxmlformats.org/officeDocument/2006/relationships/hyperlink" Target="https://www.linkedin.com/in/michael-charar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devmike/CDW-R-Programming-with-Excel.git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informed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gif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ridging R Programming with Exce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584920">
              <a:defRPr sz="11699" spc="-35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 Bridging R Programming with Excel</a:t>
            </a:r>
          </a:p>
        </p:txBody>
      </p:sp>
      <p:sp>
        <p:nvSpPr>
          <p:cNvPr id="172" name="Michael Charara | CDW | LinkedIn | Portfoli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Michael Charara | CDW | </a:t>
            </a:r>
            <a:r>
              <a:rPr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dirty="0"/>
              <a:t> | </a:t>
            </a:r>
            <a:r>
              <a:rPr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</a:p>
        </p:txBody>
      </p:sp>
      <p:sp>
        <p:nvSpPr>
          <p:cNvPr id="173" name="The Future of Data Modeling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442200"/>
            <a:ext cx="21844000" cy="251235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dirty="0"/>
              <a:t>The Future of Data Modeling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 Workflow"/>
          <p:cNvSpPr txBox="1">
            <a:spLocks noGrp="1"/>
          </p:cNvSpPr>
          <p:nvPr>
            <p:ph type="title"/>
          </p:nvPr>
        </p:nvSpPr>
        <p:spPr>
          <a:xfrm>
            <a:off x="1270000" y="1347880"/>
            <a:ext cx="21844000" cy="213939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3">
                        <a:hueOff val="-385756"/>
                        <a:satOff val="-32155"/>
                        <a:lumOff val="17967"/>
                      </a:schemeClr>
                    </a:gs>
                    <a:gs pos="10000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</a:gsLst>
                  <a:lin ang="3965999" scaled="0"/>
                </a:gradFill>
              </a:defRPr>
            </a:lvl1pPr>
          </a:lstStyle>
          <a:p>
            <a:r>
              <a:t>R Workflow</a:t>
            </a:r>
          </a:p>
        </p:txBody>
      </p:sp>
      <p:sp>
        <p:nvSpPr>
          <p:cNvPr id="211" name="Let’s eat an apple for breakfast.  Where is the fruit?…"/>
          <p:cNvSpPr txBox="1"/>
          <p:nvPr/>
        </p:nvSpPr>
        <p:spPr>
          <a:xfrm>
            <a:off x="926038" y="3986366"/>
            <a:ext cx="20380394" cy="923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>
              <a:buSzPct val="50000"/>
              <a:buBlip>
                <a:blip r:embed="rId2"/>
              </a:buBlip>
            </a:pPr>
            <a:r>
              <a:t>Let’s eat an apple for breakfast.  Where is the fruit?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If a “local” file define the path to the file</a:t>
            </a:r>
          </a:p>
          <a:p>
            <a:pPr marL="1117600" lvl="1" indent="-558800">
              <a:buSzPct val="50000"/>
              <a:buBlip>
                <a:blip r:embed="rId2"/>
              </a:buBlip>
            </a:pPr>
            <a:r>
              <a:t>setwd(‘fridge/shelf/fruits’)</a:t>
            </a:r>
          </a:p>
          <a:p>
            <a:pPr marL="1117600" lvl="1" indent="-558800">
              <a:buSzPct val="50000"/>
              <a:buBlip>
                <a:blip r:embed="rId2"/>
              </a:buBlip>
            </a:pPr>
            <a:r>
              <a:t>OR</a:t>
            </a:r>
          </a:p>
          <a:p>
            <a:pPr marL="1117600" lvl="1" indent="-558800">
              <a:buSzPct val="50000"/>
              <a:buBlip>
                <a:blip r:embed="rId2"/>
              </a:buBlip>
            </a:pPr>
            <a:r>
              <a:t>From a URL</a:t>
            </a:r>
          </a:p>
          <a:p>
            <a:pPr marL="1117600" lvl="1" indent="-558800">
              <a:buSzPct val="50000"/>
              <a:buBlip>
                <a:blip r:embed="rId2"/>
              </a:buBlip>
            </a:pPr>
            <a:r>
              <a:t>csvFile &lt;- ‘https://raw.githubusercontent.com/netdevmike/CDW-R-Programming-with-Excel/main/data/Customer_Data.csv?token=GHSAT0AAAAAACD2NM5HJUAQUG7JJJ7FN7AKZL2SGNA’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The item of interest needs to be in the “working directory”</a:t>
            </a:r>
          </a:p>
        </p:txBody>
      </p:sp>
      <p:pic>
        <p:nvPicPr>
          <p:cNvPr id="212" name="8131703.png" descr="81317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388" y="1484510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 uses functions, libraries &amp; objects"/>
          <p:cNvSpPr txBox="1">
            <a:spLocks noGrp="1"/>
          </p:cNvSpPr>
          <p:nvPr>
            <p:ph type="title"/>
          </p:nvPr>
        </p:nvSpPr>
        <p:spPr>
          <a:xfrm>
            <a:off x="1270000" y="1347880"/>
            <a:ext cx="21844000" cy="2139391"/>
          </a:xfrm>
          <a:prstGeom prst="rect">
            <a:avLst/>
          </a:prstGeom>
        </p:spPr>
        <p:txBody>
          <a:bodyPr/>
          <a:lstStyle>
            <a:lvl1pPr defTabSz="759459">
              <a:defRPr sz="10672" spc="-320">
                <a:gradFill flip="none" rotWithShape="1">
                  <a:gsLst>
                    <a:gs pos="0">
                      <a:schemeClr val="accent3">
                        <a:hueOff val="-385756"/>
                        <a:satOff val="-32155"/>
                        <a:lumOff val="17967"/>
                      </a:schemeClr>
                    </a:gs>
                    <a:gs pos="10000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</a:gsLst>
                  <a:lin ang="3965999" scaled="0"/>
                </a:gradFill>
              </a:defRPr>
            </a:lvl1pPr>
          </a:lstStyle>
          <a:p>
            <a:r>
              <a:t>R uses functions, libraries &amp; objects </a:t>
            </a:r>
          </a:p>
        </p:txBody>
      </p:sp>
      <p:sp>
        <p:nvSpPr>
          <p:cNvPr id="215" name="Found the fruit shelf!  What tools do I need?…"/>
          <p:cNvSpPr txBox="1"/>
          <p:nvPr/>
        </p:nvSpPr>
        <p:spPr>
          <a:xfrm>
            <a:off x="926038" y="4392766"/>
            <a:ext cx="20380394" cy="8426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>
              <a:buSzPct val="50000"/>
              <a:buBlip>
                <a:blip r:embed="rId2"/>
              </a:buBlip>
            </a:pPr>
            <a:r>
              <a:t>Found the fruit shelf!  What tools do I need?</a:t>
            </a:r>
          </a:p>
          <a:p>
            <a:pPr marL="1117600" lvl="1" indent="-558800">
              <a:buSzPct val="50000"/>
              <a:buBlip>
                <a:blip r:embed="rId2"/>
              </a:buBlip>
            </a:pPr>
            <a:r>
              <a:t>#setwd(“fridge/shelf/fruits”)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library(peel)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library(knife)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library(readr)</a:t>
            </a:r>
          </a:p>
          <a:p>
            <a:pPr marL="558800" indent="-558800">
              <a:buSzPct val="50000"/>
              <a:buBlip>
                <a:blip r:embed="rId2"/>
              </a:buBlip>
            </a:pPr>
            <a:endParaRPr/>
          </a:p>
          <a:p>
            <a:pPr marL="558800" indent="-558800">
              <a:buSzPct val="50000"/>
              <a:buBlip>
                <a:blip r:embed="rId2"/>
              </a:buBlip>
            </a:pPr>
            <a:r>
              <a:t>Change R into a breakfast-preparing machine with specialized libraries.</a:t>
            </a:r>
          </a:p>
        </p:txBody>
      </p:sp>
      <p:pic>
        <p:nvPicPr>
          <p:cNvPr id="216" name="knife-png.png" descr="knife-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637" y="6737773"/>
            <a:ext cx="3073238" cy="3736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3115923.png" descr="31159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019" y="4229076"/>
            <a:ext cx="4517996" cy="451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ets build our tool box (libraries)"/>
          <p:cNvSpPr txBox="1">
            <a:spLocks noGrp="1"/>
          </p:cNvSpPr>
          <p:nvPr>
            <p:ph type="title"/>
          </p:nvPr>
        </p:nvSpPr>
        <p:spPr>
          <a:xfrm>
            <a:off x="1270000" y="1347880"/>
            <a:ext cx="21844000" cy="213939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3">
                        <a:hueOff val="-385756"/>
                        <a:satOff val="-32155"/>
                        <a:lumOff val="17967"/>
                      </a:schemeClr>
                    </a:gs>
                    <a:gs pos="10000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</a:gsLst>
                  <a:lin ang="3965999" scaled="0"/>
                </a:gradFill>
              </a:defRPr>
            </a:lvl1pPr>
          </a:lstStyle>
          <a:p>
            <a:r>
              <a:t>Lets build our tool box (libraries)</a:t>
            </a:r>
          </a:p>
        </p:txBody>
      </p:sp>
      <p:sp>
        <p:nvSpPr>
          <p:cNvPr id="220" name="Before loading a library use…"/>
          <p:cNvSpPr txBox="1"/>
          <p:nvPr/>
        </p:nvSpPr>
        <p:spPr>
          <a:xfrm>
            <a:off x="1015685" y="4990413"/>
            <a:ext cx="12408635" cy="5886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>
              <a:buSzPct val="50000"/>
              <a:buBlip>
                <a:blip r:embed="rId2"/>
              </a:buBlip>
            </a:pPr>
            <a:r>
              <a:t>Before loading a library use 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install.packages(“name of package”).  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You only need to do this once per environment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But, you will need to repeat it w/each new environment!</a:t>
            </a:r>
          </a:p>
        </p:txBody>
      </p:sp>
      <p:pic>
        <p:nvPicPr>
          <p:cNvPr id="221" name="r_packages-040bc896-removebg-preview.png" descr="r_packages-040bc896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61" y="3693609"/>
            <a:ext cx="8772019" cy="8480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 uses functions, libraries &amp; objects"/>
          <p:cNvSpPr txBox="1">
            <a:spLocks noGrp="1"/>
          </p:cNvSpPr>
          <p:nvPr>
            <p:ph type="title"/>
          </p:nvPr>
        </p:nvSpPr>
        <p:spPr>
          <a:xfrm>
            <a:off x="1270000" y="1347880"/>
            <a:ext cx="21844000" cy="2139391"/>
          </a:xfrm>
          <a:prstGeom prst="rect">
            <a:avLst/>
          </a:prstGeom>
        </p:spPr>
        <p:txBody>
          <a:bodyPr/>
          <a:lstStyle>
            <a:lvl1pPr defTabSz="759459">
              <a:defRPr sz="10672" spc="-320">
                <a:gradFill flip="none" rotWithShape="1">
                  <a:gsLst>
                    <a:gs pos="0">
                      <a:schemeClr val="accent3">
                        <a:hueOff val="-385756"/>
                        <a:satOff val="-32155"/>
                        <a:lumOff val="17967"/>
                      </a:schemeClr>
                    </a:gs>
                    <a:gs pos="10000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</a:gsLst>
                  <a:lin ang="3965999" scaled="0"/>
                </a:gradFill>
              </a:defRPr>
            </a:lvl1pPr>
          </a:lstStyle>
          <a:p>
            <a:r>
              <a:t>R uses functions, libraries &amp; objects </a:t>
            </a:r>
          </a:p>
        </p:txBody>
      </p:sp>
      <p:sp>
        <p:nvSpPr>
          <p:cNvPr id="224" name="library(peel)…"/>
          <p:cNvSpPr txBox="1"/>
          <p:nvPr/>
        </p:nvSpPr>
        <p:spPr>
          <a:xfrm>
            <a:off x="836391" y="5106953"/>
            <a:ext cx="11084765" cy="619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>
              <a:buSzPct val="50000"/>
              <a:buBlip>
                <a:blip r:embed="rId2"/>
              </a:buBlip>
            </a:pPr>
            <a:r>
              <a:t>library(peel)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library(knife)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library(readr)</a:t>
            </a:r>
          </a:p>
          <a:p>
            <a:endParaRPr/>
          </a:p>
          <a:p>
            <a:pPr marL="558800" indent="-558800">
              <a:buSzPct val="50000"/>
              <a:buBlip>
                <a:blip r:embed="rId2"/>
              </a:buBlip>
            </a:pPr>
            <a:r>
              <a:t>Now R is a cutting &amp; peeling machine, let’s pick our fruit.</a:t>
            </a:r>
          </a:p>
        </p:txBody>
      </p:sp>
      <p:sp>
        <p:nvSpPr>
          <p:cNvPr id="225" name="Fridge/shelf/fruits -&gt; apple, banana, pear…"/>
          <p:cNvSpPr txBox="1"/>
          <p:nvPr/>
        </p:nvSpPr>
        <p:spPr>
          <a:xfrm>
            <a:off x="12454148" y="4954553"/>
            <a:ext cx="11989290" cy="6496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Fridge/shelf/fruits -&gt; apple, banana, pear</a:t>
            </a:r>
          </a:p>
          <a:p>
            <a:pPr marL="558800" indent="-558800">
              <a:buSzPct val="50000"/>
              <a:buBlip>
                <a:blip r:embed="rId2"/>
              </a:buBlip>
            </a:pPr>
            <a:endParaRPr/>
          </a:p>
          <a:p>
            <a:pPr marL="558800" indent="-558800">
              <a:buSzPct val="50000"/>
              <a:buBlip>
                <a:blip r:embed="rId2"/>
              </a:buBlip>
            </a:pPr>
            <a:r>
              <a:t>setwd(‘fridge/shelf/fruits’)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apple &lt;- readr(“Apple.”)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peelApple &lt;- peel(apple)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cutApple &lt;- knife(peelApple)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ETS CODE!"/>
          <p:cNvSpPr txBox="1">
            <a:spLocks noGrp="1"/>
          </p:cNvSpPr>
          <p:nvPr>
            <p:ph type="body" sz="half" idx="1"/>
          </p:nvPr>
        </p:nvSpPr>
        <p:spPr>
          <a:xfrm>
            <a:off x="1270000" y="4613698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LETS CODE!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itHub Repo for Everything!"/>
          <p:cNvSpPr txBox="1">
            <a:spLocks noGrp="1"/>
          </p:cNvSpPr>
          <p:nvPr>
            <p:ph type="title"/>
          </p:nvPr>
        </p:nvSpPr>
        <p:spPr>
          <a:xfrm>
            <a:off x="674102" y="3961333"/>
            <a:ext cx="23035796" cy="2522473"/>
          </a:xfrm>
          <a:prstGeom prst="rect">
            <a:avLst/>
          </a:prstGeom>
        </p:spPr>
        <p:txBody>
          <a:bodyPr/>
          <a:lstStyle>
            <a:lvl1pPr defTabSz="643889">
              <a:defRPr sz="14039" spc="-421"/>
            </a:lvl1pPr>
          </a:lstStyle>
          <a:p>
            <a:r>
              <a:t>GitHub Repo for Everything!</a:t>
            </a:r>
          </a:p>
        </p:txBody>
      </p:sp>
      <p:sp>
        <p:nvSpPr>
          <p:cNvPr id="176" name="https://github.com/netdevmike/CDW-R-Programming-with-Excel.git"/>
          <p:cNvSpPr txBox="1"/>
          <p:nvPr/>
        </p:nvSpPr>
        <p:spPr>
          <a:xfrm>
            <a:off x="1657064" y="7798966"/>
            <a:ext cx="2106987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b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https://github.com/netdevmike/CDW-R-Programming-with-Excel.git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bout Me"/>
          <p:cNvSpPr txBox="1">
            <a:spLocks noGrp="1"/>
          </p:cNvSpPr>
          <p:nvPr>
            <p:ph type="ctrTitle"/>
          </p:nvPr>
        </p:nvSpPr>
        <p:spPr>
          <a:xfrm>
            <a:off x="1270000" y="62833"/>
            <a:ext cx="21844000" cy="2709031"/>
          </a:xfrm>
          <a:prstGeom prst="rect">
            <a:avLst/>
          </a:prstGeom>
        </p:spPr>
        <p:txBody>
          <a:bodyPr/>
          <a:lstStyle>
            <a:lvl1pPr defTabSz="2096971">
              <a:defRPr sz="15480" spc="-46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About Me</a:t>
            </a:r>
          </a:p>
        </p:txBody>
      </p:sp>
      <p:sp>
        <p:nvSpPr>
          <p:cNvPr id="179" name="Education…"/>
          <p:cNvSpPr txBox="1">
            <a:spLocks noGrp="1"/>
          </p:cNvSpPr>
          <p:nvPr>
            <p:ph type="subTitle" idx="1"/>
          </p:nvPr>
        </p:nvSpPr>
        <p:spPr>
          <a:xfrm>
            <a:off x="2896037" y="2835012"/>
            <a:ext cx="18591926" cy="10808226"/>
          </a:xfrm>
          <a:prstGeom prst="rect">
            <a:avLst/>
          </a:prstGeom>
        </p:spPr>
        <p:txBody>
          <a:bodyPr/>
          <a:lstStyle/>
          <a:p>
            <a:pPr marL="488950" indent="-488950" algn="l" defTabSz="577850">
              <a:buSzPct val="50000"/>
              <a:buBlip>
                <a:blip r:embed="rId2"/>
              </a:buBlip>
              <a:defRPr sz="4200"/>
            </a:pPr>
            <a:r>
              <a:t>Education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Bachelor in Biology with a Minor in Psychology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Bachelor in Computer Science - Software Engineering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Masters in Business Administration 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Masters in Information Management Systems</a:t>
            </a:r>
          </a:p>
          <a:p>
            <a:pPr marL="488950" indent="-488950" algn="l" defTabSz="577850">
              <a:buSzPct val="50000"/>
              <a:buBlip>
                <a:blip r:embed="rId2"/>
              </a:buBlip>
              <a:defRPr sz="4200"/>
            </a:pPr>
            <a:r>
              <a:t>Certifications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Master's Degree Certificates in Cybersecurity &amp; Data Analytics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Multi-Cloud Certified Solutions Architect (GCP, AWS, AZURE), CCNA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HMS Certifications in Physiology, Immunology, Biochemistry, Genetics</a:t>
            </a:r>
          </a:p>
          <a:p>
            <a:pPr marL="488950" indent="-488950" algn="l" defTabSz="577850">
              <a:buSzPct val="50000"/>
              <a:buBlip>
                <a:blip r:embed="rId2"/>
              </a:buBlip>
              <a:defRPr sz="4200"/>
            </a:pPr>
            <a:r>
              <a:t>Work Experience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Retail Chane manager- KFC, Pizza Hut, Tim Hortons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Research Assistant Autosomal Dominant Polyscitc Kidney Diseases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Network Administrator - Focused on Automation</a:t>
            </a:r>
          </a:p>
          <a:p>
            <a:pPr marL="880109" lvl="1" indent="-488950" algn="l" defTabSz="577850">
              <a:buSzPct val="50000"/>
              <a:buBlip>
                <a:blip r:embed="rId2"/>
              </a:buBlip>
              <a:defRPr sz="4200"/>
            </a:pPr>
            <a:r>
              <a:t>Cloud Marketplace Program Manager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genda"/>
          <p:cNvSpPr txBox="1">
            <a:spLocks noGrp="1"/>
          </p:cNvSpPr>
          <p:nvPr>
            <p:ph type="title"/>
          </p:nvPr>
        </p:nvSpPr>
        <p:spPr>
          <a:xfrm>
            <a:off x="283882" y="812085"/>
            <a:ext cx="11593770" cy="1562101"/>
          </a:xfrm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82" name="Why R?…"/>
          <p:cNvSpPr txBox="1">
            <a:spLocks noGrp="1"/>
          </p:cNvSpPr>
          <p:nvPr>
            <p:ph type="body" sz="half" idx="1"/>
          </p:nvPr>
        </p:nvSpPr>
        <p:spPr>
          <a:xfrm>
            <a:off x="1270000" y="4267200"/>
            <a:ext cx="8716134" cy="8432800"/>
          </a:xfrm>
          <a:prstGeom prst="rect">
            <a:avLst/>
          </a:prstGeom>
        </p:spPr>
        <p:txBody>
          <a:bodyPr/>
          <a:lstStyle/>
          <a:p>
            <a:pPr marL="371369" indent="-371369" defTabSz="478790">
              <a:spcBef>
                <a:spcPts val="1300"/>
              </a:spcBef>
              <a:buSzPct val="65000"/>
              <a:buBlip>
                <a:blip r:embed="rId2"/>
              </a:buBlip>
              <a:defRPr sz="5800" spc="-58"/>
            </a:pPr>
            <a:r>
              <a:t>Why R?</a:t>
            </a:r>
          </a:p>
          <a:p>
            <a:pPr marL="371369" indent="-371369" defTabSz="478790">
              <a:spcBef>
                <a:spcPts val="1300"/>
              </a:spcBef>
              <a:buSzPct val="65000"/>
              <a:buBlip>
                <a:blip r:embed="rId2"/>
              </a:buBlip>
              <a:defRPr sz="5800" spc="-58"/>
            </a:pPr>
            <a:r>
              <a:t>Learning Objectives</a:t>
            </a:r>
          </a:p>
          <a:p>
            <a:pPr marL="371369" indent="-371369" defTabSz="478790">
              <a:spcBef>
                <a:spcPts val="1300"/>
              </a:spcBef>
              <a:buSzPct val="65000"/>
              <a:buBlip>
                <a:blip r:embed="rId2"/>
              </a:buBlip>
              <a:defRPr sz="5800" spc="-58"/>
            </a:pPr>
            <a:r>
              <a:t>What is R?</a:t>
            </a:r>
          </a:p>
          <a:p>
            <a:pPr marL="371369" indent="-371369" defTabSz="478790">
              <a:spcBef>
                <a:spcPts val="1300"/>
              </a:spcBef>
              <a:buSzPct val="65000"/>
              <a:buBlip>
                <a:blip r:embed="rId2"/>
              </a:buBlip>
              <a:defRPr sz="5800" spc="-58"/>
            </a:pPr>
            <a:r>
              <a:t>What is R Studio?</a:t>
            </a:r>
          </a:p>
          <a:p>
            <a:pPr marL="371369" indent="-371369" defTabSz="478790">
              <a:spcBef>
                <a:spcPts val="1300"/>
              </a:spcBef>
              <a:buSzPct val="65000"/>
              <a:buBlip>
                <a:blip r:embed="rId2"/>
              </a:buBlip>
              <a:defRPr sz="5800" spc="-58"/>
            </a:pPr>
            <a:r>
              <a:t>Setup</a:t>
            </a:r>
          </a:p>
          <a:p>
            <a:pPr marL="371369" indent="-371369" defTabSz="478790">
              <a:spcBef>
                <a:spcPts val="1300"/>
              </a:spcBef>
              <a:buSzPct val="65000"/>
              <a:buBlip>
                <a:blip r:embed="rId2"/>
              </a:buBlip>
              <a:defRPr sz="5800" spc="-58"/>
            </a:pPr>
            <a:r>
              <a:t>Scripts</a:t>
            </a:r>
          </a:p>
          <a:p>
            <a:pPr defTabSz="478790">
              <a:spcBef>
                <a:spcPts val="1300"/>
              </a:spcBef>
              <a:defRPr sz="3190" spc="-31"/>
            </a:pPr>
            <a:endParaRPr/>
          </a:p>
        </p:txBody>
      </p:sp>
      <p:pic>
        <p:nvPicPr>
          <p:cNvPr id="183" name="Blog-Header-R-Programming.jpg_copy-removebg-preview.png" descr="Blog-Header-R-Programming.jpg_copy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43" y="2525774"/>
            <a:ext cx="14811221" cy="8664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y R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R?</a:t>
            </a:r>
          </a:p>
        </p:txBody>
      </p:sp>
      <p:sp>
        <p:nvSpPr>
          <p:cNvPr id="186" name="Full of functions and features that will get you very far…"/>
          <p:cNvSpPr txBox="1">
            <a:spLocks noGrp="1"/>
          </p:cNvSpPr>
          <p:nvPr>
            <p:ph type="body" sz="half" idx="1"/>
          </p:nvPr>
        </p:nvSpPr>
        <p:spPr>
          <a:xfrm>
            <a:off x="1270000" y="2832847"/>
            <a:ext cx="10730742" cy="10185121"/>
          </a:xfrm>
          <a:prstGeom prst="rect">
            <a:avLst/>
          </a:prstGeom>
        </p:spPr>
        <p:txBody>
          <a:bodyPr/>
          <a:lstStyle/>
          <a:p>
            <a:pPr marL="497331" indent="-497331" defTabSz="2170176">
              <a:spcBef>
                <a:spcPts val="2100"/>
              </a:spcBef>
              <a:defRPr sz="4272"/>
            </a:pPr>
            <a:r>
              <a:t>Full of functions and features that will get you very far</a:t>
            </a:r>
          </a:p>
          <a:p>
            <a:pPr marL="497331" indent="-497331" defTabSz="2170176">
              <a:spcBef>
                <a:spcPts val="2100"/>
              </a:spcBef>
              <a:defRPr sz="4272"/>
            </a:pPr>
            <a:r>
              <a:t>Easy to learn for beginners</a:t>
            </a:r>
          </a:p>
          <a:p>
            <a:pPr marL="994663" lvl="1" indent="-497331" defTabSz="2170176">
              <a:spcBef>
                <a:spcPts val="2100"/>
              </a:spcBef>
              <a:defRPr sz="4272"/>
            </a:pPr>
            <a:r>
              <a:t>Built for people who do not code</a:t>
            </a:r>
          </a:p>
          <a:p>
            <a:pPr marL="994663" lvl="1" indent="-497331" defTabSz="2170176">
              <a:spcBef>
                <a:spcPts val="2100"/>
              </a:spcBef>
              <a:defRPr sz="4272"/>
            </a:pPr>
            <a:r>
              <a:t>Not used by experts</a:t>
            </a:r>
          </a:p>
          <a:p>
            <a:pPr marL="994663" lvl="1" indent="-497331" defTabSz="2170176">
              <a:spcBef>
                <a:spcPts val="2100"/>
              </a:spcBef>
              <a:defRPr sz="4272"/>
            </a:pPr>
            <a:r>
              <a:t>Often used by reaserchers</a:t>
            </a:r>
          </a:p>
          <a:p>
            <a:pPr marL="497331" indent="-497331" defTabSz="2170176">
              <a:spcBef>
                <a:spcPts val="2100"/>
              </a:spcBef>
              <a:defRPr sz="4272"/>
            </a:pPr>
            <a:r>
              <a:t>Few simple functions = alot of power</a:t>
            </a:r>
          </a:p>
          <a:p>
            <a:pPr marL="994663" lvl="1" indent="-497331" defTabSz="2170176">
              <a:spcBef>
                <a:spcPts val="2100"/>
              </a:spcBef>
              <a:defRPr sz="4272"/>
            </a:pPr>
            <a:r>
              <a:t>Most advanced statistics written into simple R functions</a:t>
            </a:r>
          </a:p>
          <a:p>
            <a:pPr marL="497331" indent="-497331" defTabSz="2170176">
              <a:spcBef>
                <a:spcPts val="2100"/>
              </a:spcBef>
              <a:defRPr sz="4272"/>
            </a:pPr>
            <a:r>
              <a:t>Advanced libraries to make graphs</a:t>
            </a:r>
          </a:p>
          <a:p>
            <a:pPr marL="497331" indent="-497331" defTabSz="2170176">
              <a:spcBef>
                <a:spcPts val="2100"/>
              </a:spcBef>
              <a:defRPr sz="4272"/>
            </a:pPr>
            <a:r>
              <a:t>Alot of tutorials online</a:t>
            </a:r>
          </a:p>
        </p:txBody>
      </p:sp>
      <p:pic>
        <p:nvPicPr>
          <p:cNvPr id="187" name="R_logo.svg.png" descr="R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6" y="3483468"/>
            <a:ext cx="11465112" cy="8883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eta uses advanced tools like R programming for behavior analysis and social media analytics.…"/>
          <p:cNvSpPr txBox="1">
            <a:spLocks noGrp="1"/>
          </p:cNvSpPr>
          <p:nvPr>
            <p:ph type="body" idx="21"/>
          </p:nvPr>
        </p:nvSpPr>
        <p:spPr>
          <a:xfrm>
            <a:off x="1270000" y="10796498"/>
            <a:ext cx="21844000" cy="24427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610870">
              <a:defRPr sz="3256"/>
            </a:pPr>
            <a:r>
              <a:t>Meta uses advanced tools like R programming for behavior analysis and social media analytics.</a:t>
            </a:r>
          </a:p>
          <a:p>
            <a:pPr defTabSz="610870">
              <a:defRPr sz="3256"/>
            </a:pPr>
            <a:r>
              <a:t>R is used in data management, data analytics, economic forecasting, and business-decision making at Google</a:t>
            </a:r>
          </a:p>
          <a:p>
            <a:pPr defTabSz="610870">
              <a:defRPr sz="3256"/>
            </a:pPr>
            <a:r>
              <a:t>Amazon data scientists and analysts use R for statistics and machine learning to build analytics systems that can measure the marketing ROIAverage Salaries for Amazon Employees</a:t>
            </a:r>
          </a:p>
        </p:txBody>
      </p:sp>
      <p:sp>
        <p:nvSpPr>
          <p:cNvPr id="190" name="WHO USES R?"/>
          <p:cNvSpPr txBox="1">
            <a:spLocks noGrp="1"/>
          </p:cNvSpPr>
          <p:nvPr>
            <p:ph type="body" sz="half" idx="1"/>
          </p:nvPr>
        </p:nvSpPr>
        <p:spPr>
          <a:xfrm>
            <a:off x="1270000" y="5615841"/>
            <a:ext cx="21844000" cy="4394201"/>
          </a:xfrm>
          <a:prstGeom prst="rect">
            <a:avLst/>
          </a:prstGeom>
        </p:spPr>
        <p:txBody>
          <a:bodyPr/>
          <a:lstStyle>
            <a:lvl1pPr>
              <a:defRPr sz="14000" spc="-280"/>
            </a:lvl1pPr>
          </a:lstStyle>
          <a:p>
            <a:r>
              <a:t>WHO USES R?</a:t>
            </a:r>
          </a:p>
        </p:txBody>
      </p:sp>
      <p:pic>
        <p:nvPicPr>
          <p:cNvPr id="191" name="PngItem_12080.png" descr="PngItem_12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4771">
            <a:off x="316536" y="2413700"/>
            <a:ext cx="9356105" cy="2838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google-logo-6278331_1280.png" descr="google-logo-6278331_12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205" y="633132"/>
            <a:ext cx="4114295" cy="4196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logo-Meta.png" descr="logo-Me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01843">
            <a:off x="16376200" y="1595306"/>
            <a:ext cx="7955649" cy="4475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hat is R?"/>
          <p:cNvSpPr txBox="1">
            <a:spLocks noGrp="1"/>
          </p:cNvSpPr>
          <p:nvPr>
            <p:ph type="title"/>
          </p:nvPr>
        </p:nvSpPr>
        <p:spPr>
          <a:xfrm>
            <a:off x="1270000" y="1347880"/>
            <a:ext cx="21844000" cy="2139391"/>
          </a:xfrm>
          <a:prstGeom prst="rect">
            <a:avLst/>
          </a:prstGeom>
        </p:spPr>
        <p:txBody>
          <a:bodyPr/>
          <a:lstStyle/>
          <a:p>
            <a:r>
              <a:t>What is R?</a:t>
            </a:r>
          </a:p>
        </p:txBody>
      </p:sp>
      <p:sp>
        <p:nvSpPr>
          <p:cNvPr id="196" name="R is a programming language for statistical computing and graphics.…"/>
          <p:cNvSpPr txBox="1"/>
          <p:nvPr/>
        </p:nvSpPr>
        <p:spPr>
          <a:xfrm>
            <a:off x="2001803" y="5056281"/>
            <a:ext cx="20380394" cy="781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>
              <a:buSzPct val="50000"/>
              <a:buBlip>
                <a:blip r:embed="rId2"/>
              </a:buBlip>
              <a:defRPr sz="5000"/>
            </a:pPr>
            <a:r>
              <a:t>R is a programming language for statistical computing and graphics.</a:t>
            </a:r>
          </a:p>
          <a:p>
            <a:pPr marL="558800" indent="-558800">
              <a:buSzPct val="50000"/>
              <a:buBlip>
                <a:blip r:embed="rId2"/>
              </a:buBlip>
              <a:defRPr sz="5000"/>
            </a:pPr>
            <a:r>
              <a:t>It is the most popular statistical software in circulation today and is used by more than 2 million data scientists &amp; and statisticians worldwide.</a:t>
            </a:r>
          </a:p>
          <a:p>
            <a:pPr marL="1117600" lvl="1" indent="-558800">
              <a:buSzPct val="50000"/>
              <a:buBlip>
                <a:blip r:embed="rId2"/>
              </a:buBlip>
              <a:defRPr sz="5000"/>
            </a:pPr>
            <a:r>
              <a:t>How Companies Use R to Compete in a Data-Driven World, </a:t>
            </a:r>
            <a:r>
              <a:rPr u="sng">
                <a:hlinkClick r:id="rId3"/>
              </a:rPr>
              <a:t>data-informed.com</a:t>
            </a:r>
          </a:p>
          <a:p>
            <a:pPr marL="558800" indent="-558800">
              <a:buSzPct val="50000"/>
              <a:buBlip>
                <a:blip r:embed="rId2"/>
              </a:buBlip>
              <a:defRPr sz="5000"/>
            </a:pPr>
            <a:r>
              <a:t>Downloard R! - </a:t>
            </a:r>
            <a:r>
              <a:rPr u="sng">
                <a:hlinkClick r:id="rId4"/>
              </a:rPr>
              <a:t>https://cran.r-project.org/</a:t>
            </a:r>
          </a:p>
        </p:txBody>
      </p:sp>
      <p:pic>
        <p:nvPicPr>
          <p:cNvPr id="197" name="output-onlinegiftools.gif" descr="output-onlinegiftools.gi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390079" y="-20825"/>
            <a:ext cx="6096001" cy="487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hat is R Studio?"/>
          <p:cNvSpPr txBox="1">
            <a:spLocks noGrp="1"/>
          </p:cNvSpPr>
          <p:nvPr>
            <p:ph type="title"/>
          </p:nvPr>
        </p:nvSpPr>
        <p:spPr>
          <a:xfrm>
            <a:off x="1270000" y="1347880"/>
            <a:ext cx="21844000" cy="2139391"/>
          </a:xfrm>
          <a:prstGeom prst="rect">
            <a:avLst/>
          </a:prstGeom>
        </p:spPr>
        <p:txBody>
          <a:bodyPr/>
          <a:lstStyle/>
          <a:p>
            <a:r>
              <a:t>What is R Studio? </a:t>
            </a:r>
          </a:p>
        </p:txBody>
      </p:sp>
      <p:sp>
        <p:nvSpPr>
          <p:cNvPr id="200" name="IDE – Integrated Development Environment…"/>
          <p:cNvSpPr txBox="1"/>
          <p:nvPr/>
        </p:nvSpPr>
        <p:spPr>
          <a:xfrm>
            <a:off x="2181097" y="4201518"/>
            <a:ext cx="20380394" cy="862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>
              <a:buSzPct val="50000"/>
              <a:buBlip>
                <a:blip r:embed="rId2"/>
              </a:buBlip>
            </a:pPr>
            <a:r>
              <a:t>IDE – Integrated Development Environment</a:t>
            </a:r>
          </a:p>
          <a:p>
            <a:pPr marL="1117600" lvl="1" indent="-558800">
              <a:buSzPct val="50000"/>
              <a:buBlip>
                <a:blip r:embed="rId2"/>
              </a:buBlip>
            </a:pPr>
            <a:r>
              <a:t>Adds additional functionality e.g. git, shiny projects, markdown templates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R studio is the most popular IDE for R, although there are others, you don’t actually need it to execute R code.  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R Studio sits atop the installed R version. Without base R, R Studio cannot function.  By programmatically accessing base R, R Studio improves the interface and functionality.  </a:t>
            </a:r>
          </a:p>
          <a:p>
            <a:pPr marL="558800" indent="-558800">
              <a:buSzPct val="50000"/>
              <a:buBlip>
                <a:blip r:embed="rId2"/>
              </a:buBlip>
            </a:pPr>
            <a:r>
              <a:t>Download R Studio!  - </a:t>
            </a:r>
            <a:r>
              <a:rPr u="sng">
                <a:hlinkClick r:id="rId3"/>
              </a:rPr>
              <a:t>https://posit.co/download/rstudio-desktop/</a:t>
            </a:r>
          </a:p>
        </p:txBody>
      </p:sp>
      <p:pic>
        <p:nvPicPr>
          <p:cNvPr id="201" name="rstudio-icon-512x512-0ccdiob5.png" descr="rstudio-icon-512x512-0ccdiob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4213" y="112376"/>
            <a:ext cx="4610398" cy="4610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shot 2023-11-23 at 3.12.35 PM.png" descr="Screenshot 2023-11-23 at 3.12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4" y="-655376"/>
            <a:ext cx="24384001" cy="1511607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 Studio has four main panes"/>
          <p:cNvSpPr txBox="1">
            <a:spLocks noGrp="1"/>
          </p:cNvSpPr>
          <p:nvPr>
            <p:ph type="title"/>
          </p:nvPr>
        </p:nvSpPr>
        <p:spPr>
          <a:xfrm>
            <a:off x="4508762" y="6084298"/>
            <a:ext cx="15366476" cy="1547404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/>
          <a:lstStyle>
            <a:lvl1pPr defTabSz="610870">
              <a:defRPr sz="8584" spc="-257"/>
            </a:lvl1pPr>
          </a:lstStyle>
          <a:p>
            <a:r>
              <a:rPr dirty="0"/>
              <a:t>R Studio has four main panes </a:t>
            </a:r>
          </a:p>
        </p:txBody>
      </p:sp>
      <p:sp>
        <p:nvSpPr>
          <p:cNvPr id="205" name="Console"/>
          <p:cNvSpPr txBox="1"/>
          <p:nvPr/>
        </p:nvSpPr>
        <p:spPr>
          <a:xfrm>
            <a:off x="3421529" y="10661436"/>
            <a:ext cx="5273127" cy="1272662"/>
          </a:xfrm>
          <a:prstGeom prst="rect">
            <a:avLst/>
          </a:prstGeom>
          <a:solidFill>
            <a:schemeClr val="tx2">
              <a:lumMod val="1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1194816">
              <a:lnSpc>
                <a:spcPct val="80000"/>
              </a:lnSpc>
              <a:spcBef>
                <a:spcPts val="0"/>
              </a:spcBef>
              <a:defRPr sz="6860" spc="-13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/>
              <a:t>Console</a:t>
            </a:r>
          </a:p>
        </p:txBody>
      </p:sp>
      <p:sp>
        <p:nvSpPr>
          <p:cNvPr id="206" name="Plot &amp; Files"/>
          <p:cNvSpPr txBox="1"/>
          <p:nvPr/>
        </p:nvSpPr>
        <p:spPr>
          <a:xfrm>
            <a:off x="15113000" y="10661436"/>
            <a:ext cx="5273126" cy="1272662"/>
          </a:xfrm>
          <a:prstGeom prst="rect">
            <a:avLst/>
          </a:prstGeom>
          <a:solidFill>
            <a:schemeClr val="tx2">
              <a:lumMod val="1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1194816">
              <a:lnSpc>
                <a:spcPct val="80000"/>
              </a:lnSpc>
              <a:spcBef>
                <a:spcPts val="0"/>
              </a:spcBef>
              <a:defRPr sz="6860" spc="-13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/>
              <a:t>Plot &amp; Files</a:t>
            </a:r>
          </a:p>
        </p:txBody>
      </p:sp>
      <p:sp>
        <p:nvSpPr>
          <p:cNvPr id="207" name="Environment"/>
          <p:cNvSpPr txBox="1"/>
          <p:nvPr/>
        </p:nvSpPr>
        <p:spPr>
          <a:xfrm>
            <a:off x="15113000" y="2466200"/>
            <a:ext cx="5273126" cy="1272663"/>
          </a:xfrm>
          <a:prstGeom prst="rect">
            <a:avLst/>
          </a:prstGeom>
          <a:solidFill>
            <a:schemeClr val="tx2">
              <a:lumMod val="1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1170431">
              <a:lnSpc>
                <a:spcPct val="80000"/>
              </a:lnSpc>
              <a:spcBef>
                <a:spcPts val="0"/>
              </a:spcBef>
              <a:defRPr sz="6719" spc="-13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/>
              <a:t>Environment</a:t>
            </a:r>
          </a:p>
        </p:txBody>
      </p:sp>
      <p:sp>
        <p:nvSpPr>
          <p:cNvPr id="208" name="Code Editor"/>
          <p:cNvSpPr txBox="1"/>
          <p:nvPr/>
        </p:nvSpPr>
        <p:spPr>
          <a:xfrm>
            <a:off x="3421529" y="2466200"/>
            <a:ext cx="5273127" cy="1272663"/>
          </a:xfrm>
          <a:prstGeom prst="rect">
            <a:avLst/>
          </a:prstGeom>
          <a:solidFill>
            <a:schemeClr val="tx2">
              <a:lumMod val="1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1194816">
              <a:lnSpc>
                <a:spcPct val="80000"/>
              </a:lnSpc>
              <a:spcBef>
                <a:spcPts val="0"/>
              </a:spcBef>
              <a:defRPr sz="6860" spc="-13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/>
              <a:t>Code Editor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Macintosh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Graphik</vt:lpstr>
      <vt:lpstr>Graphik Semibold</vt:lpstr>
      <vt:lpstr>Graphik-Medium</vt:lpstr>
      <vt:lpstr>Helvetica Neue</vt:lpstr>
      <vt:lpstr>22_ColorGradient</vt:lpstr>
      <vt:lpstr> Bridging R Programming with Excel</vt:lpstr>
      <vt:lpstr>GitHub Repo for Everything!</vt:lpstr>
      <vt:lpstr>About Me</vt:lpstr>
      <vt:lpstr>Agenda</vt:lpstr>
      <vt:lpstr>Why R?</vt:lpstr>
      <vt:lpstr>PowerPoint Presentation</vt:lpstr>
      <vt:lpstr>What is R?</vt:lpstr>
      <vt:lpstr>What is R Studio? </vt:lpstr>
      <vt:lpstr>R Studio has four main panes </vt:lpstr>
      <vt:lpstr>R Workflow</vt:lpstr>
      <vt:lpstr>R uses functions, libraries &amp; objects </vt:lpstr>
      <vt:lpstr>Lets build our tool box (libraries)</vt:lpstr>
      <vt:lpstr>R uses functions, libraries &amp; objects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Bridging R Programming with Excel</dc:title>
  <cp:lastModifiedBy>Michael Charara</cp:lastModifiedBy>
  <cp:revision>3</cp:revision>
  <dcterms:modified xsi:type="dcterms:W3CDTF">2023-12-17T18:49:40Z</dcterms:modified>
</cp:coreProperties>
</file>