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2918400" cx="21945600"/>
  <p:notesSz cx="7315200" cy="9601200"/>
  <p:embeddedFontLst>
    <p:embeddedFont>
      <p:font typeface="Libre Baskerville"/>
      <p:regular r:id="rId6"/>
      <p:bold r:id="rId7"/>
      <p:italic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LibreBaskerville-regular.fntdata"/><Relationship Id="rId7" Type="http://schemas.openxmlformats.org/officeDocument/2006/relationships/font" Target="fonts/LibreBaskerville-bold.fntdata"/><Relationship Id="rId8" Type="http://schemas.openxmlformats.org/officeDocument/2006/relationships/font" Target="fonts/LibreBaskervill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459038" y="720725"/>
            <a:ext cx="2397125" cy="3598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50450" lIns="100900" rIns="100900" tIns="50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459038" y="720725"/>
            <a:ext cx="2397125" cy="3598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450" lIns="100900" rIns="100900" tIns="50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50450" lIns="100900" rIns="100900" tIns="50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645919" y="10226042"/>
            <a:ext cx="18653759" cy="70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291839" y="18653759"/>
            <a:ext cx="15361919" cy="84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ctr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8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ctr">
              <a:spcBef>
                <a:spcPts val="1380"/>
              </a:spcBef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ctr">
              <a:spcBef>
                <a:spcPts val="1380"/>
              </a:spcBef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ctr">
              <a:spcBef>
                <a:spcPts val="1380"/>
              </a:spcBef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ctr">
              <a:spcBef>
                <a:spcPts val="1380"/>
              </a:spcBef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110330" y="8666955"/>
            <a:ext cx="21724937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-23298148" y="67810379"/>
            <a:ext cx="134820659" cy="118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-47183038" y="56140349"/>
            <a:ext cx="134820659" cy="3518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096962" y="7680325"/>
            <a:ext cx="19751675" cy="21724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733550" y="21153121"/>
            <a:ext cx="18653759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733550" y="13952229"/>
            <a:ext cx="18653759" cy="72008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960"/>
              </a:spcBef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960"/>
              </a:spcBef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960"/>
              </a:spcBef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960"/>
              </a:spcBef>
              <a:buClr>
                <a:srgbClr val="888888"/>
              </a:buClr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632719" y="36865559"/>
            <a:ext cx="23519129" cy="104279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65150" lvl="0" marL="117475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1963" lvl="1" marL="2544763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2425" lvl="2" marL="3914775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937" lvl="3" marL="5481638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7048500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7" lvl="5" marL="8614857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9494" lvl="6" marL="10181195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31" lvl="7" marL="11747532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69" lvl="8" marL="13313870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26517600" y="36865559"/>
            <a:ext cx="23519130" cy="104279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65150" lvl="0" marL="117475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1963" lvl="1" marL="2544763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2425" lvl="2" marL="3914775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937" lvl="3" marL="5481638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7048500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7" lvl="5" marL="8614857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9494" lvl="6" marL="10181195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31" lvl="7" marL="11747532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69" lvl="8" marL="13313870" marR="0" rtl="0" algn="l">
              <a:spcBef>
                <a:spcPts val="1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097279" y="1318262"/>
            <a:ext cx="1975104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097279" y="7368542"/>
            <a:ext cx="9696450" cy="3070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097279" y="10439400"/>
            <a:ext cx="9696450" cy="18966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54050" lvl="0" marL="117475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44513" lvl="1" marL="2544763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6875" lvl="2" marL="3914775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3387" lvl="3" marL="5481638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70485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42407" lvl="5" marL="8614857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3944" lvl="6" marL="10181195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181" lvl="7" marL="11747532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42419" lvl="8" marL="13313870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11148060" y="7368542"/>
            <a:ext cx="9700259" cy="30708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11148060" y="10439400"/>
            <a:ext cx="9700259" cy="18966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54050" lvl="0" marL="1174750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44513" lvl="1" marL="2544763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6875" lvl="2" marL="3914775" marR="0" rtl="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3387" lvl="3" marL="5481638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70485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42407" lvl="5" marL="8614857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3944" lvl="6" marL="10181195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181" lvl="7" marL="11747532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42419" lvl="8" marL="13313870" marR="0" rtl="0" algn="l"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097288" y="1310640"/>
            <a:ext cx="7219950" cy="55778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580120" y="1310646"/>
            <a:ext cx="12268199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097288" y="6888486"/>
            <a:ext cx="7219950" cy="22517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301491" y="23042879"/>
            <a:ext cx="13167360" cy="27203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4301491" y="2941319"/>
            <a:ext cx="13167360" cy="1975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1380"/>
              </a:spcBef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1380"/>
              </a:spcBef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1380"/>
              </a:spcBef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1380"/>
              </a:spcBef>
              <a:buClr>
                <a:schemeClr val="dk1"/>
              </a:buClr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301491" y="25763221"/>
            <a:ext cx="13167360" cy="3863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38" lvl="1" marL="1566338" marR="0" rtl="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475" lvl="2" marL="3132675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" lvl="3" marL="4699013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0" lvl="4" marL="6265351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87" lvl="5" marL="7831688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" lvl="6" marL="9398026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64" lvl="7" marL="10964364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01" lvl="8" marL="12530701" marR="0" rtl="0" algn="l">
              <a:spcBef>
                <a:spcPts val="620"/>
              </a:spcBef>
              <a:buClr>
                <a:schemeClr val="dk1"/>
              </a:buClr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4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096962" y="1317625"/>
            <a:ext cx="19751675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096962" y="7680325"/>
            <a:ext cx="19751675" cy="21724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0" lvl="0" marL="117475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063" lvl="1" marL="2544763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69875" lvl="2" marL="3914775" marR="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4487" lvl="3" marL="5481638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70485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7" lvl="5" marL="8614857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5044" lvl="6" marL="10181195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81" lvl="7" marL="11747532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19" lvl="8" marL="13313870" marR="0" rtl="0" algn="l">
              <a:spcBef>
                <a:spcPts val="1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0969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7497763" y="30510162"/>
            <a:ext cx="69500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9663" lvl="1" marL="1566863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19325" lvl="2" marL="313372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0575" lvl="3" marL="4702175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0238" lvl="4" marL="6269038" marR="0" rtl="0" algn="l">
              <a:spcBef>
                <a:spcPts val="0"/>
              </a:spcBef>
              <a:spcAft>
                <a:spcPts val="0"/>
              </a:spcAft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5727362" y="30510162"/>
            <a:ext cx="5121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6625" lIns="313250" rIns="313250" tIns="15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4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5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ww.utm.tiff"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6705599" cy="2200275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pic>
      <p:sp>
        <p:nvSpPr>
          <p:cNvPr id="90" name="Shape 90"/>
          <p:cNvSpPr/>
          <p:nvPr/>
        </p:nvSpPr>
        <p:spPr>
          <a:xfrm>
            <a:off x="762000" y="6324601"/>
            <a:ext cx="9906000" cy="3411377"/>
          </a:xfrm>
          <a:prstGeom prst="roundRect">
            <a:avLst>
              <a:gd fmla="val 16667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14400" y="6324600"/>
            <a:ext cx="95249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</a:t>
            </a:r>
          </a:p>
        </p:txBody>
      </p:sp>
      <p:sp>
        <p:nvSpPr>
          <p:cNvPr id="92" name="Shape 92"/>
          <p:cNvSpPr/>
          <p:nvPr/>
        </p:nvSpPr>
        <p:spPr>
          <a:xfrm>
            <a:off x="838200" y="3429000"/>
            <a:ext cx="20345399" cy="228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33600" y="3505200"/>
            <a:ext cx="177546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Chase Breeden, Carter Crews, Justin James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Advisor: Bob Bradley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1489700" y="6357737"/>
            <a:ext cx="9824700" cy="4904100"/>
          </a:xfrm>
          <a:prstGeom prst="roundRect">
            <a:avLst>
              <a:gd fmla="val 11667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775281" y="6324601"/>
            <a:ext cx="9524999" cy="446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Get text message notifications when alarm conditions occur.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Webpage to monitor status of all connected refrigerators.</a:t>
            </a:r>
          </a:p>
        </p:txBody>
      </p:sp>
      <p:sp>
        <p:nvSpPr>
          <p:cNvPr id="96" name="Shape 96"/>
          <p:cNvSpPr/>
          <p:nvPr/>
        </p:nvSpPr>
        <p:spPr>
          <a:xfrm>
            <a:off x="947400" y="10209262"/>
            <a:ext cx="9753600" cy="10438800"/>
          </a:xfrm>
          <a:prstGeom prst="roundRect">
            <a:avLst>
              <a:gd fmla="val 6493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723358" y="10736459"/>
            <a:ext cx="842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 Process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779496" y="325397"/>
            <a:ext cx="1485900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6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Smart Fridge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7602200" y="2413336"/>
            <a:ext cx="390524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 2016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430000" y="19735800"/>
            <a:ext cx="9601200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1" name="Shape 101"/>
          <p:cNvSpPr txBox="1"/>
          <p:nvPr/>
        </p:nvSpPr>
        <p:spPr>
          <a:xfrm>
            <a:off x="1524000" y="23850600"/>
            <a:ext cx="12191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985508" y="6858000"/>
            <a:ext cx="96774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have the ability to monitor a refrigerator's operational status from anywhere. </a:t>
            </a:r>
          </a:p>
        </p:txBody>
      </p:sp>
      <p:sp>
        <p:nvSpPr>
          <p:cNvPr id="103" name="Shape 103"/>
          <p:cNvSpPr/>
          <p:nvPr/>
        </p:nvSpPr>
        <p:spPr>
          <a:xfrm>
            <a:off x="11494125" y="24594750"/>
            <a:ext cx="9824700" cy="7416000"/>
          </a:xfrm>
          <a:prstGeom prst="roundRect">
            <a:avLst>
              <a:gd fmla="val 11667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3639800" y="24787968"/>
            <a:ext cx="64769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</a:t>
            </a:r>
            <a:r>
              <a:rPr lang="en-US" sz="4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753850" y="25755600"/>
            <a:ext cx="9296399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Accomplished Work: </a:t>
            </a:r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200">
                <a:solidFill>
                  <a:schemeClr val="dk1"/>
                </a:solidFill>
              </a:rPr>
              <a:t>Successfully achieved goal of gathering data from sensors.</a:t>
            </a:r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</a:rPr>
              <a:t>- Verified data was fully uploaded to AWS.</a:t>
            </a:r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</a:rPr>
              <a:t>- Implemented ability to send SMS messages to user’s device.</a:t>
            </a:r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200">
                <a:solidFill>
                  <a:schemeClr val="dk1"/>
                </a:solidFill>
              </a:rPr>
              <a:t>Add camera capability as a security feature.</a:t>
            </a:r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</a:rPr>
              <a:t>- Add graph of temperature history.</a:t>
            </a:r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274319" lvl="0" marL="7315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6" name="Shape 106"/>
          <p:cNvSpPr/>
          <p:nvPr/>
        </p:nvSpPr>
        <p:spPr>
          <a:xfrm>
            <a:off x="11453484" y="11692868"/>
            <a:ext cx="9906000" cy="12437743"/>
          </a:xfrm>
          <a:prstGeom prst="roundRect">
            <a:avLst>
              <a:gd fmla="val 5814" name="adj"/>
            </a:avLst>
          </a:prstGeom>
          <a:solidFill>
            <a:schemeClr val="lt1">
              <a:alpha val="49803"/>
            </a:schemeClr>
          </a:solidFill>
          <a:ln cap="flat" cmpd="sng" w="25400">
            <a:solidFill>
              <a:srgbClr val="0A519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1870531" y="11904600"/>
            <a:ext cx="90677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Components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4033500" y="12720458"/>
            <a:ext cx="6444600" cy="994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69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400">
                <a:solidFill>
                  <a:schemeClr val="dk1"/>
                </a:solidFill>
              </a:rPr>
              <a:t>Amazon Web Services </a:t>
            </a:r>
            <a:r>
              <a:rPr lang="en-US" sz="3400">
                <a:solidFill>
                  <a:schemeClr val="dk1"/>
                </a:solidFill>
              </a:rPr>
              <a:t>– </a:t>
            </a:r>
            <a:r>
              <a:rPr lang="en-US" sz="3400"/>
              <a:t>cloud computing platform provided by Amazon.com.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400">
                <a:solidFill>
                  <a:schemeClr val="dk1"/>
                </a:solidFill>
              </a:rPr>
              <a:t>Raspberry Pi </a:t>
            </a:r>
            <a:r>
              <a:rPr lang="en-US" sz="3400">
                <a:solidFill>
                  <a:schemeClr val="dk1"/>
                </a:solidFill>
              </a:rPr>
              <a:t>– hardware controller used to gather data.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400">
                <a:solidFill>
                  <a:schemeClr val="dk1"/>
                </a:solidFill>
              </a:rPr>
              <a:t>Python 3</a:t>
            </a: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 Scri</a:t>
            </a:r>
            <a:r>
              <a:rPr lang="en-US" sz="3400">
                <a:solidFill>
                  <a:schemeClr val="dk1"/>
                </a:solidFill>
              </a:rPr>
              <a:t>pting language for the Raspberry Pi.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400">
                <a:solidFill>
                  <a:schemeClr val="dk1"/>
                </a:solidFill>
              </a:rPr>
              <a:t>Raspbian</a:t>
            </a: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3400">
                <a:solidFill>
                  <a:schemeClr val="dk1"/>
                </a:solidFill>
              </a:rPr>
              <a:t>Operating System for Raspberry Pi.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-469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400">
                <a:solidFill>
                  <a:schemeClr val="dk1"/>
                </a:solidFill>
              </a:rPr>
              <a:t>Tempurature sensor - </a:t>
            </a:r>
            <a:r>
              <a:rPr lang="en-US" sz="3400">
                <a:solidFill>
                  <a:schemeClr val="dk1"/>
                </a:solidFill>
              </a:rPr>
              <a:t>Sensor for gathering  tempurature data.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400">
                <a:solidFill>
                  <a:schemeClr val="dk1"/>
                </a:solidFill>
              </a:rPr>
              <a:t>Door Sensor </a:t>
            </a:r>
            <a:r>
              <a:rPr lang="en-US" sz="3400">
                <a:solidFill>
                  <a:schemeClr val="dk1"/>
                </a:solidFill>
              </a:rPr>
              <a:t>– Magnetic sensor used to monitor door activity.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8100" y="12484875"/>
            <a:ext cx="2286000" cy="22860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8100" y="15166175"/>
            <a:ext cx="2285999" cy="2605999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descr="AWS Logo.png"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62775" y="21168775"/>
            <a:ext cx="2576639" cy="213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(2).jpg"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1199" y="21121349"/>
            <a:ext cx="9905999" cy="1135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252200" y="11567450"/>
            <a:ext cx="9067800" cy="8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69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3400">
                <a:solidFill>
                  <a:schemeClr val="dk1"/>
                </a:solidFill>
              </a:rPr>
              <a:t>Loaded Raspberry Pi with Raspbian 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-469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3400">
                <a:solidFill>
                  <a:schemeClr val="dk1"/>
                </a:solidFill>
              </a:rPr>
              <a:t>Attached temperature sensors and door sensor to Raspberry Pi.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-469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3400">
                <a:solidFill>
                  <a:schemeClr val="dk1"/>
                </a:solidFill>
              </a:rPr>
              <a:t>Wrote Python 3 script to utilized and gather data from sensors.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-469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3400">
                <a:solidFill>
                  <a:schemeClr val="dk1"/>
                </a:solidFill>
              </a:rPr>
              <a:t>Send data recorded to AWS and process rules on incoming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-469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3400">
                <a:solidFill>
                  <a:schemeClr val="dk1"/>
                </a:solidFill>
              </a:rPr>
              <a:t>Send text message to user if temperature is above abnormal.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-469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3400">
                <a:solidFill>
                  <a:schemeClr val="dk1"/>
                </a:solidFill>
              </a:rPr>
              <a:t>Send data to web 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bian-logo.png" id="114" name="Shape 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08103" y="17946250"/>
            <a:ext cx="2286000" cy="286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