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3" r:id="rId4"/>
  </p:sldMasterIdLst>
  <p:notesMasterIdLst>
    <p:notesMasterId r:id="rId6"/>
  </p:notesMasterIdLst>
  <p:handoutMasterIdLst>
    <p:handoutMasterId r:id="rId109"/>
  </p:handoutMasterIdLst>
  <p:sldIdLst>
    <p:sldId id="256" r:id="rId5"/>
    <p:sldId id="371" r:id="rId7"/>
    <p:sldId id="374" r:id="rId8"/>
    <p:sldId id="747" r:id="rId9"/>
    <p:sldId id="650" r:id="rId10"/>
    <p:sldId id="375" r:id="rId11"/>
    <p:sldId id="376" r:id="rId12"/>
    <p:sldId id="845" r:id="rId13"/>
    <p:sldId id="846" r:id="rId14"/>
    <p:sldId id="377" r:id="rId15"/>
    <p:sldId id="851" r:id="rId16"/>
    <p:sldId id="378" r:id="rId17"/>
    <p:sldId id="847" r:id="rId18"/>
    <p:sldId id="849" r:id="rId19"/>
    <p:sldId id="380" r:id="rId20"/>
    <p:sldId id="855" r:id="rId21"/>
    <p:sldId id="382" r:id="rId22"/>
    <p:sldId id="383" r:id="rId23"/>
    <p:sldId id="850" r:id="rId24"/>
    <p:sldId id="987" r:id="rId25"/>
    <p:sldId id="634" r:id="rId26"/>
    <p:sldId id="852" r:id="rId27"/>
    <p:sldId id="635" r:id="rId28"/>
    <p:sldId id="645" r:id="rId29"/>
    <p:sldId id="646" r:id="rId30"/>
    <p:sldId id="647" r:id="rId31"/>
    <p:sldId id="648" r:id="rId32"/>
    <p:sldId id="853" r:id="rId33"/>
    <p:sldId id="651" r:id="rId34"/>
    <p:sldId id="393" r:id="rId35"/>
    <p:sldId id="394" r:id="rId36"/>
    <p:sldId id="395" r:id="rId37"/>
    <p:sldId id="397" r:id="rId38"/>
    <p:sldId id="398" r:id="rId39"/>
    <p:sldId id="401" r:id="rId40"/>
    <p:sldId id="402" r:id="rId41"/>
    <p:sldId id="405" r:id="rId42"/>
    <p:sldId id="856" r:id="rId43"/>
    <p:sldId id="404" r:id="rId44"/>
    <p:sldId id="854" r:id="rId45"/>
    <p:sldId id="933" r:id="rId46"/>
    <p:sldId id="408" r:id="rId47"/>
    <p:sldId id="409" r:id="rId48"/>
    <p:sldId id="652" r:id="rId49"/>
    <p:sldId id="411" r:id="rId50"/>
    <p:sldId id="632" r:id="rId51"/>
    <p:sldId id="412" r:id="rId52"/>
    <p:sldId id="413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7" r:id="rId64"/>
    <p:sldId id="428" r:id="rId65"/>
    <p:sldId id="859" r:id="rId66"/>
    <p:sldId id="430" r:id="rId67"/>
    <p:sldId id="431" r:id="rId68"/>
    <p:sldId id="860" r:id="rId69"/>
    <p:sldId id="434" r:id="rId70"/>
    <p:sldId id="435" r:id="rId71"/>
    <p:sldId id="436" r:id="rId72"/>
    <p:sldId id="932" r:id="rId73"/>
    <p:sldId id="653" r:id="rId74"/>
    <p:sldId id="473" r:id="rId75"/>
    <p:sldId id="471" r:id="rId76"/>
    <p:sldId id="472" r:id="rId77"/>
    <p:sldId id="474" r:id="rId78"/>
    <p:sldId id="475" r:id="rId79"/>
    <p:sldId id="476" r:id="rId80"/>
    <p:sldId id="477" r:id="rId81"/>
    <p:sldId id="478" r:id="rId82"/>
    <p:sldId id="480" r:id="rId83"/>
    <p:sldId id="481" r:id="rId84"/>
    <p:sldId id="654" r:id="rId85"/>
    <p:sldId id="487" r:id="rId86"/>
    <p:sldId id="488" r:id="rId87"/>
    <p:sldId id="490" r:id="rId88"/>
    <p:sldId id="935" r:id="rId89"/>
    <p:sldId id="491" r:id="rId90"/>
    <p:sldId id="492" r:id="rId91"/>
    <p:sldId id="493" r:id="rId92"/>
    <p:sldId id="494" r:id="rId93"/>
    <p:sldId id="495" r:id="rId94"/>
    <p:sldId id="496" r:id="rId95"/>
    <p:sldId id="1062" r:id="rId96"/>
    <p:sldId id="498" r:id="rId97"/>
    <p:sldId id="497" r:id="rId98"/>
    <p:sldId id="499" r:id="rId99"/>
    <p:sldId id="1063" r:id="rId100"/>
    <p:sldId id="1064" r:id="rId101"/>
    <p:sldId id="1066" r:id="rId102"/>
    <p:sldId id="1067" r:id="rId103"/>
    <p:sldId id="1068" r:id="rId104"/>
    <p:sldId id="1065" r:id="rId105"/>
    <p:sldId id="1069" r:id="rId106"/>
    <p:sldId id="1074" r:id="rId107"/>
    <p:sldId id="370" r:id="rId108"/>
  </p:sldIdLst>
  <p:sldSz cx="12190095" cy="6858000"/>
  <p:notesSz cx="6858000" cy="9144000"/>
  <p:custDataLst>
    <p:tags r:id="rId1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17" userDrawn="1">
          <p15:clr>
            <a:srgbClr val="A4A3A4"/>
          </p15:clr>
        </p15:guide>
        <p15:guide id="3" orient="horz" pos="1202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pos="7394" userDrawn="1">
          <p15:clr>
            <a:srgbClr val="A4A3A4"/>
          </p15:clr>
        </p15:guide>
        <p15:guide id="6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766D4"/>
    <a:srgbClr val="4680A3"/>
    <a:srgbClr val="3F506C"/>
    <a:srgbClr val="4681A3"/>
    <a:srgbClr val="9BBB59"/>
    <a:srgbClr val="F05425"/>
    <a:srgbClr val="36B2E6"/>
    <a:srgbClr val="FF0064"/>
    <a:srgbClr val="7F7F7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396" y="84"/>
      </p:cViewPr>
      <p:guideLst>
        <p:guide orient="horz" pos="2291"/>
        <p:guide pos="317"/>
        <p:guide orient="horz" pos="1202"/>
        <p:guide orient="horz" pos="3657"/>
        <p:guide pos="7394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3" Type="http://schemas.openxmlformats.org/officeDocument/2006/relationships/tags" Target="tags/tag6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6.xml"/><Relationship Id="rId109" Type="http://schemas.openxmlformats.org/officeDocument/2006/relationships/handoutMaster" Target="handoutMasters/handoutMaster1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B5BB-9AFE-46B2-B9E4-61E598DA62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3999A-0D55-4456-A493-BC0CB5485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999A-0D55-4456-A493-BC0CB5485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999A-0D55-4456-A493-BC0CB5485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999A-0D55-4456-A493-BC0CB5485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999A-0D55-4456-A493-BC0CB5485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 userDrawn="1"/>
        </p:nvSpPr>
        <p:spPr>
          <a:xfrm>
            <a:off x="-48895" y="367030"/>
            <a:ext cx="12287885" cy="3096260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559415" y="366759"/>
            <a:ext cx="1622543" cy="799981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0223" y="1076771"/>
            <a:ext cx="9142810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5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30033" y="2753170"/>
            <a:ext cx="914281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55" y="404495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548640"/>
            <a:ext cx="6888480" cy="107632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32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</a:t>
            </a:r>
            <a:r>
              <a:rPr lang="en-US" sz="32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3</a:t>
            </a:r>
            <a:r>
              <a:rPr sz="32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年江苏省C++编程爱好者交流活动</a:t>
            </a:r>
            <a:endParaRPr sz="3200" dirty="0">
              <a:solidFill>
                <a:srgbClr val="1D71A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  <a:p>
            <a:endParaRPr lang="zh-CN" altLang="en-US" sz="32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910590" y="1124585"/>
            <a:ext cx="10224770" cy="4608830"/>
          </a:xfrm>
          <a:prstGeom prst="roundRect">
            <a:avLst/>
          </a:prstGeom>
          <a:solidFill>
            <a:schemeClr val="lt1">
              <a:alpha val="62000"/>
            </a:schemeClr>
          </a:solidFill>
          <a:ln>
            <a:solidFill>
              <a:srgbClr val="3F50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正方形"/>
          <p:cNvGrpSpPr/>
          <p:nvPr userDrawn="1"/>
        </p:nvGrpSpPr>
        <p:grpSpPr>
          <a:xfrm>
            <a:off x="0" y="3124415"/>
            <a:ext cx="1622543" cy="805061"/>
            <a:chOff x="0" y="2343311"/>
            <a:chExt cx="1217066" cy="603796"/>
          </a:xfrm>
        </p:grpSpPr>
        <p:sp>
          <p:nvSpPr>
            <p:cNvPr id="8" name="圆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底图"/>
          <p:cNvGrpSpPr/>
          <p:nvPr userDrawn="1"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0" name="任意多边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563" y="1932519"/>
            <a:ext cx="9142810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563" y="4084265"/>
            <a:ext cx="914281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  <a:endParaRPr lang="zh-CN" altLang="en-US" noProof="0" smtClean="0"/>
          </a:p>
        </p:txBody>
      </p:sp>
      <p:pic>
        <p:nvPicPr>
          <p:cNvPr id="4" name="图片 3" descr="未标题-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70" y="1052830"/>
            <a:ext cx="6249035" cy="301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 userDrawn="1"/>
        </p:nvSpPr>
        <p:spPr>
          <a:xfrm>
            <a:off x="-48895" y="367030"/>
            <a:ext cx="12287885" cy="3096260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559415" y="366759"/>
            <a:ext cx="1622543" cy="799981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0223" y="1076771"/>
            <a:ext cx="9142810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5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30033" y="2753170"/>
            <a:ext cx="914281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55" y="404495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548640"/>
            <a:ext cx="7701280" cy="107632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32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2022年江苏省C++编程爱好者线上交流活动</a:t>
            </a:r>
            <a:endParaRPr sz="3200" dirty="0">
              <a:solidFill>
                <a:srgbClr val="1D71A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  <a:p>
            <a:endParaRPr lang="zh-CN" altLang="en-US" sz="32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65"/>
          <p:cNvSpPr/>
          <p:nvPr userDrawn="1"/>
        </p:nvSpPr>
        <p:spPr>
          <a:xfrm>
            <a:off x="-31115" y="6065520"/>
            <a:ext cx="12251690" cy="79248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 165"/>
          <p:cNvSpPr/>
          <p:nvPr userDrawn="1"/>
        </p:nvSpPr>
        <p:spPr>
          <a:xfrm flipV="1">
            <a:off x="118110" y="836930"/>
            <a:ext cx="12251690" cy="7620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703560" y="121920"/>
            <a:ext cx="1468755" cy="715010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" y="44450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260985"/>
            <a:ext cx="6291580" cy="89154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2022年江苏省C++编程爱好者线上交流活动</a:t>
            </a:r>
            <a:endParaRPr sz="2600" dirty="0">
              <a:solidFill>
                <a:srgbClr val="1D71A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  <a:p>
            <a:endParaRPr lang="zh-CN" altLang="en-US" sz="26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910590" y="1124585"/>
            <a:ext cx="10224770" cy="4608830"/>
          </a:xfrm>
          <a:prstGeom prst="roundRect">
            <a:avLst/>
          </a:prstGeom>
          <a:solidFill>
            <a:schemeClr val="lt1">
              <a:alpha val="62000"/>
            </a:schemeClr>
          </a:solidFill>
          <a:ln>
            <a:solidFill>
              <a:srgbClr val="3F50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正方形"/>
          <p:cNvGrpSpPr/>
          <p:nvPr userDrawn="1"/>
        </p:nvGrpSpPr>
        <p:grpSpPr>
          <a:xfrm>
            <a:off x="0" y="3124415"/>
            <a:ext cx="1622543" cy="805061"/>
            <a:chOff x="0" y="2343311"/>
            <a:chExt cx="1217066" cy="603796"/>
          </a:xfrm>
        </p:grpSpPr>
        <p:sp>
          <p:nvSpPr>
            <p:cNvPr id="8" name="圆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底图"/>
          <p:cNvGrpSpPr/>
          <p:nvPr userDrawn="1"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0" name="任意多边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563" y="1932519"/>
            <a:ext cx="9142810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563" y="4084265"/>
            <a:ext cx="914281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  <a:endParaRPr lang="zh-CN" altLang="en-US" noProof="0" smtClean="0"/>
          </a:p>
        </p:txBody>
      </p:sp>
      <p:pic>
        <p:nvPicPr>
          <p:cNvPr id="4" name="图片 3" descr="未标题-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70" y="1052830"/>
            <a:ext cx="6249035" cy="301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65"/>
          <p:cNvSpPr/>
          <p:nvPr userDrawn="1"/>
        </p:nvSpPr>
        <p:spPr>
          <a:xfrm>
            <a:off x="-31115" y="6065520"/>
            <a:ext cx="12251690" cy="79248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 165"/>
          <p:cNvSpPr/>
          <p:nvPr userDrawn="1"/>
        </p:nvSpPr>
        <p:spPr>
          <a:xfrm flipV="1">
            <a:off x="118110" y="836930"/>
            <a:ext cx="12251690" cy="7620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703560" y="121920"/>
            <a:ext cx="1468755" cy="715010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" y="44450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260985"/>
            <a:ext cx="5631180" cy="89154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</a:t>
            </a:r>
            <a:r>
              <a:rPr lang="en-US"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3</a:t>
            </a:r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年江苏省C++编程爱好者交流活动</a:t>
            </a:r>
            <a:endParaRPr sz="2600" dirty="0">
              <a:solidFill>
                <a:srgbClr val="1D71A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  <a:p>
            <a:endParaRPr lang="zh-CN" altLang="en-US" sz="26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262255" y="1344295"/>
            <a:ext cx="11664950" cy="4532630"/>
          </a:xfrm>
          <a:prstGeom prst="roundRect">
            <a:avLst>
              <a:gd name="adj" fmla="val 5263"/>
            </a:avLst>
          </a:prstGeom>
          <a:noFill/>
          <a:ln w="57150">
            <a:solidFill>
              <a:srgbClr val="4680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65"/>
          <p:cNvSpPr/>
          <p:nvPr userDrawn="1"/>
        </p:nvSpPr>
        <p:spPr>
          <a:xfrm>
            <a:off x="-31115" y="6065520"/>
            <a:ext cx="12251690" cy="79248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 165"/>
          <p:cNvSpPr/>
          <p:nvPr userDrawn="1"/>
        </p:nvSpPr>
        <p:spPr>
          <a:xfrm flipV="1">
            <a:off x="118110" y="836930"/>
            <a:ext cx="12251690" cy="7620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703560" y="121920"/>
            <a:ext cx="1468755" cy="715010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" y="44450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260985"/>
            <a:ext cx="5631180" cy="89154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</a:t>
            </a:r>
            <a:r>
              <a:rPr lang="en-US"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3</a:t>
            </a:r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年江苏省C++编程爱好者交流活动</a:t>
            </a:r>
            <a:endParaRPr sz="2600" dirty="0">
              <a:solidFill>
                <a:srgbClr val="1D71A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  <a:p>
            <a:endParaRPr lang="zh-CN" altLang="en-US" sz="26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 hasCustomPrompt="1"/>
          </p:nvPr>
        </p:nvSpPr>
        <p:spPr>
          <a:xfrm>
            <a:off x="504000" y="1152635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p>
            <a:pPr lvl="0" algn="l">
              <a:buClrTx/>
              <a:buSzTx/>
              <a:buFontTx/>
            </a:pP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789805" y="3829685"/>
            <a:ext cx="406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910590" y="1124585"/>
            <a:ext cx="10224770" cy="4608830"/>
          </a:xfrm>
          <a:prstGeom prst="roundRect">
            <a:avLst/>
          </a:prstGeom>
          <a:solidFill>
            <a:schemeClr val="lt1">
              <a:alpha val="62000"/>
            </a:schemeClr>
          </a:solidFill>
          <a:ln>
            <a:solidFill>
              <a:srgbClr val="3F50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正方形"/>
          <p:cNvGrpSpPr/>
          <p:nvPr userDrawn="1"/>
        </p:nvGrpSpPr>
        <p:grpSpPr>
          <a:xfrm>
            <a:off x="0" y="3124415"/>
            <a:ext cx="1622543" cy="805061"/>
            <a:chOff x="0" y="2343311"/>
            <a:chExt cx="1217066" cy="603796"/>
          </a:xfrm>
        </p:grpSpPr>
        <p:sp>
          <p:nvSpPr>
            <p:cNvPr id="8" name="圆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底图"/>
          <p:cNvGrpSpPr/>
          <p:nvPr userDrawn="1"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0" name="任意多边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</a:endParaRPr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563" y="1932519"/>
            <a:ext cx="9142810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563" y="4084265"/>
            <a:ext cx="914281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  <a:endParaRPr lang="zh-CN" altLang="en-US" noProof="0" smtClean="0"/>
          </a:p>
        </p:txBody>
      </p:sp>
      <p:pic>
        <p:nvPicPr>
          <p:cNvPr id="4" name="图片 3" descr="未标题-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70" y="1052830"/>
            <a:ext cx="6249035" cy="301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 userDrawn="1"/>
        </p:nvSpPr>
        <p:spPr>
          <a:xfrm>
            <a:off x="-48895" y="367030"/>
            <a:ext cx="12287885" cy="3096260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559415" y="366759"/>
            <a:ext cx="1622543" cy="799981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0223" y="1076771"/>
            <a:ext cx="9142810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5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30033" y="2753170"/>
            <a:ext cx="914281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55" y="404495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548640"/>
            <a:ext cx="77012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32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2022年江苏省C++编程爱好者线上交流活动</a:t>
            </a:r>
            <a:endParaRPr lang="zh-CN" altLang="en-US" sz="32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65"/>
          <p:cNvSpPr/>
          <p:nvPr userDrawn="1"/>
        </p:nvSpPr>
        <p:spPr>
          <a:xfrm>
            <a:off x="-31115" y="6065520"/>
            <a:ext cx="12251690" cy="79248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 165"/>
          <p:cNvSpPr/>
          <p:nvPr userDrawn="1"/>
        </p:nvSpPr>
        <p:spPr>
          <a:xfrm flipV="1">
            <a:off x="118110" y="836930"/>
            <a:ext cx="12251690" cy="76200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正方形"/>
          <p:cNvGrpSpPr/>
          <p:nvPr userDrawn="1"/>
        </p:nvGrpSpPr>
        <p:grpSpPr>
          <a:xfrm flipH="1">
            <a:off x="10703560" y="121920"/>
            <a:ext cx="1468755" cy="715010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" y="44450"/>
            <a:ext cx="749300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10590" y="260985"/>
            <a:ext cx="6291580" cy="4914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sz="2600" dirty="0">
                <a:solidFill>
                  <a:srgbClr val="1D71A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兰米大黑" panose="02000503000000000000" charset="-122"/>
                <a:ea typeface="兰米大黑" panose="02000503000000000000" charset="-122"/>
                <a:cs typeface="兰米大黑" panose="02000503000000000000" charset="-122"/>
                <a:sym typeface="+mn-ea"/>
              </a:rPr>
              <a:t>2022年江苏省C++编程爱好者线上交流活动</a:t>
            </a:r>
            <a:endParaRPr lang="zh-CN" altLang="en-US" sz="2600" dirty="0">
              <a:solidFill>
                <a:srgbClr val="4680A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兰米大黑" panose="02000503000000000000" charset="-122"/>
              <a:ea typeface="兰米大黑" panose="02000503000000000000" charset="-122"/>
              <a:cs typeface="兰米大黑" panose="02000503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底图"/>
          <p:cNvGrpSpPr/>
          <p:nvPr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1" name="任意多边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042" y="152400"/>
            <a:ext cx="975233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042" y="1600200"/>
            <a:ext cx="975233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55650" indent="-304800" algn="l" defTabSz="1218565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0650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9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0883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596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11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202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8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底图"/>
          <p:cNvGrpSpPr/>
          <p:nvPr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1" name="任意多边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042" y="152400"/>
            <a:ext cx="975233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042" y="1600200"/>
            <a:ext cx="975233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55650" indent="-304800" algn="l" defTabSz="1218565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0650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9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0883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596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11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202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8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底图"/>
          <p:cNvGrpSpPr/>
          <p:nvPr/>
        </p:nvGrpSpPr>
        <p:grpSpPr>
          <a:xfrm>
            <a:off x="1" y="5409217"/>
            <a:ext cx="12190413" cy="1462483"/>
            <a:chOff x="0" y="4056912"/>
            <a:chExt cx="9144000" cy="1096862"/>
          </a:xfrm>
        </p:grpSpPr>
        <p:sp>
          <p:nvSpPr>
            <p:cNvPr id="21" name="任意多边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042" y="152400"/>
            <a:ext cx="975233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042" y="1600200"/>
            <a:ext cx="975233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55650" indent="-304800" algn="l" defTabSz="1218565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0650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9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0883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59685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11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202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870" indent="-304800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54960" y="2016760"/>
            <a:ext cx="58286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468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 T L </a:t>
            </a:r>
            <a:r>
              <a:rPr lang="zh-CN" altLang="en-US" sz="7200" b="1" dirty="0">
                <a:solidFill>
                  <a:srgbClr val="468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7200" b="1" dirty="0">
                <a:solidFill>
                  <a:srgbClr val="468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200" b="1" dirty="0">
                <a:solidFill>
                  <a:srgbClr val="468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zh-CN" altLang="en-US" sz="7200" b="1" dirty="0">
              <a:solidFill>
                <a:srgbClr val="4681A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390" y="3789045"/>
            <a:ext cx="3694430" cy="2783840"/>
          </a:xfrm>
          <a:prstGeom prst="rect">
            <a:avLst/>
          </a:prstGeom>
        </p:spPr>
      </p:pic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2765425" y="4004310"/>
            <a:ext cx="5692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主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讲：泰州市第二中学附属初中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谢志锋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  </a:t>
            </a:r>
            <a:endParaRPr lang="zh-CN" altLang="en-US" sz="2400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桃醉相思楷" panose="02000503000000000000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桃醉相思楷" panose="02000503000000000000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时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间：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2023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月</a:t>
            </a:r>
            <a:r>
              <a:rPr lang="en-US" altLang="zh-CN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桃醉相思楷" panose="02000503000000000000" charset="-122"/>
              </a:rPr>
              <a:t>日</a:t>
            </a:r>
            <a:endParaRPr lang="zh-CN" altLang="en-US" sz="2400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桃醉相思楷" panose="02000503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190" y="1151890"/>
            <a:ext cx="8105775" cy="720090"/>
          </a:xfrm>
        </p:spPr>
        <p:txBody>
          <a:bodyPr vert="horz" lIns="121899" tIns="60949" rIns="121899" bIns="60949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vector 的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push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_back 与 pop_back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7771130" cy="3704590"/>
          </a:xfrm>
        </p:spPr>
        <p:txBody>
          <a:bodyPr vert="horz" lIns="121899" tIns="60949" rIns="121899" bIns="60949" rtlCol="0">
            <a:normAutofit/>
          </a:bodyPr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p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ush_back(x)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的作用是在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v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ector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的末尾加入一个元素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x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push_back(x)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O(1) 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pop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_back(x)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的作用是在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v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ector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的末尾删除一个元素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x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pop_back(x)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O(1) 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None/>
            </a:pPr>
            <a:endParaRPr lang="en-US" sz="2400" b="1">
              <a:latin typeface="+mn-ea"/>
              <a:ea typeface="+mn-ea"/>
              <a:cs typeface="+mn-ea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38465" y="2060575"/>
            <a:ext cx="3895090" cy="2415540"/>
            <a:chOff x="12659" y="3245"/>
            <a:chExt cx="6134" cy="3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73" y="3483"/>
              <a:ext cx="6020" cy="333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2659" y="3245"/>
              <a:ext cx="5856" cy="380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432435" y="1908175"/>
            <a:ext cx="1007681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for(int i = 1; i &lt;= n; i++) {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	cin &gt;&gt; a[i];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	b[i] = a[i]; //复制一份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}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sort(b + 1, b + 1 + n);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int t = unique(b + 1, b + 1 + n) - b - 1; 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for(int i = 1; i &lt; n + 1; i++)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	a[i] = lower_bound(b + 1, b + 1 + t, a[i]) - b;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for(int i = 1;i &lt;= t;i++)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	cout &lt;&lt; a[i] &lt;&lt; " ";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764665"/>
            <a:ext cx="1007681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卡片查询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有n（1≤N,Q≤2×10</a:t>
            </a:r>
            <a:r>
              <a:rPr lang="zh-CN" altLang="en-US" sz="2400" b="1" baseline="30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）个箱子，进行以下三种操作：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i j 将写有数字i的卡片放到j号箱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 i 问i号箱里放的所有卡片的数字，升序输出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 i 问写有数字i的卡片所在的箱子编号，升序输出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95325" y="2132330"/>
            <a:ext cx="232791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1 1 1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1 2 4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1 1 4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1 1 4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3 1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3 2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694690" y="1629410"/>
            <a:ext cx="23279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输入样例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45785" y="1629410"/>
            <a:ext cx="23279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输出样例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735320" y="2060575"/>
            <a:ext cx="232791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1 2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1 1 2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390" y="3789045"/>
            <a:ext cx="3694430" cy="2783840"/>
          </a:xfrm>
          <a:prstGeom prst="rect">
            <a:avLst/>
          </a:prstGeom>
        </p:spPr>
      </p:pic>
      <p:sp>
        <p:nvSpPr>
          <p:cNvPr id="184" name=" 184"/>
          <p:cNvSpPr/>
          <p:nvPr/>
        </p:nvSpPr>
        <p:spPr>
          <a:xfrm>
            <a:off x="2854325" y="1557020"/>
            <a:ext cx="1583690" cy="1583690"/>
          </a:xfrm>
          <a:prstGeom prst="ellipse">
            <a:avLst/>
          </a:prstGeom>
          <a:solidFill>
            <a:srgbClr val="7BC14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endParaRPr lang="zh-CN" altLang="en-US" sz="72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 184"/>
          <p:cNvSpPr/>
          <p:nvPr/>
        </p:nvSpPr>
        <p:spPr>
          <a:xfrm>
            <a:off x="5158740" y="2205355"/>
            <a:ext cx="1240790" cy="124079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 184"/>
          <p:cNvSpPr/>
          <p:nvPr/>
        </p:nvSpPr>
        <p:spPr>
          <a:xfrm>
            <a:off x="5734685" y="4077335"/>
            <a:ext cx="1070610" cy="10706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48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4798695" y="5733415"/>
            <a:ext cx="832485" cy="8324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4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ldLvl="0" animBg="1"/>
      <p:bldP spid="2" grpId="0" bldLvl="0" animBg="1"/>
      <p:bldP spid="4" grpId="0" bldLvl="0" animBg="1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19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vector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front 与 back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1038840" cy="3946525"/>
          </a:xfrm>
        </p:spPr>
        <p:txBody>
          <a:bodyPr vert="horz" lIns="121899" tIns="60949" rIns="121899" bIns="60949" rtlCol="0">
            <a:normAutofit/>
          </a:bodyPr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front() v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ector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的成员函数，它的作用是返回容器中第一个元素的值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front()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函数的时间复杂度是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O(1)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back() v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ector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的成员函数，它的作用是返回容器中最后一个元素的值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back()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函数的时间复杂度是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O(1)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None/>
            </a:pP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14820" y="4148455"/>
            <a:ext cx="3501390" cy="1282065"/>
            <a:chOff x="10052" y="6307"/>
            <a:chExt cx="5514" cy="20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65" y="6533"/>
              <a:ext cx="5401" cy="179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0052" y="6307"/>
              <a:ext cx="5514" cy="1922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50419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容器中的迭代器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0643870" cy="3944620"/>
          </a:xfrm>
        </p:spPr>
        <p:txBody>
          <a:bodyPr vert="horz" lIns="121899" tIns="60949" rIns="121899" bIns="60949" rtlCol="0">
            <a:normAutofit lnSpcReduction="10000"/>
          </a:bodyPr>
          <a:lstStyle/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在每种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STL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容器中都定义了自己的迭代器类型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(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iterator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是一种检查容器内元素并遍历元素的数据类型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迭代器相当于一种指针，是容器中一个元素的地址，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(*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才会指向具体的元素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中的迭代器定义：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	vector&lt;typename&gt;:: iterator it;</a:t>
            </a: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begin()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函数的返回值是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v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ector对象中首元素的迭代器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end()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函数的返回值是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vector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对象中尾元素的后一位的迭代器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50419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通过迭代器访问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vector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中的元素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20" y="2103120"/>
            <a:ext cx="4485068" cy="1732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80" y="2094155"/>
            <a:ext cx="4184014" cy="1543685"/>
          </a:xfrm>
          <a:prstGeom prst="rect">
            <a:avLst/>
          </a:prstGeom>
        </p:spPr>
      </p:pic>
      <p:sp>
        <p:nvSpPr>
          <p:cNvPr id="4" name="内容占位符 5"/>
          <p:cNvSpPr>
            <a:spLocks noGrp="1"/>
          </p:cNvSpPr>
          <p:nvPr/>
        </p:nvSpPr>
        <p:spPr>
          <a:xfrm>
            <a:off x="504190" y="4149090"/>
            <a:ext cx="11407140" cy="16129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800" indent="-304800" algn="l" defTabSz="121856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55650" indent="-304800" algn="l" defTabSz="121856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20650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579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10883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596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11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202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8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对比可知，</a:t>
            </a:r>
            <a:r>
              <a:rPr lang="en-US" altLang="zh-CN" sz="2400" b="1"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a[i] 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和</a:t>
            </a:r>
            <a:r>
              <a:rPr lang="en-US" altLang="zh-CN" sz="2400" b="1"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 *(a.begin()+i) 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是等价的。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+mn-ea"/>
              <a:sym typeface="+mn-ea"/>
            </a:endParaRPr>
          </a:p>
          <a:p>
            <a:pPr marL="0" lvl="0" indent="0" algn="l" defTabSz="914400" eaLnBrk="0" fontAlgn="auto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None/>
            </a:pPr>
            <a:r>
              <a:rPr lang="zh-CN" sz="2400" b="1">
                <a:latin typeface="+mn-ea"/>
                <a:ea typeface="+mn-ea"/>
                <a:cs typeface="+mn-ea"/>
                <a:sym typeface="+mn-ea"/>
              </a:rPr>
              <a:t>注意：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a.begin() + i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这种迭代器加整数的写法是一个特例，其他有这种特性的容器只有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string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和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deque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 eaLnBrk="0" hangingPunct="0">
              <a:lnSpc>
                <a:spcPct val="150000"/>
              </a:lnSpc>
              <a:buClrTx/>
              <a:buSzPct val="80000"/>
              <a:buNone/>
            </a:pP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300" y="2059940"/>
            <a:ext cx="4320000" cy="183600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5670" y="2059940"/>
            <a:ext cx="4140000" cy="183600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50419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迭代器中的自加（自减）操作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970" y="2791460"/>
            <a:ext cx="4485068" cy="1732280"/>
          </a:xfrm>
          <a:prstGeom prst="rect">
            <a:avLst/>
          </a:prstGeom>
        </p:spPr>
      </p:pic>
      <p:sp>
        <p:nvSpPr>
          <p:cNvPr id="4" name="内容占位符 5"/>
          <p:cNvSpPr>
            <a:spLocks noGrp="1"/>
          </p:cNvSpPr>
          <p:nvPr/>
        </p:nvSpPr>
        <p:spPr>
          <a:xfrm>
            <a:off x="504190" y="1943735"/>
            <a:ext cx="11501755" cy="57912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800" indent="-304800" algn="l" defTabSz="121856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55650" indent="-304800" algn="l" defTabSz="121856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20650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579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10883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596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11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202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8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eaLnBrk="0" hangingPunct="0">
              <a:lnSpc>
                <a:spcPct val="150000"/>
              </a:lnSpc>
              <a:buClrTx/>
              <a:buSzPct val="80000"/>
              <a:buNone/>
            </a:pPr>
            <a:r>
              <a:rPr lang="zh-CN" sz="2400">
                <a:latin typeface="+mn-ea"/>
                <a:ea typeface="+mn-ea"/>
                <a:cs typeface="+mn-ea"/>
                <a:sym typeface="+mn-ea"/>
              </a:rPr>
              <a:t>迭代器支持自加操作：</a:t>
            </a:r>
            <a:r>
              <a:rPr lang="en-US" altLang="zh-CN" sz="2400">
                <a:latin typeface="+mn-ea"/>
                <a:ea typeface="+mn-ea"/>
                <a:cs typeface="+mn-ea"/>
                <a:sym typeface="+mn-ea"/>
              </a:rPr>
              <a:t>++it </a:t>
            </a:r>
            <a:r>
              <a:rPr lang="zh-CN" altLang="en-US" sz="2400">
                <a:latin typeface="+mn-ea"/>
                <a:ea typeface="+mn-ea"/>
                <a:cs typeface="+mn-ea"/>
                <a:sym typeface="+mn-ea"/>
              </a:rPr>
              <a:t>和</a:t>
            </a:r>
            <a:r>
              <a:rPr lang="en-US" altLang="zh-CN" sz="2400">
                <a:latin typeface="+mn-ea"/>
                <a:ea typeface="+mn-ea"/>
                <a:cs typeface="+mn-ea"/>
                <a:sym typeface="+mn-ea"/>
              </a:rPr>
              <a:t> it++ </a:t>
            </a:r>
            <a:r>
              <a:rPr lang="zh-CN" altLang="en-US" sz="2400">
                <a:latin typeface="+mn-ea"/>
                <a:ea typeface="+mn-ea"/>
                <a:cs typeface="+mn-ea"/>
                <a:sym typeface="+mn-ea"/>
              </a:rPr>
              <a:t>（自减操作同理），于是有第三种遍历</a:t>
            </a:r>
            <a:r>
              <a:rPr lang="en-US" altLang="zh-CN" sz="2400">
                <a:latin typeface="+mn-ea"/>
                <a:ea typeface="+mn-ea"/>
                <a:cs typeface="+mn-ea"/>
                <a:sym typeface="+mn-ea"/>
              </a:rPr>
              <a:t> vector</a:t>
            </a:r>
            <a:r>
              <a:rPr lang="zh-CN" altLang="en-US" sz="2400">
                <a:latin typeface="+mn-ea"/>
                <a:ea typeface="+mn-ea"/>
                <a:cs typeface="+mn-ea"/>
                <a:sym typeface="+mn-ea"/>
              </a:rPr>
              <a:t>元素的写法：</a:t>
            </a:r>
            <a:endParaRPr lang="zh-CN" altLang="en-US" sz="2400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5" y="2810510"/>
            <a:ext cx="4756785" cy="1739265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504190" y="4652645"/>
            <a:ext cx="11582400" cy="13919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800" indent="-304800" algn="l" defTabSz="121856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55650" indent="-304800" algn="l" defTabSz="121856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20650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579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10883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59685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11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202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870" indent="-304800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914400" eaLnBrk="0" hangingPunct="0">
              <a:lnSpc>
                <a:spcPct val="150000"/>
              </a:lnSpc>
              <a:buClrTx/>
              <a:buSzPct val="80000"/>
              <a:buNone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190" y="4837430"/>
            <a:ext cx="11090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algn="l" defTabSz="914400" eaLnBrk="0" hangingPunct="0">
              <a:lnSpc>
                <a:spcPct val="150000"/>
              </a:lnSpc>
              <a:buClrTx/>
              <a:buSzPct val="80000"/>
              <a:buNone/>
            </a:pPr>
            <a:r>
              <a:rPr lang="zh-CN" altLang="en-US" sz="2400"/>
              <a:t>这种使用迭代器的自加操作来遍历容器的做法在</a:t>
            </a:r>
            <a:r>
              <a:rPr lang="en-US" altLang="zh-CN" sz="2400"/>
              <a:t>STL</a:t>
            </a:r>
            <a:r>
              <a:rPr lang="zh-CN" altLang="en-US" sz="2400"/>
              <a:t>容器操作中是被普遍支持的。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63245" y="2762250"/>
            <a:ext cx="4716000" cy="1835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22340" y="2762250"/>
            <a:ext cx="4320000" cy="1835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vector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谁的孙子最多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435615" y="1764000"/>
            <a:ext cx="7560000" cy="4161790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给定一棵树，其中1号节点是根节点，问哪一个节点的孙子节点最多，有多少个。（孙子节点，就是儿子节点的儿子节点。）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【输入要求】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第一行一个整数N（N≤100000），表示树节点的个数。此后N行，第i行包含一个整数Ci，表示i号节点儿子节点的个数，随后共Ci个整数，分别表示一个i号节点的儿子节点。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【输出要求】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一行两个整数，表示孙子节点最多的节点，以及其孙子节点的个数，如果有多个，输出编号最小的。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2000" y="1764000"/>
            <a:ext cx="1694180" cy="3773805"/>
          </a:xfrm>
          <a:prstGeom prst="rect">
            <a:avLst/>
          </a:prstGeom>
        </p:spPr>
        <p:txBody>
          <a:bodyPr vert="horz" wrap="square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【输入样例】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2 2 3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1 4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1 5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【输出样例】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1 1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340485"/>
            <a:ext cx="4519295" cy="370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1340485"/>
            <a:ext cx="5965190" cy="3338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4055" y="1181100"/>
            <a:ext cx="4680000" cy="410464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2930" y="1181100"/>
            <a:ext cx="5400000" cy="410464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ector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9942830" cy="3913505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nsert(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it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x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)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用来向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容器的迭代器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it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处插入一个元素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x </a:t>
            </a: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nsert(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it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n, x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)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用来向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容器的迭代器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it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处插入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n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个相同元素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x </a:t>
            </a: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intsert() 函数的时间复杂度为O(N)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7885" y="3549650"/>
            <a:ext cx="4424045" cy="2066925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3630930"/>
            <a:ext cx="3765550" cy="194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ector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9935845" cy="339725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erase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(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it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)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: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删除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容器中迭代器为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it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处的单个元素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erase(itx, ity):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删除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容器中迭代器为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[itx, ity)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内的所有元素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clear():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清除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容器中的所有元素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以上函数的时间复杂度均为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O(N)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77837" y="1268095"/>
            <a:ext cx="6998208" cy="365556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966710" y="1196975"/>
            <a:ext cx="287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容器的常用函数：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055" y="1196340"/>
            <a:ext cx="2016125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92001" y="1584000"/>
            <a:ext cx="3456000" cy="42462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size()		empty()</a:t>
            </a:r>
            <a:endParaRPr lang="en-US" altLang="zh-CN"/>
          </a:p>
          <a:p>
            <a:r>
              <a:rPr lang="en-US" altLang="zh-CN"/>
              <a:t>front()		back()	</a:t>
            </a:r>
            <a:endParaRPr lang="en-US" altLang="zh-CN"/>
          </a:p>
          <a:p>
            <a:r>
              <a:rPr lang="en-US" altLang="zh-CN"/>
              <a:t>push_back()	pop_back()</a:t>
            </a:r>
            <a:endParaRPr lang="en-US" altLang="zh-CN"/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/>
              <a:t>迭代器：</a:t>
            </a:r>
            <a:endParaRPr lang="zh-CN" altLang="en-US"/>
          </a:p>
          <a:p>
            <a:r>
              <a:rPr lang="en-US" altLang="zh-CN"/>
              <a:t>begin()		end()</a:t>
            </a:r>
            <a:endParaRPr lang="en-US" altLang="zh-CN"/>
          </a:p>
          <a:p>
            <a:r>
              <a:rPr lang="en-US" altLang="zh-CN"/>
              <a:t>rbegin()		rend()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遍历：</a:t>
            </a:r>
            <a:endParaRPr lang="zh-CN" altLang="en-US"/>
          </a:p>
          <a:p>
            <a:r>
              <a:rPr lang="zh-CN" altLang="en-US"/>
              <a:t>下标遍历</a:t>
            </a:r>
            <a:r>
              <a:rPr lang="en-US" altLang="zh-CN"/>
              <a:t> []	</a:t>
            </a:r>
            <a:r>
              <a:rPr lang="zh-CN" altLang="en-US"/>
              <a:t>迭代遍历</a:t>
            </a:r>
            <a:r>
              <a:rPr lang="en-US" altLang="zh-CN"/>
              <a:t> ++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插入：</a:t>
            </a:r>
            <a:endParaRPr lang="zh-CN" altLang="en-US"/>
          </a:p>
          <a:p>
            <a:r>
              <a:rPr lang="en-US" altLang="zh-CN"/>
              <a:t>insert()</a:t>
            </a:r>
            <a:endParaRPr lang="en-US" altLang="zh-CN"/>
          </a:p>
          <a:p>
            <a:r>
              <a:rPr lang="zh-CN" altLang="en-US"/>
              <a:t>删除：</a:t>
            </a:r>
            <a:endParaRPr lang="zh-CN" altLang="en-US"/>
          </a:p>
          <a:p>
            <a:r>
              <a:rPr lang="en-US" altLang="zh-CN"/>
              <a:t>erase()		clear()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4000" y="1800000"/>
            <a:ext cx="8889365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STL 是 Standard Template Library</a:t>
            </a:r>
            <a:r>
              <a:rPr lang="en-US" altLang="zh-CN" sz="2000" b="1">
                <a:latin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的英文缩写，意思是：标准模板库。</a:t>
            </a:r>
            <a:endParaRPr lang="zh-CN" altLang="en-US" sz="2000" b="1">
              <a:latin typeface="+mn-ea"/>
              <a:cs typeface="+mn-ea"/>
              <a:sym typeface="+mn-ea"/>
            </a:endParaRPr>
          </a:p>
          <a:p>
            <a:pPr marL="342900" indent="-342900" algn="l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STL从广义上可以分为三类：</a:t>
            </a:r>
            <a:br>
              <a:rPr lang="zh-CN" altLang="en-US" sz="2000" b="1">
                <a:latin typeface="+mn-ea"/>
                <a:cs typeface="+mn-ea"/>
                <a:sym typeface="+mn-ea"/>
              </a:rPr>
            </a:br>
            <a:r>
              <a:rPr lang="en-US" altLang="zh-CN" sz="2000" b="1">
                <a:latin typeface="+mn-ea"/>
                <a:cs typeface="+mn-ea"/>
                <a:sym typeface="+mn-ea"/>
              </a:rPr>
              <a:t>	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algorithm（算法）、container（容器）和iterator（迭代器）</a:t>
            </a:r>
            <a:endParaRPr lang="zh-CN" altLang="en-US" sz="2000" b="1">
              <a:latin typeface="+mn-ea"/>
              <a:cs typeface="+mn-ea"/>
              <a:sym typeface="+mn-ea"/>
            </a:endParaRPr>
          </a:p>
          <a:p>
            <a:pPr marL="342900" indent="-342900" algn="l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</a:rPr>
              <a:t>容器和算法之间通过迭代器进行无缝连接。</a:t>
            </a:r>
            <a:endParaRPr lang="zh-CN" altLang="en-US" sz="2000" b="1">
              <a:latin typeface="+mn-ea"/>
              <a:cs typeface="+mn-ea"/>
            </a:endParaRPr>
          </a:p>
          <a:p>
            <a:pPr indent="0" algn="l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342900" indent="-342900" algn="l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使用</a:t>
            </a:r>
            <a:r>
              <a:rPr lang="en-US" altLang="zh-CN" sz="2000" b="1">
                <a:latin typeface="+mn-ea"/>
                <a:cs typeface="+mn-ea"/>
                <a:sym typeface="+mn-ea"/>
              </a:rPr>
              <a:t>STL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中现成的算法和数据结构模板，能有效地提高代码效率和正确性，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让程序的可读性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更高。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marL="342900" indent="-342900" algn="just" eaLnBrk="0" fontAlgn="auto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程序竞赛语言：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C with STL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2255" y="1052830"/>
            <a:ext cx="11664950" cy="4824095"/>
            <a:chOff x="413" y="1658"/>
            <a:chExt cx="18370" cy="7597"/>
          </a:xfrm>
        </p:grpSpPr>
        <p:sp>
          <p:nvSpPr>
            <p:cNvPr id="3" name="圆角矩形 2"/>
            <p:cNvSpPr/>
            <p:nvPr/>
          </p:nvSpPr>
          <p:spPr>
            <a:xfrm>
              <a:off x="413" y="2117"/>
              <a:ext cx="18370" cy="7138"/>
            </a:xfrm>
            <a:prstGeom prst="roundRect">
              <a:avLst>
                <a:gd name="adj" fmla="val 5263"/>
              </a:avLst>
            </a:prstGeom>
            <a:noFill/>
            <a:ln w="57150">
              <a:solidFill>
                <a:srgbClr val="4680A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80" y="1658"/>
              <a:ext cx="2372" cy="907"/>
            </a:xfrm>
            <a:prstGeom prst="roundRect">
              <a:avLst/>
            </a:prstGeom>
            <a:solidFill>
              <a:srgbClr val="4680A3"/>
            </a:solidFill>
            <a:ln>
              <a:solidFill>
                <a:srgbClr val="468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66935" y="1916430"/>
            <a:ext cx="1728470" cy="3276600"/>
            <a:chOff x="15381" y="3018"/>
            <a:chExt cx="2722" cy="5160"/>
          </a:xfrm>
        </p:grpSpPr>
        <p:sp>
          <p:nvSpPr>
            <p:cNvPr id="4" name="圆角矩形 3"/>
            <p:cNvSpPr/>
            <p:nvPr/>
          </p:nvSpPr>
          <p:spPr>
            <a:xfrm>
              <a:off x="15381" y="3018"/>
              <a:ext cx="2722" cy="964"/>
            </a:xfrm>
            <a:prstGeom prst="roundRect">
              <a:avLst>
                <a:gd name="adj" fmla="val 50000"/>
              </a:avLst>
            </a:prstGeom>
            <a:solidFill>
              <a:srgbClr val="468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容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器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1" y="5116"/>
              <a:ext cx="2722" cy="964"/>
            </a:xfrm>
            <a:prstGeom prst="roundRect">
              <a:avLst>
                <a:gd name="adj" fmla="val 50000"/>
              </a:avLst>
            </a:prstGeom>
            <a:solidFill>
              <a:srgbClr val="468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迭代器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1" y="7214"/>
              <a:ext cx="2722" cy="964"/>
            </a:xfrm>
            <a:prstGeom prst="roundRect">
              <a:avLst>
                <a:gd name="adj" fmla="val 50000"/>
              </a:avLst>
            </a:prstGeom>
            <a:solidFill>
              <a:srgbClr val="468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算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法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16458" y="4020"/>
              <a:ext cx="567" cy="1077"/>
            </a:xfrm>
            <a:prstGeom prst="up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16458" y="6107"/>
              <a:ext cx="567" cy="1077"/>
            </a:xfrm>
            <a:prstGeom prst="up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94055" y="1196340"/>
            <a:ext cx="3517265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实现二维数组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19164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每一行的列数都相等的二维数组的定义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62000" y="2331085"/>
            <a:ext cx="10837545" cy="313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ector&lt;vector&lt;int&gt;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 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vector&lt;int&gt;(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-1));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//5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列，初值为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vector&lt;vector&lt;int&gt; &gt; V(6,vector&lt;int&gt;());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for(int i = 0;i &lt; 6;i++)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V[i].resize(6);//每行6列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vector&lt;int&gt;v[10];  </a:t>
            </a:r>
            <a:r>
              <a:rPr lang="zh-CN" altLang="en-US" sz="2400"/>
              <a:t> 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40000" y="1692000"/>
            <a:ext cx="10800000" cy="4495800"/>
          </a:xfrm>
        </p:spPr>
        <p:txBody>
          <a:bodyPr/>
          <a:lstStyle/>
          <a:p>
            <a:pPr marL="342900" indent="-34290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deque（double-ended queue），顾名思义，是双端队列，也是动态数组的一种形式。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8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需要包含头文件&lt;bits/stdc++.h&gt;或头文件&lt;</a:t>
            </a:r>
            <a:r>
              <a:rPr lang="en-US" altLang="zh-CN" sz="2000" b="1" noProof="1">
                <a:latin typeface="+mn-ea"/>
                <a:ea typeface="+mn-ea"/>
                <a:cs typeface="+mn-ea"/>
                <a:sym typeface="+mn-ea"/>
              </a:rPr>
              <a:t>deque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&gt;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8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deque 的大小是动态的。支持在头部或尾部快速插入/删除、 快速随机访问、在任意位置的插入/删除等操作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8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deque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与vector不同之处在于支持高效插入和删除容器的</a:t>
            </a:r>
            <a:r>
              <a:rPr lang="zh-CN" altLang="en-US" sz="2000" b="1" noProof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头部元素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endParaRPr lang="zh-CN" altLang="en-US" b="1" noProof="1">
              <a:cs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deque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966710" y="1196975"/>
            <a:ext cx="287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deque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容器的常用函数：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2001" y="1584000"/>
            <a:ext cx="3456000" cy="42462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size()		empty()</a:t>
            </a:r>
            <a:endParaRPr lang="en-US" altLang="zh-CN"/>
          </a:p>
          <a:p>
            <a:r>
              <a:rPr lang="en-US" altLang="zh-CN"/>
              <a:t>front()		back()	</a:t>
            </a:r>
            <a:endParaRPr lang="en-US" altLang="zh-CN"/>
          </a:p>
          <a:p>
            <a:r>
              <a:rPr lang="en-US" altLang="zh-CN"/>
              <a:t>push_back()	pop_back()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push_front()	pop_front()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迭代器：</a:t>
            </a:r>
            <a:endParaRPr lang="zh-CN" altLang="en-US"/>
          </a:p>
          <a:p>
            <a:r>
              <a:rPr lang="en-US" altLang="zh-CN"/>
              <a:t>begin()		end()</a:t>
            </a:r>
            <a:endParaRPr lang="en-US" altLang="zh-CN"/>
          </a:p>
          <a:p>
            <a:r>
              <a:rPr lang="en-US" altLang="zh-CN"/>
              <a:t>rbegin()		rend()</a:t>
            </a:r>
            <a:endParaRPr lang="en-US" altLang="zh-CN"/>
          </a:p>
          <a:p>
            <a:r>
              <a:rPr lang="zh-CN" altLang="en-US"/>
              <a:t>遍历：</a:t>
            </a:r>
            <a:endParaRPr lang="zh-CN" altLang="en-US"/>
          </a:p>
          <a:p>
            <a:r>
              <a:rPr lang="zh-CN" altLang="en-US"/>
              <a:t>下标遍历</a:t>
            </a:r>
            <a:r>
              <a:rPr lang="en-US" altLang="zh-CN"/>
              <a:t> []	</a:t>
            </a:r>
            <a:r>
              <a:rPr lang="zh-CN" altLang="en-US"/>
              <a:t>迭代遍历</a:t>
            </a:r>
            <a:r>
              <a:rPr lang="en-US" altLang="zh-CN"/>
              <a:t> ++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插入：</a:t>
            </a:r>
            <a:endParaRPr lang="zh-CN" altLang="en-US"/>
          </a:p>
          <a:p>
            <a:r>
              <a:rPr lang="en-US" altLang="zh-CN"/>
              <a:t>insert()</a:t>
            </a:r>
            <a:endParaRPr lang="en-US" altLang="zh-CN"/>
          </a:p>
          <a:p>
            <a:r>
              <a:rPr lang="zh-CN" altLang="en-US"/>
              <a:t>删除：</a:t>
            </a:r>
            <a:endParaRPr lang="zh-CN" altLang="en-US"/>
          </a:p>
          <a:p>
            <a:r>
              <a:rPr lang="en-US" altLang="zh-CN"/>
              <a:t>erase()		clear()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6445" y="1672908"/>
            <a:ext cx="5724525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694055" y="1196340"/>
            <a:ext cx="2016125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deque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vector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的对比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4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1800" y="1943735"/>
            <a:ext cx="10467340" cy="3531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</a:rPr>
              <a:t>两者都支持随机访问[],但 deque 的随机访问常数更大</a:t>
            </a:r>
            <a:endParaRPr lang="zh-CN" altLang="en-US" sz="2000" b="1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</a:rPr>
              <a:t>两者都支持</a:t>
            </a:r>
            <a:r>
              <a:rPr lang="en-US" altLang="zh-CN" sz="20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O(1)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复杂度的尾部操作，</a:t>
            </a:r>
            <a:r>
              <a:rPr lang="zh-CN" altLang="en-US" sz="2000" b="1">
                <a:latin typeface="+mn-ea"/>
                <a:ea typeface="+mn-ea"/>
                <a:cs typeface="+mn-ea"/>
              </a:rPr>
              <a:t>deque 额外支持 O(1) 复杂度的头部操作</a:t>
            </a:r>
            <a:endParaRPr lang="zh-CN" altLang="en-US" sz="2000" b="1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</a:rPr>
              <a:t>两者在中间位置的操作复杂度都为 O(</a:t>
            </a:r>
            <a:r>
              <a:rPr lang="en-US" altLang="zh-CN" sz="2000" b="1">
                <a:latin typeface="+mn-ea"/>
                <a:ea typeface="+mn-ea"/>
                <a:cs typeface="+mn-ea"/>
              </a:rPr>
              <a:t>n</a:t>
            </a:r>
            <a:r>
              <a:rPr lang="zh-CN" altLang="en-US" sz="2000" b="1">
                <a:latin typeface="+mn-ea"/>
                <a:ea typeface="+mn-ea"/>
                <a:cs typeface="+mn-ea"/>
              </a:rPr>
              <a:t>)</a:t>
            </a:r>
            <a:endParaRPr lang="zh-CN" altLang="en-US" sz="2000" b="1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</a:rPr>
              <a:t>所以如果只是当普通数组使用，vector 速度更快；</a:t>
            </a:r>
            <a:br>
              <a:rPr lang="zh-CN" altLang="en-US" sz="2000" b="1">
                <a:latin typeface="+mn-ea"/>
                <a:ea typeface="+mn-ea"/>
                <a:cs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</a:rPr>
              <a:t>但如果要频繁在头、尾部操作，deque 拥有更好的效率。</a:t>
            </a:r>
            <a:endParaRPr lang="zh-CN" altLang="en-US" b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5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deque应用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——滑动窗口(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最大值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)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5602" name="内容占位符 6"/>
          <p:cNvSpPr>
            <a:spLocks noGrp="1" noChangeArrowheads="1"/>
          </p:cNvSpPr>
          <p:nvPr>
            <p:ph sz="quarter" idx="4294967295"/>
          </p:nvPr>
        </p:nvSpPr>
        <p:spPr>
          <a:xfrm>
            <a:off x="467995" y="1835785"/>
            <a:ext cx="8651875" cy="4081780"/>
          </a:xfrm>
        </p:spPr>
        <p:txBody>
          <a:bodyPr>
            <a:noAutofit/>
          </a:bodyPr>
          <a:lstStyle/>
          <a:p>
            <a:pPr marL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给出一个长度为n的数组(n&lt;=1000)，有一个可移动的长度为k的窗口，从最左端开始每个时刻向右移动一格，你的任务是输出每个时刻窗口内最大的数字。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Window position                        	Maxvalue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[1 3 -1] -3 5 3 6 7	 	3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1 [3 -1 -3] 5 3 6 7	 	3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1 3 [-1 -3 5] 3 6 7	 	5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1 3 -1 [-3 5 3] 6 7	 	5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1 3 -1 -3 [5 3 6] 7	 	6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1 3 -1 -3 5 [3 6 7]	 	7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输入数据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两行，第一行两个数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；第二行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个数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输出数据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n-k+1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个数值，表示每个时刻窗口内最大的值</a:t>
            </a:r>
            <a:endParaRPr lang="zh-CN" altLang="en-US" sz="1900" b="1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700" b="1" smtClean="0"/>
          </a:p>
        </p:txBody>
      </p:sp>
      <p:sp>
        <p:nvSpPr>
          <p:cNvPr id="25603" name="文本框 1"/>
          <p:cNvSpPr txBox="1">
            <a:spLocks noChangeArrowheads="1"/>
          </p:cNvSpPr>
          <p:nvPr/>
        </p:nvSpPr>
        <p:spPr bwMode="auto">
          <a:xfrm>
            <a:off x="9119870" y="2564765"/>
            <a:ext cx="2397125" cy="24161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1pPr>
            <a:lvl2pPr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2pPr>
            <a:lvl3pPr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3pPr>
            <a:lvl4pPr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4pPr>
            <a:lvl5pPr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charset="0"/>
                <a:ea typeface="华文仿宋" panose="02010600040101010101" charset="-122"/>
              </a:defRPr>
            </a:lvl9pPr>
          </a:lstStyle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输入样例</a:t>
            </a: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8 3</a:t>
            </a: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 3 -1 -3 5 3 6 7</a:t>
            </a: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输出样例</a:t>
            </a: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1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3 3 5 5 6 7</a:t>
            </a: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</a:pPr>
            <a:endParaRPr lang="zh-CN" altLang="en-US" sz="1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滑动窗口——单调队列解法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7995" y="1764030"/>
            <a:ext cx="10745470" cy="4052570"/>
          </a:xfrm>
        </p:spPr>
        <p:txBody>
          <a:bodyPr>
            <a:normAutofit/>
          </a:bodyPr>
          <a:lstStyle/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先只考虑如何求最大值。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1 3 </a:t>
            </a:r>
            <a:r>
              <a:rPr lang="zh-CN" altLang="en-US" sz="1800" b="1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</a:t>
            </a: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-1 -3 5</a:t>
            </a:r>
            <a:r>
              <a:rPr lang="zh-CN" altLang="en-US" sz="1800" b="1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】</a:t>
            </a: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3 6 7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观察一下这组数据。当 5 被加入窗口后，如果之后的窗口能覆盖到 −1 或 −3，也一定可以覆盖到 5。因此之后的最大值不可能是 −1 或 −3。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从而可以得出一个结论：若窗口中存在 a，当前加入一个数 b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满足 b &gt; a，那么 a 已经没有保留的必要。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如果后面的数比前面的大，那么前面的数不可能成为最大值。 如果后面的数比前面的小，那么两个数都可能成为最大值。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进而产生一种想法：维护一个队列存储可能成为最大值的数，同时保证任何时刻队列元素单调减。</a:t>
            </a:r>
            <a:endParaRPr lang="zh-CN" altLang="en-US" sz="1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滑动窗口——单调队列解法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68000" y="1764000"/>
            <a:ext cx="9857105" cy="4495800"/>
          </a:xfrm>
        </p:spPr>
        <p:txBody>
          <a:bodyPr/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每次窗口向后移动会加入一个新的数，从队尾不断删去比其小的数，然后把这个数插入队尾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同时判断如果队首元素不在当前窗口内则删去队首。 队首元素就是当前窗口的最大值。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7651" name="对象 4"/>
          <p:cNvGraphicFramePr/>
          <p:nvPr/>
        </p:nvGraphicFramePr>
        <p:xfrm>
          <a:off x="844550" y="3215005"/>
          <a:ext cx="3761740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" r:id="rId1" imgW="5553075" imgH="3429000" progId="Paint.Picture">
                  <p:embed/>
                </p:oleObj>
              </mc:Choice>
              <mc:Fallback>
                <p:oleObj name="" r:id="rId1" imgW="5553075" imgH="3429000" progId="Paint.Picture">
                  <p:embed/>
                  <p:pic>
                    <p:nvPicPr>
                      <p:cNvPr id="0" name="图片 616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215005"/>
                        <a:ext cx="3761740" cy="23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3"/>
          <p:cNvSpPr txBox="1">
            <a:spLocks noChangeArrowheads="1"/>
          </p:cNvSpPr>
          <p:nvPr/>
        </p:nvSpPr>
        <p:spPr bwMode="auto">
          <a:xfrm>
            <a:off x="5659120" y="3284855"/>
            <a:ext cx="4735195" cy="2331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先入队，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年轻且大，故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被挤出，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都比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年轻故入队</a:t>
            </a:r>
            <a:endParaRPr lang="zh-CN" altLang="en-US" sz="1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比所有人都年轻，故挤掉所有人入队，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年轻故入队</a:t>
            </a:r>
            <a:endParaRPr lang="zh-CN" altLang="en-US" sz="1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华文仿宋" panose="02010600040101010101" charset="-122"/>
              </a:rPr>
              <a:t>6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华文仿宋" panose="02010600040101010101" charset="-122"/>
              </a:rPr>
              <a:t>、</a:t>
            </a:r>
            <a:r>
              <a:rPr lang="en-US" altLang="zh-CN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华文仿宋" panose="02010600040101010101" charset="-122"/>
              </a:rPr>
              <a:t>7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华文仿宋" panose="02010600040101010101" charset="-122"/>
              </a:rPr>
              <a:t>都比所有人都年轻，故挤掉所有人入队</a:t>
            </a:r>
            <a:endParaRPr lang="zh-CN" altLang="en-US" sz="1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华文仿宋" panose="02010600040101010101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任何时刻，队列中的数都是从大到小单调排列的，最大值即队头元素</a:t>
            </a:r>
            <a:endParaRPr lang="zh-CN" altLang="en-US" sz="1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滑动窗口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复杂度分析与实现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68000" y="1764000"/>
            <a:ext cx="10800000" cy="1583055"/>
          </a:xfrm>
        </p:spPr>
        <p:txBody>
          <a:bodyPr vert="horz" lIns="121899" tIns="60949" rIns="121899" bIns="60949" rtlCol="0">
            <a:normAutofit/>
          </a:bodyPr>
          <a:lstStyle/>
          <a:p>
            <a:pPr marL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由于每个元素各入队、出队一次，时间复杂度为 O(n)。 </a:t>
            </a:r>
            <a:b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</a:b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 deque 简洁地实现，代码量非常小。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注意：队列里存放的是元素的位置。</a:t>
            </a:r>
            <a:endParaRPr lang="zh-CN" altLang="en-US" sz="1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aphicFrame>
        <p:nvGraphicFramePr>
          <p:cNvPr id="28676" name="对象 6"/>
          <p:cNvGraphicFramePr>
            <a:graphicFrameLocks noChangeAspect="1"/>
          </p:cNvGraphicFramePr>
          <p:nvPr/>
        </p:nvGraphicFramePr>
        <p:xfrm>
          <a:off x="3320415" y="3072130"/>
          <a:ext cx="6025515" cy="259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" r:id="rId1" imgW="3454400" imgH="1485900" progId="Paint.Picture">
                  <p:embed/>
                </p:oleObj>
              </mc:Choice>
              <mc:Fallback>
                <p:oleObj name="" r:id="rId1" imgW="3454400" imgH="1485900" progId="Paint.Picture">
                  <p:embed/>
                  <p:pic>
                    <p:nvPicPr>
                      <p:cNvPr id="0" name="图片 7184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415" y="3072130"/>
                        <a:ext cx="6025515" cy="2592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4000" y="1692000"/>
            <a:ext cx="10800000" cy="4495800"/>
          </a:xfrm>
        </p:spPr>
        <p:txBody>
          <a:bodyPr/>
          <a:lstStyle/>
          <a:p>
            <a:pPr marL="342900" indent="-34290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list，顾名思义是链表，表示的是一个双向带头循环链表。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 noProof="1">
                <a:latin typeface="+mn-ea"/>
                <a:ea typeface="+mn-ea"/>
                <a:cs typeface="+mn-ea"/>
                <a:sym typeface="+mn-ea"/>
              </a:rPr>
              <a:t>list 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允许在常数范围内的任意位置进行插入和删除，且前后可以进行双向迭代。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 noProof="1">
                <a:latin typeface="+mn-ea"/>
                <a:ea typeface="+mn-ea"/>
                <a:cs typeface="+mn-ea"/>
                <a:sym typeface="+mn-ea"/>
              </a:rPr>
              <a:t>list 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的缺点和链表一样就是不能支持随机访问（下标访问），优点是在任意位置进行插入和删除的效率更高，都是常数时间复杂度。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0" indent="0" algn="l" defTabSz="914400" eaLnBrk="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None/>
            </a:pP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list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255" y="1344295"/>
            <a:ext cx="11664950" cy="4532630"/>
          </a:xfrm>
          <a:prstGeom prst="roundRect">
            <a:avLst>
              <a:gd name="adj" fmla="val 5263"/>
            </a:avLst>
          </a:prstGeom>
          <a:noFill/>
          <a:ln w="57150">
            <a:solidFill>
              <a:srgbClr val="4680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83293" y="2924810"/>
            <a:ext cx="5222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&amp; MULTISET</a:t>
            </a:r>
            <a:endParaRPr lang="en-US" altLang="zh-CN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2255" y="1052830"/>
            <a:ext cx="11664950" cy="4824095"/>
            <a:chOff x="413" y="1658"/>
            <a:chExt cx="18370" cy="7597"/>
          </a:xfrm>
        </p:grpSpPr>
        <p:sp>
          <p:nvSpPr>
            <p:cNvPr id="4" name="圆角矩形 3"/>
            <p:cNvSpPr/>
            <p:nvPr/>
          </p:nvSpPr>
          <p:spPr>
            <a:xfrm>
              <a:off x="413" y="2117"/>
              <a:ext cx="18370" cy="7138"/>
            </a:xfrm>
            <a:prstGeom prst="roundRect">
              <a:avLst>
                <a:gd name="adj" fmla="val 5263"/>
              </a:avLst>
            </a:prstGeom>
            <a:noFill/>
            <a:ln w="57150">
              <a:solidFill>
                <a:srgbClr val="4680A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80" y="1658"/>
              <a:ext cx="5832" cy="907"/>
            </a:xfrm>
            <a:prstGeom prst="roundRect">
              <a:avLst/>
            </a:prstGeom>
            <a:solidFill>
              <a:srgbClr val="4680A3"/>
            </a:solidFill>
            <a:ln>
              <a:solidFill>
                <a:srgbClr val="468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>
                  <a:sym typeface="+mn-ea"/>
                </a:rPr>
                <a:t>容器（container）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4190" y="1800225"/>
            <a:ext cx="11269345" cy="3571875"/>
          </a:xfrm>
        </p:spPr>
        <p:txBody>
          <a:bodyPr>
            <a:normAutofit lnSpcReduction="20000"/>
          </a:bodyPr>
          <a:lstStyle/>
          <a:p>
            <a:pPr marL="342900" indent="-342900" algn="l" defTabSz="914400" eaLnBrk="0" hangingPunct="0">
              <a:lnSpc>
                <a:spcPct val="150000"/>
              </a:lnSpc>
              <a:spcBef>
                <a:spcPts val="12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容器，顾名思义就是盛放物品的器具。在计算机科学里，物品就是数据，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容器就是存放数据的数据结构，例如：数组、队列、栈、树、图等。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spcBef>
                <a:spcPts val="12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STL容器对常用的数据结构提供了支持，数据结构模板的参数允许我们指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定容器中元素的数据类型，可以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简化编程过程中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许多重复的工作。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spcBef>
                <a:spcPts val="120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容器一般分为序列容器和关联容器。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  <a:p>
            <a:pPr marL="800100" lvl="1" indent="-342900" algn="l" defTabSz="914400" eaLnBrk="0" hangingPunct="0">
              <a:lnSpc>
                <a:spcPct val="150000"/>
              </a:lnSpc>
              <a:spcBef>
                <a:spcPts val="1200"/>
              </a:spcBef>
              <a:buClrTx/>
              <a:buSzPct val="80000"/>
              <a:buFont typeface="宋体" panose="02010600030101010101" pitchFamily="2" charset="-122"/>
              <a:buChar char="—"/>
            </a:pPr>
            <a:r>
              <a:rPr lang="en-US" altLang="zh-CN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序列容器：每个元素均有固定位置，元素排列顺序取决于元素的插入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时间</a:t>
            </a:r>
            <a:r>
              <a:rPr lang="en-US" altLang="zh-CN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和地点。</a:t>
            </a:r>
            <a:endParaRPr lang="en-US" altLang="zh-CN" sz="2000" b="1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marL="800100" lvl="1" indent="-342900" algn="l" defTabSz="914400" eaLnBrk="0" hangingPunct="0">
              <a:lnSpc>
                <a:spcPct val="150000"/>
              </a:lnSpc>
              <a:spcBef>
                <a:spcPts val="1200"/>
              </a:spcBef>
              <a:buClrTx/>
              <a:buSzPct val="80000"/>
              <a:buFont typeface="宋体" panose="02010600030101010101" pitchFamily="2" charset="-122"/>
              <a:buChar char="—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关联容器：</a:t>
            </a:r>
            <a:r>
              <a:rPr lang="en-US" altLang="zh-CN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元素位置取决于特定的排序准则及元素值，与元素的插入顺序无关。</a:t>
            </a:r>
            <a:endParaRPr lang="en-US" altLang="zh-CN" sz="2000" b="1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63380" y="1844675"/>
            <a:ext cx="2385060" cy="1659890"/>
          </a:xfrm>
          <a:prstGeom prst="rect">
            <a:avLst/>
          </a:prstGeom>
          <a:ln w="38100">
            <a:gradFill>
              <a:gsLst>
                <a:gs pos="50000">
                  <a:srgbClr val="9F9967"/>
                </a:gs>
                <a:gs pos="0">
                  <a:srgbClr val="BFBB9A"/>
                </a:gs>
                <a:gs pos="100000">
                  <a:srgbClr val="7E7634"/>
                </a:gs>
              </a:gsLst>
              <a:lin ang="5400000" scaled="1"/>
            </a:gra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04000" y="1692000"/>
            <a:ext cx="11547475" cy="4030980"/>
          </a:xfrm>
        </p:spPr>
        <p:txBody>
          <a:bodyPr vert="horz" anchor="t">
            <a:normAutofit lnSpcReduction="20000"/>
          </a:bodyPr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set 是 STL 中一种关联容器，封装了一种高效的平衡二叉查找树——红黑树</a:t>
            </a: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set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是用来存储同一数据类型的集合</a:t>
            </a:r>
            <a:endParaRPr lang="zh-CN" altLang="en-US" sz="2000" b="1" kern="1200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在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set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华文仿宋" panose="02010600040101010101" charset="-122"/>
              </a:rPr>
              <a:t>中每个元素的值都唯一，而且系统能根据元素的值自动进行排序</a:t>
            </a: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set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支持 O(log</a:t>
            </a:r>
            <a:r>
              <a:rPr lang="en-US" altLang="zh-CN" sz="2000" b="1" kern="1200" baseline="-25000">
                <a:latin typeface="+mn-ea"/>
                <a:ea typeface="+mn-ea"/>
                <a:cs typeface="+mn-ea"/>
                <a:sym typeface="Tw Cen MT" panose="020B0602020104020603" charset="0"/>
              </a:rPr>
              <a:t>2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N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) 复杂度的插入、删除、查找操作，开启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O2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优化后操作效率非常高</a:t>
            </a: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set 不支持插入重复的元素。若要插入重复元素可使用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multiset，其用法与 set 类似</a:t>
            </a: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en-US" altLang="zh-CN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 kern="1200">
                <a:latin typeface="+mn-ea"/>
                <a:ea typeface="+mn-ea"/>
                <a:cs typeface="+mn-ea"/>
                <a:sym typeface="Tw Cen MT" panose="020B0602020104020603" charset="0"/>
              </a:rPr>
              <a:t>中数元素的值不能直接被改变</a:t>
            </a: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使用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set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需要包含头文件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&lt;bits/stdc++.h&gt;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或头文件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&lt;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deque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&gt;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indent="-342900" algn="l" defTabSz="914400" eaLnBrk="0" fontAlgn="auto" hangingPunct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 kern="1200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set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定义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sz="quarter" idx="4294967295"/>
          </p:nvPr>
        </p:nvSpPr>
        <p:spPr>
          <a:xfrm>
            <a:off x="504000" y="1943735"/>
            <a:ext cx="10245090" cy="3345180"/>
          </a:xfrm>
        </p:spPr>
        <p:txBody>
          <a:bodyPr vert="horz" lIns="121899" tIns="60949" rIns="121899" bIns="60949" rtlCol="0">
            <a:norm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None/>
            </a:pPr>
            <a:r>
              <a:rPr lang="zh-CN" altLang="en-US" sz="2000" b="1">
                <a:latin typeface="+mn-ea"/>
                <a:ea typeface="+mn-ea"/>
                <a:cs typeface="+mn-ea"/>
                <a:sym typeface="PMingLiU" panose="02020500000000000000" charset="-120"/>
              </a:rPr>
              <a:t>set</a:t>
            </a:r>
            <a:r>
              <a:rPr lang="en-US" sz="2000" b="1">
                <a:latin typeface="+mn-ea"/>
                <a:ea typeface="+mn-ea"/>
                <a:cs typeface="+mn-ea"/>
                <a:sym typeface="PMingLiU" panose="02020500000000000000" charset="-12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PMingLiU" panose="02020500000000000000" charset="-120"/>
              </a:rPr>
              <a:t>的定义与</a:t>
            </a:r>
            <a:r>
              <a:rPr lang="en-US" altLang="zh-CN" sz="2000" b="1">
                <a:latin typeface="+mn-ea"/>
                <a:ea typeface="+mn-ea"/>
                <a:cs typeface="+mn-ea"/>
                <a:sym typeface="PMingLiU" panose="02020500000000000000" charset="-120"/>
              </a:rPr>
              <a:t> vector </a:t>
            </a:r>
            <a:r>
              <a:rPr lang="zh-CN" altLang="en-US" sz="2000" b="1">
                <a:latin typeface="+mn-ea"/>
                <a:ea typeface="+mn-ea"/>
                <a:cs typeface="+mn-ea"/>
                <a:sym typeface="PMingLiU" panose="02020500000000000000" charset="-120"/>
              </a:rPr>
              <a:t>类似。</a:t>
            </a:r>
            <a:br>
              <a:rPr lang="zh-CN" altLang="en-US" sz="2000" b="1">
                <a:latin typeface="+mn-ea"/>
                <a:ea typeface="+mn-ea"/>
                <a:cs typeface="+mn-ea"/>
                <a:sym typeface="PMingLiU" panose="02020500000000000000" charset="-12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中的元素可以是任意类型的，但是由于需要排序，所以元素必须有序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。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3285490"/>
            <a:ext cx="66802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set&lt;int&gt; a;		//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定义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类型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set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set&lt;double&gt; db;	//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定义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double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类型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set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set&lt;char&gt; ch;		//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定义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char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类型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set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set&lt;node&gt; stu;    	//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定义结构体类型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set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set&lt;int&gt; arr[100]; 	//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定义数组类型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set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的赋值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6147" name="内容占位符 14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1256010" cy="487553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可以像数组一样赋初值，赋值完成后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中的元素是自动排好序的。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没有尾部插入函数push_back()，元素的插入一般使用insert函数进行动态检索插入。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a.insert(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x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)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在集合中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a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中插入元素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x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，x 的类型必须与 set 的元素类型一致。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如果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插入的元素在 set中已存在则会忽略。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4820" y="4220845"/>
            <a:ext cx="3289934" cy="13550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43065" y="4148455"/>
            <a:ext cx="3361055" cy="1547495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4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迭代器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7171" name="内容占位符 5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1339195" cy="394208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set的迭代器是封装了元素节点的指针，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(*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)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指向容器中的具体元素。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相关成员函数：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begin()的返回值是set中首元素的迭代器，是容器中的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  <a:sym typeface="Tw Cen MT" panose="020B0602020104020603" charset="0"/>
              </a:rPr>
              <a:t>最小值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;</a:t>
            </a:r>
            <a:b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end()的返回值是set中尾元素的迭代器的下一个地址；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rbegin()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的返回值是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中尾元素的迭代器，是容器中的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  <a:sym typeface="Tw Cen MT" panose="020B0602020104020603" charset="0"/>
              </a:rPr>
              <a:t>最大值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；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rend()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的返回值是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中首元素的迭代器的下一个地址。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 fontAlgn="auto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set的迭代器仅支持++和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--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，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不支持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+=和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-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=。这意味着无法快速定位到set中的第k个元素。</a:t>
            </a:r>
            <a:endParaRPr lang="en-US" altLang="zh-CN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遍历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1284585" cy="2927350"/>
          </a:xfrm>
        </p:spPr>
        <p:txBody>
          <a:bodyPr vert="horz" lIns="121899" tIns="60949" rIns="121899" bIns="60949" rtlCol="0">
            <a:normAutofit lnSpcReduction="10000"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不能像数组的输出那样使用下标输出，需要使用迭代器依次遍历。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使用迭代器时，要写成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it!=a.end()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b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或者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it!=a.rend() (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倒序输出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)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输出的是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*it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2708910"/>
            <a:ext cx="4445000" cy="3092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26530" y="2655570"/>
            <a:ext cx="4685665" cy="321691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中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的常用函数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11267" name="内容占位符 4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0740390" cy="507365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ize()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返回一个无符号整数，表示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set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中元素的个数。时间复杂度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O(1)。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empty()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判断容器是否为空，返回值是一个bool类型，时间复杂度 O(1)。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clear()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清除set中的所有元素。时间复杂度 O(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N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)，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N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是容器内元素的个数。</a:t>
            </a:r>
            <a:endParaRPr lang="en-US" altLang="zh-CN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5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——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random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12291" name="内容占位符 6"/>
          <p:cNvSpPr>
            <a:spLocks noGrp="1"/>
          </p:cNvSpPr>
          <p:nvPr>
            <p:ph sz="quarter" idx="4294967295"/>
          </p:nvPr>
        </p:nvSpPr>
        <p:spPr>
          <a:xfrm>
            <a:off x="467995" y="1764030"/>
            <a:ext cx="10410190" cy="3970020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明明想在学校中请一些同学一起做一项问卷调查，为了实验的客观性，他先用计算机生成了N个1到1000之间的随机整数（N≤100），对于其中重复的数字，只保留一个，把其余相同的数去掉，不同的数对应着不同的学生的学号。然后再把这些数从小到大排序，按照排好的顺序去找同学做调查。请你协助明明完成"去重"与"排序"的工作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输入要求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第1行为1个正整数，表示所生成的随机数的个数：N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(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 N≤100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)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第2行有N个用空格隔开的正整数，为所产生的随机数。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输出要求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第1行为1个正整数M，表示不相同的随机数的个数。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第2行为M-1个用空格隔开的正整数(行尾没有多余的空格)，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为从小到大排好序的不相同的随机数。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</p:txBody>
      </p:sp>
      <p:sp>
        <p:nvSpPr>
          <p:cNvPr id="12292" name="文本框 1"/>
          <p:cNvSpPr/>
          <p:nvPr/>
        </p:nvSpPr>
        <p:spPr>
          <a:xfrm>
            <a:off x="7776000" y="3084830"/>
            <a:ext cx="4051300" cy="2445385"/>
          </a:xfrm>
          <a:prstGeom prst="rect">
            <a:avLst/>
          </a:prstGeom>
        </p:spPr>
        <p:txBody>
          <a:bodyPr vert="horz" wrap="square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20 40 32 67 40 20 89 300 400 15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输出样例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8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15 20 32 40 67 89 300 400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find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7535545" cy="3387725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find(x) 返回 x 元素的迭代器，</a:t>
            </a:r>
            <a:b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如果找不到 x 就返回 end() 的迭代器。</a:t>
            </a:r>
            <a:b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find()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函数的时间复杂度是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O(log</a:t>
            </a:r>
            <a:r>
              <a:rPr lang="en-US" altLang="zh-CN" sz="2000" b="1" baseline="-25000">
                <a:latin typeface="+mn-ea"/>
                <a:ea typeface="+mn-ea"/>
                <a:cs typeface="+mn-ea"/>
                <a:sym typeface="华文仿宋" panose="02010600040101010101" charset="-122"/>
              </a:rPr>
              <a:t>2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N)</a:t>
            </a:r>
            <a:b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endParaRPr lang="en-US" altLang="zh-CN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注意：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set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容器中，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end()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rend()</a:t>
            </a:r>
            <a:b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均指向容器的元素个数。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0" lvl="0" indent="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None/>
            </a:pP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50585" y="1844675"/>
            <a:ext cx="4359910" cy="2097405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2975" y="1871345"/>
            <a:ext cx="4225925" cy="2004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lower_bound 和 upper_bound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7535545" cy="3387725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lower_bound(x) （下边界）返回 set 中</a:t>
            </a:r>
            <a:b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  <a:sym typeface="华文仿宋" panose="02010600040101010101" charset="-122"/>
              </a:rPr>
              <a:t>大于等于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x 的最小元素的迭代器。 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upper_bound(x)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（上边界）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返回 set 中</a:t>
            </a:r>
            <a:b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  <a:sym typeface="华文仿宋" panose="02010600040101010101" charset="-122"/>
              </a:rPr>
              <a:t>大于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x 的最小元素的迭代器。 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如果找不返回 end() 的迭代器位置。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pic>
        <p:nvPicPr>
          <p:cNvPr id="1843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128"/>
          <a:stretch>
            <a:fillRect/>
          </a:stretch>
        </p:blipFill>
        <p:spPr>
          <a:xfrm>
            <a:off x="7236000" y="1528445"/>
            <a:ext cx="4032250" cy="2015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5" descr="3]8`$(B_2094DIC%87QHG{Y"/>
          <p:cNvPicPr>
            <a:picLocks noChangeAspect="1"/>
          </p:cNvPicPr>
          <p:nvPr/>
        </p:nvPicPr>
        <p:blipFill>
          <a:blip r:embed="rId3"/>
          <a:srcRect t="1371"/>
          <a:stretch>
            <a:fillRect/>
          </a:stretch>
        </p:blipFill>
        <p:spPr>
          <a:xfrm>
            <a:off x="7236000" y="3818255"/>
            <a:ext cx="4032250" cy="210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erase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9053830" cy="410464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erase(x) 删除单个元素。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其中 x 可以是元素的值或迭代器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注意：删除 set 中不存在的元素会被忽略。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erase()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时间复杂度是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O(log</a:t>
            </a:r>
            <a:r>
              <a:rPr lang="en-US" altLang="zh-CN" sz="2000" b="1" baseline="-25000">
                <a:latin typeface="+mn-ea"/>
                <a:ea typeface="+mn-ea"/>
                <a:cs typeface="+mn-ea"/>
                <a:sym typeface="华文仿宋" panose="02010600040101010101" charset="-122"/>
              </a:rPr>
              <a:t>2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N)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erase(itx, ity)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删除区间内的所有元素。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其中，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itx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是所要删除区间的起始迭代器，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ity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是所需删除区间的末尾迭代器的下一个地址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删除区间为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[itx, ity)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，时间复杂度为 O(last - first)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60000" y="1689100"/>
            <a:ext cx="4685030" cy="3088640"/>
            <a:chOff x="9959" y="2773"/>
            <a:chExt cx="7378" cy="48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52" y="2897"/>
              <a:ext cx="7193" cy="474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9959" y="2773"/>
              <a:ext cx="7379" cy="4865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0000" y="1340485"/>
            <a:ext cx="7820660" cy="4155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34380" y="5064125"/>
            <a:ext cx="1333500" cy="288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11495" y="1470025"/>
            <a:ext cx="1216025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4990" y="3031490"/>
            <a:ext cx="90678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41975" y="3429000"/>
            <a:ext cx="1040765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8935" y="3425825"/>
            <a:ext cx="1823720" cy="283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50" b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1250" b="1">
                <a:latin typeface="微软雅黑" panose="020B0503020204020204" pitchFamily="34" charset="-122"/>
                <a:ea typeface="微软雅黑" panose="020B0503020204020204" pitchFamily="34" charset="-122"/>
              </a:rPr>
              <a:t>（多重映射）</a:t>
            </a:r>
            <a:endParaRPr lang="zh-CN" altLang="en-US" sz="12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set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w Cen MT" panose="020B0602020104020603" charset="0"/>
              </a:rPr>
              <a:t>自定义比较规则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w Cen MT" panose="020B0602020104020603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9053830" cy="4104640"/>
          </a:xfrm>
        </p:spPr>
        <p:txBody>
          <a:bodyPr vert="horz" lIns="121899" tIns="60949" rIns="121899" bIns="60949" rtlCol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set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的比较规则是可以自定义。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以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int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类型为例：默认是从小到大排序，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自定义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()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运算符后，改为从大到小排序。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如果使用结构体作为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set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容器的元素，</a:t>
            </a:r>
            <a:b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则结构体中的大小关系是必须自定义的。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5380" y="1936750"/>
            <a:ext cx="5238750" cy="3191510"/>
            <a:chOff x="9788" y="3050"/>
            <a:chExt cx="8250" cy="50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52" y="3170"/>
              <a:ext cx="7986" cy="490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788" y="3050"/>
              <a:ext cx="8055" cy="5025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 noChangeArrowheads="1"/>
          </p:cNvSpPr>
          <p:nvPr/>
        </p:nvSpPr>
        <p:spPr>
          <a:xfrm>
            <a:off x="504000" y="1152000"/>
            <a:ext cx="7200000" cy="7200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set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容器的基本操作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943735"/>
            <a:ext cx="11450955" cy="397192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定义赋值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set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&lt;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ype&gt; a;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	    </a:t>
            </a:r>
            <a:r>
              <a:rPr lang="en-US" altLang="zh-CN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a.insert() 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     </a:t>
            </a:r>
            <a:endParaRPr lang="zh-CN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常用操作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size()       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empty()     clear()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遍历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访问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迭代器访问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  </a:t>
            </a:r>
            <a:r>
              <a:rPr lang="zh-CN" altLang="en-US" sz="1800" b="1" noProof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没有下标访问</a:t>
            </a:r>
            <a:endParaRPr lang="en-US" altLang="zh-CN" sz="18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删除操作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erase()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查找操作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find()       </a:t>
            </a:r>
            <a:r>
              <a:rPr lang="en-US" altLang="zh-CN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lower_bound() &amp; upper_bound()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4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内容占位符 2"/>
          <p:cNvSpPr>
            <a:spLocks noGrp="1"/>
          </p:cNvSpPr>
          <p:nvPr>
            <p:ph sz="quarter" idx="4294967295"/>
          </p:nvPr>
        </p:nvSpPr>
        <p:spPr>
          <a:xfrm>
            <a:off x="504190" y="1692275"/>
            <a:ext cx="11235690" cy="3979545"/>
          </a:xfrm>
        </p:spPr>
        <p:txBody>
          <a:bodyPr vert="horz" lIns="121899" tIns="60949" rIns="121899" bIns="60949" rtlCol="0" anchor="t">
            <a:normAutofit/>
          </a:bodyPr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multiset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set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的定义和成员函数都相同。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multiset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和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set</a:t>
            </a:r>
            <a:r>
              <a:rPr lang="en-US" altLang="zh-CN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的区别是：set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插入的元素不能相同，但是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multiset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可以相同。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如果删除元素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x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，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那么和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x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相等的所有元素都会被删除。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count(x)：set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能返回</a:t>
            </a:r>
            <a:r>
              <a:rPr lang="zh-CN" altLang="en-US" sz="2000">
                <a:latin typeface="+mn-ea"/>
                <a:ea typeface="+mn-ea"/>
                <a:cs typeface="+mn-ea"/>
                <a:sym typeface="Tw Cen MT" panose="020B0602020104020603" charset="0"/>
              </a:rPr>
              <a:t>０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或者</a:t>
            </a:r>
            <a:r>
              <a:rPr lang="zh-CN" altLang="en-US" sz="2000">
                <a:latin typeface="+mn-ea"/>
                <a:ea typeface="+mn-ea"/>
                <a:cs typeface="+mn-ea"/>
                <a:sym typeface="Tw Cen MT" panose="020B0602020104020603" charset="0"/>
              </a:rPr>
              <a:t>１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，multiset</a:t>
            </a:r>
            <a:r>
              <a:rPr lang="en-US" altLang="zh-CN" sz="2000" b="1">
                <a:latin typeface="+mn-ea"/>
                <a:ea typeface="+mn-ea"/>
                <a:cs typeface="+mn-ea"/>
                <a:sym typeface="Tw Cen MT" panose="020B0602020104020603" charset="0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Tw Cen MT" panose="020B0602020104020603" charset="0"/>
              </a:rPr>
              <a:t>是有多少个返回多少个。</a:t>
            </a:r>
            <a:endParaRPr lang="zh-CN" altLang="en-US" sz="2000" b="1">
              <a:latin typeface="+mn-ea"/>
              <a:ea typeface="+mn-ea"/>
              <a:cs typeface="+mn-ea"/>
              <a:sym typeface="Tw Cen MT" panose="020B0602020104020603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multiset</a:t>
            </a:r>
            <a:r>
              <a:rPr lang="en-US" altLang="zh-CN" sz="2800" b="1">
                <a:sym typeface="+mn-ea"/>
              </a:rPr>
              <a:t>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5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multi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set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——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dec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3555" name="内容占位符 6"/>
          <p:cNvSpPr>
            <a:spLocks noGrp="1"/>
          </p:cNvSpPr>
          <p:nvPr>
            <p:ph sz="quarter" idx="4294967295"/>
          </p:nvPr>
        </p:nvSpPr>
        <p:spPr>
          <a:xfrm>
            <a:off x="467995" y="1764030"/>
            <a:ext cx="8152765" cy="3311525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问题描述    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给定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N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个数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A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i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，以及一个正整数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C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，问有多少对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i,j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，满足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A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i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-A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j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=C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输入要求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第一行输入两个空格隔开的整数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N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和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C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第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2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至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N+1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行每行包含一个整数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A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i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输出要求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Tw Cen MT" panose="020B0602020104020603" charset="0"/>
              </a:rPr>
              <a:t>    输出一个数表示答案。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Tw Cen MT" panose="020B0602020104020603" charset="0"/>
            </a:endParaRPr>
          </a:p>
        </p:txBody>
      </p:sp>
      <p:sp>
        <p:nvSpPr>
          <p:cNvPr id="23556" name="文本框 1"/>
          <p:cNvSpPr/>
          <p:nvPr/>
        </p:nvSpPr>
        <p:spPr>
          <a:xfrm>
            <a:off x="8640000" y="1764000"/>
            <a:ext cx="2887980" cy="3441700"/>
          </a:xfrm>
          <a:prstGeom prst="rect">
            <a:avLst/>
          </a:prstGeom>
        </p:spPr>
        <p:txBody>
          <a:bodyPr vert="horz" wrap="square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5 3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4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输出样例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255" y="1344295"/>
            <a:ext cx="11664950" cy="4532630"/>
          </a:xfrm>
          <a:prstGeom prst="roundRect">
            <a:avLst>
              <a:gd name="adj" fmla="val 5263"/>
            </a:avLst>
          </a:prstGeom>
          <a:noFill/>
          <a:ln w="57150">
            <a:solidFill>
              <a:srgbClr val="4680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95220" y="2924810"/>
            <a:ext cx="7399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PAIR、MAP &amp; MULTIMAP</a:t>
            </a:r>
            <a:endParaRPr lang="en-US" altLang="zh-CN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504190" y="1692275"/>
            <a:ext cx="11172825" cy="4191635"/>
          </a:xfrm>
        </p:spPr>
        <p:txBody>
          <a:bodyPr vert="horz" lIns="121899" tIns="60949" rIns="121899" bIns="60949" rtlCol="0" anchor="t">
            <a:normAutofit/>
          </a:bodyPr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pair是一种模版类型，又称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二元组。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每个pair可以存储两个值，这两种值无限制。或者可以说pair是一个二元组的结构体，       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pair的常见用途：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（1）用来代替二元结构体及其构造函数，节省编码时间；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 eaLnBrk="0" hangingPunc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（2）作为map的键值对进行插入;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pair</a:t>
            </a:r>
            <a:r>
              <a:rPr lang="en-US" altLang="zh-CN" sz="2800" b="1">
                <a:sym typeface="+mn-ea"/>
              </a:rPr>
              <a:t>  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0810" y="3716020"/>
            <a:ext cx="3859530" cy="1814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pPr lvl="0" indent="0" algn="l" defTabSz="914400" ea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struct pair {</a:t>
            </a:r>
            <a:endParaRPr lang="zh-CN" altLang="en-US" b="1">
              <a:latin typeface="+mn-ea"/>
              <a:ea typeface="+mn-ea"/>
              <a:cs typeface="+mn-ea"/>
              <a:sym typeface="+mn-ea"/>
            </a:endParaRPr>
          </a:p>
          <a:p>
            <a:pPr lvl="0" indent="0" algn="l" defTabSz="914400" ea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            typename first;</a:t>
            </a:r>
            <a:endParaRPr lang="zh-CN" altLang="en-US" b="1">
              <a:latin typeface="+mn-ea"/>
              <a:ea typeface="+mn-ea"/>
              <a:cs typeface="+mn-ea"/>
              <a:sym typeface="+mn-ea"/>
            </a:endParaRPr>
          </a:p>
          <a:p>
            <a:pPr lvl="0" indent="0" algn="l" defTabSz="914400" ea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            typename second;</a:t>
            </a:r>
            <a:endParaRPr lang="zh-CN" altLang="en-US" b="1">
              <a:latin typeface="+mn-ea"/>
              <a:ea typeface="+mn-ea"/>
              <a:cs typeface="+mn-ea"/>
              <a:sym typeface="+mn-ea"/>
            </a:endParaRPr>
          </a:p>
          <a:p>
            <a:pPr lvl="0" indent="0" algn="l" defTabSz="914400" ea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pair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的定义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431800" y="1943735"/>
            <a:ext cx="10489565" cy="3576955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42900" lvl="0" indent="-34290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pair&lt;int, char&gt; p;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pair&lt;string,int&gt; p;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pair&lt;int ,int &gt; p;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pair&lt;double,int&gt; p;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pair&lt;char ,pair&lt;int ,int &gt; &gt; p;//也可以这样定义一个三元组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pair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的使用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1151235" cy="4100195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42900" lvl="0" indent="-342900" algn="l" defTabSz="9144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pair的赋值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45085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pair&lt;int,char&gt;</a:t>
            </a:r>
            <a:r>
              <a:rPr 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a;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Char char="–"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方式一：make_pair(233, ‘a’);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Char char="–"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方式二：a.first = 233; a.second = 'a';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这两种方式都可以实现对a的赋值，建议</a:t>
            </a:r>
            <a:r>
              <a:rPr 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使</a:t>
            </a: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用方式一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pair的使用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45085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赋值完成后使用第一关键字要用a.first表示,第二关键字用a.second表示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pair的比较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450850" lvl="1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支持以first为第一关键字，second为第二关键字的比较函数(&lt;, &gt;, &lt;=, &gt;=, ==, !=)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pair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买蛋糕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7995" y="1764030"/>
            <a:ext cx="10979785" cy="4229100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今天是路路的生日，生日蛋糕自然是少不了。路路的朋友们一起去蛋糕店来买蛋糕，可是等一行人到了蛋糕店之后，发现那里是人山人海啊-_-。这下可把店家给急坏了，因为人数过多，需求过大，所以人们要等好长时间才能拿到自己的蛋糕。由于每位客人订的蛋糕都是不同风格的，所以制作时间也都不同。老板为了最大限度的使每位客人尽快拿到蛋糕，因此他需要安排一个制作顺序，使每位客人的平均等待时间最少。这使他发愁了，于是他请你来帮忙安排一个制作顺序，使得每位客人的平均等待时间最少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输入有两行。第一行是一个整数n，表示有n种蛋糕等待制作（1≤n≤100）。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第二行有n个数，第i个数表示第i种蛋糕的制作时间。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输出要求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输出包括一行，有n个整数，整数间用空格隔开，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行末没有空格，是蛋糕的制作顺序，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每个数即是蛋糕的编号。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4955" y="3756025"/>
            <a:ext cx="2072005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输入样例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4 5 3 3 1 4 6 7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输出样例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5 3 4 1 6 2 7 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00" y="1692000"/>
            <a:ext cx="10800080" cy="4050665"/>
          </a:xfrm>
        </p:spPr>
        <p:txBody>
          <a:bodyPr>
            <a:noAutofit/>
          </a:bodyPr>
          <a:lstStyle/>
          <a:p>
            <a:pPr marL="342900" indent="-342900" algn="l" defTabSz="914400" eaLnBrk="0" fontAlgn="auto" hangingPunc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map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是STL的一个关联容器，称为映射，它提供一对一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的数据处理能力。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fontAlgn="auto" hangingPunc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其中第一个称为关键字key，每个关键字只能在map中出现一次，第二个称为该关键字的值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value，元素的次序由它们的key决定，和value无关。</a:t>
            </a:r>
            <a:endParaRPr lang="zh-CN" altLang="en-US" sz="2000" b="1" noProof="1">
              <a:latin typeface="+mn-ea"/>
              <a:ea typeface="+mn-ea"/>
              <a:cs typeface="+mn-ea"/>
              <a:sym typeface="+mn-ea"/>
            </a:endParaRPr>
          </a:p>
          <a:p>
            <a:pPr marL="342900" indent="-342900" algn="l" defTabSz="914400" eaLnBrk="0" fontAlgn="auto" hangingPunc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en-US" altLang="zh-CN" sz="2000" b="1" noProof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  <a:sym typeface="+mn-ea"/>
              </a:rPr>
              <a:t>内部自建一颗红黑树，这颗树具有对数据自动排序的功能，所以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map根据元素的key自动对元素进行排序。因此，根据已知的key搜寻某个元素时，时间复杂度为O(1)，而根据已知value搜寻元素时，性能就很糟糕。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eaLnBrk="0" fontAlgn="auto" hangingPunc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en-US" altLang="zh-CN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不允许重复元素，</a:t>
            </a:r>
            <a:r>
              <a:rPr lang="zh-CN" altLang="en-US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可以起到hash表的作用。</a:t>
            </a:r>
            <a:endParaRPr lang="zh-CN" altLang="en-US" sz="2000" b="1" noProof="1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map</a:t>
            </a:r>
            <a:r>
              <a:rPr lang="en-US" altLang="zh-CN" sz="2800" b="1">
                <a:sym typeface="+mn-ea"/>
              </a:rPr>
              <a:t>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255" y="1344295"/>
            <a:ext cx="11664950" cy="4532630"/>
          </a:xfrm>
          <a:prstGeom prst="roundRect">
            <a:avLst>
              <a:gd name="adj" fmla="val 5263"/>
            </a:avLst>
          </a:prstGeom>
          <a:noFill/>
          <a:ln w="57150">
            <a:solidFill>
              <a:srgbClr val="4680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94000" y="2924810"/>
            <a:ext cx="660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31800" y="1943735"/>
            <a:ext cx="10166985" cy="3910965"/>
          </a:xfrm>
        </p:spPr>
        <p:txBody>
          <a:bodyPr anchor="t" anchorCtr="0">
            <a:normAutofit/>
          </a:bodyPr>
          <a:lstStyle/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自动建立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Key － value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的对应。key 和 value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可以是任意你需要的类型。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根据</a:t>
            </a:r>
            <a:r>
              <a:rPr lang="en-US" altLang="zh-CN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key</a:t>
            </a:r>
            <a:r>
              <a:rPr lang="en-US" altLang="zh-CN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值快速查找记录。</a:t>
            </a:r>
            <a:endParaRPr lang="zh-CN" altLang="en-US" sz="2000" b="1" noProof="1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快速插入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Key -Value 记录。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快速删除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Key -Value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记录。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根据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Key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修改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value</a:t>
            </a:r>
            <a:r>
              <a:rPr lang="en-US" altLang="zh-CN" sz="2000" b="1" noProof="1"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 noProof="1">
                <a:latin typeface="+mn-ea"/>
                <a:ea typeface="+mn-ea"/>
                <a:cs typeface="+mn-ea"/>
              </a:rPr>
              <a:t>记录。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 noProof="1">
                <a:latin typeface="+mn-ea"/>
                <a:ea typeface="+mn-ea"/>
                <a:cs typeface="+mn-ea"/>
              </a:rPr>
              <a:t>遍历所有记录。</a:t>
            </a:r>
            <a:endParaRPr lang="zh-CN" altLang="en-US" sz="2000" b="1" noProof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31800" y="1943735"/>
            <a:ext cx="7128510" cy="3730625"/>
          </a:xfrm>
        </p:spPr>
        <p:txBody>
          <a:bodyPr vert="horz" lIns="121899" tIns="60949" rIns="121899" bIns="60949" rtlCol="0" anchor="t" anchorCtr="0">
            <a:normAutofit lnSpcReduction="10000"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需要头文件 &lt;map&gt; 或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&lt;bits/stdc++.h&gt;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构造函数：map&lt;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ype1,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ype2&gt; a;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对象是模板类，需要关键字和存储对象两个模板参数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例如 map&lt;int,string&gt; a;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这样就定义了一个用int作为索引,并拥有相关联的指向string的指针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。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右图所有的定义都是可行的。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graphicFrame>
        <p:nvGraphicFramePr>
          <p:cNvPr id="14339" name="对象 7"/>
          <p:cNvGraphicFramePr/>
          <p:nvPr/>
        </p:nvGraphicFramePr>
        <p:xfrm>
          <a:off x="7920000" y="1483200"/>
          <a:ext cx="39600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" r:id="rId1" imgW="3914775" imgH="3629025" progId="Paint.Picture">
                  <p:embed/>
                </p:oleObj>
              </mc:Choice>
              <mc:Fallback>
                <p:oleObj name="" r:id="rId1" imgW="3914775" imgH="3629025" progId="Paint.Picture">
                  <p:embed/>
                  <p:pic>
                    <p:nvPicPr>
                      <p:cNvPr id="0" name="图片 206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00" y="1483200"/>
                        <a:ext cx="39600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的赋值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406400" y="1943735"/>
            <a:ext cx="5935345" cy="3994785"/>
          </a:xfrm>
        </p:spPr>
        <p:txBody>
          <a:bodyPr vert="horz" lIns="121899" tIns="60949" rIns="121899" bIns="60949" rtlCol="0" anchor="t" anchorCtr="0">
            <a:normAutofit lnSpcReduction="20000"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m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ap赋值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的两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种方法：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ts val="0"/>
              </a:spcBef>
            </a:pPr>
            <a:r>
              <a:rPr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用insert函数插入pair数据</a:t>
            </a:r>
            <a:endParaRPr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ts val="0"/>
              </a:spcBef>
            </a:pPr>
            <a:r>
              <a:rPr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用数组方式插入数据。</a:t>
            </a:r>
            <a:endParaRPr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以上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两种用法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的区别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: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SzTx/>
            </a:pPr>
            <a:r>
              <a:rPr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用insert函数插入数据，在数据的插入上涉及到map关键字的唯一性这个概念。即当map中有这个关键字时，insert操作无效的。</a:t>
            </a:r>
            <a:endParaRPr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SzTx/>
            </a:pPr>
            <a:r>
              <a:rPr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用数组方式可以覆盖以前该关键字对应的值。</a:t>
            </a:r>
            <a:endParaRPr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时间复杂度皆为O(log</a:t>
            </a:r>
            <a:r>
              <a:rPr lang="en-US" altLang="zh-CN" sz="2000" b="1" baseline="-25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2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N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)。</a:t>
            </a:r>
            <a:endParaRPr lang="en-US" altLang="zh-CN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pic>
        <p:nvPicPr>
          <p:cNvPr id="15363" name="图片 3" descr="@I[LBEKGKI`MK7XJ}E(@HH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85" y="1052830"/>
            <a:ext cx="3420000" cy="21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8" descr="7BH4MFPXG8LD5B9M7WSNM7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85" y="3453765"/>
            <a:ext cx="3420000" cy="253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b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egin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nd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iterator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6840220" cy="3864610"/>
          </a:xfrm>
        </p:spPr>
        <p:txBody>
          <a:bodyPr vert="horz" lIns="121899" tIns="60949" rIns="121899" bIns="60949" rtlCol="0" anchor="t" anchorCtr="0">
            <a:normAutofit lnSpcReduction="10000"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(iterator)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是一种检查容器内元素并遍历元素的数据类型。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b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egin(), 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nd()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是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的成员函数，返回值分别是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首个元素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的迭代器和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末尾元素向后一位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的迭代器。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 的迭代器仅支持 ++ 和 </a:t>
            </a:r>
            <a:r>
              <a:rPr lang="zh-CN" altLang="en-US" sz="2000">
                <a:latin typeface="+mn-ea"/>
                <a:ea typeface="+mn-ea"/>
                <a:cs typeface="+mn-ea"/>
                <a:sym typeface="+mn-ea"/>
              </a:rPr>
              <a:t>−−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None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graphicFrame>
        <p:nvGraphicFramePr>
          <p:cNvPr id="17411" name="对象 3"/>
          <p:cNvGraphicFramePr>
            <a:graphicFrameLocks noChangeAspect="1"/>
          </p:cNvGraphicFramePr>
          <p:nvPr/>
        </p:nvGraphicFramePr>
        <p:xfrm>
          <a:off x="7560000" y="1483200"/>
          <a:ext cx="3600000" cy="475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705475" imgH="5248275" progId="Paint.Picture">
                  <p:embed/>
                </p:oleObj>
              </mc:Choice>
              <mc:Fallback>
                <p:oleObj name="" r:id="rId1" imgW="5705475" imgH="5248275" progId="Paint.Picture">
                  <p:embed/>
                  <p:pic>
                    <p:nvPicPr>
                      <p:cNvPr id="0" name="图片 309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000" y="1483200"/>
                        <a:ext cx="3600000" cy="475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的输出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1800" y="1943735"/>
            <a:ext cx="6840220" cy="304355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的单个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value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可以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像数组那样使用下标输出。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要输出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所有元素需要使用迭代器依次遍历。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输出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it-&gt;first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对应的关键字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key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输出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it-&gt;second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对应的为其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value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graphicFrame>
        <p:nvGraphicFramePr>
          <p:cNvPr id="18435" name="对象 6"/>
          <p:cNvGraphicFramePr>
            <a:graphicFrameLocks noChangeAspect="1"/>
          </p:cNvGraphicFramePr>
          <p:nvPr/>
        </p:nvGraphicFramePr>
        <p:xfrm>
          <a:off x="7560000" y="3611880"/>
          <a:ext cx="3600000" cy="276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" r:id="rId1" imgW="5095875" imgH="3590925" progId="Paint.Picture">
                  <p:embed/>
                </p:oleObj>
              </mc:Choice>
              <mc:Fallback>
                <p:oleObj name="" r:id="rId1" imgW="5095875" imgH="3590925" progId="Paint.Picture">
                  <p:embed/>
                  <p:pic>
                    <p:nvPicPr>
                      <p:cNvPr id="0" name="图片 41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000" y="3611880"/>
                        <a:ext cx="3600000" cy="2760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3"/>
          <p:cNvGraphicFramePr>
            <a:graphicFrameLocks noChangeAspect="1"/>
          </p:cNvGraphicFramePr>
          <p:nvPr/>
        </p:nvGraphicFramePr>
        <p:xfrm>
          <a:off x="7560000" y="1100773"/>
          <a:ext cx="3600000" cy="239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" r:id="rId3" imgW="4914900" imgH="3248025" progId="Paint.Picture">
                  <p:embed/>
                </p:oleObj>
              </mc:Choice>
              <mc:Fallback>
                <p:oleObj name="" r:id="rId3" imgW="4914900" imgH="3248025" progId="Paint.Picture">
                  <p:embed/>
                  <p:pic>
                    <p:nvPicPr>
                      <p:cNvPr id="0" name="图片 41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000" y="1100773"/>
                        <a:ext cx="3600000" cy="2393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rbegin() 和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rend()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0800080" cy="383476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 中的元素总是保持单调递增。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begin() 返回的迭代器指向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中的最小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key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值；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rbegin() 返回的迭代器指向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中的最大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key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值；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end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()返回的迭代器指向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m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ap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中的尾元素的后一个位置；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rend()返回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的迭代器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指向m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ap中首元素迭代器的前一个位置。</a:t>
            </a:r>
            <a:endParaRPr lang="en-US" altLang="zh-CN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的反序遍历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0482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0"/>
          <a:stretch>
            <a:fillRect/>
          </a:stretch>
        </p:blipFill>
        <p:spPr bwMode="auto">
          <a:xfrm>
            <a:off x="3790315" y="2003425"/>
            <a:ext cx="5039995" cy="3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empty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clear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1507" name="图片 2" descr="[8LFEUE[8{}S(@Q2(MEPF{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0" y="1483200"/>
            <a:ext cx="3960000" cy="286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4"/>
          <p:cNvSpPr/>
          <p:nvPr/>
        </p:nvSpPr>
        <p:spPr>
          <a:xfrm>
            <a:off x="432000" y="1944000"/>
            <a:ext cx="6840000" cy="3571875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000" b="1">
                <a:latin typeface="+mn-ea"/>
                <a:cs typeface="+mn-ea"/>
                <a:sym typeface="华文仿宋" panose="02010600040101010101" charset="-122"/>
              </a:rPr>
              <a:t>s</a:t>
            </a:r>
            <a:r>
              <a:rPr lang="zh-CN" altLang="en-US" sz="2000" b="1">
                <a:latin typeface="+mn-ea"/>
                <a:cs typeface="+mn-ea"/>
                <a:sym typeface="华文仿宋" panose="02010600040101010101" charset="-122"/>
              </a:rPr>
              <a:t>ize()</a:t>
            </a:r>
            <a:r>
              <a:rPr lang="en-US" altLang="zh-CN" sz="2000" b="1">
                <a:latin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cs typeface="+mn-ea"/>
                <a:sym typeface="华文仿宋" panose="02010600040101010101" charset="-122"/>
              </a:rPr>
              <a:t>是map的成员函数，其返回值一个无符号整数，表示</a:t>
            </a:r>
            <a:r>
              <a:rPr lang="en-US" altLang="zh-CN" sz="2000" b="1">
                <a:latin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cs typeface="+mn-ea"/>
                <a:sym typeface="华文仿宋" panose="02010600040101010101" charset="-122"/>
              </a:rPr>
              <a:t>map</a:t>
            </a:r>
            <a:r>
              <a:rPr lang="en-US" altLang="zh-CN" sz="2000" b="1">
                <a:latin typeface="+mn-ea"/>
                <a:cs typeface="+mn-ea"/>
                <a:sym typeface="华文仿宋" panose="02010600040101010101" charset="-122"/>
              </a:rPr>
              <a:t> </a:t>
            </a:r>
            <a:r>
              <a:rPr lang="zh-CN" altLang="en-US" sz="2000" b="1">
                <a:latin typeface="+mn-ea"/>
                <a:cs typeface="+mn-ea"/>
                <a:sym typeface="华文仿宋" panose="02010600040101010101" charset="-122"/>
              </a:rPr>
              <a:t>中元素的个数。时间复杂度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O(1)。</a:t>
            </a:r>
            <a:endParaRPr lang="zh-CN" altLang="en-US" sz="2000" b="1">
              <a:latin typeface="+mn-ea"/>
              <a:cs typeface="+mn-ea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empty() 返回一个 bool 类型，表示 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map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 是否为空。时间复杂 度 O(1)。</a:t>
            </a:r>
            <a:endParaRPr lang="zh-CN" altLang="en-US" sz="2000" b="1">
              <a:latin typeface="+mn-ea"/>
              <a:cs typeface="+mn-ea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clear() 清除 </a:t>
            </a:r>
            <a:r>
              <a:rPr lang="en-US" altLang="zh-CN" sz="2000" b="1">
                <a:latin typeface="+mn-ea"/>
                <a:cs typeface="+mn-ea"/>
                <a:sym typeface="+mn-ea"/>
              </a:rPr>
              <a:t>m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ap 中的所有元素。时间复杂度 O(</a:t>
            </a:r>
            <a:r>
              <a:rPr lang="en-US" altLang="zh-CN" sz="2000" b="1">
                <a:latin typeface="+mn-ea"/>
                <a:cs typeface="+mn-ea"/>
                <a:sym typeface="+mn-ea"/>
              </a:rPr>
              <a:t>N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)。</a:t>
            </a:r>
            <a:endParaRPr lang="zh-CN" altLang="en-US" sz="2000" b="1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5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——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count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2530" name="内容占位符 6"/>
          <p:cNvSpPr>
            <a:spLocks noGrp="1" noChangeArrowheads="1"/>
          </p:cNvSpPr>
          <p:nvPr>
            <p:ph sz="quarter" idx="4294967295"/>
          </p:nvPr>
        </p:nvSpPr>
        <p:spPr>
          <a:xfrm>
            <a:off x="468000" y="1764000"/>
            <a:ext cx="8177530" cy="4727575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有n个自然数，每个数均不超过1500000000（1.5*10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</a:t>
            </a: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）。已知不相同的数不超过10000个，现在需要统计这些自然数各自出现的次数，并按照自然数从小到大的顺序输出统计结果。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【输入要求】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输入包含n+1行：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第1行是整数n，表示自然数的个数。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第2到n+1行每行一个自然数。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【输出要求】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从小到大输出若干行，每行为一个数字和它出现的次数。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【解题提示】n≤300000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2531" name="文本框 1"/>
          <p:cNvSpPr>
            <a:spLocks noChangeArrowheads="1"/>
          </p:cNvSpPr>
          <p:nvPr/>
        </p:nvSpPr>
        <p:spPr bwMode="auto">
          <a:xfrm>
            <a:off x="8798560" y="1764000"/>
            <a:ext cx="3070225" cy="4327525"/>
          </a:xfrm>
          <a:prstGeom prst="rect">
            <a:avLst/>
          </a:prstGeom>
        </p:spPr>
        <p:txBody>
          <a:bodyPr vert="horz" wrap="square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【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8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4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4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100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100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【输出样例】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2 3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4 2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5 1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100 2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count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2000" y="1944000"/>
            <a:ext cx="10800000" cy="495617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0" lvl="0" indent="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count() 用来查找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m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ap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中某个某个键值出现的次数，这个函数在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m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ap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只可能出现0或1次。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5603" name="图片 3" descr="GH]8KG3}4%L7F1VG}2R2HR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85" y="2781575"/>
            <a:ext cx="4680000" cy="29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4000" y="1476735"/>
            <a:ext cx="10949940" cy="3833495"/>
          </a:xfrm>
        </p:spPr>
        <p:txBody>
          <a:bodyPr>
            <a:noAutofit/>
          </a:bodyPr>
          <a:lstStyle/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vector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中文翻译为向量，是基本数组的类模板。</a:t>
            </a:r>
            <a:endParaRPr lang="zh-CN" altLang="en-US" sz="2400" b="1">
              <a:latin typeface="+mn-ea"/>
              <a:ea typeface="+mn-ea"/>
              <a:cs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vector 又被称为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“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可变长数组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”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，长度可根据需要而自动改变。</a:t>
            </a:r>
            <a:endParaRPr lang="zh-CN" altLang="en-US" sz="2400" b="1">
              <a:latin typeface="+mn-ea"/>
              <a:ea typeface="+mn-ea"/>
              <a:cs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使用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vector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需要头文件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&lt;bits/stdc++.h&gt;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或头文件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&lt;vector&gt;</a:t>
            </a:r>
            <a:endParaRPr lang="zh-CN" altLang="en-US" sz="2400" b="1">
              <a:latin typeface="+mn-ea"/>
              <a:ea typeface="+mn-ea"/>
              <a:cs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vector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内部定义了很多基本操作，包括插入、删除、访问等，使用起来十分方便。</a:t>
            </a:r>
            <a:endParaRPr lang="zh-CN" altLang="en-US" sz="2400" b="1">
              <a:latin typeface="+mn-ea"/>
              <a:ea typeface="+mn-ea"/>
              <a:cs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在开启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O2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优化的情况下，vector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的访问速度甚至比普通的数组快。</a:t>
            </a:r>
            <a:endParaRPr lang="zh-CN" altLang="en-US" sz="2400" b="1">
              <a:latin typeface="+mn-ea"/>
              <a:ea typeface="+mn-ea"/>
              <a:cs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300" y="1052830"/>
            <a:ext cx="1877695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vector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find()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1800" y="1943735"/>
            <a:ext cx="11262995" cy="136334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0" lvl="0" indent="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find(x) 返回 x 元素的迭代器，如果找不到 x 就返回 end() 的 迭代器。</a:t>
            </a:r>
            <a:b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时间复杂度皆为</a:t>
            </a: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O(log n)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pic>
        <p:nvPicPr>
          <p:cNvPr id="26627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3139758"/>
            <a:ext cx="41497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6" descr="%B2Q6MR]A%_BWJQ{[I}GN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3" y="3139758"/>
            <a:ext cx="3124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lower_bound和upper_bound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1800" y="1943735"/>
            <a:ext cx="11262995" cy="1363345"/>
          </a:xfrm>
        </p:spPr>
        <p:txBody>
          <a:bodyPr vert="horz" lIns="121899" tIns="60949" rIns="121899" bIns="60949" rtlCol="0" anchor="t" anchorCtr="0">
            <a:normAutofit fontScale="90000"/>
          </a:bodyPr>
          <a:lstStyle/>
          <a:p>
            <a:pPr marL="0" lvl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lower_bound(x) 返回 Map 中key大于等于 x 的最小元素的迭代器，时间复杂度皆为O(log n)。 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  <a:p>
            <a:pPr marL="0" lvl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r>
              <a:rPr lang="zh-CN" altLang="en-US" sz="2000" b="1">
                <a:latin typeface="+mn-ea"/>
                <a:ea typeface="+mn-ea"/>
                <a:cs typeface="+mn-ea"/>
                <a:sym typeface="华文仿宋" panose="02010600040101010101" charset="-122"/>
              </a:rPr>
              <a:t>upper_bound(x) 返回 Map 中key大于 x 的最小元素的迭代器。 如果找不到也会返回 end() 的迭代器。</a:t>
            </a:r>
            <a:endParaRPr lang="zh-CN" altLang="en-US" sz="2000" b="1">
              <a:latin typeface="+mn-ea"/>
              <a:ea typeface="+mn-ea"/>
              <a:cs typeface="+mn-ea"/>
              <a:sym typeface="华文仿宋" panose="02010600040101010101" charset="-122"/>
            </a:endParaRPr>
          </a:p>
        </p:txBody>
      </p:sp>
      <p:pic>
        <p:nvPicPr>
          <p:cNvPr id="27651" name="图片 4" descr="R62RNL$(`7[%S8RG$AK~TG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45" y="3068955"/>
            <a:ext cx="5208905" cy="280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6" descr="RJ121{V67}618VBZD_Y8`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2"/>
          <a:stretch>
            <a:fillRect/>
          </a:stretch>
        </p:blipFill>
        <p:spPr bwMode="auto">
          <a:xfrm>
            <a:off x="7703820" y="4436745"/>
            <a:ext cx="269684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erase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2000" y="1944000"/>
            <a:ext cx="6840000" cy="3663315"/>
          </a:xfrm>
        </p:spPr>
        <p:txBody>
          <a:bodyPr vert="horz" lIns="121899" tIns="60949" rIns="121899" bIns="60949" rtlCol="0" anchor="t" anchorCtr="0">
            <a:no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用erase(x) 删除一个元素。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其中x可以是具体的数或迭代器。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删除 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m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ap 中不存在的元素会被忽略。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用</a:t>
            </a: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erase(itx, ity)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删除一个区间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20675" indent="-320675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000" b="1">
                <a:sym typeface="华文仿宋" panose="02010600040101010101" charset="-122"/>
              </a:rPr>
              <a:t>a.</a:t>
            </a:r>
            <a:r>
              <a:rPr lang="zh-CN" altLang="en-US" sz="2000" b="1">
                <a:sym typeface="华文仿宋" panose="02010600040101010101" charset="-122"/>
              </a:rPr>
              <a:t>erase(begin(),end</a:t>
            </a:r>
            <a:r>
              <a:rPr lang="en-US" altLang="zh-CN" sz="2000" b="1">
                <a:sym typeface="华文仿宋" panose="02010600040101010101" charset="-122"/>
              </a:rPr>
              <a:t>())</a:t>
            </a:r>
            <a:r>
              <a:rPr lang="zh-CN" altLang="en-US" sz="2000" b="1">
                <a:sym typeface="华文仿宋" panose="02010600040101010101" charset="-122"/>
              </a:rPr>
              <a:t>效果和</a:t>
            </a:r>
            <a:r>
              <a:rPr lang="en-US" altLang="zh-CN" sz="2000" b="1">
                <a:sym typeface="华文仿宋" panose="02010600040101010101" charset="-122"/>
              </a:rPr>
              <a:t>a.clear()</a:t>
            </a:r>
            <a:r>
              <a:rPr lang="zh-CN" altLang="en-US" sz="2000" b="1">
                <a:sym typeface="华文仿宋" panose="02010600040101010101" charset="-122"/>
              </a:rPr>
              <a:t>相同</a:t>
            </a:r>
            <a:endParaRPr lang="zh-CN" altLang="en-US" sz="2000" b="1">
              <a:sym typeface="华文仿宋" panose="02010600040101010101" charset="-122"/>
            </a:endParaRPr>
          </a:p>
          <a:p>
            <a:pPr marL="320675" indent="-320675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zh-CN" altLang="zh-CN" sz="2000" b="1">
                <a:sym typeface="+mn-ea"/>
              </a:rPr>
              <a:t>删除区间操作的时间复杂度</a:t>
            </a:r>
            <a:r>
              <a:rPr lang="en-US" altLang="zh-CN" sz="2000" b="1">
                <a:sym typeface="华文仿宋" panose="02010600040101010101" charset="-122"/>
              </a:rPr>
              <a:t>O(N) </a:t>
            </a:r>
            <a:endParaRPr lang="zh-CN" altLang="en-US" sz="2000" b="1"/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1100" b="1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8675" name="图片 3" descr="}[(84YNNCH6`Z2BPCQE4FQ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0" y="1484630"/>
            <a:ext cx="3960000" cy="25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6" descr="D`}WT`O3T`X(6%$5LVS67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0" y="4221480"/>
            <a:ext cx="334168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5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应用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—— match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9698" name="内容占位符 6"/>
          <p:cNvSpPr>
            <a:spLocks noGrp="1" noChangeArrowheads="1"/>
          </p:cNvSpPr>
          <p:nvPr>
            <p:ph sz="quarter" idx="4294967295"/>
          </p:nvPr>
        </p:nvSpPr>
        <p:spPr>
          <a:xfrm>
            <a:off x="467995" y="1764030"/>
            <a:ext cx="6952615" cy="467995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n个不同的字符串，每个字符串对应一个数字。</a:t>
            </a:r>
            <a:b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</a:b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q次询问一个字符串对应什么数字。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【输入要求】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第1行n，q。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第2到n+1行，每行一个字符串和一个数字，中间用一个空格隔开。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第n+2到n+q+1行，每行一个询问的字符串。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【输出要求】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q行，每行一个数字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【解题提示】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n,q≤20000 每个字符串的长度≤30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9699" name="文本框 1"/>
          <p:cNvSpPr>
            <a:spLocks noChangeArrowheads="1"/>
          </p:cNvSpPr>
          <p:nvPr/>
        </p:nvSpPr>
        <p:spPr bwMode="auto">
          <a:xfrm>
            <a:off x="8039735" y="1764030"/>
            <a:ext cx="2603500" cy="3632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【输入样例】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5 3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fs3fwe 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4838fdeewerwer 54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irjfhid 888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847hhhh 1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0000 0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0000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847hhhh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fs3fwe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  <p:sp>
        <p:nvSpPr>
          <p:cNvPr id="2" name="文本框 1"/>
          <p:cNvSpPr>
            <a:spLocks noChangeArrowheads="1"/>
          </p:cNvSpPr>
          <p:nvPr/>
        </p:nvSpPr>
        <p:spPr bwMode="auto">
          <a:xfrm>
            <a:off x="10361295" y="1764030"/>
            <a:ext cx="1626870" cy="3632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【输出样例】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0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000" y="1909445"/>
            <a:ext cx="3726015" cy="3589020"/>
          </a:xfrm>
          <a:prstGeom prst="rect">
            <a:avLst/>
          </a:prstGeom>
        </p:spPr>
      </p:pic>
      <p:sp>
        <p:nvSpPr>
          <p:cNvPr id="29697" name="标题 5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参考程序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00" y="1944000"/>
            <a:ext cx="11160000" cy="25146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2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multimap </a:t>
            </a: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与 map 类似，</a:t>
            </a: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操作大部分也与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map</a:t>
            </a: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一样。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fontAlgn="auto">
              <a:lnSpc>
                <a:spcPct val="2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所不同的是它允许重复键。即一个关键词可以有很多不同的值。这些值按插入的时间顺序排列。</a:t>
            </a:r>
            <a:r>
              <a:rPr lang="zh-CN" altLang="en-US" sz="2400" noProof="1"/>
              <a:t> </a:t>
            </a:r>
            <a:endParaRPr lang="zh-CN" altLang="en-US" sz="2400" noProof="1"/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400" noProof="1"/>
          </a:p>
        </p:txBody>
      </p:sp>
      <p:sp>
        <p:nvSpPr>
          <p:cNvPr id="2" name="圆角矩形 1"/>
          <p:cNvSpPr/>
          <p:nvPr/>
        </p:nvSpPr>
        <p:spPr>
          <a:xfrm>
            <a:off x="622300" y="1052830"/>
            <a:ext cx="234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multimap</a:t>
            </a:r>
            <a:r>
              <a:rPr lang="en-US" altLang="zh-CN" sz="2800" b="1">
                <a:sym typeface="+mn-ea"/>
              </a:rPr>
              <a:t> 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multimap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map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的区别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31800" y="1943735"/>
            <a:ext cx="10980000" cy="39878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在multimap中没有定义[]运算符，因此，multimap进行插入的时候，只能利用insert()函数进行插入。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使用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find(x)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查找返回每种关键词的所有元素的第一个元素的迭代器。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指定关键词的遍历：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equal_range(x)返回一对iterator的pair，表示关键词x的位置的区间（左闭右开）。 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这个函数其实map也有。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2000" b="1">
                <a:latin typeface="+mn-ea"/>
                <a:ea typeface="+mn-ea"/>
                <a:cs typeface="+mn-ea"/>
                <a:sym typeface="+mn-ea"/>
              </a:rPr>
              <a:t>equal_range()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功能也可用lower_bound和upper_bound实现。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None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equal_range(x)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的使用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pic>
        <p:nvPicPr>
          <p:cNvPr id="348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844675"/>
            <a:ext cx="5808980" cy="416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11543"/>
          <a:stretch>
            <a:fillRect/>
          </a:stretch>
        </p:blipFill>
        <p:spPr bwMode="auto">
          <a:xfrm>
            <a:off x="7857490" y="1844675"/>
            <a:ext cx="2139315" cy="220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 noChangeArrowheads="1"/>
          </p:cNvSpPr>
          <p:nvPr/>
        </p:nvSpPr>
        <p:spPr>
          <a:xfrm>
            <a:off x="504000" y="1152000"/>
            <a:ext cx="7200000" cy="7200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map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容器的基本操作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943735"/>
            <a:ext cx="11233785" cy="338899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定义赋值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map&lt;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ype1,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ype2&gt; a;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	  a.insert(makepair(key, value)) </a:t>
            </a:r>
            <a:r>
              <a:rPr lang="zh-CN" altLang="en-US" sz="1800" b="1"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en-US" altLang="zh-CN" sz="1800" b="1">
                <a:latin typeface="+mn-ea"/>
                <a:ea typeface="+mn-ea"/>
                <a:cs typeface="+mn-ea"/>
                <a:sym typeface="+mn-ea"/>
              </a:rPr>
              <a:t>  a[key]=value</a:t>
            </a:r>
            <a:endParaRPr lang="zh-CN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常用操作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size()         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empty()        clear()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遍历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访问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迭代器访问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    </a:t>
            </a:r>
            <a:r>
              <a:rPr lang="zh-CN" altLang="en-US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下标访问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it-&gt;first</a:t>
            </a:r>
            <a:r>
              <a:rPr lang="zh-CN" altLang="en-US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、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it-&gt;second</a:t>
            </a:r>
            <a:endParaRPr lang="zh-CN" altLang="en-US" sz="18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删除操作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erase()</a:t>
            </a: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查找操作</a:t>
            </a:r>
            <a:r>
              <a:rPr lang="en-US" altLang="zh-CN" sz="24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</a:t>
            </a:r>
            <a:r>
              <a:rPr lang="en-US" altLang="zh-CN" sz="1800" b="1" noProof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find()    count()    </a:t>
            </a:r>
            <a:r>
              <a:rPr lang="en-US" altLang="zh-CN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lower_bound() &amp; upper_bound()   equal_range()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endParaRPr lang="zh-CN" altLang="en-US" sz="2400" b="1" noProof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4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255" y="1344295"/>
            <a:ext cx="11664950" cy="4532630"/>
          </a:xfrm>
          <a:prstGeom prst="roundRect">
            <a:avLst>
              <a:gd name="adj" fmla="val 5263"/>
            </a:avLst>
          </a:prstGeom>
          <a:noFill/>
          <a:ln w="57150">
            <a:solidFill>
              <a:srgbClr val="4680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83293" y="2924810"/>
            <a:ext cx="5222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cap="all">
                <a:solidFill>
                  <a:srgbClr val="0070C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endParaRPr lang="en-US" altLang="zh-CN" sz="4000" b="1" cap="all">
              <a:solidFill>
                <a:srgbClr val="0070C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02285" y="1152000"/>
            <a:ext cx="7200000" cy="720000"/>
          </a:xfrm>
        </p:spPr>
        <p:txBody>
          <a:bodyPr anchor="t" anchorCtr="0"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的定义与赋值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430530" y="1943735"/>
            <a:ext cx="10836910" cy="3785235"/>
          </a:xfrm>
        </p:spPr>
        <p:txBody>
          <a:bodyPr>
            <a:noAutofit/>
          </a:bodyPr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vector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是数组的类模板，它能够当做数组定义、使用、赋值。</a:t>
            </a:r>
            <a:endParaRPr lang="zh-CN" altLang="en-US" sz="2400" b="1">
              <a:latin typeface="+mn-ea"/>
              <a:ea typeface="+mn-ea"/>
              <a:cs typeface="+mn-ea"/>
            </a:endParaRPr>
          </a:p>
          <a:p>
            <a:pPr marL="342900" indent="-342900" algn="l" defTabSz="914400" eaLnBrk="0" hangingPunct="0">
              <a:lnSpc>
                <a:spcPct val="150000"/>
              </a:lnSpc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</a:rPr>
              <a:t>vector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的定义：vector&lt;typename&gt; name;</a:t>
            </a:r>
            <a:br>
              <a:rPr lang="zh-CN" altLang="en-US" sz="2400" b="1">
                <a:latin typeface="+mn-ea"/>
                <a:ea typeface="+mn-ea"/>
                <a:cs typeface="+mn-ea"/>
              </a:rPr>
            </a:br>
            <a:r>
              <a:rPr lang="zh-CN" altLang="en-US" sz="2400" b="1">
                <a:latin typeface="+mn-ea"/>
                <a:ea typeface="+mn-ea"/>
                <a:cs typeface="+mn-ea"/>
              </a:rPr>
              <a:t>其中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typename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可以是：</a:t>
            </a:r>
            <a:br>
              <a:rPr lang="zh-CN" altLang="en-US" sz="2400" b="1">
                <a:latin typeface="+mn-ea"/>
                <a:ea typeface="+mn-ea"/>
                <a:cs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</a:rPr>
              <a:t>1.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基本类型：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int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、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double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、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char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、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bool</a:t>
            </a:r>
            <a:br>
              <a:rPr lang="en-US" altLang="zh-CN" sz="2400" b="1">
                <a:latin typeface="+mn-ea"/>
                <a:ea typeface="+mn-ea"/>
                <a:cs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</a:rPr>
              <a:t>2.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自定义类型：数组、结构体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 ……</a:t>
            </a:r>
            <a:br>
              <a:rPr lang="zh-CN" altLang="en-US" sz="2400" b="1">
                <a:latin typeface="+mn-ea"/>
                <a:ea typeface="+mn-ea"/>
                <a:cs typeface="+mn-ea"/>
              </a:rPr>
            </a:br>
            <a:r>
              <a:rPr lang="en-US" altLang="zh-CN" sz="2400" b="1">
                <a:latin typeface="+mn-ea"/>
                <a:ea typeface="+mn-ea"/>
                <a:cs typeface="+mn-ea"/>
              </a:rPr>
              <a:t>3. STL 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容器：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string</a:t>
            </a:r>
            <a:r>
              <a:rPr lang="zh-CN" altLang="en-US" sz="2400" b="1">
                <a:latin typeface="+mn-ea"/>
                <a:ea typeface="+mn-ea"/>
                <a:cs typeface="+mn-ea"/>
              </a:rPr>
              <a:t>、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vector ……</a:t>
            </a:r>
            <a:endParaRPr lang="en-US" altLang="zh-CN" sz="24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504190" y="1728470"/>
            <a:ext cx="10800080" cy="361124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priority_queue（优先队列） 是一个拥有权值概念的单向队列（queue），在这个队列中，所有元素是按优先级排列的。</a:t>
            </a:r>
            <a:endParaRPr lang="zh-CN" altLang="en-US" sz="2000" b="1" smtClean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需要头文件</a:t>
            </a:r>
            <a:r>
              <a:rPr lang="en-US" altLang="zh-CN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&lt;bits/stdc++.h&gt;</a:t>
            </a: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或头文件</a:t>
            </a:r>
            <a:r>
              <a:rPr lang="en-US" altLang="zh-CN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&lt;queue&gt;</a:t>
            </a:r>
            <a:endParaRPr lang="zh-CN" altLang="en-US" sz="2000" b="1" smtClean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在STL的具体实现中，priority_queue是以别的容器作为底层结构，再根据堆的处理规则来调整元素之间的位置。</a:t>
            </a:r>
            <a:endParaRPr lang="zh-CN" altLang="en-US" sz="2000" b="1" smtClean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priority_queue</a:t>
            </a:r>
            <a:r>
              <a:rPr lang="en-US" altLang="zh-CN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zh-CN" altLang="en-US" sz="2000" b="1" smtClean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可当作堆用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300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priority_queue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堆的基本概念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3554" name="内容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431800" y="1825625"/>
            <a:ext cx="7405370" cy="2606040"/>
          </a:xfrm>
        </p:spPr>
        <p:txBody>
          <a:bodyPr vert="horz" lIns="121899" tIns="60949" rIns="121899" bIns="60949" rtlCol="0" anchor="t" anchorCtr="0">
            <a:no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堆是一类特殊的数据结构，常用的堆为二叉堆，形式上是一个数组，本质上是一棵完全二叉树。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二叉堆有大根堆和小根堆之分。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大根堆是一棵除根结点以外的每个结点i，键值都大于等于其孩子结点键值的完全二叉树（A[parent(i)]&gt;=A[i]）。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华文仿宋" panose="02010600040101010101" charset="-122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华文仿宋" panose="02010600040101010101" charset="-122"/>
              </a:rPr>
              <a:t>小根堆是一棵除根结点以外的每个结点i，键值都小于等于其孩子结点键值的完全二叉树（A[parent(i)]&lt;=A[i]）。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华文仿宋" panose="02010600040101010101" charset="-122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堆中的任一子树也还是堆。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pic>
        <p:nvPicPr>
          <p:cNvPr id="23556" name="图片 1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480" y="1485900"/>
            <a:ext cx="185961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480" y="378968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堆的基本操作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2000" y="1944000"/>
            <a:ext cx="9392920" cy="13081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push操作（插入）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：往堆尾加入一个元素，并通过从下往上调整法，</a:t>
            </a:r>
            <a:br>
              <a:rPr lang="zh-CN" altLang="en-US" sz="20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使其继续保持堆的性质。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4579" name="图片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90" y="2781935"/>
            <a:ext cx="3676650" cy="28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431800" y="2995930"/>
            <a:ext cx="7008495" cy="19812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get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操作（删除）：从堆中取出堆头元素，并删除该结点（堆尾覆盖），再通过从上往下的调整法，使其继续保持堆的性质</a:t>
            </a:r>
            <a:endParaRPr lang="zh-CN" altLang="en-US" sz="2000" b="1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priority_queue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0800080" cy="378650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定义：</a:t>
            </a:r>
            <a:r>
              <a:rPr sz="2000" b="1">
                <a:sym typeface="+mn-ea"/>
              </a:rPr>
              <a:t>priority_queue&lt;Type, Container, Functional&gt;</a:t>
            </a:r>
            <a:endParaRPr sz="2000" b="1"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Type为数据类型， Container为保存数据的容器，Functional为元素比较方式。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第一个参数必须写，后两个可不写。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如果不写后两个参数，那么容器默认用的是vector，比较方式默认用operator&lt;，也就是大根堆（维护最大值）。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 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即默认参数与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riority_queue&lt;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int,vector&lt;int&gt;,less&lt;int&gt; 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&gt;效果相同。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priority_queue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定义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&amp;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赋值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2000" y="1944000"/>
            <a:ext cx="11723370" cy="1584325"/>
          </a:xfrm>
        </p:spPr>
        <p:txBody>
          <a:bodyPr vert="horz" lIns="121899" tIns="60949" rIns="121899" bIns="60949" rtlCol="0" anchor="t" anchorCtr="0">
            <a:normAutofit lnSpcReduction="10000"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若要使用一般的小根堆（维护最小值），可以写priority_queue&lt;int,vector&lt;int&gt;,greater&lt;int&gt; &gt;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赋值仅可赋为同类型的变量。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8675" name="内容占位符 5" descr="defini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r="7628"/>
          <a:stretch>
            <a:fillRect/>
          </a:stretch>
        </p:blipFill>
        <p:spPr bwMode="auto">
          <a:xfrm>
            <a:off x="1846580" y="3356610"/>
            <a:ext cx="7726680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push() &amp; top() &amp; pop()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仿宋" panose="02010600040101010101" charset="-122"/>
              </a:rPr>
              <a:t>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仿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5090795" cy="402526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push(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x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)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向优先队列里增加一元素</a:t>
            </a:r>
            <a:r>
              <a:rPr lang="zh-CN"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，插入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时间复杂度为O(log n)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pop()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队列头部数据（最值）出队</a:t>
            </a:r>
            <a:r>
              <a:rPr lang="zh-CN"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，删除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O(log n) 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top()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返回头部数据（最值） 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sz="18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O(1)</a:t>
            </a:r>
            <a:endParaRPr sz="18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pic>
        <p:nvPicPr>
          <p:cNvPr id="29699" name="图片 5" descr="push&amp;pop&amp;t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/>
          <a:stretch>
            <a:fillRect/>
          </a:stretch>
        </p:blipFill>
        <p:spPr bwMode="auto">
          <a:xfrm>
            <a:off x="7560000" y="1483200"/>
            <a:ext cx="4049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size() &amp; empty() 操作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1800" y="1943735"/>
            <a:ext cx="10001250" cy="3446145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empty()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:</a:t>
            </a:r>
            <a:r>
              <a:rPr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判断是否为空，1为空，0为不空，时间复杂度O(1)</a:t>
            </a:r>
            <a:endParaRPr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size()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: 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返回优先队列中元素个数，时间复杂度O(1)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pic>
        <p:nvPicPr>
          <p:cNvPr id="30723" name="图片 3" descr="empty&amp;siz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" r="16106"/>
          <a:stretch>
            <a:fillRect/>
          </a:stretch>
        </p:blipFill>
        <p:spPr bwMode="auto">
          <a:xfrm>
            <a:off x="7734935" y="2884170"/>
            <a:ext cx="4122058" cy="29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32000" y="1944000"/>
            <a:ext cx="6840000" cy="3442970"/>
          </a:xfrm>
        </p:spPr>
        <p:txBody>
          <a:bodyPr vert="horz" lIns="121899" tIns="60949" rIns="121899" bIns="60949" rtlCol="0" anchor="t" anchorCtr="0">
            <a:normAutofit lnSpcReduction="10000"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priority_queue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不支持对于头部以外元素的访问和操作，所以不能用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迭代器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无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clear()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操作，只能手写。如右图。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访问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top()</a:t>
            </a:r>
            <a:r>
              <a:rPr lang="zh-CN" altLang="en-US" sz="2000" b="1">
                <a:latin typeface="+mn-ea"/>
                <a:ea typeface="+mn-ea"/>
                <a:cs typeface="+mn-ea"/>
                <a:sym typeface="+mn-ea"/>
              </a:rPr>
              <a:t>时，注意队列是否为空。</a:t>
            </a: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" panose="05000000000000000000" charset="0"/>
              <a:buChar char="l"/>
            </a:pPr>
            <a:endParaRPr lang="zh-CN" altLang="en-US" sz="2000" b="1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31747" name="图片 3" descr="cle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55" y="2918300"/>
            <a:ext cx="4236882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priority_queue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合并果子                           </a:t>
            </a:r>
            <a:b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818" name="内容占位符 6"/>
          <p:cNvSpPr>
            <a:spLocks noGrp="1" noChangeArrowheads="1"/>
          </p:cNvSpPr>
          <p:nvPr>
            <p:ph sz="quarter" idx="4294967295"/>
          </p:nvPr>
        </p:nvSpPr>
        <p:spPr>
          <a:xfrm>
            <a:off x="468000" y="1764000"/>
            <a:ext cx="10880725" cy="3601720"/>
          </a:xfrm>
        </p:spPr>
        <p:txBody>
          <a:bodyPr vert="horz" lIns="121899" tIns="60949" rIns="121899" bIns="60949" rtlCol="0">
            <a:noAutofit/>
          </a:bodyPr>
          <a:lstStyle/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在一个果园里，多多已经将n个果子打了下来，而且按果子的不同种类分成了不同的堆。多多决定把所有的果子合成一堆。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每一次合并，多多可以把两堆果子合并到一起，消耗的体力等于两堆果子的重量之和。可以看出，所有的果子经过n-1次合并之后，就只剩下一堆了。多多在合并果子时总共消耗的体力等于每次合并所耗体力之和。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因为还要花大力气把这些果子搬回家，所以多多在合并果子时要尽可能地节省体力。假定每个果子重量都为1，并且已知果子的种类数和每种果子的数目，你的任务是设计出合并的次序方案，使多多耗费的体力最少，并输出这个最小的体力耗费值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例如有3种果子，数目依次为1，2，9。可以先将 1、2堆合并，新堆数目为3，耗费体力为3。接着，将新堆与原先的第三堆合并，又得到新的堆，数目为12，耗费体力为 12。所以多多总共耗费体力=3+12=15。可以证明15为最小的体力耗费值。</a:t>
            </a:r>
            <a:endParaRPr lang="zh-CN" altLang="en-US" sz="1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504000" y="1152000"/>
            <a:ext cx="9752330" cy="1295400"/>
          </a:xfrm>
        </p:spPr>
        <p:txBody>
          <a:bodyPr vert="horz" lIns="121899" tIns="60949" rIns="121899" bIns="60949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priority_queue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合并果子                           </a:t>
            </a:r>
            <a:b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819" name="文本框 1"/>
          <p:cNvSpPr>
            <a:spLocks noChangeArrowheads="1"/>
          </p:cNvSpPr>
          <p:nvPr/>
        </p:nvSpPr>
        <p:spPr bwMode="auto">
          <a:xfrm>
            <a:off x="9695498" y="1764000"/>
            <a:ext cx="1912938" cy="24453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3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1 2 9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输出样例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15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</p:txBody>
      </p:sp>
      <p:sp>
        <p:nvSpPr>
          <p:cNvPr id="34820" name="文本框 2"/>
          <p:cNvSpPr>
            <a:spLocks noChangeArrowheads="1"/>
          </p:cNvSpPr>
          <p:nvPr/>
        </p:nvSpPr>
        <p:spPr bwMode="auto">
          <a:xfrm>
            <a:off x="468000" y="1764000"/>
            <a:ext cx="8864600" cy="277749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/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输入要求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    输入包括两行，第一行是一个整数n（1 &lt;= n &lt;= 100000），表示果子的种类数。第二行包含n个整数，用空格分隔，第i个整数ai（1 &lt;= ai &lt;= 20000）是第i种果子的数目。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华文仿宋" panose="02010600040101010101" charset="-122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输出要求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华文仿宋" panose="02010600040101010101" charset="-122"/>
              </a:rPr>
              <a:t>    输出包括一行，这一行只包含一个整数，也就是最小的体力耗费值。输入数据保证这个值小于231。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indent="-304800"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02285" y="1152000"/>
            <a:ext cx="7200000" cy="720000"/>
          </a:xfrm>
        </p:spPr>
        <p:txBody>
          <a:bodyPr anchor="t" anchorCtr="0"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的定义与赋值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29285" y="1859915"/>
          <a:ext cx="11017885" cy="4176395"/>
        </p:xfrm>
        <a:graphic>
          <a:graphicData uri="http://schemas.openxmlformats.org/drawingml/2006/table">
            <a:tbl>
              <a:tblPr firstRow="1" bandRow="1"/>
              <a:tblGrid>
                <a:gridCol w="2367280"/>
                <a:gridCol w="4793615"/>
                <a:gridCol w="385699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幼圆" panose="02010509060101010101" charset="-122"/>
                          <a:ea typeface="幼圆" panose="02010509060101010101" charset="-122"/>
                        </a:rPr>
                        <a:t>功能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幼圆" panose="02010509060101010101" charset="-122"/>
                        <a:ea typeface="幼圆" panose="02010509060101010101" charset="-122"/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76889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幼圆" panose="02010509060101010101" charset="-122"/>
                          <a:ea typeface="幼圆" panose="02010509060101010101" charset="-122"/>
                        </a:rPr>
                        <a:t>样例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幼圆" panose="02010509060101010101" charset="-122"/>
                        <a:ea typeface="幼圆" panose="02010509060101010101" charset="-122"/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76889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幼圆" panose="02010509060101010101" charset="-122"/>
                          <a:ea typeface="幼圆" panose="02010509060101010101" charset="-122"/>
                        </a:rPr>
                        <a:t>说明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幼圆" panose="02010509060101010101" charset="-122"/>
                        <a:ea typeface="幼圆" panose="02010509060101010101" charset="-122"/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76889C"/>
                    </a:solidFill>
                  </a:tcPr>
                </a:tc>
              </a:tr>
              <a:tr h="33528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 int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类型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a;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默认初始化，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为空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5280">
                <a:tc vMerge="1">
                  <a:tcPr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rgbClr val="76889C"/>
                      </a:solidFill>
                      <a:prstDash val="dot"/>
                    </a:lnT>
                    <a:lnB w="3175">
                      <a:solidFill>
                        <a:srgbClr val="76889C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b = {1,2,3};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的初始值为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{1,2,3}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（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C++11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以上）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 vMerge="1">
                  <a:tcPr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rgbClr val="76889C"/>
                      </a:solidFill>
                      <a:prstDash val="dot"/>
                    </a:lnT>
                    <a:lnB w="3175">
                      <a:solidFill>
                        <a:srgbClr val="76889C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c(b)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用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来定义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，复制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5280">
                <a:tc vMerge="1">
                  <a:tcPr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rgbClr val="76889C"/>
                      </a:solidFill>
                      <a:prstDash val="dot"/>
                    </a:lnT>
                    <a:lnB w="3175">
                      <a:solidFill>
                        <a:srgbClr val="76889C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d(100);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100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个值为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0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的元素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 vMerge="1">
                  <a:tcPr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rgbClr val="76889C"/>
                      </a:solidFill>
                      <a:prstDash val="dot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e(100,10);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100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个值为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的元素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 string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类型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vector&lt;string&gt; a(10, "abc") 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个值为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"abc"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的元素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6560">
                <a:tc vMerge="1">
                  <a:tcPr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rgbClr val="76889C"/>
                      </a:solidFill>
                      <a:prstDash val="dot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vector&lt;string&gt; b(a.begin(), a.end())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是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的复制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数组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类型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vector&lt;int&gt; vi[100];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</a:rPr>
                        <a:t>第一维大小固定，第二维长度可变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 vector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类型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vector&lt;vector&lt;int&gt; &gt; name;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注意：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&gt;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和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&gt;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之间要加空格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定义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结构体</a:t>
                      </a: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 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类型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struct point {int x, int y;};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vector&lt;point&gt; pt;</a:t>
                      </a:r>
                      <a:endParaRPr lang="en-US" altLang="zh-CN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pt</a:t>
                      </a:r>
                      <a:r>
                        <a:rPr lang="zh-CN" altLang="en-US" sz="1600" b="1">
                          <a:solidFill>
                            <a:srgbClr val="40404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Consolas" panose="020B0609020204030204" charset="0"/>
                        </a:rPr>
                        <a:t>用来存放坐标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幼圆" panose="02010509060101010101" charset="-122"/>
                        <a:ea typeface="幼圆" panose="02010509060101010101" charset="-122"/>
                        <a:cs typeface="Consolas" panose="020B0609020204030204" charset="0"/>
                      </a:endParaRPr>
                    </a:p>
                  </a:txBody>
                  <a:tcPr marL="179705" anchor="ctr" anchorCtr="0">
                    <a:lnL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7679690" y="0"/>
            <a:ext cx="4824730" cy="6885305"/>
          </a:xfrm>
          <a:prstGeom prst="rect">
            <a:avLst/>
          </a:prstGeom>
          <a:solidFill>
            <a:srgbClr val="468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784" y="1124827"/>
            <a:ext cx="331236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26490" y="3030855"/>
            <a:ext cx="4834255" cy="899795"/>
            <a:chOff x="1209" y="2974"/>
            <a:chExt cx="8062" cy="2348"/>
          </a:xfrm>
        </p:grpSpPr>
        <p:sp>
          <p:nvSpPr>
            <p:cNvPr id="12" name="Freeform 6"/>
            <p:cNvSpPr/>
            <p:nvPr/>
          </p:nvSpPr>
          <p:spPr bwMode="auto">
            <a:xfrm>
              <a:off x="1643" y="3303"/>
              <a:ext cx="7191" cy="1495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rgbClr val="7B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" y="2974"/>
              <a:ext cx="8062" cy="234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01" y="3587"/>
              <a:ext cx="690" cy="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36" y="3552"/>
              <a:ext cx="4383" cy="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区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间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类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26490" y="4216400"/>
            <a:ext cx="4834255" cy="899795"/>
            <a:chOff x="1158" y="2916"/>
            <a:chExt cx="8062" cy="2348"/>
          </a:xfrm>
        </p:grpSpPr>
        <p:sp>
          <p:nvSpPr>
            <p:cNvPr id="18" name="Freeform 6"/>
            <p:cNvSpPr/>
            <p:nvPr/>
          </p:nvSpPr>
          <p:spPr bwMode="auto">
            <a:xfrm>
              <a:off x="1643" y="3303"/>
              <a:ext cx="7191" cy="1495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rgbClr val="46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" y="2916"/>
              <a:ext cx="8062" cy="234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01" y="3587"/>
              <a:ext cx="690" cy="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81" y="3525"/>
              <a:ext cx="4383" cy="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查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找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类</a:t>
              </a:r>
              <a:endParaRPr 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6490" y="1845310"/>
            <a:ext cx="4834255" cy="899795"/>
            <a:chOff x="2714" y="2632"/>
            <a:chExt cx="6406" cy="1498"/>
          </a:xfrm>
        </p:grpSpPr>
        <p:grpSp>
          <p:nvGrpSpPr>
            <p:cNvPr id="10" name="组合 9"/>
            <p:cNvGrpSpPr/>
            <p:nvPr/>
          </p:nvGrpSpPr>
          <p:grpSpPr>
            <a:xfrm>
              <a:off x="2714" y="2632"/>
              <a:ext cx="6406" cy="1498"/>
              <a:chOff x="1206" y="2988"/>
              <a:chExt cx="8062" cy="2348"/>
            </a:xfrm>
          </p:grpSpPr>
          <p:sp>
            <p:nvSpPr>
              <p:cNvPr id="5" name="Freeform 6"/>
              <p:cNvSpPr/>
              <p:nvPr/>
            </p:nvSpPr>
            <p:spPr bwMode="auto">
              <a:xfrm>
                <a:off x="1643" y="3303"/>
                <a:ext cx="7191" cy="1495"/>
              </a:xfrm>
              <a:custGeom>
                <a:avLst/>
                <a:gdLst>
                  <a:gd name="T0" fmla="*/ 2907 w 3244"/>
                  <a:gd name="T1" fmla="*/ 675 h 675"/>
                  <a:gd name="T2" fmla="*/ 3244 w 3244"/>
                  <a:gd name="T3" fmla="*/ 337 h 675"/>
                  <a:gd name="T4" fmla="*/ 2907 w 3244"/>
                  <a:gd name="T5" fmla="*/ 0 h 675"/>
                  <a:gd name="T6" fmla="*/ 337 w 3244"/>
                  <a:gd name="T7" fmla="*/ 0 h 675"/>
                  <a:gd name="T8" fmla="*/ 0 w 3244"/>
                  <a:gd name="T9" fmla="*/ 337 h 675"/>
                  <a:gd name="T10" fmla="*/ 337 w 3244"/>
                  <a:gd name="T11" fmla="*/ 675 h 675"/>
                  <a:gd name="T12" fmla="*/ 2907 w 3244"/>
                  <a:gd name="T13" fmla="*/ 675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5">
                    <a:moveTo>
                      <a:pt x="2907" y="675"/>
                    </a:moveTo>
                    <a:cubicBezTo>
                      <a:pt x="3093" y="675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5"/>
                      <a:pt x="337" y="675"/>
                    </a:cubicBezTo>
                    <a:lnTo>
                      <a:pt x="2907" y="675"/>
                    </a:lnTo>
                    <a:close/>
                  </a:path>
                </a:pathLst>
              </a:custGeom>
              <a:solidFill>
                <a:srgbClr val="20A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6" y="2988"/>
                <a:ext cx="8062" cy="2348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2001" y="3587"/>
                <a:ext cx="690" cy="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106" y="3650"/>
                <a:ext cx="4108" cy="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4802" y="2974"/>
              <a:ext cx="3482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简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单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 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类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pic>
        <p:nvPicPr>
          <p:cNvPr id="35" name="图片 34" descr="d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55" y="3408680"/>
            <a:ext cx="3397250" cy="278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47700" y="1801495"/>
            <a:ext cx="6244590" cy="198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max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返回两个元素中较大一个。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min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返回两个元素中较小一个。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举例：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a=1,b=2;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&lt;&lt;max(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a,b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)&lt;&lt;" "&lt;&lt;min(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a,b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)&lt;&lt;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48000" y="3862060"/>
            <a:ext cx="4014470" cy="152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swap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：交换存储在两个对象中的值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s-E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x=10,y=20;</a:t>
            </a:r>
            <a:endParaRPr lang="es-E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s-E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swap(x,y);</a:t>
            </a:r>
            <a:endParaRPr lang="es-E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s-E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cout&lt;&lt;x&lt;&lt;" "&lt;&lt;y&lt;&lt;endl;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  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7700" y="1908175"/>
            <a:ext cx="7543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sort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以升序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5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重新排列指定范围内的元素。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47700" y="3960000"/>
            <a:ext cx="794131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vector&lt;int&gt; v={2,5,1,8,3,4,9,7,6};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sort(v.begin(), v.begin() + 5);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(int i = 0; i &lt; v.size(); i++) cout &lt;&lt; v[i] &lt;&lt; " ";	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// 1 2 3 5 8 4 9 7 6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0" y="23400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举例：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a[]={2,5,1,8,3,4,9,7,6};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sort(a,a+9);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i = 0;i &lt; 9; i++)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&lt;&lt;a[i]&lt;&lt;" ";	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// 1 2 3 4 5 6 7 8 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648000" y="1908000"/>
            <a:ext cx="588486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reverse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：将指定范围内元素重新反序排序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648000" y="2340000"/>
            <a:ext cx="65392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 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v;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 = 1; i &lt;= 9; i++) v.push_back( i );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reverse (v.begin( ), v.end( ) 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for (int i = 0; i &lt; v.size(); i++) cout &lt;&lt; v[i] &lt;&lt; " ";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// 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9,8,7,6,5,4,3,2,1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48000" y="3960000"/>
            <a:ext cx="526796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a[]={2,5,1,8,3,4,9,7,6};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reverse(a,a+9);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 = 0; i &lt; 9; i++)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&lt;&lt;a[i]&lt;&lt;" ";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// 6 7 9 4 3 8 1 5 2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648000" y="1908000"/>
            <a:ext cx="588486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fill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：将指定范围内元素赋为相同的值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648000" y="3960000"/>
            <a:ext cx="65392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 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v;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 = 1; i &lt;= 9; i++) v.push_back( i );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fill(v.begin()+1, v.begin()+5, -1);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for (int i = 0; i &lt; v.size(); i++) cout &lt;&lt; v[i] &lt;&lt; " ";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// 1 -1 -1 -1 -1 6 7 8 9</a:t>
            </a:r>
            <a:endParaRPr lang="en-US" altLang="zh-CN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48000" y="2340000"/>
            <a:ext cx="526796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a[]={1,2,3,4,5};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fill(a, a+5, 100);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 = 0; i &lt; 5; i++)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&lt;&lt;a[i]&lt;&lt;" ";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// 100 100 100 100 100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3"/>
          <p:cNvSpPr>
            <a:spLocks noChangeArrowheads="1"/>
          </p:cNvSpPr>
          <p:nvPr/>
        </p:nvSpPr>
        <p:spPr bwMode="auto">
          <a:xfrm>
            <a:off x="648000" y="1908000"/>
            <a:ext cx="76438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random_shuffle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：对指定范围内的元素随机调整次序。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648000" y="2340000"/>
            <a:ext cx="72151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srand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((unsigned 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)time(0))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;//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置换随机种子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a;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i=1;i&lt;=9;i++)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(i);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random_shuffle(a.begin(),a.end());</a:t>
            </a:r>
            <a:endParaRPr lang="en-US" altLang="zh-CN" b="1" dirty="0" err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en-US" altLang="zh-CN" b="1" dirty="0" err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648000" y="3960000"/>
            <a:ext cx="5949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srand((unsigned int)time(0));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//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置换随机种子 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a[]={2,5,1,8,3,4,9,7,6};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random_shuffle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(a,a+9);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i = 0;i &lt; 9;i++)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&lt;&lt;a[i]&lt;&lt;" ";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648000" y="1908000"/>
            <a:ext cx="108280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next_permutation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：取出当前范围内的排列，并重新排序为下一个排列。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648000" y="2708275"/>
            <a:ext cx="693483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 a[3];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a[0]=1;a[1]=2;a[2]=3;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do{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 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&lt;&lt;a[0]&lt;&lt;" "&lt;&lt;a[1]&lt;&lt;" "&lt;&lt;a[2]&lt;&lt;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} while 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next_permutation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(a,a+3)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);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480" y="2493010"/>
            <a:ext cx="130683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648000" y="1908000"/>
            <a:ext cx="705167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a;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(5);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(6);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(7);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&gt;::iterator it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do{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for (it=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a.begin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 it !=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a.end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++it) 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	  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&lt;&lt; *it &lt;&lt;" "; 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	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} while(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next_permutation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a.begin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a.end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16" y="1844675"/>
            <a:ext cx="150018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4"/>
          <p:cNvSpPr txBox="1">
            <a:spLocks noChangeArrowheads="1"/>
          </p:cNvSpPr>
          <p:nvPr/>
        </p:nvSpPr>
        <p:spPr bwMode="auto">
          <a:xfrm>
            <a:off x="648000" y="1908000"/>
            <a:ext cx="102838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prev_permutation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：取出当前范围内的排列，并重新排序为上一个排列。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648000" y="2996565"/>
            <a:ext cx="743712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 a[3];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a[0]=3;a[1]=2;a[2]=1;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do  {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    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&lt;&lt;a[0]&lt;&lt;" "&lt;&lt;a[1]&lt;&lt;"  "&lt;&lt;a[2]&lt;&lt;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;</a:t>
            </a:r>
            <a:b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</a:b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} while 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prev_permutation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(a,a+3)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</a:rPr>
              <a:t>);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1355" y="3140075"/>
            <a:ext cx="1116330" cy="17532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3 2 1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3 1 2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2 3 1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2 1 3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1 3 2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1 2 3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648000" y="1908000"/>
            <a:ext cx="6723062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a;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(9);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(8);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a.push_back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(7);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&gt;::iterator it;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黑体" panose="020106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do{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for (it=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a.begin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 it !=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a.end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++it) 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	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&lt;&lt; *it &lt;&lt;" "; 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} while 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prev_permutation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a.begin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a.end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);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3110" y="2276475"/>
            <a:ext cx="1116330" cy="17532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9 8 7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9 7 8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8 9 7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8 7 9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7 9 8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n>
                  <a:noFill/>
                </a:ln>
                <a:latin typeface="Consolas" panose="020B0609020204030204" charset="0"/>
                <a:cs typeface="Consolas" panose="020B0609020204030204" charset="0"/>
              </a:rPr>
              <a:t>7 8 9</a:t>
            </a:r>
            <a:endParaRPr lang="en-US" altLang="zh-CN">
              <a:ln>
                <a:noFill/>
              </a:ln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4190" y="1152000"/>
            <a:ext cx="7200000" cy="720000"/>
          </a:xfrm>
        </p:spPr>
        <p:txBody>
          <a:bodyPr vert="horz" lIns="121899" tIns="60949" rIns="121899" bIns="60949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ector 的 size 与 empty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368300" y="1584960"/>
            <a:ext cx="11819890" cy="3946525"/>
          </a:xfrm>
        </p:spPr>
        <p:txBody>
          <a:bodyPr vert="horz" lIns="121899" tIns="60949" rIns="121899" bIns="60949" rtlCol="0">
            <a:noAutofit/>
          </a:bodyPr>
          <a:p>
            <a:pPr marL="342900" lvl="0" indent="-342900" algn="l" defTabSz="914400" eaLnBrk="0" fontAlgn="auto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s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ize()是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v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ector的成员函数，它的作用是返回容器中的元素个数，时间复杂度是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O(1)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。注意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不管有没有参数，函数都要加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()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fontAlgn="auto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empty()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vector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的成员函数，它的作用是判断容器是否为空，时间复杂度是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O(1)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。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简单地说：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当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size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的值为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0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时，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empty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返回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true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或者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1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；</a:t>
            </a:r>
            <a:br>
              <a:rPr lang="zh-CN" altLang="en-US" sz="2400" b="1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当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size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的值大于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0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时，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empty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返回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false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或者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0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  <a:p>
            <a:pPr marL="342900" lvl="0" indent="-342900" algn="l" defTabSz="914400" eaLnBrk="0" fontAlgn="auto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Wingdings" panose="05000000000000000000" charset="0"/>
              <a:buChar char="l"/>
            </a:pP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所有容器都有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size()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和</a:t>
            </a:r>
            <a:r>
              <a:rPr lang="en-US" altLang="zh-CN" sz="2400" b="1">
                <a:latin typeface="+mn-ea"/>
                <a:ea typeface="+mn-ea"/>
                <a:cs typeface="+mn-ea"/>
                <a:sym typeface="+mn-ea"/>
              </a:rPr>
              <a:t> empty() </a:t>
            </a:r>
            <a:r>
              <a:rPr lang="zh-CN" altLang="en-US" sz="2400" b="1">
                <a:latin typeface="+mn-ea"/>
                <a:ea typeface="+mn-ea"/>
                <a:cs typeface="+mn-ea"/>
                <a:sym typeface="+mn-ea"/>
              </a:rPr>
              <a:t>这两个成员函数。</a:t>
            </a:r>
            <a:endParaRPr lang="zh-CN" altLang="en-US" sz="2400" b="1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5"/>
          <p:cNvSpPr txBox="1">
            <a:spLocks noChangeArrowheads="1"/>
          </p:cNvSpPr>
          <p:nvPr/>
        </p:nvSpPr>
        <p:spPr bwMode="auto">
          <a:xfrm>
            <a:off x="648000" y="1908000"/>
            <a:ext cx="72866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merge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：将两个有序的序列合并为一个有序的序列。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647700" y="2377440"/>
            <a:ext cx="10078085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 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first[]={5,10,15,20,25};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second[]={10,20,30,40,50};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 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&gt; v(10);  //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需要事先留够空间 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vector&lt;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黑体" panose="02010609060101010101" charset="-122"/>
              </a:rPr>
              <a:t>&gt;::iterator it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merge(first,first+5,second,second+5,v.begin());</a:t>
            </a:r>
            <a:endParaRPr lang="en-US" altLang="zh-CN" b="1" dirty="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 ( it=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v.begin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 it !=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v.end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(); ++it)  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&lt;&lt; *it &lt;&lt;" ";				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// 5 10 10 15 20 20 25 30 40 50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 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5"/>
          <p:cNvSpPr txBox="1">
            <a:spLocks noChangeArrowheads="1"/>
          </p:cNvSpPr>
          <p:nvPr/>
        </p:nvSpPr>
        <p:spPr bwMode="auto">
          <a:xfrm>
            <a:off x="647700" y="1908175"/>
            <a:ext cx="105117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unique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：“去除”容器或者数组中相邻元素的重复出现的元素。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(1) 这里的去除并非真正意义的erase，而是将重复的元素放到容器的末尾，返回值是去重之后的尾地址。 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(2) unique针对的是相邻元素，所以对于顺序顺序错乱的数组成员或者容器成员，需要先进行排序。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647700" y="4027805"/>
            <a:ext cx="100780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a[8] = {2, 2, </a:t>
            </a:r>
            <a:r>
              <a:rPr lang="en-US"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</a:t>
            </a:r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, 4, 4, 6, </a:t>
            </a:r>
            <a:r>
              <a:rPr lang="en-US"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4</a:t>
            </a:r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, 8};</a:t>
            </a:r>
            <a:endParaRPr sz="24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sort(a, a + 8);  //对于无序的数组需要先排序</a:t>
            </a:r>
            <a:endParaRPr sz="24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t</a:t>
            </a:r>
            <a:r>
              <a:rPr sz="24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= unique(a, a + 8) - a;</a:t>
            </a:r>
            <a:endParaRPr sz="24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3"/>
          <p:cNvSpPr>
            <a:spLocks noChangeArrowheads="1"/>
          </p:cNvSpPr>
          <p:nvPr/>
        </p:nvSpPr>
        <p:spPr bwMode="auto">
          <a:xfrm>
            <a:off x="647700" y="1908175"/>
            <a:ext cx="97135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find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返回区间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[first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）中第一个值等于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value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的元素位置；若未找到，返回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。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648000" y="2564765"/>
            <a:ext cx="79295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a[]={2,5,1,8,3,4,9,7,6};	// 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注意，数组下标从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0</a:t>
            </a:r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开始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ans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find(a,a+9,8)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-a;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ans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 			// ans=3</a:t>
            </a:r>
            <a:endParaRPr lang="zh-CN" altLang="en-US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647700" y="4023995"/>
            <a:ext cx="749046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a[]={2,5,1,8,3,4,9,7,6};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ans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find(a,a+9,10)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-a;</a:t>
            </a:r>
            <a:endParaRPr lang="en-US" altLang="zh-CN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ans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&lt;&lt;</a:t>
            </a:r>
            <a:r>
              <a:rPr lang="en-US" altLang="zh-CN" b="1" dirty="0" err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endl</a:t>
            </a:r>
            <a:r>
              <a:rPr lang="en-US" altLang="zh-CN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 			// ans=9</a:t>
            </a:r>
            <a:endParaRPr lang="zh-CN" altLang="en-US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7700" y="1908175"/>
            <a:ext cx="997902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lower_bound(first,last,val)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：在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[first,last)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区间进行二分查找，返回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b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</a:br>
            <a:r>
              <a:rPr lang="zh-CN" altLang="en-US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大于或等于</a:t>
            </a:r>
            <a:r>
              <a:rPr lang="en-US" altLang="zh-CN" sz="2000" b="1">
                <a:solidFill>
                  <a:schemeClr val="accent4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val 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的第一个元素位置。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700" y="4005580"/>
            <a:ext cx="757745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a[]={0,1,2,2,3};		//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注意，数组下标从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0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开始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ans1=</a:t>
            </a:r>
            <a:r>
              <a:rPr lang="en-US" altLang="zh-CN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lower_bound(a,a+5,2)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-a;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ans2=</a:t>
            </a:r>
            <a:r>
              <a:rPr lang="en-US" altLang="zh-CN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upper_bound(a,a+5,2)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-a;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cout&lt;&lt;ans1&lt;&lt;" "&lt;&lt;ans2&lt;&lt;endl; 		// ans1=2  ans2=4</a:t>
            </a:r>
            <a:endParaRPr lang="zh-CN" altLang="en-US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8000" y="2934970"/>
            <a:ext cx="93821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upper_bound(first,last,val)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：在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[first,last)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区间进行二分查找，返回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b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</a:br>
            <a:r>
              <a:rPr lang="zh-CN" altLang="en-US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大于</a:t>
            </a:r>
            <a:r>
              <a:rPr lang="en-US" altLang="zh-CN" sz="2000" b="1">
                <a:solidFill>
                  <a:schemeClr val="accent4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val 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的最后一个元素位置。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8000" y="1908000"/>
            <a:ext cx="7186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count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：统计某一值在</a:t>
            </a:r>
            <a:r>
              <a:rPr lang="zh-CN" altLang="en-US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一定范围内出现的次数</a:t>
            </a:r>
            <a:endParaRPr lang="zh-CN" altLang="en-US" sz="20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8000" y="2431415"/>
            <a:ext cx="42278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vector&lt;int&gt;v;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for(int n=-9;n&lt;10;++n)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v.push_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back(n);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num=</a:t>
            </a:r>
            <a:r>
              <a:rPr lang="en-US" altLang="zh-CN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count(v.begin(),v.end(),0)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cout&lt;&lt;num&lt;&lt;endl;	// num=1</a:t>
            </a:r>
            <a:endParaRPr lang="zh-CN" altLang="en-US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648000" y="4357053"/>
            <a:ext cx="42240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举例：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a[]={2,2,2,2,2,2,2,2,2}; 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int num=</a:t>
            </a:r>
            <a:r>
              <a:rPr lang="en-US" altLang="zh-CN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count(a,a+9,2)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;</a:t>
            </a:r>
            <a:endParaRPr lang="en-US" altLang="zh-CN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cout&lt;&lt;num&lt;&lt;endl;	// num=9</a:t>
            </a:r>
            <a:endParaRPr lang="zh-CN" altLang="en-US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2800" b="1">
                <a:sym typeface="+mn-ea"/>
              </a:rPr>
              <a:t> 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908175"/>
            <a:ext cx="1007681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根据后面的值，来自己推测前面的类型是什么；</a:t>
            </a:r>
            <a:endParaRPr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2.</a:t>
            </a:r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简化变量初始化；</a:t>
            </a:r>
            <a:endParaRPr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auto</a:t>
            </a:r>
            <a:r>
              <a:rPr 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和</a:t>
            </a:r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vector&lt;int&gt;</a:t>
            </a:r>
            <a:r>
              <a:rPr 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::</a:t>
            </a:r>
            <a:r>
              <a:rPr 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iterator</a:t>
            </a:r>
            <a:r>
              <a:rPr 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相比，明显方便多了。</a:t>
            </a:r>
            <a:endParaRPr lang="zh-CN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908175"/>
            <a:ext cx="100768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注意：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用auto声明的变量必须初始化（auto是根据后面的值来推测这个变量的类型，如果后面没有值，自然会报错）；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2.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因为auto是一个占位符，并不是一个他自己的类型，因此不能用于类型转换或其他一些操作，如sizeof和typeid；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3.</a:t>
            </a:r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定义在一个auto序列的变量必须始终推导成同一类型。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908175"/>
            <a:ext cx="100768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vector&lt;int&gt;v;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for(int i = 1; i &lt;= 10; i++)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v.push_back(i);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for(auto i:v)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cout &lt;&lt; i &lt;&lt; " ";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908175"/>
            <a:ext cx="100768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map&lt;int,int&gt;cnt;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for(int i = 1; i &lt;= 10; i++)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cnt[i] = i;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for(auto i:cnt)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cout &lt;&lt; i.first &lt;&lt; " " &lt;&lt; i.second &lt;&lt; endl;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/>
          <p:cNvSpPr>
            <a:spLocks noChangeArrowheads="1"/>
          </p:cNvSpPr>
          <p:nvPr/>
        </p:nvSpPr>
        <p:spPr bwMode="auto">
          <a:xfrm>
            <a:off x="647700" y="1908175"/>
            <a:ext cx="100768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set&lt;int&gt;s;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for(int i = 1; i &lt;= 10; i++)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s.insert(i);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for(auto i:s)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	cout &lt;&lt; i &lt;&lt; endl;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935" y="1052830"/>
            <a:ext cx="2880000" cy="575945"/>
          </a:xfrm>
          <a:prstGeom prst="roundRect">
            <a:avLst/>
          </a:prstGeom>
          <a:solidFill>
            <a:srgbClr val="4680A3"/>
          </a:solidFill>
          <a:ln>
            <a:solidFill>
              <a:srgbClr val="468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070,&quot;width&quot;:12622}"/>
</p:tagLst>
</file>

<file path=ppt/tags/tag2.xml><?xml version="1.0" encoding="utf-8"?>
<p:tagLst xmlns:p="http://schemas.openxmlformats.org/presentationml/2006/main">
  <p:tag name="KSO_WM_UNIT_PLACING_PICTURE_USER_VIEWPORT" val="{&quot;height&quot;:2574,&quot;width&quot;:3699}"/>
</p:tagLst>
</file>

<file path=ppt/tags/tag3.xml><?xml version="1.0" encoding="utf-8"?>
<p:tagLst xmlns:p="http://schemas.openxmlformats.org/presentationml/2006/main">
  <p:tag name="KSO_WM_UNIT_PLACING_PICTURE_USER_VIEWPORT" val="{&quot;height&quot;:6544,&quot;width&quot;:12316}"/>
</p:tagLst>
</file>

<file path=ppt/tags/tag4.xml><?xml version="1.0" encoding="utf-8"?>
<p:tagLst xmlns:p="http://schemas.openxmlformats.org/presentationml/2006/main">
  <p:tag name="KSO_WM_UNIT_TABLE_BEAUTIFY" val="smartTable{68463208-592b-4185-8318-7a8401618a5f}"/>
  <p:tag name="TABLE_EMPHASIZE_COLOR" val="7768220"/>
  <p:tag name="TABLE_SKINIDX" val="0"/>
  <p:tag name="TABLE_COLORIDX" val="17"/>
  <p:tag name="TABLE_COLOR_RGB" val="0x000000*0xFFFFFF*0x212121*0xFFFFFF*0x76889C*0x9DB1CA*0x8C9DBB*0x7A9DB3*0xB5CFCE*0xD7ECF1"/>
  <p:tag name="TABLE_ENDDRAG_ORIGIN_RECT" val="867*322"/>
  <p:tag name="TABLE_ENDDRAG_RECT" val="49*149*867*322"/>
</p:tagLst>
</file>

<file path=ppt/tags/tag5.xml><?xml version="1.0" encoding="utf-8"?>
<p:tagLst xmlns:p="http://schemas.openxmlformats.org/presentationml/2006/main">
  <p:tag name="KSO_WM_UNIT_PLACING_PICTURE_USER_VIEWPORT" val="{&quot;height&quot;:3174,&quot;width&quot;:6350}"/>
</p:tagLst>
</file>

<file path=ppt/tags/tag6.xml><?xml version="1.0" encoding="utf-8"?>
<p:tagLst xmlns:p="http://schemas.openxmlformats.org/presentationml/2006/main">
  <p:tag name="ISPRING_PRESENTATION_TITLE" val="PowerPoint 演示文稿"/>
  <p:tag name="COMMONDATA" val="eyJoZGlkIjoiMGYyMmZhOGY5ZDhhZTM5MjA5MTE5NGJmMTQyZjMwZTAifQ=="/>
  <p:tag name="KSO_WPP_MARK_KEY" val="328c79b9-1312-4bf2-bfcf-9e50619c561f"/>
</p:tagLst>
</file>

<file path=ppt/theme/theme1.xml><?xml version="1.0" encoding="utf-8"?>
<a:theme xmlns:a="http://schemas.openxmlformats.org/drawingml/2006/main" name="烹饪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烹饪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烹饪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17341</Words>
  <Application>WPS 演示</Application>
  <PresentationFormat>自定义</PresentationFormat>
  <Paragraphs>1056</Paragraphs>
  <Slides>103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103</vt:i4>
      </vt:variant>
    </vt:vector>
  </HeadingPairs>
  <TitlesOfParts>
    <vt:vector size="134" baseType="lpstr">
      <vt:lpstr>Arial</vt:lpstr>
      <vt:lpstr>宋体</vt:lpstr>
      <vt:lpstr>Wingdings</vt:lpstr>
      <vt:lpstr>兰米大黑</vt:lpstr>
      <vt:lpstr>黑体</vt:lpstr>
      <vt:lpstr>微软雅黑</vt:lpstr>
      <vt:lpstr>方正黑体简体</vt:lpstr>
      <vt:lpstr>桃醉相思楷</vt:lpstr>
      <vt:lpstr>Wingdings</vt:lpstr>
      <vt:lpstr>幼圆</vt:lpstr>
      <vt:lpstr>Consolas</vt:lpstr>
      <vt:lpstr>Constantia</vt:lpstr>
      <vt:lpstr>Arial Unicode MS</vt:lpstr>
      <vt:lpstr>等线</vt:lpstr>
      <vt:lpstr>楷体</vt:lpstr>
      <vt:lpstr>仿宋</vt:lpstr>
      <vt:lpstr>华文仿宋</vt:lpstr>
      <vt:lpstr>Tw Cen MT</vt:lpstr>
      <vt:lpstr>PMingLiU</vt:lpstr>
      <vt:lpstr>PMingLiU-ExtB</vt:lpstr>
      <vt:lpstr>Arial Unicode MS</vt:lpstr>
      <vt:lpstr>Calibri</vt:lpstr>
      <vt:lpstr>烹饪 16x9</vt:lpstr>
      <vt:lpstr>1_烹饪 16x9</vt:lpstr>
      <vt:lpstr>2_烹饪 16x9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vector 的定义与赋值</vt:lpstr>
      <vt:lpstr>vector 的定义与赋值</vt:lpstr>
      <vt:lpstr>vector 的 size 与 empty 函数</vt:lpstr>
      <vt:lpstr>vector 的 push_back 与 pop_back 函数</vt:lpstr>
      <vt:lpstr>vector 的 front 与 back 函数</vt:lpstr>
      <vt:lpstr>容器中的迭代器</vt:lpstr>
      <vt:lpstr>通过迭代器访问 vector 中的元素</vt:lpstr>
      <vt:lpstr>迭代器中的自加（自减）操作</vt:lpstr>
      <vt:lpstr>vector 应用——谁的孙子最多</vt:lpstr>
      <vt:lpstr>PowerPoint 演示文稿</vt:lpstr>
      <vt:lpstr>vector 的插入操作</vt:lpstr>
      <vt:lpstr>vector 的删除操作</vt:lpstr>
      <vt:lpstr>PowerPoint 演示文稿</vt:lpstr>
      <vt:lpstr>PowerPoint 演示文稿</vt:lpstr>
      <vt:lpstr>PowerPoint 演示文稿</vt:lpstr>
      <vt:lpstr>PowerPoint 演示文稿</vt:lpstr>
      <vt:lpstr>deque 与 vector 的对比</vt:lpstr>
      <vt:lpstr>deque应用——滑动窗口(最大值)</vt:lpstr>
      <vt:lpstr>滑动窗口——单调队列解法</vt:lpstr>
      <vt:lpstr>滑动窗口——单调队列解法</vt:lpstr>
      <vt:lpstr>滑动窗口复杂度分析与实现</vt:lpstr>
      <vt:lpstr>PowerPoint 演示文稿</vt:lpstr>
      <vt:lpstr>PowerPoint 演示文稿</vt:lpstr>
      <vt:lpstr>PowerPoint 演示文稿</vt:lpstr>
      <vt:lpstr>set 的定义</vt:lpstr>
      <vt:lpstr>set 的赋值</vt:lpstr>
      <vt:lpstr>set 的迭代器</vt:lpstr>
      <vt:lpstr>set 的遍历</vt:lpstr>
      <vt:lpstr>set 中的常用函数</vt:lpstr>
      <vt:lpstr>set 应用 —— random</vt:lpstr>
      <vt:lpstr>set 中的 find 操作</vt:lpstr>
      <vt:lpstr>lower_bound 和 upper_bound</vt:lpstr>
      <vt:lpstr>set 中的 erase 操作</vt:lpstr>
      <vt:lpstr>set 自定义比较规则</vt:lpstr>
      <vt:lpstr>PowerPoint 演示文稿</vt:lpstr>
      <vt:lpstr>PowerPoint 演示文稿</vt:lpstr>
      <vt:lpstr>multiset 应用 —— dec</vt:lpstr>
      <vt:lpstr>PowerPoint 演示文稿</vt:lpstr>
      <vt:lpstr>PowerPoint 演示文稿</vt:lpstr>
      <vt:lpstr>pair的定义</vt:lpstr>
      <vt:lpstr>pair的使用</vt:lpstr>
      <vt:lpstr>pair应用——买蛋糕</vt:lpstr>
      <vt:lpstr>PowerPoint 演示文稿</vt:lpstr>
      <vt:lpstr>map 的功能</vt:lpstr>
      <vt:lpstr>map 的定义</vt:lpstr>
      <vt:lpstr>map 的赋值</vt:lpstr>
      <vt:lpstr>map 的 begin、end 与 iterator</vt:lpstr>
      <vt:lpstr>map 的输出</vt:lpstr>
      <vt:lpstr>map 的 rbegin() 和 rend()</vt:lpstr>
      <vt:lpstr>map的反序遍历</vt:lpstr>
      <vt:lpstr>map 中 size、empty 和 clear</vt:lpstr>
      <vt:lpstr>map 应用 —— count</vt:lpstr>
      <vt:lpstr>map 中的 count</vt:lpstr>
      <vt:lpstr>map 中的 find()</vt:lpstr>
      <vt:lpstr>lower_bound和upper_bound</vt:lpstr>
      <vt:lpstr>map 中的 erase 操作</vt:lpstr>
      <vt:lpstr>map应用 —— match</vt:lpstr>
      <vt:lpstr>参考程序</vt:lpstr>
      <vt:lpstr>PowerPoint 演示文稿</vt:lpstr>
      <vt:lpstr>multimap 和 map 的区别</vt:lpstr>
      <vt:lpstr>equal_range(x)的使用</vt:lpstr>
      <vt:lpstr>PowerPoint 演示文稿</vt:lpstr>
      <vt:lpstr>PowerPoint 演示文稿</vt:lpstr>
      <vt:lpstr>PowerPoint 演示文稿</vt:lpstr>
      <vt:lpstr>堆的基本概念</vt:lpstr>
      <vt:lpstr>堆的基本操作</vt:lpstr>
      <vt:lpstr>priority_queue定义&amp;赋值</vt:lpstr>
      <vt:lpstr>priority_queue定义&amp;赋值</vt:lpstr>
      <vt:lpstr>push() &amp; top() &amp; pop() 操作</vt:lpstr>
      <vt:lpstr>size() &amp; empty() 操作</vt:lpstr>
      <vt:lpstr>初始化</vt:lpstr>
      <vt:lpstr>priority_queue应用—合并果子                                           </vt:lpstr>
      <vt:lpstr>priority_queue应用—合并果子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Administrator</cp:lastModifiedBy>
  <cp:revision>766</cp:revision>
  <dcterms:created xsi:type="dcterms:W3CDTF">2017-07-18T10:15:00Z</dcterms:created>
  <dcterms:modified xsi:type="dcterms:W3CDTF">2023-06-25T08:32:43Z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23F00E254E2C47E5B1B6AB0301F1CBCA</vt:lpwstr>
  </property>
</Properties>
</file>