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3"/>
    <p:sldMasterId id="2147483663" r:id="rId4"/>
  </p:sldMasterIdLst>
  <p:notesMasterIdLst>
    <p:notesMasterId r:id="rId6"/>
  </p:notesMasterIdLst>
  <p:handoutMasterIdLst>
    <p:handoutMasterId r:id="rId53"/>
  </p:handoutMasterIdLst>
  <p:sldIdLst>
    <p:sldId id="256" r:id="rId5"/>
    <p:sldId id="889" r:id="rId7"/>
    <p:sldId id="982" r:id="rId8"/>
    <p:sldId id="762" r:id="rId9"/>
    <p:sldId id="763" r:id="rId10"/>
    <p:sldId id="764" r:id="rId11"/>
    <p:sldId id="807" r:id="rId12"/>
    <p:sldId id="951" r:id="rId13"/>
    <p:sldId id="806" r:id="rId14"/>
    <p:sldId id="983" r:id="rId15"/>
    <p:sldId id="809" r:id="rId16"/>
    <p:sldId id="984" r:id="rId17"/>
    <p:sldId id="987" r:id="rId18"/>
    <p:sldId id="985" r:id="rId19"/>
    <p:sldId id="890" r:id="rId20"/>
    <p:sldId id="767" r:id="rId21"/>
    <p:sldId id="993" r:id="rId22"/>
    <p:sldId id="925" r:id="rId23"/>
    <p:sldId id="926" r:id="rId24"/>
    <p:sldId id="994" r:id="rId25"/>
    <p:sldId id="995" r:id="rId26"/>
    <p:sldId id="1003" r:id="rId27"/>
    <p:sldId id="996" r:id="rId28"/>
    <p:sldId id="997" r:id="rId29"/>
    <p:sldId id="1026" r:id="rId30"/>
    <p:sldId id="1027" r:id="rId31"/>
    <p:sldId id="1002" r:id="rId32"/>
    <p:sldId id="1035" r:id="rId33"/>
    <p:sldId id="928" r:id="rId34"/>
    <p:sldId id="929" r:id="rId35"/>
    <p:sldId id="930" r:id="rId36"/>
    <p:sldId id="931" r:id="rId37"/>
    <p:sldId id="1030" r:id="rId38"/>
    <p:sldId id="1031" r:id="rId39"/>
    <p:sldId id="1036" r:id="rId40"/>
    <p:sldId id="1033" r:id="rId41"/>
    <p:sldId id="777" r:id="rId42"/>
    <p:sldId id="778" r:id="rId43"/>
    <p:sldId id="779" r:id="rId44"/>
    <p:sldId id="1038" r:id="rId45"/>
    <p:sldId id="780" r:id="rId46"/>
    <p:sldId id="1039" r:id="rId47"/>
    <p:sldId id="1040" r:id="rId48"/>
    <p:sldId id="1041" r:id="rId49"/>
    <p:sldId id="1056" r:id="rId50"/>
    <p:sldId id="784" r:id="rId51"/>
    <p:sldId id="370" r:id="rId52"/>
  </p:sldIdLst>
  <p:sldSz cx="12190095" cy="6858000"/>
  <p:notesSz cx="6858000" cy="9144000"/>
  <p:custDataLst>
    <p:tags r:id="rId5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07" userDrawn="1">
          <p15:clr>
            <a:srgbClr val="A4A3A4"/>
          </p15:clr>
        </p15:guide>
        <p15:guide id="2" pos="392" userDrawn="1">
          <p15:clr>
            <a:srgbClr val="A4A3A4"/>
          </p15:clr>
        </p15:guide>
        <p15:guide id="3" orient="horz" pos="1270" userDrawn="1">
          <p15:clr>
            <a:srgbClr val="A4A3A4"/>
          </p15:clr>
        </p15:guide>
        <p15:guide id="4" pos="6565" userDrawn="1">
          <p15:clr>
            <a:srgbClr val="A4A3A4"/>
          </p15:clr>
        </p15:guide>
        <p15:guide id="5" pos="5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FF0000"/>
    <a:srgbClr val="BFBFBF"/>
    <a:srgbClr val="4680A3"/>
    <a:srgbClr val="0766D4"/>
    <a:srgbClr val="3F506C"/>
    <a:srgbClr val="4681A3"/>
    <a:srgbClr val="9BBB59"/>
    <a:srgbClr val="F05425"/>
    <a:srgbClr val="36B2E6"/>
    <a:srgbClr val="FF00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howGuides="1">
      <p:cViewPr varScale="1">
        <p:scale>
          <a:sx n="115" d="100"/>
          <a:sy n="115" d="100"/>
        </p:scale>
        <p:origin x="396" y="84"/>
      </p:cViewPr>
      <p:guideLst>
        <p:guide orient="horz" pos="3807"/>
        <p:guide pos="392"/>
        <p:guide orient="horz" pos="1270"/>
        <p:guide pos="6565"/>
        <p:guide pos="5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7" Type="http://schemas.openxmlformats.org/officeDocument/2006/relationships/tags" Target="tags/tag61.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handoutMaster" Target="handoutMasters/handoutMaster1.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23999A-0D55-4456-A493-BC0CB54857A0}"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6" name="日期占位符 5"/>
          <p:cNvSpPr>
            <a:spLocks noGrp="1"/>
          </p:cNvSpPr>
          <p:nvPr>
            <p:ph type="dt" idx="1"/>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6" name="日期占位符 5"/>
          <p:cNvSpPr>
            <a:spLocks noGrp="1"/>
          </p:cNvSpPr>
          <p:nvPr>
            <p:ph type="dt" idx="1"/>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5" name="日期占位符 4"/>
          <p:cNvSpPr>
            <a:spLocks noGrp="1"/>
          </p:cNvSpPr>
          <p:nvPr>
            <p:ph type="dt"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日期占位符 3"/>
          <p:cNvSpPr>
            <a:spLocks noGrp="1"/>
          </p:cNvSpPr>
          <p:nvPr>
            <p:ph type="dt" idx="1"/>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日期占位符 3"/>
          <p:cNvSpPr>
            <a:spLocks noGrp="1"/>
          </p:cNvSpPr>
          <p:nvPr>
            <p:ph type="dt" idx="1"/>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日期占位符 3"/>
          <p:cNvSpPr>
            <a:spLocks noGrp="1"/>
          </p:cNvSpPr>
          <p:nvPr>
            <p:ph type="dt" idx="1"/>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日期占位符 3"/>
          <p:cNvSpPr>
            <a:spLocks noGrp="1"/>
          </p:cNvSpPr>
          <p:nvPr>
            <p:ph type="dt" idx="1"/>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日期占位符 3"/>
          <p:cNvSpPr>
            <a:spLocks noGrp="1"/>
          </p:cNvSpPr>
          <p:nvPr>
            <p:ph type="dt" idx="1"/>
          </p:nvPr>
        </p:nvSpPr>
        <p:spPr/>
        <p:txBody>
          <a:bodyPr/>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日期占位符 3"/>
          <p:cNvSpPr>
            <a:spLocks noGrp="1"/>
          </p:cNvSpPr>
          <p:nvPr>
            <p:ph type="dt" idx="1"/>
          </p:nvPr>
        </p:nvSpPr>
        <p:spPr/>
        <p:txBody>
          <a:bodyPr/>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6" name="日期占位符 5"/>
          <p:cNvSpPr>
            <a:spLocks noGrp="1"/>
          </p:cNvSpPr>
          <p:nvPr>
            <p:ph type="dt" idx="1"/>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幻灯片图像占位符 1"/>
          <p:cNvSpPr>
            <a:spLocks noGrp="1" noRot="1" noChangeAspect="1" noTextEdit="1"/>
          </p:cNvSpPr>
          <p:nvPr>
            <p:ph type="sldImg"/>
          </p:nvPr>
        </p:nvSpPr>
        <p:spPr>
          <a:ln>
            <a:solidFill>
              <a:srgbClr val="000000">
                <a:alpha val="100000"/>
              </a:srgbClr>
            </a:solidFill>
            <a:miter lim="800000"/>
          </a:ln>
        </p:spPr>
      </p:sp>
      <p:sp>
        <p:nvSpPr>
          <p:cNvPr id="7171" name="备注占位符 2"/>
          <p:cNvSpPr>
            <a:spLocks noGrp="1"/>
          </p:cNvSpPr>
          <p:nvPr>
            <p:ph type="body"/>
          </p:nvPr>
        </p:nvSpPr>
        <p:spPr>
          <a:noFill/>
          <a:ln>
            <a:noFill/>
          </a:ln>
        </p:spPr>
        <p:txBody>
          <a:bodyPr wrap="square" lIns="91440" tIns="45720" rIns="91440" bIns="45720" anchor="t" anchorCtr="0"/>
          <a:p>
            <a:pPr lvl="0" eaLnBrk="1" hangingPunct="1">
              <a:spcBef>
                <a:spcPct val="0"/>
              </a:spcBef>
            </a:pPr>
            <a:endParaRPr lang="zh-CN" altLang="en-US" dirty="0"/>
          </a:p>
        </p:txBody>
      </p:sp>
      <p:sp>
        <p:nvSpPr>
          <p:cNvPr id="3" name="日期占位符 2"/>
          <p:cNvSpPr>
            <a:spLocks noGrp="1"/>
          </p:cNvSpPr>
          <p:nvPr>
            <p:ph type="dt" idx="1"/>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日期占位符 4"/>
          <p:cNvSpPr>
            <a:spLocks noGrp="1"/>
          </p:cNvSpPr>
          <p:nvPr>
            <p:ph type="dt" idx="1"/>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6" name="日期占位符 5"/>
          <p:cNvSpPr>
            <a:spLocks noGrp="1"/>
          </p:cNvSpPr>
          <p:nvPr>
            <p:ph type="dt" idx="1"/>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6" name="日期占位符 5"/>
          <p:cNvSpPr>
            <a:spLocks noGrp="1"/>
          </p:cNvSpPr>
          <p:nvPr>
            <p:ph type="dt" idx="1"/>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6" name="日期占位符 5"/>
          <p:cNvSpPr>
            <a:spLocks noGrp="1"/>
          </p:cNvSpPr>
          <p:nvPr>
            <p:ph type="dt" idx="1"/>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rgbClr val="4681A3"/>
        </a:solidFill>
        <a:effectLst/>
      </p:bgPr>
    </p:bg>
    <p:spTree>
      <p:nvGrpSpPr>
        <p:cNvPr id="1" name=""/>
        <p:cNvGrpSpPr/>
        <p:nvPr/>
      </p:nvGrpSpPr>
      <p:grpSpPr>
        <a:xfrm>
          <a:off x="0" y="0"/>
          <a:ext cx="0" cy="0"/>
          <a:chOff x="0" y="0"/>
          <a:chExt cx="0" cy="0"/>
        </a:xfrm>
      </p:grpSpPr>
      <p:sp>
        <p:nvSpPr>
          <p:cNvPr id="165" name=" 165"/>
          <p:cNvSpPr/>
          <p:nvPr userDrawn="1"/>
        </p:nvSpPr>
        <p:spPr>
          <a:xfrm>
            <a:off x="-48895" y="367030"/>
            <a:ext cx="12287885" cy="3096260"/>
          </a:xfrm>
          <a:prstGeom prst="rect">
            <a:avLst/>
          </a:prstGeom>
          <a:solidFill>
            <a:schemeClr val="bg1"/>
          </a:solidFill>
          <a:ln w="1079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7" name="正方形"/>
          <p:cNvGrpSpPr/>
          <p:nvPr userDrawn="1"/>
        </p:nvGrpSpPr>
        <p:grpSpPr>
          <a:xfrm flipH="1">
            <a:off x="10559415" y="366759"/>
            <a:ext cx="1622543" cy="799981"/>
            <a:chOff x="0" y="452558"/>
            <a:chExt cx="914400" cy="524182"/>
          </a:xfrm>
        </p:grpSpPr>
        <p:sp>
          <p:nvSpPr>
            <p:cNvPr id="8" name="圆角矩形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9" name="圆角矩形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0" name="同侧圆角矩形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grpSp>
      <p:sp>
        <p:nvSpPr>
          <p:cNvPr id="2" name="标题 1"/>
          <p:cNvSpPr>
            <a:spLocks noGrp="1"/>
          </p:cNvSpPr>
          <p:nvPr>
            <p:ph type="ctrTitle"/>
          </p:nvPr>
        </p:nvSpPr>
        <p:spPr>
          <a:xfrm>
            <a:off x="2410223" y="1076771"/>
            <a:ext cx="9142810" cy="1676400"/>
          </a:xfrm>
        </p:spPr>
        <p:txBody>
          <a:bodyPr rtlCol="0">
            <a:noAutofit/>
          </a:bodyPr>
          <a:lstStyle>
            <a:lvl1pPr>
              <a:lnSpc>
                <a:spcPct val="80000"/>
              </a:lnSpc>
              <a:defRPr sz="5400">
                <a:latin typeface="宋体" panose="02010600030101010101" pitchFamily="2" charset="-122"/>
                <a:ea typeface="宋体" panose="02010600030101010101" pitchFamily="2" charset="-122"/>
              </a:defRPr>
            </a:lvl1pPr>
          </a:lstStyle>
          <a:p>
            <a:pPr rtl="0"/>
            <a:r>
              <a:rPr lang="zh-CN" altLang="en-US" noProof="0" smtClean="0"/>
              <a:t>单击此处编辑母版标题样式</a:t>
            </a:r>
            <a:endParaRPr lang="zh-CN" altLang="en-US" noProof="0" dirty="0"/>
          </a:p>
        </p:txBody>
      </p:sp>
      <p:sp>
        <p:nvSpPr>
          <p:cNvPr id="3" name="副标题 2"/>
          <p:cNvSpPr>
            <a:spLocks noGrp="1"/>
          </p:cNvSpPr>
          <p:nvPr>
            <p:ph type="subTitle" idx="1" hasCustomPrompt="1"/>
          </p:nvPr>
        </p:nvSpPr>
        <p:spPr>
          <a:xfrm>
            <a:off x="3430033" y="2753170"/>
            <a:ext cx="9142810" cy="886344"/>
          </a:xfrm>
        </p:spPr>
        <p:txBody>
          <a:bodyPr rtlCol="0">
            <a:normAutofit/>
          </a:bodyPr>
          <a:lstStyle>
            <a:lvl1pPr marL="0" indent="0" algn="l">
              <a:buNone/>
              <a:defRPr sz="2800">
                <a:solidFill>
                  <a:schemeClr val="accent1">
                    <a:lumMod val="75000"/>
                  </a:schemeClr>
                </a:solidFill>
                <a:latin typeface="宋体" panose="02010600030101010101" pitchFamily="2" charset="-122"/>
                <a:ea typeface="宋体" panose="02010600030101010101" pitchFamily="2" charset="-122"/>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pPr rtl="0"/>
            <a:r>
              <a:rPr lang="zh-CN" altLang="en-US" noProof="0" smtClean="0"/>
              <a:t>单击以编辑母版副标题样式</a:t>
            </a:r>
            <a:endParaRPr lang="zh-CN" altLang="en-US" noProof="0" dirty="0"/>
          </a:p>
        </p:txBody>
      </p:sp>
      <p:pic>
        <p:nvPicPr>
          <p:cNvPr id="12" name="图片 11"/>
          <p:cNvPicPr>
            <a:picLocks noChangeAspect="1"/>
          </p:cNvPicPr>
          <p:nvPr userDrawn="1"/>
        </p:nvPicPr>
        <p:blipFill>
          <a:blip r:embed="rId2"/>
          <a:stretch>
            <a:fillRect/>
          </a:stretch>
        </p:blipFill>
        <p:spPr>
          <a:xfrm>
            <a:off x="46355" y="404495"/>
            <a:ext cx="749300" cy="793750"/>
          </a:xfrm>
          <a:prstGeom prst="rect">
            <a:avLst/>
          </a:prstGeom>
        </p:spPr>
      </p:pic>
      <p:sp>
        <p:nvSpPr>
          <p:cNvPr id="13" name="文本框 12"/>
          <p:cNvSpPr txBox="1"/>
          <p:nvPr userDrawn="1"/>
        </p:nvSpPr>
        <p:spPr>
          <a:xfrm>
            <a:off x="910590" y="548640"/>
            <a:ext cx="6996430" cy="1076325"/>
          </a:xfrm>
          <a:prstGeom prst="rect">
            <a:avLst/>
          </a:prstGeom>
          <a:noFill/>
        </p:spPr>
        <p:txBody>
          <a:bodyPr wrap="none" rtlCol="0" anchor="t">
            <a:spAutoFit/>
            <a:scene3d>
              <a:camera prst="orthographicFront"/>
              <a:lightRig rig="threePt" dir="t"/>
            </a:scene3d>
          </a:bodyPr>
          <a:p>
            <a:pPr algn="l"/>
            <a:r>
              <a:rPr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202</a:t>
            </a:r>
            <a:r>
              <a:rPr lang="en-US"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3</a:t>
            </a:r>
            <a:r>
              <a:rPr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年江苏省C++编程爱好者交流活动</a:t>
            </a:r>
            <a:endParaRPr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a:p>
            <a:endParaRPr lang="zh-CN" altLang="en-US" sz="3200" dirty="0">
              <a:solidFill>
                <a:srgbClr val="4680A3"/>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5" name="圆角矩形 4"/>
          <p:cNvSpPr/>
          <p:nvPr userDrawn="1"/>
        </p:nvSpPr>
        <p:spPr>
          <a:xfrm>
            <a:off x="910590" y="1124585"/>
            <a:ext cx="10224770" cy="4608830"/>
          </a:xfrm>
          <a:prstGeom prst="roundRect">
            <a:avLst/>
          </a:prstGeom>
          <a:solidFill>
            <a:schemeClr val="lt1">
              <a:alpha val="62000"/>
            </a:schemeClr>
          </a:solidFill>
          <a:ln>
            <a:solidFill>
              <a:srgbClr val="3F506C"/>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nvGrpSpPr>
          <p:cNvPr id="7" name="正方形"/>
          <p:cNvGrpSpPr/>
          <p:nvPr userDrawn="1"/>
        </p:nvGrpSpPr>
        <p:grpSpPr>
          <a:xfrm>
            <a:off x="0" y="3124415"/>
            <a:ext cx="1622543" cy="805061"/>
            <a:chOff x="0" y="2343311"/>
            <a:chExt cx="1217066" cy="603796"/>
          </a:xfrm>
        </p:grpSpPr>
        <p:sp>
          <p:nvSpPr>
            <p:cNvPr id="8" name="圆角矩形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sp>
          <p:nvSpPr>
            <p:cNvPr id="9" name="圆角矩形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sp>
          <p:nvSpPr>
            <p:cNvPr id="10" name="同侧圆角矩形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grpSp>
      <p:grpSp>
        <p:nvGrpSpPr>
          <p:cNvPr id="19" name="底图"/>
          <p:cNvGrpSpPr/>
          <p:nvPr userDrawn="1"/>
        </p:nvGrpSpPr>
        <p:grpSpPr>
          <a:xfrm>
            <a:off x="1" y="5409217"/>
            <a:ext cx="12190413" cy="1462483"/>
            <a:chOff x="0" y="4056912"/>
            <a:chExt cx="9144000" cy="1096862"/>
          </a:xfrm>
        </p:grpSpPr>
        <p:sp>
          <p:nvSpPr>
            <p:cNvPr id="20" name="任意多边形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sp>
          <p:nvSpPr>
            <p:cNvPr id="21" name="矩形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sz="1800" dirty="0">
                <a:latin typeface="宋体" panose="02010600030101010101" pitchFamily="2" charset="-122"/>
              </a:endParaRPr>
            </a:p>
          </p:txBody>
        </p:sp>
      </p:grpSp>
      <p:sp>
        <p:nvSpPr>
          <p:cNvPr id="2" name="标题 1"/>
          <p:cNvSpPr>
            <a:spLocks noGrp="1"/>
          </p:cNvSpPr>
          <p:nvPr>
            <p:ph type="title"/>
          </p:nvPr>
        </p:nvSpPr>
        <p:spPr>
          <a:xfrm>
            <a:off x="1828563" y="1932519"/>
            <a:ext cx="9142810" cy="2105367"/>
          </a:xfrm>
        </p:spPr>
        <p:txBody>
          <a:bodyPr rtlCol="0" anchor="b">
            <a:normAutofit/>
          </a:bodyPr>
          <a:lstStyle>
            <a:lvl1pPr algn="l">
              <a:defRPr sz="6000" b="0" cap="none" baseline="0"/>
            </a:lvl1pPr>
          </a:lstStyle>
          <a:p>
            <a:pPr rtl="0"/>
            <a:r>
              <a:rPr lang="zh-CN" altLang="en-US" noProof="0" smtClean="0"/>
              <a:t>单击此处编辑母版标题样式</a:t>
            </a:r>
            <a:endParaRPr lang="zh-CN" altLang="en-US" noProof="0" dirty="0"/>
          </a:p>
        </p:txBody>
      </p:sp>
      <p:sp>
        <p:nvSpPr>
          <p:cNvPr id="3" name="文本占位符 2"/>
          <p:cNvSpPr>
            <a:spLocks noGrp="1"/>
          </p:cNvSpPr>
          <p:nvPr>
            <p:ph type="body" idx="1" hasCustomPrompt="1"/>
          </p:nvPr>
        </p:nvSpPr>
        <p:spPr>
          <a:xfrm>
            <a:off x="1828563" y="4084265"/>
            <a:ext cx="9142810" cy="933297"/>
          </a:xfrm>
        </p:spPr>
        <p:txBody>
          <a:bodyPr rtlCol="0" anchor="t">
            <a:normAutofit/>
          </a:bodyPr>
          <a:lstStyle>
            <a:lvl1pPr marL="0" indent="0">
              <a:buNone/>
              <a:defRPr sz="2800">
                <a:solidFill>
                  <a:schemeClr val="accent1">
                    <a:lumMod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rtl="0"/>
            <a:r>
              <a:rPr lang="zh-CN" altLang="en-US" noProof="0" smtClean="0"/>
              <a:t>编辑母版文本样式</a:t>
            </a:r>
            <a:endParaRPr lang="zh-CN" altLang="en-US" noProof="0" smtClean="0"/>
          </a:p>
        </p:txBody>
      </p:sp>
      <p:pic>
        <p:nvPicPr>
          <p:cNvPr id="4" name="图片 3" descr="未标题-4"/>
          <p:cNvPicPr>
            <a:picLocks noChangeAspect="1"/>
          </p:cNvPicPr>
          <p:nvPr userDrawn="1"/>
        </p:nvPicPr>
        <p:blipFill>
          <a:blip r:embed="rId2"/>
          <a:stretch>
            <a:fillRect/>
          </a:stretch>
        </p:blipFill>
        <p:spPr>
          <a:xfrm>
            <a:off x="1703070" y="1052830"/>
            <a:ext cx="6249035" cy="30181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normAutofit/>
          </a:bodyPr>
          <a:lstStyle>
            <a:lvl1pPr algn="l">
              <a:defRPr sz="3600" b="0"/>
            </a:lvl1pPr>
          </a:lstStyle>
          <a:p>
            <a:pPr rtl="0"/>
            <a:r>
              <a:rPr lang="zh-CN" altLang="en-US" noProof="0" smtClean="0"/>
              <a:t>单击此处编辑母版标题样式</a:t>
            </a:r>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rgbClr val="4681A3"/>
        </a:solidFill>
        <a:effectLst/>
      </p:bgPr>
    </p:bg>
    <p:spTree>
      <p:nvGrpSpPr>
        <p:cNvPr id="1" name=""/>
        <p:cNvGrpSpPr/>
        <p:nvPr/>
      </p:nvGrpSpPr>
      <p:grpSpPr>
        <a:xfrm>
          <a:off x="0" y="0"/>
          <a:ext cx="0" cy="0"/>
          <a:chOff x="0" y="0"/>
          <a:chExt cx="0" cy="0"/>
        </a:xfrm>
      </p:grpSpPr>
      <p:sp>
        <p:nvSpPr>
          <p:cNvPr id="165" name=" 165"/>
          <p:cNvSpPr/>
          <p:nvPr userDrawn="1"/>
        </p:nvSpPr>
        <p:spPr>
          <a:xfrm>
            <a:off x="-48895" y="367030"/>
            <a:ext cx="12287885" cy="3096260"/>
          </a:xfrm>
          <a:prstGeom prst="rect">
            <a:avLst/>
          </a:prstGeom>
          <a:solidFill>
            <a:schemeClr val="bg1"/>
          </a:solidFill>
          <a:ln w="1079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7" name="正方形"/>
          <p:cNvGrpSpPr/>
          <p:nvPr userDrawn="1"/>
        </p:nvGrpSpPr>
        <p:grpSpPr>
          <a:xfrm flipH="1">
            <a:off x="10559415" y="366759"/>
            <a:ext cx="1622543" cy="799981"/>
            <a:chOff x="0" y="452558"/>
            <a:chExt cx="914400" cy="524182"/>
          </a:xfrm>
        </p:grpSpPr>
        <p:sp>
          <p:nvSpPr>
            <p:cNvPr id="8" name="圆角矩形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9" name="圆角矩形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0" name="同侧圆角矩形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grpSp>
      <p:sp>
        <p:nvSpPr>
          <p:cNvPr id="2" name="标题 1"/>
          <p:cNvSpPr>
            <a:spLocks noGrp="1"/>
          </p:cNvSpPr>
          <p:nvPr>
            <p:ph type="ctrTitle"/>
          </p:nvPr>
        </p:nvSpPr>
        <p:spPr>
          <a:xfrm>
            <a:off x="2410223" y="1076771"/>
            <a:ext cx="9142810" cy="1676400"/>
          </a:xfrm>
        </p:spPr>
        <p:txBody>
          <a:bodyPr rtlCol="0">
            <a:noAutofit/>
          </a:bodyPr>
          <a:lstStyle>
            <a:lvl1pPr>
              <a:lnSpc>
                <a:spcPct val="80000"/>
              </a:lnSpc>
              <a:defRPr sz="5400">
                <a:latin typeface="宋体" panose="02010600030101010101" pitchFamily="2" charset="-122"/>
                <a:ea typeface="宋体" panose="02010600030101010101" pitchFamily="2" charset="-122"/>
              </a:defRPr>
            </a:lvl1pPr>
          </a:lstStyle>
          <a:p>
            <a:pPr rtl="0"/>
            <a:r>
              <a:rPr lang="zh-CN" altLang="en-US" noProof="0" smtClean="0"/>
              <a:t>单击此处编辑母版标题样式</a:t>
            </a:r>
            <a:endParaRPr lang="zh-CN" altLang="en-US" noProof="0" dirty="0"/>
          </a:p>
        </p:txBody>
      </p:sp>
      <p:sp>
        <p:nvSpPr>
          <p:cNvPr id="3" name="副标题 2"/>
          <p:cNvSpPr>
            <a:spLocks noGrp="1"/>
          </p:cNvSpPr>
          <p:nvPr>
            <p:ph type="subTitle" idx="1" hasCustomPrompt="1"/>
          </p:nvPr>
        </p:nvSpPr>
        <p:spPr>
          <a:xfrm>
            <a:off x="3430033" y="2753170"/>
            <a:ext cx="9142810" cy="886344"/>
          </a:xfrm>
        </p:spPr>
        <p:txBody>
          <a:bodyPr rtlCol="0">
            <a:normAutofit/>
          </a:bodyPr>
          <a:lstStyle>
            <a:lvl1pPr marL="0" indent="0" algn="l">
              <a:buNone/>
              <a:defRPr sz="2800">
                <a:solidFill>
                  <a:schemeClr val="accent1">
                    <a:lumMod val="75000"/>
                  </a:schemeClr>
                </a:solidFill>
                <a:latin typeface="宋体" panose="02010600030101010101" pitchFamily="2" charset="-122"/>
                <a:ea typeface="宋体" panose="02010600030101010101" pitchFamily="2" charset="-122"/>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pPr rtl="0"/>
            <a:r>
              <a:rPr lang="zh-CN" altLang="en-US" noProof="0" smtClean="0"/>
              <a:t>单击以编辑母版副标题样式</a:t>
            </a:r>
            <a:endParaRPr lang="zh-CN" altLang="en-US" noProof="0" dirty="0"/>
          </a:p>
        </p:txBody>
      </p:sp>
      <p:pic>
        <p:nvPicPr>
          <p:cNvPr id="12" name="图片 11"/>
          <p:cNvPicPr>
            <a:picLocks noChangeAspect="1"/>
          </p:cNvPicPr>
          <p:nvPr userDrawn="1"/>
        </p:nvPicPr>
        <p:blipFill>
          <a:blip r:embed="rId2"/>
          <a:stretch>
            <a:fillRect/>
          </a:stretch>
        </p:blipFill>
        <p:spPr>
          <a:xfrm>
            <a:off x="46355" y="404495"/>
            <a:ext cx="749300" cy="793750"/>
          </a:xfrm>
          <a:prstGeom prst="rect">
            <a:avLst/>
          </a:prstGeom>
        </p:spPr>
      </p:pic>
      <p:sp>
        <p:nvSpPr>
          <p:cNvPr id="13" name="文本框 12"/>
          <p:cNvSpPr txBox="1"/>
          <p:nvPr userDrawn="1"/>
        </p:nvSpPr>
        <p:spPr>
          <a:xfrm>
            <a:off x="910590" y="548640"/>
            <a:ext cx="6996430" cy="1076325"/>
          </a:xfrm>
          <a:prstGeom prst="rect">
            <a:avLst/>
          </a:prstGeom>
          <a:noFill/>
        </p:spPr>
        <p:txBody>
          <a:bodyPr wrap="none" rtlCol="0" anchor="t">
            <a:spAutoFit/>
            <a:scene3d>
              <a:camera prst="orthographicFront"/>
              <a:lightRig rig="threePt" dir="t"/>
            </a:scene3d>
          </a:bodyPr>
          <a:p>
            <a:pPr algn="l"/>
            <a:r>
              <a:rPr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202</a:t>
            </a:r>
            <a:r>
              <a:rPr lang="en-US"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3</a:t>
            </a:r>
            <a:r>
              <a:rPr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年江苏省C++编程爱好者交流活动</a:t>
            </a:r>
            <a:endParaRPr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a:p>
            <a:endParaRPr lang="zh-CN" altLang="en-US" sz="3200" dirty="0">
              <a:solidFill>
                <a:srgbClr val="4680A3"/>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4" name=" 165"/>
          <p:cNvSpPr/>
          <p:nvPr userDrawn="1"/>
        </p:nvSpPr>
        <p:spPr>
          <a:xfrm>
            <a:off x="-31115" y="6065520"/>
            <a:ext cx="12251690" cy="792480"/>
          </a:xfrm>
          <a:prstGeom prst="rect">
            <a:avLst/>
          </a:prstGeom>
          <a:solidFill>
            <a:srgbClr val="4681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5" name=" 165"/>
          <p:cNvSpPr/>
          <p:nvPr userDrawn="1"/>
        </p:nvSpPr>
        <p:spPr>
          <a:xfrm flipV="1">
            <a:off x="-25400" y="836930"/>
            <a:ext cx="12251690" cy="76200"/>
          </a:xfrm>
          <a:prstGeom prst="rect">
            <a:avLst/>
          </a:prstGeom>
          <a:solidFill>
            <a:srgbClr val="4681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7" name="正方形"/>
          <p:cNvGrpSpPr/>
          <p:nvPr userDrawn="1"/>
        </p:nvGrpSpPr>
        <p:grpSpPr>
          <a:xfrm flipH="1">
            <a:off x="10703560" y="121920"/>
            <a:ext cx="1468755" cy="715010"/>
            <a:chOff x="0" y="452558"/>
            <a:chExt cx="914400" cy="524182"/>
          </a:xfrm>
        </p:grpSpPr>
        <p:sp>
          <p:nvSpPr>
            <p:cNvPr id="8" name="圆角矩形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9" name="圆角矩形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0" name="同侧圆角矩形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grpSp>
      <p:pic>
        <p:nvPicPr>
          <p:cNvPr id="12" name="图片 11"/>
          <p:cNvPicPr>
            <a:picLocks noChangeAspect="1"/>
          </p:cNvPicPr>
          <p:nvPr userDrawn="1"/>
        </p:nvPicPr>
        <p:blipFill>
          <a:blip r:embed="rId2">
            <a:clrChange>
              <a:clrFrom>
                <a:srgbClr val="FFFFFF">
                  <a:alpha val="100000"/>
                </a:srgbClr>
              </a:clrFrom>
              <a:clrTo>
                <a:srgbClr val="FFFFFF">
                  <a:alpha val="100000"/>
                  <a:alpha val="0"/>
                </a:srgbClr>
              </a:clrTo>
            </a:clrChange>
          </a:blip>
          <a:stretch>
            <a:fillRect/>
          </a:stretch>
        </p:blipFill>
        <p:spPr>
          <a:xfrm>
            <a:off x="46355" y="44450"/>
            <a:ext cx="749300" cy="793750"/>
          </a:xfrm>
          <a:prstGeom prst="rect">
            <a:avLst/>
          </a:prstGeom>
        </p:spPr>
      </p:pic>
      <p:sp>
        <p:nvSpPr>
          <p:cNvPr id="13" name="文本框 12"/>
          <p:cNvSpPr txBox="1"/>
          <p:nvPr userDrawn="1"/>
        </p:nvSpPr>
        <p:spPr>
          <a:xfrm>
            <a:off x="910590" y="260985"/>
            <a:ext cx="5719445" cy="891540"/>
          </a:xfrm>
          <a:prstGeom prst="rect">
            <a:avLst/>
          </a:prstGeom>
          <a:noFill/>
        </p:spPr>
        <p:txBody>
          <a:bodyPr wrap="none" rtlCol="0" anchor="t">
            <a:spAutoFit/>
            <a:scene3d>
              <a:camera prst="orthographicFront"/>
              <a:lightRig rig="threePt" dir="t"/>
            </a:scene3d>
          </a:bodyPr>
          <a:p>
            <a:pPr algn="l"/>
            <a:r>
              <a:rPr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202</a:t>
            </a:r>
            <a:r>
              <a:rPr lang="en-US"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3</a:t>
            </a:r>
            <a:r>
              <a:rPr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年江苏省C++编程爱好者交流活动</a:t>
            </a:r>
            <a:endParaRPr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a:p>
            <a:endParaRPr lang="zh-CN" altLang="en-US" sz="2600" dirty="0">
              <a:solidFill>
                <a:srgbClr val="4680A3"/>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5" name="圆角矩形 4"/>
          <p:cNvSpPr/>
          <p:nvPr userDrawn="1"/>
        </p:nvSpPr>
        <p:spPr>
          <a:xfrm>
            <a:off x="910590" y="1124585"/>
            <a:ext cx="10224770" cy="4608830"/>
          </a:xfrm>
          <a:prstGeom prst="roundRect">
            <a:avLst/>
          </a:prstGeom>
          <a:solidFill>
            <a:schemeClr val="lt1">
              <a:alpha val="62000"/>
            </a:schemeClr>
          </a:solidFill>
          <a:ln>
            <a:solidFill>
              <a:srgbClr val="3F506C"/>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nvGrpSpPr>
          <p:cNvPr id="7" name="正方形"/>
          <p:cNvGrpSpPr/>
          <p:nvPr userDrawn="1"/>
        </p:nvGrpSpPr>
        <p:grpSpPr>
          <a:xfrm>
            <a:off x="0" y="3124415"/>
            <a:ext cx="1622543" cy="805061"/>
            <a:chOff x="0" y="2343311"/>
            <a:chExt cx="1217066" cy="603796"/>
          </a:xfrm>
        </p:grpSpPr>
        <p:sp>
          <p:nvSpPr>
            <p:cNvPr id="8" name="圆角矩形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sp>
          <p:nvSpPr>
            <p:cNvPr id="9" name="圆角矩形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sp>
          <p:nvSpPr>
            <p:cNvPr id="10" name="同侧圆角矩形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grpSp>
      <p:grpSp>
        <p:nvGrpSpPr>
          <p:cNvPr id="19" name="底图"/>
          <p:cNvGrpSpPr/>
          <p:nvPr userDrawn="1"/>
        </p:nvGrpSpPr>
        <p:grpSpPr>
          <a:xfrm>
            <a:off x="1" y="5409217"/>
            <a:ext cx="12190413" cy="1462483"/>
            <a:chOff x="0" y="4056912"/>
            <a:chExt cx="9144000" cy="1096862"/>
          </a:xfrm>
        </p:grpSpPr>
        <p:sp>
          <p:nvSpPr>
            <p:cNvPr id="20" name="任意多边形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sp>
          <p:nvSpPr>
            <p:cNvPr id="21" name="矩形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sz="1800" dirty="0">
                <a:latin typeface="宋体" panose="02010600030101010101" pitchFamily="2" charset="-122"/>
              </a:endParaRPr>
            </a:p>
          </p:txBody>
        </p:sp>
      </p:grpSp>
      <p:sp>
        <p:nvSpPr>
          <p:cNvPr id="2" name="标题 1"/>
          <p:cNvSpPr>
            <a:spLocks noGrp="1"/>
          </p:cNvSpPr>
          <p:nvPr>
            <p:ph type="title"/>
          </p:nvPr>
        </p:nvSpPr>
        <p:spPr>
          <a:xfrm>
            <a:off x="1828563" y="1932519"/>
            <a:ext cx="9142810" cy="2105367"/>
          </a:xfrm>
        </p:spPr>
        <p:txBody>
          <a:bodyPr rtlCol="0" anchor="b">
            <a:normAutofit/>
          </a:bodyPr>
          <a:lstStyle>
            <a:lvl1pPr algn="l">
              <a:defRPr sz="6000" b="0" cap="none" baseline="0"/>
            </a:lvl1pPr>
          </a:lstStyle>
          <a:p>
            <a:pPr rtl="0"/>
            <a:r>
              <a:rPr lang="zh-CN" altLang="en-US" noProof="0" smtClean="0"/>
              <a:t>单击此处编辑母版标题样式</a:t>
            </a:r>
            <a:endParaRPr lang="zh-CN" altLang="en-US" noProof="0" dirty="0"/>
          </a:p>
        </p:txBody>
      </p:sp>
      <p:sp>
        <p:nvSpPr>
          <p:cNvPr id="3" name="文本占位符 2"/>
          <p:cNvSpPr>
            <a:spLocks noGrp="1"/>
          </p:cNvSpPr>
          <p:nvPr>
            <p:ph type="body" idx="1" hasCustomPrompt="1"/>
          </p:nvPr>
        </p:nvSpPr>
        <p:spPr>
          <a:xfrm>
            <a:off x="1828563" y="4084265"/>
            <a:ext cx="9142810" cy="933297"/>
          </a:xfrm>
        </p:spPr>
        <p:txBody>
          <a:bodyPr rtlCol="0" anchor="t">
            <a:normAutofit/>
          </a:bodyPr>
          <a:lstStyle>
            <a:lvl1pPr marL="0" indent="0">
              <a:buNone/>
              <a:defRPr sz="2800">
                <a:solidFill>
                  <a:schemeClr val="accent1">
                    <a:lumMod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rtl="0"/>
            <a:r>
              <a:rPr lang="zh-CN" altLang="en-US" noProof="0" smtClean="0"/>
              <a:t>编辑母版文本样式</a:t>
            </a:r>
            <a:endParaRPr lang="zh-CN" altLang="en-US" noProof="0" smtClean="0"/>
          </a:p>
        </p:txBody>
      </p:sp>
      <p:pic>
        <p:nvPicPr>
          <p:cNvPr id="4" name="图片 3" descr="未标题-4"/>
          <p:cNvPicPr>
            <a:picLocks noChangeAspect="1"/>
          </p:cNvPicPr>
          <p:nvPr userDrawn="1"/>
        </p:nvPicPr>
        <p:blipFill>
          <a:blip r:embed="rId2"/>
          <a:stretch>
            <a:fillRect/>
          </a:stretch>
        </p:blipFill>
        <p:spPr>
          <a:xfrm>
            <a:off x="1703070" y="1052830"/>
            <a:ext cx="6249035" cy="30181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normAutofit/>
          </a:bodyPr>
          <a:lstStyle>
            <a:lvl1pPr algn="l">
              <a:defRPr sz="3600" b="0"/>
            </a:lvl1pPr>
          </a:lstStyle>
          <a:p>
            <a:pPr rtl="0"/>
            <a:r>
              <a:rPr lang="zh-CN" altLang="en-US" noProof="0" smtClean="0"/>
              <a:t>单击此处编辑母版标题样式</a:t>
            </a:r>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4" name=" 165"/>
          <p:cNvSpPr/>
          <p:nvPr userDrawn="1"/>
        </p:nvSpPr>
        <p:spPr>
          <a:xfrm>
            <a:off x="-31115" y="6065520"/>
            <a:ext cx="12251690" cy="792480"/>
          </a:xfrm>
          <a:prstGeom prst="rect">
            <a:avLst/>
          </a:prstGeom>
          <a:solidFill>
            <a:srgbClr val="4681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5" name=" 165"/>
          <p:cNvSpPr/>
          <p:nvPr userDrawn="1"/>
        </p:nvSpPr>
        <p:spPr>
          <a:xfrm flipV="1">
            <a:off x="-25400" y="836930"/>
            <a:ext cx="12251690" cy="76200"/>
          </a:xfrm>
          <a:prstGeom prst="rect">
            <a:avLst/>
          </a:prstGeom>
          <a:solidFill>
            <a:srgbClr val="4681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7" name="正方形"/>
          <p:cNvGrpSpPr/>
          <p:nvPr userDrawn="1"/>
        </p:nvGrpSpPr>
        <p:grpSpPr>
          <a:xfrm flipH="1">
            <a:off x="10703560" y="121920"/>
            <a:ext cx="1468755" cy="715010"/>
            <a:chOff x="0" y="452558"/>
            <a:chExt cx="914400" cy="524182"/>
          </a:xfrm>
        </p:grpSpPr>
        <p:sp>
          <p:nvSpPr>
            <p:cNvPr id="8" name="圆角矩形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9" name="圆角矩形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0" name="同侧圆角矩形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grpSp>
      <p:pic>
        <p:nvPicPr>
          <p:cNvPr id="12" name="图片 11"/>
          <p:cNvPicPr>
            <a:picLocks noChangeAspect="1"/>
          </p:cNvPicPr>
          <p:nvPr userDrawn="1"/>
        </p:nvPicPr>
        <p:blipFill>
          <a:blip r:embed="rId2">
            <a:clrChange>
              <a:clrFrom>
                <a:srgbClr val="FFFFFF">
                  <a:alpha val="100000"/>
                </a:srgbClr>
              </a:clrFrom>
              <a:clrTo>
                <a:srgbClr val="FFFFFF">
                  <a:alpha val="100000"/>
                  <a:alpha val="0"/>
                </a:srgbClr>
              </a:clrTo>
            </a:clrChange>
          </a:blip>
          <a:stretch>
            <a:fillRect/>
          </a:stretch>
        </p:blipFill>
        <p:spPr>
          <a:xfrm>
            <a:off x="46355" y="44450"/>
            <a:ext cx="749300" cy="793750"/>
          </a:xfrm>
          <a:prstGeom prst="rect">
            <a:avLst/>
          </a:prstGeom>
        </p:spPr>
      </p:pic>
      <p:sp>
        <p:nvSpPr>
          <p:cNvPr id="13" name="文本框 12"/>
          <p:cNvSpPr txBox="1"/>
          <p:nvPr userDrawn="1"/>
        </p:nvSpPr>
        <p:spPr>
          <a:xfrm>
            <a:off x="910590" y="260985"/>
            <a:ext cx="5719445" cy="891540"/>
          </a:xfrm>
          <a:prstGeom prst="rect">
            <a:avLst/>
          </a:prstGeom>
          <a:noFill/>
        </p:spPr>
        <p:txBody>
          <a:bodyPr wrap="none" rtlCol="0" anchor="t">
            <a:spAutoFit/>
            <a:scene3d>
              <a:camera prst="orthographicFront"/>
              <a:lightRig rig="threePt" dir="t"/>
            </a:scene3d>
          </a:bodyPr>
          <a:p>
            <a:pPr algn="l"/>
            <a:r>
              <a:rPr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202</a:t>
            </a:r>
            <a:r>
              <a:rPr lang="en-US"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3</a:t>
            </a:r>
            <a:r>
              <a:rPr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年江苏省C++编程爱好者交流活动</a:t>
            </a:r>
            <a:endParaRPr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a:p>
            <a:endParaRPr lang="zh-CN" altLang="en-US" sz="2600" dirty="0">
              <a:solidFill>
                <a:srgbClr val="4680A3"/>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p:txBody>
      </p:sp>
      <p:sp>
        <p:nvSpPr>
          <p:cNvPr id="2" name="圆角矩形 1"/>
          <p:cNvSpPr/>
          <p:nvPr userDrawn="1"/>
        </p:nvSpPr>
        <p:spPr>
          <a:xfrm>
            <a:off x="262255" y="1344295"/>
            <a:ext cx="11664950" cy="4532630"/>
          </a:xfrm>
          <a:prstGeom prst="roundRect">
            <a:avLst>
              <a:gd name="adj" fmla="val 5263"/>
            </a:avLst>
          </a:prstGeom>
          <a:noFill/>
          <a:ln w="57150">
            <a:solidFill>
              <a:srgbClr val="4680A3"/>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bg>
      <p:bgPr>
        <a:solidFill>
          <a:schemeClr val="bg1"/>
        </a:solidFill>
        <a:effectLst/>
      </p:bgPr>
    </p:bg>
    <p:spTree>
      <p:nvGrpSpPr>
        <p:cNvPr id="1" name=""/>
        <p:cNvGrpSpPr/>
        <p:nvPr/>
      </p:nvGrpSpPr>
      <p:grpSpPr>
        <a:xfrm>
          <a:off x="0" y="0"/>
          <a:ext cx="0" cy="0"/>
          <a:chOff x="0" y="0"/>
          <a:chExt cx="0" cy="0"/>
        </a:xfrm>
      </p:grpSpPr>
      <p:sp>
        <p:nvSpPr>
          <p:cNvPr id="4" name=" 165"/>
          <p:cNvSpPr/>
          <p:nvPr userDrawn="1"/>
        </p:nvSpPr>
        <p:spPr>
          <a:xfrm>
            <a:off x="-31115" y="6065520"/>
            <a:ext cx="12251690" cy="792480"/>
          </a:xfrm>
          <a:prstGeom prst="rect">
            <a:avLst/>
          </a:prstGeom>
          <a:solidFill>
            <a:srgbClr val="4681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5" name=" 165"/>
          <p:cNvSpPr/>
          <p:nvPr userDrawn="1"/>
        </p:nvSpPr>
        <p:spPr>
          <a:xfrm flipV="1">
            <a:off x="-25400" y="836930"/>
            <a:ext cx="12251690" cy="76200"/>
          </a:xfrm>
          <a:prstGeom prst="rect">
            <a:avLst/>
          </a:prstGeom>
          <a:solidFill>
            <a:srgbClr val="4681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7" name="正方形"/>
          <p:cNvGrpSpPr/>
          <p:nvPr userDrawn="1"/>
        </p:nvGrpSpPr>
        <p:grpSpPr>
          <a:xfrm flipH="1">
            <a:off x="10703560" y="121920"/>
            <a:ext cx="1468755" cy="715010"/>
            <a:chOff x="0" y="452558"/>
            <a:chExt cx="914400" cy="524182"/>
          </a:xfrm>
        </p:grpSpPr>
        <p:sp>
          <p:nvSpPr>
            <p:cNvPr id="8" name="圆角矩形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9" name="圆角矩形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0" name="同侧圆角矩形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grpSp>
      <p:pic>
        <p:nvPicPr>
          <p:cNvPr id="12" name="图片 11"/>
          <p:cNvPicPr>
            <a:picLocks noChangeAspect="1"/>
          </p:cNvPicPr>
          <p:nvPr userDrawn="1"/>
        </p:nvPicPr>
        <p:blipFill>
          <a:blip r:embed="rId2">
            <a:clrChange>
              <a:clrFrom>
                <a:srgbClr val="FFFFFF">
                  <a:alpha val="100000"/>
                </a:srgbClr>
              </a:clrFrom>
              <a:clrTo>
                <a:srgbClr val="FFFFFF">
                  <a:alpha val="100000"/>
                  <a:alpha val="0"/>
                </a:srgbClr>
              </a:clrTo>
            </a:clrChange>
          </a:blip>
          <a:stretch>
            <a:fillRect/>
          </a:stretch>
        </p:blipFill>
        <p:spPr>
          <a:xfrm>
            <a:off x="46355" y="44450"/>
            <a:ext cx="749300" cy="793750"/>
          </a:xfrm>
          <a:prstGeom prst="rect">
            <a:avLst/>
          </a:prstGeom>
        </p:spPr>
      </p:pic>
      <p:sp>
        <p:nvSpPr>
          <p:cNvPr id="13" name="文本框 12"/>
          <p:cNvSpPr txBox="1"/>
          <p:nvPr userDrawn="1"/>
        </p:nvSpPr>
        <p:spPr>
          <a:xfrm>
            <a:off x="910590" y="260985"/>
            <a:ext cx="5719445" cy="891540"/>
          </a:xfrm>
          <a:prstGeom prst="rect">
            <a:avLst/>
          </a:prstGeom>
          <a:noFill/>
        </p:spPr>
        <p:txBody>
          <a:bodyPr wrap="none" rtlCol="0" anchor="t">
            <a:spAutoFit/>
            <a:scene3d>
              <a:camera prst="orthographicFront"/>
              <a:lightRig rig="threePt" dir="t"/>
            </a:scene3d>
          </a:bodyPr>
          <a:p>
            <a:pPr algn="l"/>
            <a:r>
              <a:rPr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202</a:t>
            </a:r>
            <a:r>
              <a:rPr lang="en-US"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3</a:t>
            </a:r>
            <a:r>
              <a:rPr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年江苏省C++编程爱好者交流活动</a:t>
            </a:r>
            <a:endParaRPr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a:p>
            <a:endParaRPr lang="zh-CN" altLang="en-US" sz="2600" dirty="0">
              <a:solidFill>
                <a:srgbClr val="4680A3"/>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p:txBody>
      </p:sp>
      <p:sp>
        <p:nvSpPr>
          <p:cNvPr id="2" name="标题 1"/>
          <p:cNvSpPr>
            <a:spLocks noGrp="1"/>
          </p:cNvSpPr>
          <p:nvPr>
            <p:ph type="title" idx="4294967295" hasCustomPrompt="1"/>
          </p:nvPr>
        </p:nvSpPr>
        <p:spPr>
          <a:xfrm>
            <a:off x="504000" y="1152635"/>
            <a:ext cx="7200000" cy="720000"/>
          </a:xfrm>
        </p:spPr>
        <p:txBody>
          <a:bodyPr vert="horz" lIns="121899" tIns="60949" rIns="121899" bIns="60949" rtlCol="0" anchor="t" anchorCtr="0">
            <a:normAutofit/>
          </a:bodyPr>
          <a:p>
            <a:pPr lvl="0" algn="l">
              <a:buClrTx/>
              <a:buSzTx/>
              <a:buFontTx/>
            </a:pPr>
            <a:endParaRPr lang="en-US" altLang="zh-CN" sz="3200" b="1"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5" name="圆角矩形 4"/>
          <p:cNvSpPr/>
          <p:nvPr userDrawn="1"/>
        </p:nvSpPr>
        <p:spPr>
          <a:xfrm>
            <a:off x="910590" y="1124585"/>
            <a:ext cx="10224770" cy="4608830"/>
          </a:xfrm>
          <a:prstGeom prst="roundRect">
            <a:avLst/>
          </a:prstGeom>
          <a:solidFill>
            <a:schemeClr val="lt1">
              <a:alpha val="62000"/>
            </a:schemeClr>
          </a:solidFill>
          <a:ln>
            <a:solidFill>
              <a:srgbClr val="3F506C"/>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nvGrpSpPr>
          <p:cNvPr id="7" name="正方形"/>
          <p:cNvGrpSpPr/>
          <p:nvPr userDrawn="1"/>
        </p:nvGrpSpPr>
        <p:grpSpPr>
          <a:xfrm>
            <a:off x="0" y="3124415"/>
            <a:ext cx="1622543" cy="805061"/>
            <a:chOff x="0" y="2343311"/>
            <a:chExt cx="1217066" cy="603796"/>
          </a:xfrm>
        </p:grpSpPr>
        <p:sp>
          <p:nvSpPr>
            <p:cNvPr id="8" name="圆角矩形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sp>
          <p:nvSpPr>
            <p:cNvPr id="9" name="圆角矩形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sp>
          <p:nvSpPr>
            <p:cNvPr id="10" name="同侧圆角矩形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grpSp>
      <p:grpSp>
        <p:nvGrpSpPr>
          <p:cNvPr id="19" name="底图"/>
          <p:cNvGrpSpPr/>
          <p:nvPr userDrawn="1"/>
        </p:nvGrpSpPr>
        <p:grpSpPr>
          <a:xfrm>
            <a:off x="1" y="5409217"/>
            <a:ext cx="12190413" cy="1462483"/>
            <a:chOff x="0" y="4056912"/>
            <a:chExt cx="9144000" cy="1096862"/>
          </a:xfrm>
        </p:grpSpPr>
        <p:sp>
          <p:nvSpPr>
            <p:cNvPr id="20" name="任意多边形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ndParaRPr>
            </a:p>
          </p:txBody>
        </p:sp>
        <p:sp>
          <p:nvSpPr>
            <p:cNvPr id="21" name="矩形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sz="1800" dirty="0">
                <a:latin typeface="宋体" panose="02010600030101010101" pitchFamily="2" charset="-122"/>
              </a:endParaRPr>
            </a:p>
          </p:txBody>
        </p:sp>
      </p:grpSp>
      <p:sp>
        <p:nvSpPr>
          <p:cNvPr id="2" name="标题 1"/>
          <p:cNvSpPr>
            <a:spLocks noGrp="1"/>
          </p:cNvSpPr>
          <p:nvPr>
            <p:ph type="title"/>
          </p:nvPr>
        </p:nvSpPr>
        <p:spPr>
          <a:xfrm>
            <a:off x="1828563" y="1932519"/>
            <a:ext cx="9142810" cy="2105367"/>
          </a:xfrm>
        </p:spPr>
        <p:txBody>
          <a:bodyPr rtlCol="0" anchor="b">
            <a:normAutofit/>
          </a:bodyPr>
          <a:lstStyle>
            <a:lvl1pPr algn="l">
              <a:defRPr sz="6000" b="0" cap="none" baseline="0"/>
            </a:lvl1pPr>
          </a:lstStyle>
          <a:p>
            <a:pPr rtl="0"/>
            <a:r>
              <a:rPr lang="zh-CN" altLang="en-US" noProof="0" smtClean="0"/>
              <a:t>单击此处编辑母版标题样式</a:t>
            </a:r>
            <a:endParaRPr lang="zh-CN" altLang="en-US" noProof="0" dirty="0"/>
          </a:p>
        </p:txBody>
      </p:sp>
      <p:sp>
        <p:nvSpPr>
          <p:cNvPr id="3" name="文本占位符 2"/>
          <p:cNvSpPr>
            <a:spLocks noGrp="1"/>
          </p:cNvSpPr>
          <p:nvPr>
            <p:ph type="body" idx="1" hasCustomPrompt="1"/>
          </p:nvPr>
        </p:nvSpPr>
        <p:spPr>
          <a:xfrm>
            <a:off x="1828563" y="4084265"/>
            <a:ext cx="9142810" cy="933297"/>
          </a:xfrm>
        </p:spPr>
        <p:txBody>
          <a:bodyPr rtlCol="0" anchor="t">
            <a:normAutofit/>
          </a:bodyPr>
          <a:lstStyle>
            <a:lvl1pPr marL="0" indent="0">
              <a:buNone/>
              <a:defRPr sz="2800">
                <a:solidFill>
                  <a:schemeClr val="accent1">
                    <a:lumMod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rtl="0"/>
            <a:r>
              <a:rPr lang="zh-CN" altLang="en-US" noProof="0" smtClean="0"/>
              <a:t>编辑母版文本样式</a:t>
            </a:r>
            <a:endParaRPr lang="zh-CN" altLang="en-US" noProof="0" smtClean="0"/>
          </a:p>
        </p:txBody>
      </p:sp>
      <p:pic>
        <p:nvPicPr>
          <p:cNvPr id="4" name="图片 3" descr="未标题-4"/>
          <p:cNvPicPr>
            <a:picLocks noChangeAspect="1"/>
          </p:cNvPicPr>
          <p:nvPr userDrawn="1"/>
        </p:nvPicPr>
        <p:blipFill>
          <a:blip r:embed="rId2"/>
          <a:stretch>
            <a:fillRect/>
          </a:stretch>
        </p:blipFill>
        <p:spPr>
          <a:xfrm>
            <a:off x="1703070" y="1052830"/>
            <a:ext cx="6249035" cy="30181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normAutofit/>
          </a:bodyPr>
          <a:lstStyle>
            <a:lvl1pPr algn="l">
              <a:defRPr sz="3600" b="0"/>
            </a:lvl1pPr>
          </a:lstStyle>
          <a:p>
            <a:pPr rtl="0"/>
            <a:r>
              <a:rPr lang="zh-CN" altLang="en-US" noProof="0" smtClean="0"/>
              <a:t>单击此处编辑母版标题样式</a:t>
            </a:r>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rgbClr val="4681A3"/>
        </a:solidFill>
        <a:effectLst/>
      </p:bgPr>
    </p:bg>
    <p:spTree>
      <p:nvGrpSpPr>
        <p:cNvPr id="1" name=""/>
        <p:cNvGrpSpPr/>
        <p:nvPr/>
      </p:nvGrpSpPr>
      <p:grpSpPr>
        <a:xfrm>
          <a:off x="0" y="0"/>
          <a:ext cx="0" cy="0"/>
          <a:chOff x="0" y="0"/>
          <a:chExt cx="0" cy="0"/>
        </a:xfrm>
      </p:grpSpPr>
      <p:sp>
        <p:nvSpPr>
          <p:cNvPr id="165" name=" 165"/>
          <p:cNvSpPr/>
          <p:nvPr userDrawn="1"/>
        </p:nvSpPr>
        <p:spPr>
          <a:xfrm>
            <a:off x="-48895" y="367030"/>
            <a:ext cx="12287885" cy="3096260"/>
          </a:xfrm>
          <a:prstGeom prst="rect">
            <a:avLst/>
          </a:prstGeom>
          <a:solidFill>
            <a:schemeClr val="bg1"/>
          </a:solidFill>
          <a:ln w="1079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7" name="正方形"/>
          <p:cNvGrpSpPr/>
          <p:nvPr userDrawn="1"/>
        </p:nvGrpSpPr>
        <p:grpSpPr>
          <a:xfrm flipH="1">
            <a:off x="10559415" y="366759"/>
            <a:ext cx="1622543" cy="799981"/>
            <a:chOff x="0" y="452558"/>
            <a:chExt cx="914400" cy="524182"/>
          </a:xfrm>
        </p:grpSpPr>
        <p:sp>
          <p:nvSpPr>
            <p:cNvPr id="8" name="圆角矩形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9" name="圆角矩形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0" name="同侧圆角矩形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grpSp>
      <p:sp>
        <p:nvSpPr>
          <p:cNvPr id="2" name="标题 1"/>
          <p:cNvSpPr>
            <a:spLocks noGrp="1"/>
          </p:cNvSpPr>
          <p:nvPr>
            <p:ph type="ctrTitle"/>
          </p:nvPr>
        </p:nvSpPr>
        <p:spPr>
          <a:xfrm>
            <a:off x="2410223" y="1076771"/>
            <a:ext cx="9142810" cy="1676400"/>
          </a:xfrm>
        </p:spPr>
        <p:txBody>
          <a:bodyPr rtlCol="0">
            <a:noAutofit/>
          </a:bodyPr>
          <a:lstStyle>
            <a:lvl1pPr>
              <a:lnSpc>
                <a:spcPct val="80000"/>
              </a:lnSpc>
              <a:defRPr sz="5400">
                <a:latin typeface="宋体" panose="02010600030101010101" pitchFamily="2" charset="-122"/>
                <a:ea typeface="宋体" panose="02010600030101010101" pitchFamily="2" charset="-122"/>
              </a:defRPr>
            </a:lvl1pPr>
          </a:lstStyle>
          <a:p>
            <a:pPr rtl="0"/>
            <a:r>
              <a:rPr lang="zh-CN" altLang="en-US" noProof="0" smtClean="0"/>
              <a:t>单击此处编辑母版标题样式</a:t>
            </a:r>
            <a:endParaRPr lang="zh-CN" altLang="en-US" noProof="0" dirty="0"/>
          </a:p>
        </p:txBody>
      </p:sp>
      <p:sp>
        <p:nvSpPr>
          <p:cNvPr id="3" name="副标题 2"/>
          <p:cNvSpPr>
            <a:spLocks noGrp="1"/>
          </p:cNvSpPr>
          <p:nvPr>
            <p:ph type="subTitle" idx="1" hasCustomPrompt="1"/>
          </p:nvPr>
        </p:nvSpPr>
        <p:spPr>
          <a:xfrm>
            <a:off x="3430033" y="2753170"/>
            <a:ext cx="9142810" cy="886344"/>
          </a:xfrm>
        </p:spPr>
        <p:txBody>
          <a:bodyPr rtlCol="0">
            <a:normAutofit/>
          </a:bodyPr>
          <a:lstStyle>
            <a:lvl1pPr marL="0" indent="0" algn="l">
              <a:buNone/>
              <a:defRPr sz="2800">
                <a:solidFill>
                  <a:schemeClr val="accent1">
                    <a:lumMod val="75000"/>
                  </a:schemeClr>
                </a:solidFill>
                <a:latin typeface="宋体" panose="02010600030101010101" pitchFamily="2" charset="-122"/>
                <a:ea typeface="宋体" panose="02010600030101010101" pitchFamily="2" charset="-122"/>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pPr rtl="0"/>
            <a:r>
              <a:rPr lang="zh-CN" altLang="en-US" noProof="0" smtClean="0"/>
              <a:t>单击以编辑母版副标题样式</a:t>
            </a:r>
            <a:endParaRPr lang="zh-CN" altLang="en-US" noProof="0" dirty="0"/>
          </a:p>
        </p:txBody>
      </p:sp>
      <p:pic>
        <p:nvPicPr>
          <p:cNvPr id="12" name="图片 11"/>
          <p:cNvPicPr>
            <a:picLocks noChangeAspect="1"/>
          </p:cNvPicPr>
          <p:nvPr userDrawn="1"/>
        </p:nvPicPr>
        <p:blipFill>
          <a:blip r:embed="rId2"/>
          <a:stretch>
            <a:fillRect/>
          </a:stretch>
        </p:blipFill>
        <p:spPr>
          <a:xfrm>
            <a:off x="46355" y="404495"/>
            <a:ext cx="749300" cy="793750"/>
          </a:xfrm>
          <a:prstGeom prst="rect">
            <a:avLst/>
          </a:prstGeom>
        </p:spPr>
      </p:pic>
      <p:sp>
        <p:nvSpPr>
          <p:cNvPr id="13" name="文本框 12"/>
          <p:cNvSpPr txBox="1"/>
          <p:nvPr userDrawn="1"/>
        </p:nvSpPr>
        <p:spPr>
          <a:xfrm>
            <a:off x="910590" y="548640"/>
            <a:ext cx="6996430" cy="583565"/>
          </a:xfrm>
          <a:prstGeom prst="rect">
            <a:avLst/>
          </a:prstGeom>
          <a:noFill/>
        </p:spPr>
        <p:txBody>
          <a:bodyPr wrap="none" rtlCol="0" anchor="t">
            <a:spAutoFit/>
            <a:scene3d>
              <a:camera prst="orthographicFront"/>
              <a:lightRig rig="threePt" dir="t"/>
            </a:scene3d>
          </a:bodyPr>
          <a:p>
            <a:pPr algn="l"/>
            <a:r>
              <a:rPr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202</a:t>
            </a:r>
            <a:r>
              <a:rPr lang="en-US"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3</a:t>
            </a:r>
            <a:r>
              <a:rPr sz="32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年江苏省C++编程爱好者交流活动</a:t>
            </a:r>
            <a:endParaRPr lang="zh-CN" altLang="en-US" sz="3200" dirty="0">
              <a:solidFill>
                <a:srgbClr val="4680A3"/>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4" name=" 165"/>
          <p:cNvSpPr/>
          <p:nvPr userDrawn="1"/>
        </p:nvSpPr>
        <p:spPr>
          <a:xfrm>
            <a:off x="-31115" y="6065520"/>
            <a:ext cx="12251690" cy="792480"/>
          </a:xfrm>
          <a:prstGeom prst="rect">
            <a:avLst/>
          </a:prstGeom>
          <a:solidFill>
            <a:srgbClr val="4681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5" name=" 165"/>
          <p:cNvSpPr/>
          <p:nvPr userDrawn="1"/>
        </p:nvSpPr>
        <p:spPr>
          <a:xfrm flipV="1">
            <a:off x="-25400" y="836930"/>
            <a:ext cx="12251690" cy="76200"/>
          </a:xfrm>
          <a:prstGeom prst="rect">
            <a:avLst/>
          </a:prstGeom>
          <a:solidFill>
            <a:srgbClr val="4681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7" name="正方形"/>
          <p:cNvGrpSpPr/>
          <p:nvPr userDrawn="1"/>
        </p:nvGrpSpPr>
        <p:grpSpPr>
          <a:xfrm flipH="1">
            <a:off x="10703560" y="121920"/>
            <a:ext cx="1468755" cy="715010"/>
            <a:chOff x="0" y="452558"/>
            <a:chExt cx="914400" cy="524182"/>
          </a:xfrm>
        </p:grpSpPr>
        <p:sp>
          <p:nvSpPr>
            <p:cNvPr id="8" name="圆角矩形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9" name="圆角矩形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0" name="同侧圆角矩形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grpSp>
      <p:pic>
        <p:nvPicPr>
          <p:cNvPr id="12" name="图片 11"/>
          <p:cNvPicPr>
            <a:picLocks noChangeAspect="1"/>
          </p:cNvPicPr>
          <p:nvPr userDrawn="1"/>
        </p:nvPicPr>
        <p:blipFill>
          <a:blip r:embed="rId2">
            <a:clrChange>
              <a:clrFrom>
                <a:srgbClr val="FFFFFF">
                  <a:alpha val="100000"/>
                </a:srgbClr>
              </a:clrFrom>
              <a:clrTo>
                <a:srgbClr val="FFFFFF">
                  <a:alpha val="100000"/>
                  <a:alpha val="0"/>
                </a:srgbClr>
              </a:clrTo>
            </a:clrChange>
          </a:blip>
          <a:stretch>
            <a:fillRect/>
          </a:stretch>
        </p:blipFill>
        <p:spPr>
          <a:xfrm>
            <a:off x="46355" y="44450"/>
            <a:ext cx="749300" cy="793750"/>
          </a:xfrm>
          <a:prstGeom prst="rect">
            <a:avLst/>
          </a:prstGeom>
        </p:spPr>
      </p:pic>
      <p:sp>
        <p:nvSpPr>
          <p:cNvPr id="13" name="文本框 12"/>
          <p:cNvSpPr txBox="1"/>
          <p:nvPr userDrawn="1"/>
        </p:nvSpPr>
        <p:spPr>
          <a:xfrm>
            <a:off x="910590" y="260985"/>
            <a:ext cx="5719445" cy="491490"/>
          </a:xfrm>
          <a:prstGeom prst="rect">
            <a:avLst/>
          </a:prstGeom>
          <a:noFill/>
        </p:spPr>
        <p:txBody>
          <a:bodyPr wrap="none" rtlCol="0" anchor="t">
            <a:spAutoFit/>
            <a:scene3d>
              <a:camera prst="orthographicFront"/>
              <a:lightRig rig="threePt" dir="t"/>
            </a:scene3d>
          </a:bodyPr>
          <a:p>
            <a:pPr algn="l"/>
            <a:r>
              <a:rPr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202</a:t>
            </a:r>
            <a:r>
              <a:rPr lang="en-US"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3</a:t>
            </a:r>
            <a:r>
              <a:rPr sz="2600" dirty="0">
                <a:solidFill>
                  <a:srgbClr val="1D71AA"/>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rPr>
              <a:t>年江苏省C++编程爱好者交流活动</a:t>
            </a:r>
            <a:endParaRPr lang="zh-CN" altLang="en-US" sz="2600" dirty="0">
              <a:solidFill>
                <a:srgbClr val="4680A3"/>
              </a:solidFill>
              <a:effectLst>
                <a:outerShdw blurRad="38100" dist="25400" dir="5400000" algn="ctr" rotWithShape="0">
                  <a:srgbClr val="6E747A">
                    <a:alpha val="43000"/>
                  </a:srgbClr>
                </a:outerShdw>
              </a:effectLst>
              <a:latin typeface="兰米大黑" panose="02000503000000000000" charset="-122"/>
              <a:ea typeface="兰米大黑" panose="02000503000000000000" charset="-122"/>
              <a:cs typeface="兰米大黑" panose="02000503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7" Type="http://schemas.openxmlformats.org/officeDocument/2006/relationships/theme" Target="../theme/theme3.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4681A3"/>
        </a:solidFill>
        <a:effectLst/>
      </p:bgPr>
    </p:bg>
    <p:spTree>
      <p:nvGrpSpPr>
        <p:cNvPr id="1" name=""/>
        <p:cNvGrpSpPr/>
        <p:nvPr/>
      </p:nvGrpSpPr>
      <p:grpSpPr>
        <a:xfrm>
          <a:off x="0" y="0"/>
          <a:ext cx="0" cy="0"/>
          <a:chOff x="0" y="0"/>
          <a:chExt cx="0" cy="0"/>
        </a:xfrm>
      </p:grpSpPr>
      <p:grpSp>
        <p:nvGrpSpPr>
          <p:cNvPr id="11" name="底图"/>
          <p:cNvGrpSpPr/>
          <p:nvPr/>
        </p:nvGrpSpPr>
        <p:grpSpPr>
          <a:xfrm>
            <a:off x="1" y="5409217"/>
            <a:ext cx="12190413" cy="1462483"/>
            <a:chOff x="0" y="4056912"/>
            <a:chExt cx="9144000" cy="1096862"/>
          </a:xfrm>
        </p:grpSpPr>
        <p:sp>
          <p:nvSpPr>
            <p:cNvPr id="21" name="任意多边形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8" name="矩形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sz="1800" dirty="0">
                <a:latin typeface="宋体" panose="02010600030101010101" pitchFamily="2" charset="-122"/>
                <a:ea typeface="宋体" panose="02010600030101010101" pitchFamily="2" charset="-122"/>
              </a:endParaRPr>
            </a:p>
          </p:txBody>
        </p:sp>
      </p:grpSp>
      <p:sp>
        <p:nvSpPr>
          <p:cNvPr id="2" name="标题占位符 1"/>
          <p:cNvSpPr>
            <a:spLocks noGrp="1"/>
          </p:cNvSpPr>
          <p:nvPr>
            <p:ph type="title"/>
          </p:nvPr>
        </p:nvSpPr>
        <p:spPr>
          <a:xfrm>
            <a:off x="1219042" y="152400"/>
            <a:ext cx="9752330" cy="1295400"/>
          </a:xfrm>
          <a:prstGeom prst="rect">
            <a:avLst/>
          </a:prstGeom>
        </p:spPr>
        <p:txBody>
          <a:bodyPr vert="horz" lIns="121899" tIns="60949" rIns="121899" bIns="60949" rtlCol="0" anchor="b">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1219042" y="1600200"/>
            <a:ext cx="9752330" cy="4572000"/>
          </a:xfrm>
          <a:prstGeom prst="rect">
            <a:avLst/>
          </a:prstGeom>
        </p:spPr>
        <p:txBody>
          <a:bodyPr vert="horz" lIns="121899" tIns="60949" rIns="121899" bIns="60949"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par>
    </p:tnLst>
  </p:timing>
  <p:hf sldNum="0" hdr="0" ftr="0" dt="0"/>
  <p:txStyles>
    <p:title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p:titleStyle>
    <p:body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p:bodyStyle>
    <p:otherStyle>
      <a:defPPr>
        <a:defRPr/>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4681A3"/>
        </a:solidFill>
        <a:effectLst/>
      </p:bgPr>
    </p:bg>
    <p:spTree>
      <p:nvGrpSpPr>
        <p:cNvPr id="1" name=""/>
        <p:cNvGrpSpPr/>
        <p:nvPr/>
      </p:nvGrpSpPr>
      <p:grpSpPr>
        <a:xfrm>
          <a:off x="0" y="0"/>
          <a:ext cx="0" cy="0"/>
          <a:chOff x="0" y="0"/>
          <a:chExt cx="0" cy="0"/>
        </a:xfrm>
      </p:grpSpPr>
      <p:grpSp>
        <p:nvGrpSpPr>
          <p:cNvPr id="11" name="底图"/>
          <p:cNvGrpSpPr/>
          <p:nvPr/>
        </p:nvGrpSpPr>
        <p:grpSpPr>
          <a:xfrm>
            <a:off x="1" y="5409217"/>
            <a:ext cx="12190413" cy="1462483"/>
            <a:chOff x="0" y="4056912"/>
            <a:chExt cx="9144000" cy="1096862"/>
          </a:xfrm>
        </p:grpSpPr>
        <p:sp>
          <p:nvSpPr>
            <p:cNvPr id="21" name="任意多边形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8" name="矩形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sz="1800" dirty="0">
                <a:latin typeface="宋体" panose="02010600030101010101" pitchFamily="2" charset="-122"/>
                <a:ea typeface="宋体" panose="02010600030101010101" pitchFamily="2" charset="-122"/>
              </a:endParaRPr>
            </a:p>
          </p:txBody>
        </p:sp>
      </p:grpSp>
      <p:sp>
        <p:nvSpPr>
          <p:cNvPr id="2" name="标题占位符 1"/>
          <p:cNvSpPr>
            <a:spLocks noGrp="1"/>
          </p:cNvSpPr>
          <p:nvPr>
            <p:ph type="title"/>
          </p:nvPr>
        </p:nvSpPr>
        <p:spPr>
          <a:xfrm>
            <a:off x="1219042" y="152400"/>
            <a:ext cx="9752330" cy="1295400"/>
          </a:xfrm>
          <a:prstGeom prst="rect">
            <a:avLst/>
          </a:prstGeom>
        </p:spPr>
        <p:txBody>
          <a:bodyPr vert="horz" lIns="121899" tIns="60949" rIns="121899" bIns="60949" rtlCol="0" anchor="b">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1219042" y="1600200"/>
            <a:ext cx="9752330" cy="4572000"/>
          </a:xfrm>
          <a:prstGeom prst="rect">
            <a:avLst/>
          </a:prstGeom>
        </p:spPr>
        <p:txBody>
          <a:bodyPr vert="horz" lIns="121899" tIns="60949" rIns="121899" bIns="60949"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Lst>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par>
    </p:tnLst>
  </p:timing>
  <p:hf sldNum="0" hdr="0" ftr="0" dt="0"/>
  <p:txStyles>
    <p:title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p:titleStyle>
    <p:body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p:bodyStyle>
    <p:otherStyle>
      <a:defPPr>
        <a:defRPr/>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4681A3"/>
        </a:solidFill>
        <a:effectLst/>
      </p:bgPr>
    </p:bg>
    <p:spTree>
      <p:nvGrpSpPr>
        <p:cNvPr id="1" name=""/>
        <p:cNvGrpSpPr/>
        <p:nvPr/>
      </p:nvGrpSpPr>
      <p:grpSpPr>
        <a:xfrm>
          <a:off x="0" y="0"/>
          <a:ext cx="0" cy="0"/>
          <a:chOff x="0" y="0"/>
          <a:chExt cx="0" cy="0"/>
        </a:xfrm>
      </p:grpSpPr>
      <p:grpSp>
        <p:nvGrpSpPr>
          <p:cNvPr id="11" name="底图"/>
          <p:cNvGrpSpPr/>
          <p:nvPr/>
        </p:nvGrpSpPr>
        <p:grpSpPr>
          <a:xfrm>
            <a:off x="1" y="5409217"/>
            <a:ext cx="12190413" cy="1462483"/>
            <a:chOff x="0" y="4056912"/>
            <a:chExt cx="9144000" cy="1096862"/>
          </a:xfrm>
        </p:grpSpPr>
        <p:sp>
          <p:nvSpPr>
            <p:cNvPr id="21" name="任意多边形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sz="1800" dirty="0">
                <a:latin typeface="宋体" panose="02010600030101010101" pitchFamily="2" charset="-122"/>
                <a:ea typeface="宋体" panose="02010600030101010101" pitchFamily="2" charset="-122"/>
              </a:endParaRPr>
            </a:p>
          </p:txBody>
        </p:sp>
        <p:sp>
          <p:nvSpPr>
            <p:cNvPr id="18" name="矩形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sz="1800" dirty="0">
                <a:latin typeface="宋体" panose="02010600030101010101" pitchFamily="2" charset="-122"/>
                <a:ea typeface="宋体" panose="02010600030101010101" pitchFamily="2" charset="-122"/>
              </a:endParaRPr>
            </a:p>
          </p:txBody>
        </p:sp>
      </p:grpSp>
      <p:sp>
        <p:nvSpPr>
          <p:cNvPr id="2" name="标题占位符 1"/>
          <p:cNvSpPr>
            <a:spLocks noGrp="1"/>
          </p:cNvSpPr>
          <p:nvPr>
            <p:ph type="title"/>
          </p:nvPr>
        </p:nvSpPr>
        <p:spPr>
          <a:xfrm>
            <a:off x="1219042" y="152400"/>
            <a:ext cx="9752330" cy="1295400"/>
          </a:xfrm>
          <a:prstGeom prst="rect">
            <a:avLst/>
          </a:prstGeom>
        </p:spPr>
        <p:txBody>
          <a:bodyPr vert="horz" lIns="121899" tIns="60949" rIns="121899" bIns="60949" rtlCol="0" anchor="b">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1219042" y="1600200"/>
            <a:ext cx="9752330" cy="4572000"/>
          </a:xfrm>
          <a:prstGeom prst="rect">
            <a:avLst/>
          </a:prstGeom>
        </p:spPr>
        <p:txBody>
          <a:bodyPr vert="horz" lIns="121899" tIns="60949" rIns="121899" bIns="60949"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Lst>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par>
    </p:tnLst>
  </p:timing>
  <p:hf sldNum="0" hdr="0" ftr="0" dt="0"/>
  <p:txStyles>
    <p:title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p:titleStyle>
    <p:body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p:bodyStyle>
    <p:otherStyle>
      <a:defPPr>
        <a:defRPr/>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24.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tags" Target="../tags/tag19.xml"/><Relationship Id="rId5" Type="http://schemas.openxmlformats.org/officeDocument/2006/relationships/image" Target="../media/image7.png"/><Relationship Id="rId4" Type="http://schemas.openxmlformats.org/officeDocument/2006/relationships/tags" Target="../tags/tag18.xml"/><Relationship Id="rId3" Type="http://schemas.openxmlformats.org/officeDocument/2006/relationships/image" Target="../media/image6.png"/><Relationship Id="rId2" Type="http://schemas.openxmlformats.org/officeDocument/2006/relationships/tags" Target="../tags/tag17.xml"/><Relationship Id="rId1" Type="http://schemas.openxmlformats.org/officeDocument/2006/relationships/tags" Target="../tags/tag1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3.xml"/><Relationship Id="rId3" Type="http://schemas.openxmlformats.org/officeDocument/2006/relationships/image" Target="../media/image8.png"/><Relationship Id="rId2" Type="http://schemas.openxmlformats.org/officeDocument/2006/relationships/tags" Target="../tags/tag22.xml"/><Relationship Id="rId1" Type="http://schemas.openxmlformats.org/officeDocument/2006/relationships/tags" Target="../tags/tag2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tags" Target="../tags/tag27.xml"/><Relationship Id="rId4" Type="http://schemas.openxmlformats.org/officeDocument/2006/relationships/image" Target="../media/image9.png"/><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2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30.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31.xml"/></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3.xml"/><Relationship Id="rId3" Type="http://schemas.openxmlformats.org/officeDocument/2006/relationships/image" Target="../media/image8.png"/><Relationship Id="rId2" Type="http://schemas.openxmlformats.org/officeDocument/2006/relationships/tags" Target="../tags/tag33.xml"/><Relationship Id="rId1" Type="http://schemas.openxmlformats.org/officeDocument/2006/relationships/tags" Target="../tags/tag3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4.xml"/></Relationships>
</file>

<file path=ppt/slides/_rels/slide36.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tags" Target="../tags/tag38.xml"/><Relationship Id="rId4" Type="http://schemas.openxmlformats.org/officeDocument/2006/relationships/image" Target="../media/image11.png"/><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3.xml"/><Relationship Id="rId3" Type="http://schemas.openxmlformats.org/officeDocument/2006/relationships/image" Target="../media/image8.png"/><Relationship Id="rId2" Type="http://schemas.openxmlformats.org/officeDocument/2006/relationships/tags" Target="../tags/tag45.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1" Type="http://schemas.openxmlformats.org/officeDocument/2006/relationships/slideLayout" Target="../slideLayouts/slideLayout3.xml"/><Relationship Id="rId10" Type="http://schemas.openxmlformats.org/officeDocument/2006/relationships/tags" Target="../tags/tag55.xml"/><Relationship Id="rId1" Type="http://schemas.openxmlformats.org/officeDocument/2006/relationships/tags" Target="../tags/tag46.xml"/></Relationships>
</file>

<file path=ppt/slides/_rels/slide45.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tags" Target="../tags/tag59.xml"/><Relationship Id="rId4" Type="http://schemas.openxmlformats.org/officeDocument/2006/relationships/image" Target="../media/image13.png"/><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tags" Target="../tags/tag60.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8.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0" Type="http://schemas.openxmlformats.org/officeDocument/2006/relationships/notesSlide" Target="../notesSlides/notesSlide6.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681A3"/>
        </a:solidFill>
        <a:effectLst/>
      </p:bgPr>
    </p:bg>
    <p:spTree>
      <p:nvGrpSpPr>
        <p:cNvPr id="1" name=""/>
        <p:cNvGrpSpPr/>
        <p:nvPr/>
      </p:nvGrpSpPr>
      <p:grpSpPr>
        <a:xfrm>
          <a:off x="0" y="0"/>
          <a:ext cx="0" cy="0"/>
          <a:chOff x="0" y="0"/>
          <a:chExt cx="0" cy="0"/>
        </a:xfrm>
      </p:grpSpPr>
      <p:pic>
        <p:nvPicPr>
          <p:cNvPr id="3" name="图片 2" descr="未标题-2"/>
          <p:cNvPicPr>
            <a:picLocks noChangeAspect="1"/>
          </p:cNvPicPr>
          <p:nvPr/>
        </p:nvPicPr>
        <p:blipFill>
          <a:blip r:embed="rId1"/>
          <a:stretch>
            <a:fillRect/>
          </a:stretch>
        </p:blipFill>
        <p:spPr>
          <a:xfrm>
            <a:off x="8327390" y="3789045"/>
            <a:ext cx="3694430" cy="2783840"/>
          </a:xfrm>
          <a:prstGeom prst="rect">
            <a:avLst/>
          </a:prstGeom>
        </p:spPr>
      </p:pic>
      <p:sp>
        <p:nvSpPr>
          <p:cNvPr id="7" name="文本框 6" descr="7b0a20202020227461726765744d6f64756c65223a202270726f636573734f6e6c696e65466f6e7473220a7d0a"/>
          <p:cNvSpPr txBox="1"/>
          <p:nvPr/>
        </p:nvSpPr>
        <p:spPr>
          <a:xfrm>
            <a:off x="2999105" y="4004310"/>
            <a:ext cx="5458460" cy="1198880"/>
          </a:xfrm>
          <a:prstGeom prst="rect">
            <a:avLst/>
          </a:prstGeom>
          <a:noFill/>
        </p:spPr>
        <p:txBody>
          <a:bodyPr wrap="square" rtlCol="0">
            <a:spAutoFit/>
          </a:bodyPr>
          <a:p>
            <a:r>
              <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主</a:t>
            </a:r>
            <a:r>
              <a:rPr lang="en-US" altLang="zh-CN"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  </a:t>
            </a:r>
            <a:r>
              <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讲：马</a:t>
            </a:r>
            <a:r>
              <a:rPr lang="en-US" altLang="zh-CN"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  </a:t>
            </a:r>
            <a:r>
              <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骋</a:t>
            </a:r>
            <a:r>
              <a:rPr lang="en-US" altLang="zh-CN"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    </a:t>
            </a:r>
            <a:r>
              <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王</a:t>
            </a:r>
            <a:r>
              <a:rPr lang="en-US" altLang="zh-CN"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  </a:t>
            </a:r>
            <a:r>
              <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静</a:t>
            </a:r>
            <a:r>
              <a:rPr lang="en-US" altLang="zh-CN"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   </a:t>
            </a:r>
            <a:endPar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endParaRPr>
          </a:p>
          <a:p>
            <a:endPar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endParaRPr>
          </a:p>
          <a:p>
            <a:r>
              <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时</a:t>
            </a:r>
            <a:r>
              <a:rPr lang="en-US" altLang="zh-CN"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  </a:t>
            </a:r>
            <a:r>
              <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间：</a:t>
            </a:r>
            <a:r>
              <a:rPr lang="en-US" altLang="zh-CN"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2023</a:t>
            </a:r>
            <a:r>
              <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年</a:t>
            </a:r>
            <a:r>
              <a:rPr lang="en-US" altLang="zh-CN"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7</a:t>
            </a:r>
            <a:r>
              <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月</a:t>
            </a:r>
            <a:r>
              <a:rPr lang="en-US" altLang="zh-CN"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5</a:t>
            </a:r>
            <a:r>
              <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rPr>
              <a:t>日</a:t>
            </a:r>
            <a:endParaRPr lang="zh-CN" altLang="en-US" sz="2400" b="1" dirty="0">
              <a:solidFill>
                <a:schemeClr val="bg1"/>
              </a:solidFill>
              <a:latin typeface="方正黑体简体" panose="02000000000000000000" charset="-122"/>
              <a:ea typeface="方正黑体简体" panose="02000000000000000000" charset="-122"/>
              <a:cs typeface="方正黑体简体" panose="02000000000000000000" charset="-122"/>
              <a:sym typeface="桃醉相思楷" panose="02000503000000000000" charset="-122"/>
            </a:endParaRPr>
          </a:p>
        </p:txBody>
      </p:sp>
      <p:sp>
        <p:nvSpPr>
          <p:cNvPr id="4" name="矩形 3"/>
          <p:cNvSpPr/>
          <p:nvPr/>
        </p:nvSpPr>
        <p:spPr>
          <a:xfrm>
            <a:off x="2854960" y="2016760"/>
            <a:ext cx="5828665" cy="1198880"/>
          </a:xfrm>
          <a:prstGeom prst="rect">
            <a:avLst/>
          </a:prstGeom>
        </p:spPr>
        <p:txBody>
          <a:bodyPr wrap="square">
            <a:spAutoFit/>
          </a:bodyPr>
          <a:p>
            <a:pPr algn="dist"/>
            <a:r>
              <a:rPr lang="en-US" altLang="zh-CN" sz="7200" b="1" dirty="0">
                <a:solidFill>
                  <a:srgbClr val="4681A3"/>
                </a:solidFill>
                <a:effectLst>
                  <a:outerShdw blurRad="38100" dist="38100" dir="2700000" algn="tl">
                    <a:srgbClr val="000000">
                      <a:alpha val="43137"/>
                    </a:srgbClr>
                  </a:outerShdw>
                  <a:reflection blurRad="25400" stA="30000" endPos="30000" dist="50800" dir="5400000" sy="-100000" algn="bl" rotWithShape="0"/>
                </a:effectLst>
                <a:latin typeface="微软雅黑" panose="020B0503020204020204" pitchFamily="34" charset="-122"/>
                <a:ea typeface="微软雅黑" panose="020B0503020204020204" pitchFamily="34" charset="-122"/>
              </a:rPr>
              <a:t> </a:t>
            </a:r>
            <a:r>
              <a:rPr lang="zh-CN" altLang="en-US" sz="7200" b="1" dirty="0">
                <a:solidFill>
                  <a:srgbClr val="4681A3"/>
                </a:solidFill>
                <a:effectLst>
                  <a:outerShdw blurRad="38100" dist="38100" dir="2700000" algn="tl">
                    <a:srgbClr val="000000">
                      <a:alpha val="43137"/>
                    </a:srgbClr>
                  </a:outerShdw>
                  <a:reflection blurRad="25400" stA="30000" endPos="30000" dist="50800" dir="5400000" sy="-100000" algn="bl" rotWithShape="0"/>
                </a:effectLst>
                <a:latin typeface="微软雅黑" panose="020B0503020204020204" pitchFamily="34" charset="-122"/>
                <a:ea typeface="微软雅黑" panose="020B0503020204020204" pitchFamily="34" charset="-122"/>
              </a:rPr>
              <a:t>二分答案</a:t>
            </a:r>
            <a:endParaRPr lang="zh-CN" altLang="en-US" sz="7200" b="1" dirty="0">
              <a:solidFill>
                <a:srgbClr val="4681A3"/>
              </a:solidFill>
              <a:effectLst>
                <a:outerShdw blurRad="38100" dist="38100" dir="2700000" algn="tl">
                  <a:srgbClr val="000000">
                    <a:alpha val="43137"/>
                  </a:srgbClr>
                </a:outerShdw>
                <a:reflection blurRad="25400" stA="30000" endPos="30000" dist="50800" dir="5400000" sy="-100000" algn="bl" rotWithShape="0"/>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txBox="1">
            <a:spLocks noGrp="1"/>
          </p:cNvSpPr>
          <p:nvPr>
            <p:ph type="title" idx="4294967295"/>
          </p:nvPr>
        </p:nvSpPr>
        <p:spPr>
          <a:xfrm>
            <a:off x="504190" y="576000"/>
            <a:ext cx="9824720" cy="1198880"/>
          </a:xfrm>
          <a:noFill/>
        </p:spPr>
        <p:txBody>
          <a:bodyPr vert="horz" wrap="square" lIns="91440" tIns="45720" rIns="91440" bIns="45720" rtlCol="0" anchor="t" anchorCtr="0">
            <a:spAutoFit/>
          </a:bodyPr>
          <a:p>
            <a:pPr lvl="0" algn="l" defTabSz="914400">
              <a:lnSpc>
                <a:spcPct val="200000"/>
              </a:lnSpc>
              <a:buClrTx/>
              <a:buSzTx/>
              <a:buFontTx/>
            </a:pPr>
            <a:r>
              <a:rPr lang="zh-CN" altLang="en-US" b="1" dirty="0" smtClean="0">
                <a:latin typeface="微软雅黑" panose="020B0503020204020204" pitchFamily="34" charset="-122"/>
                <a:ea typeface="微软雅黑" panose="020B0503020204020204" pitchFamily="34" charset="-122"/>
                <a:cs typeface="宋体" panose="02010600030101010101" pitchFamily="2" charset="-122"/>
                <a:sym typeface="+mn-ea"/>
              </a:rPr>
              <a:t>STL</a:t>
            </a:r>
            <a:r>
              <a:rPr lang="zh-CN" altLang="en-US" b="1" dirty="0" smtClean="0">
                <a:latin typeface="微软雅黑" panose="020B0503020204020204" pitchFamily="34" charset="-122"/>
                <a:ea typeface="微软雅黑" panose="020B0503020204020204" pitchFamily="34" charset="-122"/>
                <a:cs typeface="宋体" panose="02010600030101010101" pitchFamily="2" charset="-122"/>
                <a:sym typeface="+mn-ea"/>
              </a:rPr>
              <a:t>中的二分查找</a:t>
            </a:r>
            <a:endParaRPr lang="zh-CN" altLang="en-US"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16387" name="内容占位符 2"/>
          <p:cNvSpPr>
            <a:spLocks noGrp="1"/>
          </p:cNvSpPr>
          <p:nvPr>
            <p:ph idx="4294967295"/>
          </p:nvPr>
        </p:nvSpPr>
        <p:spPr>
          <a:xfrm>
            <a:off x="504190" y="1728000"/>
            <a:ext cx="11229975" cy="4050030"/>
          </a:xfrm>
        </p:spPr>
        <p:txBody>
          <a:bodyPr vert="horz" wrap="square" lIns="91440" tIns="45720" rIns="91440" bIns="45720" anchor="t" anchorCtr="0">
            <a:noAutofit/>
          </a:bodyPr>
          <a:p>
            <a:pPr marL="0" indent="0" algn="l" defTabSz="914400" eaLnBrk="0" fontAlgn="auto" hangingPunct="0">
              <a:lnSpc>
                <a:spcPct val="150000"/>
              </a:lnSpc>
              <a:spcBef>
                <a:spcPts val="0"/>
              </a:spcBef>
              <a:spcAft>
                <a:spcPts val="0"/>
              </a:spcAft>
              <a:buClrTx/>
              <a:buSzPct val="120000"/>
              <a:buNone/>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使用STL二分</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查找</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时，需要保证数据有序</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（默认从小到大）</a:t>
            </a:r>
            <a:endParaRPr lang="en-US" altLang="zh-CN" sz="2400">
              <a:latin typeface="微软雅黑" panose="020B0503020204020204" pitchFamily="34" charset="-122"/>
              <a:ea typeface="微软雅黑" panose="020B0503020204020204" pitchFamily="34" charset="-122"/>
              <a:cs typeface="微软雅黑" panose="020B0503020204020204" pitchFamily="34" charset="-122"/>
            </a:endParaRPr>
          </a:p>
          <a:p>
            <a:pPr algn="l" defTabSz="914400" eaLnBrk="0" fontAlgn="auto" hangingPunct="0">
              <a:lnSpc>
                <a:spcPct val="150000"/>
              </a:lnSpc>
              <a:spcBef>
                <a:spcPts val="0"/>
              </a:spcBef>
              <a:spcAft>
                <a:spcPts val="0"/>
              </a:spcAft>
              <a:buClrTx/>
              <a:buSzPct val="120000"/>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binary_search(begin, end, num)：[begin,end)区间二分查找</a:t>
            </a:r>
            <a:r>
              <a:rPr lang="en-US" alt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等于</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 num 的</a:t>
            </a:r>
            <a:r>
              <a:rPr lang="en-US" altLang="zh-CN"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数</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，找到返回 true，否则返回 false。</a:t>
            </a:r>
            <a:endParaRPr lang="en-US" altLang="zh-CN" sz="2400">
              <a:latin typeface="微软雅黑" panose="020B0503020204020204" pitchFamily="34" charset="-122"/>
              <a:ea typeface="微软雅黑" panose="020B0503020204020204" pitchFamily="34" charset="-122"/>
              <a:cs typeface="微软雅黑" panose="020B0503020204020204" pitchFamily="34" charset="-122"/>
            </a:endParaRPr>
          </a:p>
          <a:p>
            <a:pPr algn="l" defTabSz="914400" eaLnBrk="0" fontAlgn="auto" hangingPunct="0">
              <a:lnSpc>
                <a:spcPct val="150000"/>
              </a:lnSpc>
              <a:spcBef>
                <a:spcPts val="0"/>
              </a:spcBef>
              <a:spcAft>
                <a:spcPts val="0"/>
              </a:spcAft>
              <a:buClrTx/>
              <a:buSzPct val="120000"/>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lower_bound(begin, end, num)：[begin,end)区间二分查找</a:t>
            </a:r>
            <a:r>
              <a:rPr lang="en-US" alt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第一个大于或等于</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 num 的数字，找到返回该数字的</a:t>
            </a:r>
            <a:r>
              <a:rPr lang="en-US" alt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地址</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，不存在则返回 end。</a:t>
            </a:r>
            <a:endParaRPr lang="en-US" altLang="zh-CN" sz="2400">
              <a:latin typeface="微软雅黑" panose="020B0503020204020204" pitchFamily="34" charset="-122"/>
              <a:ea typeface="微软雅黑" panose="020B0503020204020204" pitchFamily="34" charset="-122"/>
              <a:cs typeface="微软雅黑" panose="020B0503020204020204" pitchFamily="34" charset="-122"/>
            </a:endParaRPr>
          </a:p>
          <a:p>
            <a:pPr algn="l" defTabSz="914400" eaLnBrk="0" fontAlgn="auto" hangingPunct="0">
              <a:lnSpc>
                <a:spcPct val="150000"/>
              </a:lnSpc>
              <a:spcBef>
                <a:spcPts val="0"/>
              </a:spcBef>
              <a:spcAft>
                <a:spcPts val="0"/>
              </a:spcAft>
              <a:buClrTx/>
              <a:buSzPct val="120000"/>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upper_bound(begin, end, num)：[begin,end)区间二分查找</a:t>
            </a:r>
            <a:r>
              <a:rPr lang="en-US" alt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第一个大于</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 num 的数字，找到返回该数字的</a:t>
            </a:r>
            <a:r>
              <a:rPr lang="en-US" alt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地址</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，不存在则返回 end。</a:t>
            </a:r>
            <a:r>
              <a:rPr lang="en-US" altLang="zh-CN"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fade">
                                      <p:cBhvr>
                                        <p:cTn id="7" dur="5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fade">
                                      <p:cBhvr>
                                        <p:cTn id="12" dur="500"/>
                                        <p:tgtEl>
                                          <p:spTgt spid="163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Effect transition="in" filter="fade">
                                      <p:cBhvr>
                                        <p:cTn id="17" dur="500"/>
                                        <p:tgtEl>
                                          <p:spTgt spid="16387">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387">
                                            <p:txEl>
                                              <p:pRg st="3" end="3"/>
                                            </p:txEl>
                                          </p:spTgt>
                                        </p:tgtEl>
                                        <p:attrNameLst>
                                          <p:attrName>style.visibility</p:attrName>
                                        </p:attrNameLst>
                                      </p:cBhvr>
                                      <p:to>
                                        <p:strVal val="visible"/>
                                      </p:to>
                                    </p:set>
                                    <p:animEffect transition="in" filter="fade">
                                      <p:cBhvr>
                                        <p:cTn id="20" dur="500"/>
                                        <p:tgtEl>
                                          <p:spTgt spid="163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uiExpand="1" build="p"/>
      <p:bldP spid="16387" grpI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txBox="1">
            <a:spLocks noGrp="1"/>
          </p:cNvSpPr>
          <p:nvPr>
            <p:ph type="title" idx="4294967295"/>
          </p:nvPr>
        </p:nvSpPr>
        <p:spPr>
          <a:xfrm>
            <a:off x="504190" y="576000"/>
            <a:ext cx="9824720" cy="1198880"/>
          </a:xfrm>
          <a:noFill/>
        </p:spPr>
        <p:txBody>
          <a:bodyPr vert="horz" wrap="square" lIns="91440" tIns="45720" rIns="91440" bIns="45720" rtlCol="0" anchor="t" anchorCtr="0">
            <a:spAutoFit/>
          </a:bodyPr>
          <a:p>
            <a:pPr lvl="0" algn="l" defTabSz="914400">
              <a:lnSpc>
                <a:spcPct val="200000"/>
              </a:lnSpc>
              <a:buClrTx/>
              <a:buSzTx/>
              <a:buFontTx/>
            </a:pPr>
            <a:r>
              <a:rPr lang="zh-CN" altLang="en-US" b="1" dirty="0" smtClean="0">
                <a:latin typeface="微软雅黑" panose="020B0503020204020204" pitchFamily="34" charset="-122"/>
                <a:ea typeface="微软雅黑" panose="020B0503020204020204" pitchFamily="34" charset="-122"/>
                <a:cs typeface="宋体" panose="02010600030101010101" pitchFamily="2" charset="-122"/>
                <a:sym typeface="+mn-ea"/>
              </a:rPr>
              <a:t>STL</a:t>
            </a:r>
            <a:r>
              <a:rPr lang="zh-CN" altLang="en-US" b="1" dirty="0" smtClean="0">
                <a:latin typeface="微软雅黑" panose="020B0503020204020204" pitchFamily="34" charset="-122"/>
                <a:ea typeface="微软雅黑" panose="020B0503020204020204" pitchFamily="34" charset="-122"/>
                <a:cs typeface="宋体" panose="02010600030101010101" pitchFamily="2" charset="-122"/>
                <a:sym typeface="+mn-ea"/>
              </a:rPr>
              <a:t>中的二分</a:t>
            </a:r>
            <a:r>
              <a:rPr lang="zh-CN" altLang="en-US" b="1" dirty="0" smtClean="0">
                <a:latin typeface="微软雅黑" panose="020B0503020204020204" pitchFamily="34" charset="-122"/>
                <a:ea typeface="微软雅黑" panose="020B0503020204020204" pitchFamily="34" charset="-122"/>
                <a:cs typeface="宋体" panose="02010600030101010101" pitchFamily="2" charset="-122"/>
                <a:sym typeface="+mn-ea"/>
              </a:rPr>
              <a:t>查找</a:t>
            </a:r>
            <a:endParaRPr lang="zh-CN" altLang="en-US"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16387" name="内容占位符 2"/>
          <p:cNvSpPr>
            <a:spLocks noGrp="1"/>
          </p:cNvSpPr>
          <p:nvPr>
            <p:ph idx="4294967295"/>
          </p:nvPr>
        </p:nvSpPr>
        <p:spPr>
          <a:xfrm>
            <a:off x="504190" y="1836000"/>
            <a:ext cx="10655300" cy="784860"/>
          </a:xfrm>
        </p:spPr>
        <p:txBody>
          <a:bodyPr vert="horz" wrap="square" lIns="91440" tIns="45720" rIns="91440" bIns="45720" anchor="t" anchorCtr="0">
            <a:normAutofit/>
          </a:bodyPr>
          <a:p>
            <a:pPr marL="0" indent="0" algn="l" defTabSz="914400" eaLnBrk="0" fontAlgn="auto" hangingPunct="0">
              <a:lnSpc>
                <a:spcPct val="120000"/>
              </a:lnSpc>
              <a:spcBef>
                <a:spcPts val="0"/>
              </a:spcBef>
              <a:spcAft>
                <a:spcPts val="0"/>
              </a:spcAft>
              <a:buClrTx/>
              <a:buSzPct val="120000"/>
              <a:buNone/>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例如：</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对于数组 a[8] = </a:t>
            </a:r>
            <a:r>
              <a:rPr lang="en-US" altLang="zh-CN"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{1,2,3,5,5,5,8,9}</a:t>
            </a:r>
            <a:r>
              <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，其中</a:t>
            </a:r>
            <a:r>
              <a:rPr lang="en-US" altLang="zh-CN"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n=8 </a:t>
            </a:r>
            <a:r>
              <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表示数组中元素的个数。</a:t>
            </a:r>
            <a:endParaRPr lang="en-US" altLang="zh-CN"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gn="l" defTabSz="914400" eaLnBrk="0" fontAlgn="auto" hangingPunct="0">
              <a:lnSpc>
                <a:spcPct val="120000"/>
              </a:lnSpc>
              <a:spcBef>
                <a:spcPts val="0"/>
              </a:spcBef>
              <a:spcAft>
                <a:spcPts val="0"/>
              </a:spcAft>
              <a:buClrTx/>
              <a:buSzPct val="120000"/>
              <a:buNone/>
            </a:pPr>
            <a:endParaRPr lang="en-US" altLang="zh-CN"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504190" y="2422525"/>
            <a:ext cx="5800090" cy="2922905"/>
          </a:xfrm>
          <a:prstGeom prst="rect">
            <a:avLst/>
          </a:prstGeom>
          <a:noFill/>
        </p:spPr>
        <p:txBody>
          <a:bodyPr wrap="square" rtlCol="0" anchor="t">
            <a:noAutofit/>
          </a:bodyPr>
          <a:p>
            <a:pPr marL="0" indent="0" algn="l" defTabSz="914400" eaLnBrk="0" hangingPunct="0">
              <a:lnSpc>
                <a:spcPct val="150000"/>
              </a:lnSpc>
              <a:spcBef>
                <a:spcPts val="0"/>
              </a:spcBef>
              <a:spcAft>
                <a:spcPts val="0"/>
              </a:spcAft>
              <a:buClrTx/>
              <a:buSzPct val="120000"/>
              <a:buNone/>
            </a:pP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数组中是否存在数字</a:t>
            </a: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“9”</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gn="l" defTabSz="914400" eaLnBrk="0" hangingPunct="0">
              <a:lnSpc>
                <a:spcPct val="150000"/>
              </a:lnSpc>
              <a:spcBef>
                <a:spcPts val="0"/>
              </a:spcBef>
              <a:spcAft>
                <a:spcPts val="0"/>
              </a:spcAft>
              <a:buClrTx/>
              <a:buSzPct val="120000"/>
              <a:buNone/>
            </a:pP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找到第一个</a:t>
            </a: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“≥5”</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的元素位置：</a:t>
            </a:r>
            <a:endParaRPr lang="en-US" alt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gn="l" defTabSz="914400" eaLnBrk="0" hangingPunct="0">
              <a:lnSpc>
                <a:spcPct val="150000"/>
              </a:lnSpc>
              <a:spcBef>
                <a:spcPts val="0"/>
              </a:spcBef>
              <a:spcAft>
                <a:spcPts val="0"/>
              </a:spcAft>
              <a:buClrTx/>
              <a:buSzPct val="120000"/>
              <a:buNone/>
            </a:pP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找到第一个</a:t>
            </a: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5”</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的元素位置：</a:t>
            </a:r>
            <a:endParaRPr lang="zh-CN" altLang="en-US"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gn="l" defTabSz="914400" eaLnBrk="0" hangingPunct="0">
              <a:lnSpc>
                <a:spcPct val="150000"/>
              </a:lnSpc>
              <a:spcBef>
                <a:spcPts val="0"/>
              </a:spcBef>
              <a:spcAft>
                <a:spcPts val="0"/>
              </a:spcAft>
              <a:buClrTx/>
              <a:buSzPct val="120000"/>
              <a:buNone/>
            </a:pP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找到最后一个</a:t>
            </a: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5”</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的元素位置：</a:t>
            </a:r>
            <a:endParaRPr lang="en-US" altLang="zh-CN"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gn="l" defTabSz="914400" eaLnBrk="0" hangingPunct="0">
              <a:lnSpc>
                <a:spcPct val="150000"/>
              </a:lnSpc>
              <a:spcBef>
                <a:spcPts val="0"/>
              </a:spcBef>
              <a:spcAft>
                <a:spcPts val="0"/>
              </a:spcAft>
              <a:buClrTx/>
              <a:buSzPct val="120000"/>
              <a:buNone/>
            </a:pP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找到最后一个</a:t>
            </a: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“≤5”</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的元素位置：</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文本框 3"/>
          <p:cNvSpPr txBox="1"/>
          <p:nvPr/>
        </p:nvSpPr>
        <p:spPr>
          <a:xfrm>
            <a:off x="5733415" y="2422525"/>
            <a:ext cx="5058410" cy="2922905"/>
          </a:xfrm>
          <a:prstGeom prst="rect">
            <a:avLst/>
          </a:prstGeom>
          <a:noFill/>
        </p:spPr>
        <p:txBody>
          <a:bodyPr wrap="square" rtlCol="0" anchor="t">
            <a:noAutofit/>
          </a:bodyPr>
          <a:p>
            <a:pPr marL="0" indent="0" algn="l" defTabSz="914400" eaLnBrk="0" hangingPunct="0">
              <a:lnSpc>
                <a:spcPct val="150000"/>
              </a:lnSpc>
              <a:spcBef>
                <a:spcPts val="0"/>
              </a:spcBef>
              <a:spcAft>
                <a:spcPts val="0"/>
              </a:spcAft>
              <a:buClrTx/>
              <a:buSzPct val="120000"/>
              <a:buNone/>
            </a:pPr>
            <a:r>
              <a:rPr sz="2400">
                <a:latin typeface="微软雅黑" panose="020B0503020204020204" pitchFamily="34" charset="-122"/>
                <a:ea typeface="微软雅黑" panose="020B0503020204020204" pitchFamily="34" charset="-122"/>
                <a:cs typeface="宋体" panose="02010600030101010101" pitchFamily="2" charset="-122"/>
                <a:sym typeface="+mn-ea"/>
              </a:rPr>
              <a:t>binary_search(a, a+n, 9)</a:t>
            </a:r>
            <a:endParaRPr sz="2400">
              <a:latin typeface="微软雅黑" panose="020B0503020204020204" pitchFamily="34" charset="-122"/>
              <a:ea typeface="微软雅黑" panose="020B0503020204020204" pitchFamily="34" charset="-122"/>
              <a:cs typeface="宋体" panose="02010600030101010101" pitchFamily="2" charset="-122"/>
              <a:sym typeface="+mn-ea"/>
            </a:endParaRPr>
          </a:p>
          <a:p>
            <a:pPr marL="0" indent="0" algn="l" defTabSz="914400" eaLnBrk="0" hangingPunct="0">
              <a:lnSpc>
                <a:spcPct val="150000"/>
              </a:lnSpc>
              <a:spcBef>
                <a:spcPts val="0"/>
              </a:spcBef>
              <a:spcAft>
                <a:spcPts val="0"/>
              </a:spcAft>
              <a:buClrTx/>
              <a:buSzPct val="120000"/>
              <a:buNone/>
            </a:pPr>
            <a:r>
              <a:rPr sz="2400">
                <a:latin typeface="微软雅黑" panose="020B0503020204020204" pitchFamily="34" charset="-122"/>
                <a:ea typeface="微软雅黑" panose="020B0503020204020204" pitchFamily="34" charset="-122"/>
                <a:cs typeface="宋体" panose="02010600030101010101" pitchFamily="2" charset="-122"/>
                <a:sym typeface="+mn-ea"/>
              </a:rPr>
              <a:t>lower_bound(a, a+n, 5)-a</a:t>
            </a:r>
            <a:endParaRPr sz="2400">
              <a:latin typeface="微软雅黑" panose="020B0503020204020204" pitchFamily="34" charset="-122"/>
              <a:ea typeface="微软雅黑" panose="020B0503020204020204" pitchFamily="34" charset="-122"/>
              <a:cs typeface="宋体" panose="02010600030101010101" pitchFamily="2" charset="-122"/>
              <a:sym typeface="+mn-ea"/>
            </a:endParaRPr>
          </a:p>
          <a:p>
            <a:pPr marL="0" indent="0" algn="l" defTabSz="914400" eaLnBrk="0" hangingPunct="0">
              <a:lnSpc>
                <a:spcPct val="150000"/>
              </a:lnSpc>
              <a:spcBef>
                <a:spcPts val="0"/>
              </a:spcBef>
              <a:spcAft>
                <a:spcPts val="0"/>
              </a:spcAft>
              <a:buClrTx/>
              <a:buSzPct val="120000"/>
              <a:buNone/>
            </a:pPr>
            <a:r>
              <a:rPr sz="2400">
                <a:latin typeface="微软雅黑" panose="020B0503020204020204" pitchFamily="34" charset="-122"/>
                <a:ea typeface="微软雅黑" panose="020B0503020204020204" pitchFamily="34" charset="-122"/>
                <a:cs typeface="宋体" panose="02010600030101010101" pitchFamily="2" charset="-122"/>
                <a:sym typeface="+mn-ea"/>
              </a:rPr>
              <a:t>upper_bound(a, a+n, 5)-a</a:t>
            </a:r>
            <a:endParaRPr sz="2400">
              <a:latin typeface="微软雅黑" panose="020B0503020204020204" pitchFamily="34" charset="-122"/>
              <a:ea typeface="微软雅黑" panose="020B0503020204020204" pitchFamily="34" charset="-122"/>
              <a:cs typeface="宋体" panose="02010600030101010101" pitchFamily="2" charset="-122"/>
              <a:sym typeface="+mn-ea"/>
            </a:endParaRPr>
          </a:p>
          <a:p>
            <a:pPr marL="0" indent="0" algn="l" defTabSz="914400" eaLnBrk="0" hangingPunct="0">
              <a:lnSpc>
                <a:spcPct val="150000"/>
              </a:lnSpc>
              <a:spcBef>
                <a:spcPts val="0"/>
              </a:spcBef>
              <a:spcAft>
                <a:spcPts val="0"/>
              </a:spcAft>
              <a:buClrTx/>
              <a:buSzPct val="120000"/>
              <a:buNone/>
            </a:pPr>
            <a:r>
              <a:rPr sz="2400">
                <a:latin typeface="微软雅黑" panose="020B0503020204020204" pitchFamily="34" charset="-122"/>
                <a:ea typeface="微软雅黑" panose="020B0503020204020204" pitchFamily="34" charset="-122"/>
                <a:cs typeface="宋体" panose="02010600030101010101" pitchFamily="2" charset="-122"/>
                <a:sym typeface="+mn-ea"/>
              </a:rPr>
              <a:t>lower_bound(a, a+n, 5)-a</a:t>
            </a:r>
            <a:r>
              <a:rPr lang="en-US" sz="2400">
                <a:latin typeface="微软雅黑" panose="020B0503020204020204" pitchFamily="34" charset="-122"/>
                <a:ea typeface="微软雅黑" panose="020B0503020204020204" pitchFamily="34" charset="-122"/>
                <a:cs typeface="宋体" panose="02010600030101010101" pitchFamily="2" charset="-122"/>
                <a:sym typeface="+mn-ea"/>
              </a:rPr>
              <a:t>-1</a:t>
            </a:r>
            <a:endParaRPr lang="en-US" altLang="zh-CN" sz="2400">
              <a:solidFill>
                <a:schemeClr val="tx1"/>
              </a:solidFill>
              <a:latin typeface="微软雅黑" panose="020B0503020204020204" pitchFamily="34" charset="-122"/>
              <a:ea typeface="微软雅黑" panose="020B0503020204020204" pitchFamily="34" charset="-122"/>
              <a:cs typeface="宋体" panose="02010600030101010101" pitchFamily="2" charset="-122"/>
            </a:endParaRPr>
          </a:p>
          <a:p>
            <a:pPr marL="0" indent="0" algn="l" defTabSz="914400" eaLnBrk="0" hangingPunct="0">
              <a:lnSpc>
                <a:spcPct val="150000"/>
              </a:lnSpc>
              <a:spcBef>
                <a:spcPts val="0"/>
              </a:spcBef>
              <a:spcAft>
                <a:spcPts val="0"/>
              </a:spcAft>
              <a:buClrTx/>
              <a:buSzPct val="120000"/>
              <a:buNone/>
            </a:pPr>
            <a:r>
              <a:rPr sz="2400">
                <a:latin typeface="微软雅黑" panose="020B0503020204020204" pitchFamily="34" charset="-122"/>
                <a:ea typeface="微软雅黑" panose="020B0503020204020204" pitchFamily="34" charset="-122"/>
                <a:cs typeface="宋体" panose="02010600030101010101" pitchFamily="2" charset="-122"/>
                <a:sym typeface="+mn-ea"/>
              </a:rPr>
              <a:t>upper_bound(a, a+n, 5)-a</a:t>
            </a:r>
            <a:r>
              <a:rPr lang="en-US" sz="2400">
                <a:latin typeface="微软雅黑" panose="020B0503020204020204" pitchFamily="34" charset="-122"/>
                <a:ea typeface="微软雅黑" panose="020B0503020204020204" pitchFamily="34" charset="-122"/>
                <a:cs typeface="宋体" panose="02010600030101010101" pitchFamily="2" charset="-122"/>
                <a:sym typeface="+mn-ea"/>
              </a:rPr>
              <a:t>-1</a:t>
            </a:r>
            <a:endParaRPr lang="en-US" sz="2400">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5" name="文本框 4"/>
          <p:cNvSpPr txBox="1"/>
          <p:nvPr/>
        </p:nvSpPr>
        <p:spPr>
          <a:xfrm>
            <a:off x="10613390" y="2422525"/>
            <a:ext cx="949325" cy="2922905"/>
          </a:xfrm>
          <a:prstGeom prst="rect">
            <a:avLst/>
          </a:prstGeom>
          <a:noFill/>
        </p:spPr>
        <p:txBody>
          <a:bodyPr wrap="square" rtlCol="0" anchor="t">
            <a:noAutofit/>
          </a:bodyPr>
          <a:p>
            <a:pPr marL="0" indent="0" algn="l" defTabSz="914400" eaLnBrk="0" hangingPunct="0">
              <a:lnSpc>
                <a:spcPct val="150000"/>
              </a:lnSpc>
              <a:spcBef>
                <a:spcPts val="0"/>
              </a:spcBef>
              <a:spcAft>
                <a:spcPts val="0"/>
              </a:spcAft>
              <a:buClrTx/>
              <a:buSzPct val="120000"/>
              <a:buNone/>
            </a:pPr>
            <a:r>
              <a:rPr lang="en-US" sz="2400">
                <a:latin typeface="微软雅黑" panose="020B0503020204020204" pitchFamily="34" charset="-122"/>
                <a:ea typeface="微软雅黑" panose="020B0503020204020204" pitchFamily="34" charset="-122"/>
                <a:cs typeface="宋体" panose="02010600030101010101" pitchFamily="2" charset="-122"/>
                <a:sym typeface="+mn-ea"/>
              </a:rPr>
              <a:t>true</a:t>
            </a:r>
            <a:endParaRPr lang="en-US" sz="2400">
              <a:latin typeface="微软雅黑" panose="020B0503020204020204" pitchFamily="34" charset="-122"/>
              <a:ea typeface="微软雅黑" panose="020B0503020204020204" pitchFamily="34" charset="-122"/>
              <a:cs typeface="宋体" panose="02010600030101010101" pitchFamily="2" charset="-122"/>
              <a:sym typeface="+mn-ea"/>
            </a:endParaRPr>
          </a:p>
          <a:p>
            <a:pPr marL="0" indent="0" algn="l" defTabSz="914400" eaLnBrk="0" hangingPunct="0">
              <a:lnSpc>
                <a:spcPct val="150000"/>
              </a:lnSpc>
              <a:spcBef>
                <a:spcPts val="0"/>
              </a:spcBef>
              <a:spcAft>
                <a:spcPts val="0"/>
              </a:spcAft>
              <a:buClrTx/>
              <a:buSzPct val="120000"/>
              <a:buNone/>
            </a:pPr>
            <a:r>
              <a:rPr lang="en-US" sz="2400">
                <a:latin typeface="微软雅黑" panose="020B0503020204020204" pitchFamily="34" charset="-122"/>
                <a:ea typeface="微软雅黑" panose="020B0503020204020204" pitchFamily="34" charset="-122"/>
                <a:cs typeface="宋体" panose="02010600030101010101" pitchFamily="2" charset="-122"/>
                <a:sym typeface="+mn-ea"/>
              </a:rPr>
              <a:t>3</a:t>
            </a:r>
            <a:endParaRPr lang="en-US" sz="2400">
              <a:latin typeface="微软雅黑" panose="020B0503020204020204" pitchFamily="34" charset="-122"/>
              <a:ea typeface="微软雅黑" panose="020B0503020204020204" pitchFamily="34" charset="-122"/>
              <a:cs typeface="宋体" panose="02010600030101010101" pitchFamily="2" charset="-122"/>
              <a:sym typeface="+mn-ea"/>
            </a:endParaRPr>
          </a:p>
          <a:p>
            <a:pPr marL="0" indent="0" algn="l" defTabSz="914400" eaLnBrk="0" hangingPunct="0">
              <a:lnSpc>
                <a:spcPct val="150000"/>
              </a:lnSpc>
              <a:spcBef>
                <a:spcPts val="0"/>
              </a:spcBef>
              <a:spcAft>
                <a:spcPts val="0"/>
              </a:spcAft>
              <a:buClrTx/>
              <a:buSzPct val="120000"/>
              <a:buNone/>
            </a:pPr>
            <a:r>
              <a:rPr lang="en-US" sz="2400">
                <a:latin typeface="微软雅黑" panose="020B0503020204020204" pitchFamily="34" charset="-122"/>
                <a:ea typeface="微软雅黑" panose="020B0503020204020204" pitchFamily="34" charset="-122"/>
                <a:cs typeface="宋体" panose="02010600030101010101" pitchFamily="2" charset="-122"/>
                <a:sym typeface="+mn-ea"/>
              </a:rPr>
              <a:t>6</a:t>
            </a:r>
            <a:endParaRPr lang="en-US" sz="2400">
              <a:latin typeface="微软雅黑" panose="020B0503020204020204" pitchFamily="34" charset="-122"/>
              <a:ea typeface="微软雅黑" panose="020B0503020204020204" pitchFamily="34" charset="-122"/>
              <a:cs typeface="宋体" panose="02010600030101010101" pitchFamily="2" charset="-122"/>
              <a:sym typeface="+mn-ea"/>
            </a:endParaRPr>
          </a:p>
          <a:p>
            <a:pPr marL="0" indent="0" algn="l" defTabSz="914400" eaLnBrk="0" hangingPunct="0">
              <a:lnSpc>
                <a:spcPct val="150000"/>
              </a:lnSpc>
              <a:spcBef>
                <a:spcPts val="0"/>
              </a:spcBef>
              <a:spcAft>
                <a:spcPts val="0"/>
              </a:spcAft>
              <a:buClrTx/>
              <a:buSzPct val="120000"/>
              <a:buNone/>
            </a:pPr>
            <a:r>
              <a:rPr lang="en-US" sz="2400">
                <a:latin typeface="微软雅黑" panose="020B0503020204020204" pitchFamily="34" charset="-122"/>
                <a:ea typeface="微软雅黑" panose="020B0503020204020204" pitchFamily="34" charset="-122"/>
                <a:cs typeface="宋体" panose="02010600030101010101" pitchFamily="2" charset="-122"/>
                <a:sym typeface="+mn-ea"/>
              </a:rPr>
              <a:t>2</a:t>
            </a:r>
            <a:endParaRPr lang="en-US" sz="2400">
              <a:latin typeface="微软雅黑" panose="020B0503020204020204" pitchFamily="34" charset="-122"/>
              <a:ea typeface="微软雅黑" panose="020B0503020204020204" pitchFamily="34" charset="-122"/>
              <a:cs typeface="宋体" panose="02010600030101010101" pitchFamily="2" charset="-122"/>
              <a:sym typeface="+mn-ea"/>
            </a:endParaRPr>
          </a:p>
          <a:p>
            <a:pPr marL="0" indent="0" algn="l" defTabSz="914400" eaLnBrk="0" hangingPunct="0">
              <a:lnSpc>
                <a:spcPct val="150000"/>
              </a:lnSpc>
              <a:spcBef>
                <a:spcPts val="0"/>
              </a:spcBef>
              <a:spcAft>
                <a:spcPts val="0"/>
              </a:spcAft>
              <a:buClrTx/>
              <a:buSzPct val="120000"/>
              <a:buNone/>
            </a:pPr>
            <a:r>
              <a:rPr lang="en-US" sz="2400">
                <a:latin typeface="微软雅黑" panose="020B0503020204020204" pitchFamily="34" charset="-122"/>
                <a:ea typeface="微软雅黑" panose="020B0503020204020204" pitchFamily="34" charset="-122"/>
                <a:cs typeface="宋体" panose="02010600030101010101" pitchFamily="2" charset="-122"/>
                <a:sym typeface="+mn-ea"/>
              </a:rPr>
              <a:t>5</a:t>
            </a:r>
            <a:endParaRPr lang="en-US" sz="2400">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fade">
                                      <p:cBhvr>
                                        <p:cTn id="7" dur="5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animEffect transition="in" filter="fade">
                                      <p:cBhvr>
                                        <p:cTn id="33" dur="500"/>
                                        <p:tgtEl>
                                          <p:spTgt spid="4">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
                                            <p:txEl>
                                              <p:pRg st="1" end="1"/>
                                            </p:txEl>
                                          </p:spTgt>
                                        </p:tgtEl>
                                        <p:attrNameLst>
                                          <p:attrName>style.visibility</p:attrName>
                                        </p:attrNameLst>
                                      </p:cBhvr>
                                      <p:to>
                                        <p:strVal val="visible"/>
                                      </p:to>
                                    </p:set>
                                    <p:animEffect transition="in" filter="fade">
                                      <p:cBhvr>
                                        <p:cTn id="38" dur="500"/>
                                        <p:tgtEl>
                                          <p:spTgt spid="4">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animEffect transition="in" filter="fade">
                                      <p:cBhvr>
                                        <p:cTn id="43" dur="500"/>
                                        <p:tgtEl>
                                          <p:spTgt spid="4">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
                                            <p:txEl>
                                              <p:pRg st="3" end="3"/>
                                            </p:txEl>
                                          </p:spTgt>
                                        </p:tgtEl>
                                        <p:attrNameLst>
                                          <p:attrName>style.visibility</p:attrName>
                                        </p:attrNameLst>
                                      </p:cBhvr>
                                      <p:to>
                                        <p:strVal val="visible"/>
                                      </p:to>
                                    </p:set>
                                    <p:animEffect transition="in" filter="fade">
                                      <p:cBhvr>
                                        <p:cTn id="48" dur="500"/>
                                        <p:tgtEl>
                                          <p:spTgt spid="4">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
                                            <p:txEl>
                                              <p:pRg st="4" end="4"/>
                                            </p:txEl>
                                          </p:spTgt>
                                        </p:tgtEl>
                                        <p:attrNameLst>
                                          <p:attrName>style.visibility</p:attrName>
                                        </p:attrNameLst>
                                      </p:cBhvr>
                                      <p:to>
                                        <p:strVal val="visible"/>
                                      </p:to>
                                    </p:set>
                                    <p:animEffect transition="in" filter="fade">
                                      <p:cBhvr>
                                        <p:cTn id="53" dur="500"/>
                                        <p:tgtEl>
                                          <p:spTgt spid="4">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5">
                                            <p:txEl>
                                              <p:pRg st="0" end="0"/>
                                            </p:txEl>
                                          </p:spTgt>
                                        </p:tgtEl>
                                        <p:attrNameLst>
                                          <p:attrName>style.visibility</p:attrName>
                                        </p:attrNameLst>
                                      </p:cBhvr>
                                      <p:to>
                                        <p:strVal val="visible"/>
                                      </p:to>
                                    </p:set>
                                    <p:animEffect transition="in" filter="fade">
                                      <p:cBhvr>
                                        <p:cTn id="58" dur="500"/>
                                        <p:tgtEl>
                                          <p:spTgt spid="5">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
                                            <p:txEl>
                                              <p:pRg st="1" end="1"/>
                                            </p:txEl>
                                          </p:spTgt>
                                        </p:tgtEl>
                                        <p:attrNameLst>
                                          <p:attrName>style.visibility</p:attrName>
                                        </p:attrNameLst>
                                      </p:cBhvr>
                                      <p:to>
                                        <p:strVal val="visible"/>
                                      </p:to>
                                    </p:set>
                                    <p:animEffect transition="in" filter="fade">
                                      <p:cBhvr>
                                        <p:cTn id="63" dur="500"/>
                                        <p:tgtEl>
                                          <p:spTgt spid="5">
                                            <p:txEl>
                                              <p:pRg st="1" end="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5">
                                            <p:txEl>
                                              <p:pRg st="2" end="2"/>
                                            </p:txEl>
                                          </p:spTgt>
                                        </p:tgtEl>
                                        <p:attrNameLst>
                                          <p:attrName>style.visibility</p:attrName>
                                        </p:attrNameLst>
                                      </p:cBhvr>
                                      <p:to>
                                        <p:strVal val="visible"/>
                                      </p:to>
                                    </p:set>
                                    <p:animEffect transition="in" filter="fade">
                                      <p:cBhvr>
                                        <p:cTn id="68" dur="500"/>
                                        <p:tgtEl>
                                          <p:spTgt spid="5">
                                            <p:txEl>
                                              <p:pRg st="2" end="2"/>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5">
                                            <p:txEl>
                                              <p:pRg st="3" end="3"/>
                                            </p:txEl>
                                          </p:spTgt>
                                        </p:tgtEl>
                                        <p:attrNameLst>
                                          <p:attrName>style.visibility</p:attrName>
                                        </p:attrNameLst>
                                      </p:cBhvr>
                                      <p:to>
                                        <p:strVal val="visible"/>
                                      </p:to>
                                    </p:set>
                                    <p:animEffect transition="in" filter="fade">
                                      <p:cBhvr>
                                        <p:cTn id="73" dur="500"/>
                                        <p:tgtEl>
                                          <p:spTgt spid="5">
                                            <p:txEl>
                                              <p:pRg st="3" end="3"/>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5">
                                            <p:txEl>
                                              <p:pRg st="4" end="4"/>
                                            </p:txEl>
                                          </p:spTgt>
                                        </p:tgtEl>
                                        <p:attrNameLst>
                                          <p:attrName>style.visibility</p:attrName>
                                        </p:attrNameLst>
                                      </p:cBhvr>
                                      <p:to>
                                        <p:strVal val="visible"/>
                                      </p:to>
                                    </p:set>
                                    <p:animEffect transition="in" filter="fade">
                                      <p:cBhvr>
                                        <p:cTn id="78"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uiExpand="1" build="p"/>
      <p:bldP spid="16387" grpId="1" build="p"/>
      <p:bldP spid="3" grpId="0" uiExpand="1" build="p"/>
      <p:bldP spid="4" grpId="0" build="p"/>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noGrp="1"/>
          </p:cNvSpPr>
          <p:nvPr/>
        </p:nvSpPr>
        <p:spPr>
          <a:xfrm>
            <a:off x="504190" y="1727835"/>
            <a:ext cx="8119110" cy="3926205"/>
          </a:xfrm>
          <a:prstGeom prst="rect">
            <a:avLst/>
          </a:prstGeom>
          <a:noFill/>
        </p:spPr>
        <p:txBody>
          <a:bodyPr vert="horz" wrap="square"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indent="-304800" algn="l">
              <a:lnSpc>
                <a:spcPct val="250000"/>
              </a:lnSpc>
              <a:spcBef>
                <a:spcPts val="0"/>
              </a:spcBef>
              <a:spcAft>
                <a:spcPts val="0"/>
              </a:spcAft>
              <a:buClrTx/>
              <a:buSzTx/>
              <a:buFontTx/>
            </a:pPr>
            <a:r>
              <a:rPr lang="zh-CN" altLang="en-US" sz="3200" dirty="0" smtClean="0">
                <a:latin typeface="微软雅黑" panose="020B0503020204020204" pitchFamily="34" charset="-122"/>
                <a:ea typeface="微软雅黑" panose="020B0503020204020204" pitchFamily="34" charset="-122"/>
                <a:cs typeface="微软雅黑" panose="020B0503020204020204" pitchFamily="34" charset="-122"/>
                <a:sym typeface="+mn-ea"/>
              </a:rPr>
              <a:t>连续整数区间：主要是正整数</a:t>
            </a:r>
            <a:endParaRPr lang="zh-CN" altLang="en-US" sz="3200"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304800" algn="l">
              <a:lnSpc>
                <a:spcPct val="250000"/>
              </a:lnSpc>
              <a:spcBef>
                <a:spcPts val="0"/>
              </a:spcBef>
              <a:spcAft>
                <a:spcPts val="0"/>
              </a:spcAft>
              <a:buClrTx/>
              <a:buSzTx/>
              <a:buFontTx/>
            </a:pPr>
            <a:r>
              <a:rPr lang="zh-CN" altLang="en-US" sz="3200" dirty="0" smtClean="0">
                <a:latin typeface="微软雅黑" panose="020B0503020204020204" pitchFamily="34" charset="-122"/>
                <a:ea typeface="微软雅黑" panose="020B0503020204020204" pitchFamily="34" charset="-122"/>
                <a:cs typeface="微软雅黑" panose="020B0503020204020204" pitchFamily="34" charset="-122"/>
                <a:sym typeface="+mn-ea"/>
              </a:rPr>
              <a:t>连续实数区间：有精度要求</a:t>
            </a:r>
            <a:endParaRPr lang="zh-CN" altLang="en-US" sz="3200"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304800" algn="l">
              <a:lnSpc>
                <a:spcPct val="250000"/>
              </a:lnSpc>
              <a:spcBef>
                <a:spcPts val="0"/>
              </a:spcBef>
              <a:spcAft>
                <a:spcPts val="0"/>
              </a:spcAft>
              <a:buClrTx/>
              <a:buSzTx/>
              <a:buFontTx/>
            </a:pPr>
            <a:r>
              <a:rPr lang="zh-CN" altLang="en-US" sz="3200" dirty="0" smtClean="0">
                <a:latin typeface="微软雅黑" panose="020B0503020204020204" pitchFamily="34" charset="-122"/>
                <a:ea typeface="微软雅黑" panose="020B0503020204020204" pitchFamily="34" charset="-122"/>
                <a:cs typeface="微软雅黑" panose="020B0503020204020204" pitchFamily="34" charset="-122"/>
                <a:sym typeface="+mn-ea"/>
              </a:rPr>
              <a:t>递增整数（实数）序列</a:t>
            </a:r>
            <a:endParaRPr lang="zh-CN" altLang="en-US" sz="3200"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304800" algn="l">
              <a:lnSpc>
                <a:spcPct val="250000"/>
              </a:lnSpc>
              <a:spcBef>
                <a:spcPts val="0"/>
              </a:spcBef>
              <a:spcAft>
                <a:spcPts val="0"/>
              </a:spcAft>
              <a:buClrTx/>
              <a:buSzTx/>
              <a:buFontTx/>
            </a:pPr>
            <a:endParaRPr lang="zh-CN" altLang="en-US" sz="3200"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386" name="标题 1"/>
          <p:cNvSpPr txBox="1">
            <a:spLocks noGrp="1"/>
          </p:cNvSpPr>
          <p:nvPr>
            <p:ph type="title" idx="4294967295"/>
            <p:custDataLst>
              <p:tags r:id="rId1"/>
            </p:custDataLst>
          </p:nvPr>
        </p:nvSpPr>
        <p:spPr>
          <a:xfrm>
            <a:off x="504190" y="576000"/>
            <a:ext cx="9824720" cy="1198880"/>
          </a:xfrm>
          <a:noFill/>
        </p:spPr>
        <p:txBody>
          <a:bodyPr vert="horz" wrap="square" lIns="91440" tIns="45720" rIns="91440" bIns="45720" rtlCol="0" anchor="t" anchorCtr="0">
            <a:spAutoFit/>
          </a:bodyPr>
          <a:p>
            <a:pPr lvl="0" algn="l" defTabSz="914400">
              <a:lnSpc>
                <a:spcPct val="200000"/>
              </a:lnSpc>
              <a:buClrTx/>
              <a:buSzTx/>
              <a:buFontTx/>
            </a:pPr>
            <a:r>
              <a:rPr lang="zh-CN" altLang="en-US" b="1" dirty="0" smtClean="0">
                <a:latin typeface="微软雅黑" panose="020B0503020204020204" pitchFamily="34" charset="-122"/>
                <a:ea typeface="微软雅黑" panose="020B0503020204020204" pitchFamily="34" charset="-122"/>
                <a:cs typeface="宋体" panose="02010600030101010101" pitchFamily="2" charset="-122"/>
                <a:sym typeface="+mn-ea"/>
              </a:rPr>
              <a:t>二分查找的场景</a:t>
            </a:r>
            <a:endParaRPr lang="zh-CN" altLang="en-US"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1"/>
          <p:cNvSpPr txBox="1">
            <a:spLocks noGrp="1"/>
          </p:cNvSpPr>
          <p:nvPr>
            <p:ph type="title" idx="4294967295"/>
          </p:nvPr>
        </p:nvSpPr>
        <p:spPr>
          <a:xfrm>
            <a:off x="252000" y="576000"/>
            <a:ext cx="9752330" cy="953135"/>
          </a:xfrm>
          <a:noFill/>
        </p:spPr>
        <p:txBody>
          <a:bodyPr vert="horz" wrap="square" lIns="91440" tIns="45720" rIns="91440" bIns="45720" rtlCol="0" anchor="t" anchorCtr="0">
            <a:noAutofit/>
          </a:bodyPr>
          <a:p>
            <a:pPr lvl="0" algn="l" defTabSz="914400">
              <a:lnSpc>
                <a:spcPct val="200000"/>
              </a:lnSpc>
              <a:buClrTx/>
              <a:buSzTx/>
              <a:buFontTx/>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【例1】</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求方程的根</a:t>
            </a:r>
            <a:endPar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2531" name="内容占位符 2"/>
          <p:cNvSpPr>
            <a:spLocks noGrp="1"/>
          </p:cNvSpPr>
          <p:nvPr>
            <p:ph idx="4294967295"/>
          </p:nvPr>
        </p:nvSpPr>
        <p:spPr>
          <a:xfrm>
            <a:off x="504190" y="1764665"/>
            <a:ext cx="7223760" cy="3599180"/>
          </a:xfrm>
        </p:spPr>
        <p:txBody>
          <a:bodyPr vert="horz" wrap="square" lIns="91440" tIns="45720" rIns="91440" bIns="45720" anchor="t" anchorCtr="0">
            <a:noAutofit/>
          </a:bodyPr>
          <a:p>
            <a:pPr marL="0" indent="0" algn="l" fontAlgn="auto">
              <a:lnSpc>
                <a:spcPct val="150000"/>
              </a:lnSpc>
              <a:spcBef>
                <a:spcPts val="600"/>
              </a:spcBef>
              <a:spcAft>
                <a:spcPts val="0"/>
              </a:spcAft>
              <a:buSzTx/>
              <a:buNone/>
              <a:extLst>
                <a:ext uri="{35155182-B16C-46BC-9424-99874614C6A1}">
                  <wpsdc:indentchars xmlns:wpsdc="http://www.wps.cn/officeDocument/2017/drawingmlCustomData"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求方程的根：f(x) = ax</a:t>
            </a:r>
            <a:r>
              <a:rPr sz="2400" baseline="30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bx</a:t>
            </a:r>
            <a:r>
              <a:rPr sz="2400" baseline="30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 cx + d = 0。</a:t>
            </a: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auto">
              <a:lnSpc>
                <a:spcPct val="150000"/>
              </a:lnSpc>
              <a:spcBef>
                <a:spcPts val="600"/>
              </a:spcBef>
              <a:spcAft>
                <a:spcPts val="0"/>
              </a:spcAft>
              <a:buSzTx/>
              <a:buNone/>
              <a:extLst>
                <a:ext uri="{35155182-B16C-46BC-9424-99874614C6A1}">
                  <wpsdc:indentchars xmlns:wpsdc="http://www.wps.cn/officeDocument/2017/drawingmlCustomData"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给出该方程中各项的系数（a,b,c,d均为实数）并约定该方程存在三个不同实根（根的范围在 −100 至 100 之间），且根与根之差的绝对值≥1。</a:t>
            </a: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auto">
              <a:lnSpc>
                <a:spcPct val="150000"/>
              </a:lnSpc>
              <a:spcBef>
                <a:spcPts val="600"/>
              </a:spcBef>
              <a:spcAft>
                <a:spcPts val="0"/>
              </a:spcAft>
              <a:buSzTx/>
              <a:buNone/>
              <a:extLst>
                <a:ext uri="{35155182-B16C-46BC-9424-99874614C6A1}">
                  <wpsdc:indentchars xmlns:wpsdc="http://www.wps.cn/officeDocument/2017/drawingmlCustomData" val="0" checksum="3407529306"/>
                </a:ext>
              </a:extLst>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要求由小到大依次在同一行输出这三个实根（根与根之间留有空格），并精确到小数点后 2 位。</a:t>
            </a:r>
            <a:endPar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4339" name="Picture 5" descr="http://t0.gstatic.com/images?q=tbn:ANd9GcR7ihLuanA2CqyAV2INPRtHdfhW-U219E2o0JHnhamgiqKSB67lXw"/>
          <p:cNvPicPr>
            <a:picLocks noChangeAspect="1"/>
          </p:cNvPicPr>
          <p:nvPr/>
        </p:nvPicPr>
        <p:blipFill>
          <a:blip r:embed="rId1"/>
          <a:stretch>
            <a:fillRect/>
          </a:stretch>
        </p:blipFill>
        <p:spPr>
          <a:xfrm>
            <a:off x="8255000" y="1989455"/>
            <a:ext cx="3453130" cy="310324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fade">
                                      <p:cBhvr>
                                        <p:cTn id="7" dur="500"/>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p:cNvSpPr>
          <p:nvPr>
            <p:ph idx="4294967295"/>
          </p:nvPr>
        </p:nvSpPr>
        <p:spPr>
          <a:xfrm>
            <a:off x="478155" y="1771015"/>
            <a:ext cx="11304000" cy="4190365"/>
          </a:xfrm>
        </p:spPr>
        <p:txBody>
          <a:bodyPr vert="horz" wrap="square" lIns="91440" tIns="45720" rIns="91440" bIns="45720" anchor="t" anchorCtr="0">
            <a:noAutofit/>
          </a:bodyPr>
          <a:lstStyle/>
          <a:p>
            <a:pPr marL="0" indent="0" fontAlgn="auto">
              <a:lnSpc>
                <a:spcPct val="150000"/>
              </a:lnSpc>
              <a:spcBef>
                <a:spcPts val="0"/>
              </a:spcBef>
              <a:spcAft>
                <a:spcPts val="0"/>
              </a:spcAft>
              <a:buNone/>
            </a:pPr>
            <a:r>
              <a:rPr sz="2400" b="1" dirty="0">
                <a:cs typeface="宋体" panose="02010600030101010101" pitchFamily="2" charset="-122"/>
                <a:sym typeface="+mn-ea"/>
              </a:rPr>
              <a:t>枚举根的值域中的每一个整数x(-100≤x≤100)。由于根与根之差的绝对值≥1，因此设定搜索区间[x1，x2</a:t>
            </a:r>
            <a:r>
              <a:rPr lang="en-US" sz="2400" b="1" dirty="0">
                <a:cs typeface="宋体" panose="02010600030101010101" pitchFamily="2" charset="-122"/>
                <a:sym typeface="+mn-ea"/>
              </a:rPr>
              <a:t>)</a:t>
            </a:r>
            <a:r>
              <a:rPr sz="2400" b="1" dirty="0">
                <a:cs typeface="宋体" panose="02010600030101010101" pitchFamily="2" charset="-122"/>
                <a:sym typeface="+mn-ea"/>
              </a:rPr>
              <a:t>，其中</a:t>
            </a:r>
            <a:r>
              <a:rPr lang="en-US" sz="2400" b="1" dirty="0">
                <a:cs typeface="宋体" panose="02010600030101010101" pitchFamily="2" charset="-122"/>
                <a:sym typeface="+mn-ea"/>
              </a:rPr>
              <a:t> </a:t>
            </a:r>
            <a:r>
              <a:rPr sz="2400" b="1" dirty="0">
                <a:cs typeface="宋体" panose="02010600030101010101" pitchFamily="2" charset="-122"/>
                <a:sym typeface="+mn-ea"/>
              </a:rPr>
              <a:t>x1=x，x2=x+1。若</a:t>
            </a:r>
            <a:endParaRPr sz="2400" b="1" dirty="0">
              <a:cs typeface="宋体" panose="02010600030101010101" pitchFamily="2" charset="-122"/>
            </a:endParaRPr>
          </a:p>
          <a:p>
            <a:pPr marL="0" indent="0" fontAlgn="auto">
              <a:lnSpc>
                <a:spcPct val="150000"/>
              </a:lnSpc>
              <a:spcBef>
                <a:spcPts val="0"/>
              </a:spcBef>
              <a:spcAft>
                <a:spcPts val="0"/>
              </a:spcAft>
              <a:buNone/>
            </a:pPr>
            <a:r>
              <a:rPr sz="2400" b="1" dirty="0">
                <a:cs typeface="宋体" panose="02010600030101010101" pitchFamily="2" charset="-122"/>
                <a:sym typeface="+mn-ea"/>
              </a:rPr>
              <a:t>⑴</a:t>
            </a:r>
            <a:r>
              <a:rPr lang="en-US" sz="2400" b="1" dirty="0">
                <a:cs typeface="宋体" panose="02010600030101010101" pitchFamily="2" charset="-122"/>
                <a:sym typeface="+mn-ea"/>
              </a:rPr>
              <a:t> </a:t>
            </a:r>
            <a:r>
              <a:rPr sz="2400" b="1" dirty="0">
                <a:cs typeface="宋体" panose="02010600030101010101" pitchFamily="2" charset="-122"/>
                <a:sym typeface="+mn-ea"/>
              </a:rPr>
              <a:t>f(x1)=0，则确定</a:t>
            </a:r>
            <a:r>
              <a:rPr lang="en-US" sz="2400" b="1" dirty="0">
                <a:cs typeface="宋体" panose="02010600030101010101" pitchFamily="2" charset="-122"/>
                <a:sym typeface="+mn-ea"/>
              </a:rPr>
              <a:t> </a:t>
            </a:r>
            <a:r>
              <a:rPr sz="2400" b="1" dirty="0">
                <a:cs typeface="宋体" panose="02010600030101010101" pitchFamily="2" charset="-122"/>
                <a:sym typeface="+mn-ea"/>
              </a:rPr>
              <a:t>x1</a:t>
            </a:r>
            <a:r>
              <a:rPr lang="en-US" sz="2400" b="1" dirty="0">
                <a:cs typeface="宋体" panose="02010600030101010101" pitchFamily="2" charset="-122"/>
                <a:sym typeface="+mn-ea"/>
              </a:rPr>
              <a:t> </a:t>
            </a:r>
            <a:r>
              <a:rPr sz="2400" b="1" dirty="0">
                <a:cs typeface="宋体" panose="02010600030101010101" pitchFamily="2" charset="-122"/>
                <a:sym typeface="+mn-ea"/>
              </a:rPr>
              <a:t>为</a:t>
            </a:r>
            <a:r>
              <a:rPr lang="en-US" sz="2400" b="1" dirty="0">
                <a:cs typeface="宋体" panose="02010600030101010101" pitchFamily="2" charset="-122"/>
                <a:sym typeface="+mn-ea"/>
              </a:rPr>
              <a:t> </a:t>
            </a:r>
            <a:r>
              <a:rPr sz="2400" b="1" dirty="0">
                <a:cs typeface="宋体" panose="02010600030101010101" pitchFamily="2" charset="-122"/>
                <a:sym typeface="+mn-ea"/>
              </a:rPr>
              <a:t>f(x)</a:t>
            </a:r>
            <a:r>
              <a:rPr lang="en-US" sz="2400" b="1" dirty="0">
                <a:cs typeface="宋体" panose="02010600030101010101" pitchFamily="2" charset="-122"/>
                <a:sym typeface="+mn-ea"/>
              </a:rPr>
              <a:t> </a:t>
            </a:r>
            <a:r>
              <a:rPr sz="2400" b="1" dirty="0">
                <a:cs typeface="宋体" panose="02010600030101010101" pitchFamily="2" charset="-122"/>
                <a:sym typeface="+mn-ea"/>
              </a:rPr>
              <a:t>的根；</a:t>
            </a:r>
            <a:endParaRPr sz="2400" b="1" dirty="0">
              <a:cs typeface="宋体" panose="02010600030101010101" pitchFamily="2" charset="-122"/>
            </a:endParaRPr>
          </a:p>
          <a:p>
            <a:pPr marL="0" indent="0" fontAlgn="auto">
              <a:lnSpc>
                <a:spcPct val="150000"/>
              </a:lnSpc>
              <a:spcBef>
                <a:spcPts val="0"/>
              </a:spcBef>
              <a:spcAft>
                <a:spcPts val="0"/>
              </a:spcAft>
              <a:buNone/>
            </a:pPr>
            <a:r>
              <a:rPr sz="2400" b="1" dirty="0">
                <a:cs typeface="宋体" panose="02010600030101010101" pitchFamily="2" charset="-122"/>
                <a:sym typeface="+mn-ea"/>
              </a:rPr>
              <a:t>⑵</a:t>
            </a:r>
            <a:r>
              <a:rPr lang="en-US" sz="2400" b="1" dirty="0">
                <a:cs typeface="宋体" panose="02010600030101010101" pitchFamily="2" charset="-122"/>
                <a:sym typeface="+mn-ea"/>
              </a:rPr>
              <a:t> </a:t>
            </a:r>
            <a:r>
              <a:rPr sz="2400" b="1" dirty="0">
                <a:cs typeface="宋体" panose="02010600030101010101" pitchFamily="2" charset="-122"/>
                <a:sym typeface="+mn-ea"/>
              </a:rPr>
              <a:t>f(x1)*f(x2)&gt;0，则确定根x不在区间</a:t>
            </a:r>
            <a:r>
              <a:rPr lang="en-US" sz="2400" b="1" dirty="0">
                <a:cs typeface="宋体" panose="02010600030101010101" pitchFamily="2" charset="-122"/>
                <a:sym typeface="+mn-ea"/>
              </a:rPr>
              <a:t> </a:t>
            </a:r>
            <a:r>
              <a:rPr sz="2400" b="1" dirty="0">
                <a:cs typeface="宋体" panose="02010600030101010101" pitchFamily="2" charset="-122"/>
                <a:sym typeface="+mn-ea"/>
              </a:rPr>
              <a:t>[x1，x2</a:t>
            </a:r>
            <a:r>
              <a:rPr lang="en-US" sz="2400" b="1" dirty="0">
                <a:cs typeface="宋体" panose="02010600030101010101" pitchFamily="2" charset="-122"/>
                <a:sym typeface="+mn-ea"/>
              </a:rPr>
              <a:t>) </a:t>
            </a:r>
            <a:r>
              <a:rPr sz="2400" b="1" dirty="0">
                <a:cs typeface="宋体" panose="02010600030101010101" pitchFamily="2" charset="-122"/>
                <a:sym typeface="+mn-ea"/>
              </a:rPr>
              <a:t>内，设定</a:t>
            </a:r>
            <a:r>
              <a:rPr lang="en-US" sz="2400" b="1" dirty="0">
                <a:cs typeface="宋体" panose="02010600030101010101" pitchFamily="2" charset="-122"/>
                <a:sym typeface="+mn-ea"/>
              </a:rPr>
              <a:t> </a:t>
            </a:r>
            <a:r>
              <a:rPr sz="2400" b="1" dirty="0">
                <a:cs typeface="宋体" panose="02010600030101010101" pitchFamily="2" charset="-122"/>
                <a:sym typeface="+mn-ea"/>
              </a:rPr>
              <a:t>[x2，x2+1</a:t>
            </a:r>
            <a:r>
              <a:rPr lang="en-US" sz="2400" b="1" dirty="0">
                <a:cs typeface="宋体" panose="02010600030101010101" pitchFamily="2" charset="-122"/>
                <a:sym typeface="+mn-ea"/>
              </a:rPr>
              <a:t>) </a:t>
            </a:r>
            <a:r>
              <a:rPr sz="2400" b="1" dirty="0">
                <a:cs typeface="宋体" panose="02010600030101010101" pitchFamily="2" charset="-122"/>
                <a:sym typeface="+mn-ea"/>
              </a:rPr>
              <a:t>为下一个搜索区间</a:t>
            </a:r>
            <a:r>
              <a:rPr lang="zh-CN" sz="2400" b="1" dirty="0">
                <a:cs typeface="宋体" panose="02010600030101010101" pitchFamily="2" charset="-122"/>
                <a:sym typeface="+mn-ea"/>
              </a:rPr>
              <a:t>；</a:t>
            </a:r>
            <a:endParaRPr sz="2400" b="1" dirty="0">
              <a:cs typeface="宋体" panose="02010600030101010101" pitchFamily="2" charset="-122"/>
            </a:endParaRPr>
          </a:p>
          <a:p>
            <a:pPr marL="0" indent="0" fontAlgn="auto">
              <a:lnSpc>
                <a:spcPct val="150000"/>
              </a:lnSpc>
              <a:spcBef>
                <a:spcPts val="0"/>
              </a:spcBef>
              <a:spcAft>
                <a:spcPts val="0"/>
              </a:spcAft>
              <a:buNone/>
            </a:pPr>
            <a:r>
              <a:rPr sz="2400" b="1" dirty="0">
                <a:cs typeface="宋体" panose="02010600030101010101" pitchFamily="2" charset="-122"/>
                <a:sym typeface="+mn-ea"/>
              </a:rPr>
              <a:t>⑶</a:t>
            </a:r>
            <a:r>
              <a:rPr lang="en-US" sz="2400" b="1" dirty="0">
                <a:cs typeface="宋体" panose="02010600030101010101" pitchFamily="2" charset="-122"/>
                <a:sym typeface="+mn-ea"/>
              </a:rPr>
              <a:t> </a:t>
            </a:r>
            <a:r>
              <a:rPr sz="2400" b="1" dirty="0">
                <a:cs typeface="宋体" panose="02010600030101010101" pitchFamily="2" charset="-122"/>
                <a:sym typeface="+mn-ea"/>
              </a:rPr>
              <a:t>f(x1)*f(x2)&lt;0，则确定根x在区间</a:t>
            </a:r>
            <a:r>
              <a:rPr lang="en-US" sz="2400" b="1" dirty="0">
                <a:cs typeface="宋体" panose="02010600030101010101" pitchFamily="2" charset="-122"/>
                <a:sym typeface="+mn-ea"/>
              </a:rPr>
              <a:t> </a:t>
            </a:r>
            <a:r>
              <a:rPr sz="2400" b="1" dirty="0">
                <a:cs typeface="宋体" panose="02010600030101010101" pitchFamily="2" charset="-122"/>
                <a:sym typeface="+mn-ea"/>
              </a:rPr>
              <a:t>[x1，x2</a:t>
            </a:r>
            <a:r>
              <a:rPr lang="en-US" sz="2400" b="1" dirty="0">
                <a:cs typeface="宋体" panose="02010600030101010101" pitchFamily="2" charset="-122"/>
                <a:sym typeface="+mn-ea"/>
              </a:rPr>
              <a:t>) </a:t>
            </a:r>
            <a:r>
              <a:rPr sz="2400" b="1" dirty="0">
                <a:cs typeface="宋体" panose="02010600030101010101" pitchFamily="2" charset="-122"/>
                <a:sym typeface="+mn-ea"/>
              </a:rPr>
              <a:t>内。</a:t>
            </a:r>
            <a:endParaRPr sz="2400" b="1" dirty="0">
              <a:cs typeface="宋体" panose="02010600030101010101" pitchFamily="2" charset="-122"/>
              <a:sym typeface="+mn-ea"/>
            </a:endParaRPr>
          </a:p>
          <a:p>
            <a:pPr marL="0" indent="0" fontAlgn="auto">
              <a:lnSpc>
                <a:spcPct val="150000"/>
              </a:lnSpc>
              <a:spcBef>
                <a:spcPts val="1200"/>
              </a:spcBef>
              <a:spcAft>
                <a:spcPts val="0"/>
              </a:spcAft>
              <a:buNone/>
            </a:pPr>
            <a:r>
              <a:rPr sz="2400" b="1" dirty="0">
                <a:cs typeface="宋体" panose="02010600030101010101" pitchFamily="2" charset="-122"/>
                <a:sym typeface="+mn-ea"/>
              </a:rPr>
              <a:t>如果确定根x在区间[x1，x2</a:t>
            </a:r>
            <a:r>
              <a:rPr lang="en-US" sz="2400" b="1" dirty="0">
                <a:cs typeface="宋体" panose="02010600030101010101" pitchFamily="2" charset="-122"/>
                <a:sym typeface="+mn-ea"/>
              </a:rPr>
              <a:t>)</a:t>
            </a:r>
            <a:r>
              <a:rPr sz="2400" b="1" dirty="0">
                <a:cs typeface="宋体" panose="02010600030101010101" pitchFamily="2" charset="-122"/>
                <a:sym typeface="+mn-ea"/>
              </a:rPr>
              <a:t>内，</a:t>
            </a:r>
            <a:r>
              <a:rPr lang="zh-CN" sz="2400" b="1" dirty="0">
                <a:cs typeface="宋体" panose="02010600030101010101" pitchFamily="2" charset="-122"/>
                <a:sym typeface="+mn-ea"/>
              </a:rPr>
              <a:t>可以</a:t>
            </a:r>
            <a:r>
              <a:rPr sz="2400" b="1" dirty="0">
                <a:cs typeface="宋体" panose="02010600030101010101" pitchFamily="2" charset="-122"/>
                <a:sym typeface="+mn-ea"/>
              </a:rPr>
              <a:t>采用二分法</a:t>
            </a:r>
            <a:r>
              <a:rPr lang="zh-CN" sz="2400" b="1" dirty="0">
                <a:cs typeface="宋体" panose="02010600030101010101" pitchFamily="2" charset="-122"/>
                <a:sym typeface="+mn-ea"/>
              </a:rPr>
              <a:t>求得</a:t>
            </a:r>
            <a:r>
              <a:rPr sz="2400" b="1" dirty="0">
                <a:cs typeface="宋体" panose="02010600030101010101" pitchFamily="2" charset="-122"/>
                <a:sym typeface="+mn-ea"/>
              </a:rPr>
              <a:t>在该区间找到根的确切位置。</a:t>
            </a:r>
            <a:endParaRPr sz="2400" dirty="0">
              <a:solidFill>
                <a:schemeClr val="accent6">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no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【算法分析】</a:t>
            </a:r>
            <a:endPar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666365" y="2834640"/>
            <a:ext cx="6812915" cy="755650"/>
          </a:xfrm>
          <a:prstGeom prst="rect">
            <a:avLst/>
          </a:prstGeom>
          <a:noFill/>
        </p:spPr>
        <p:txBody>
          <a:bodyPr wrap="square" rtlCol="0">
            <a:spAutoFit/>
            <a:scene3d>
              <a:camera prst="orthographicFront"/>
              <a:lightRig rig="threePt" dir="t"/>
            </a:scene3d>
          </a:bodyPr>
          <a:p>
            <a:pPr algn="ctr">
              <a:lnSpc>
                <a:spcPct val="90000"/>
              </a:lnSpc>
            </a:pPr>
            <a:r>
              <a:rPr lang="zh-CN" altLang="en-US"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第二部分</a:t>
            </a:r>
            <a:r>
              <a:rPr lang="en-US" altLang="zh-CN"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二</a:t>
            </a:r>
            <a:r>
              <a:rPr lang="en-US" altLang="zh-CN"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分</a:t>
            </a:r>
            <a:r>
              <a:rPr lang="en-US" altLang="zh-CN"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答</a:t>
            </a:r>
            <a:r>
              <a:rPr lang="en-US" altLang="zh-CN"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案</a:t>
            </a:r>
            <a:endParaRPr lang="zh-CN" altLang="en-US"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txBox="1">
            <a:spLocks noGrp="1"/>
          </p:cNvSpPr>
          <p:nvPr>
            <p:ph type="title" idx="4294967295"/>
          </p:nvPr>
        </p:nvSpPr>
        <p:spPr>
          <a:xfrm>
            <a:off x="504000" y="576000"/>
            <a:ext cx="9752330" cy="953135"/>
          </a:xfrm>
          <a:noFill/>
        </p:spPr>
        <p:txBody>
          <a:bodyPr vert="horz" wrap="square" lIns="91440" tIns="45720" rIns="91440" bIns="45720" rtlCol="0" anchor="t" anchorCtr="0">
            <a:noAutofit/>
          </a:bodyPr>
          <a:p>
            <a:pPr lvl="0" algn="l" defTabSz="914400">
              <a:lnSpc>
                <a:spcPct val="200000"/>
              </a:lnSpc>
              <a:buClrTx/>
              <a:buSzTx/>
              <a:buFontTx/>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二分</a:t>
            </a:r>
            <a:r>
              <a:rPr lang="zh-CN" altLang="en-US"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答案</a:t>
            </a:r>
            <a:endParaRPr lang="zh-CN" altLang="en-US"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1507" name="Rectangle 3"/>
          <p:cNvSpPr>
            <a:spLocks noGrp="1"/>
          </p:cNvSpPr>
          <p:nvPr>
            <p:ph idx="4294967295"/>
          </p:nvPr>
        </p:nvSpPr>
        <p:spPr>
          <a:xfrm>
            <a:off x="504190" y="1871980"/>
            <a:ext cx="10885170" cy="2810510"/>
          </a:xfrm>
        </p:spPr>
        <p:txBody>
          <a:bodyPr vert="horz" wrap="square" lIns="91440" tIns="45720" rIns="91440" bIns="45720" anchor="t" anchorCtr="0">
            <a:noAutofit/>
          </a:bodyPr>
          <a:p>
            <a:pPr marL="0" indent="0" fontAlgn="auto">
              <a:lnSpc>
                <a:spcPct val="160000"/>
              </a:lnSpc>
              <a:spcBef>
                <a:spcPts val="600"/>
              </a:spcBef>
              <a:buNone/>
            </a:pP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二分答案的题目一般满足以下特征：</a:t>
            </a:r>
            <a:endPar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60000"/>
              </a:lnSpc>
              <a:spcBef>
                <a:spcPts val="600"/>
              </a:spcBef>
              <a:buNone/>
            </a:pP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答案的范围已知且具有单调性</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最小值最大化</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或</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最大值最小化</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60000"/>
              </a:lnSpc>
              <a:spcBef>
                <a:spcPts val="600"/>
              </a:spcBef>
              <a:buNone/>
            </a:pP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答案可以通过二分查找枚举（连续的整数、递增的整数等）。</a:t>
            </a:r>
            <a:endPar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60000"/>
              </a:lnSpc>
              <a:spcBef>
                <a:spcPts val="600"/>
              </a:spcBef>
              <a:buNone/>
            </a:pP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通过检验答案，</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可以方便地判断出答案是过大还是过小（二分答案的关键）</a:t>
            </a:r>
            <a:endPar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Rectangle 3"/>
          <p:cNvSpPr>
            <a:spLocks noGrp="1"/>
          </p:cNvSpPr>
          <p:nvPr/>
        </p:nvSpPr>
        <p:spPr>
          <a:xfrm>
            <a:off x="504190" y="4725670"/>
            <a:ext cx="10885170" cy="800100"/>
          </a:xfrm>
          <a:prstGeom prst="rect">
            <a:avLst/>
          </a:prstGeom>
        </p:spPr>
        <p:txBody>
          <a:bodyPr vert="horz" wrap="square" lIns="91440" tIns="45720" rIns="91440" bIns="45720" rtlCol="0" anchor="t" anchorCtr="0">
            <a:noAutofit/>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marL="0" indent="0" fontAlgn="auto">
              <a:lnSpc>
                <a:spcPct val="160000"/>
              </a:lnSpc>
              <a:spcBef>
                <a:spcPts val="600"/>
              </a:spcBef>
              <a:buNone/>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通过二分答案，</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可以将最优性问题转化为可行性问题。</a:t>
            </a:r>
            <a:endPar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fade">
                                      <p:cBhvr>
                                        <p:cTn id="12" dur="500"/>
                                        <p:tgtEl>
                                          <p:spTgt spid="215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fade">
                                      <p:cBhvr>
                                        <p:cTn id="17" dur="500"/>
                                        <p:tgtEl>
                                          <p:spTgt spid="215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fade">
                                      <p:cBhvr>
                                        <p:cTn id="22" dur="500"/>
                                        <p:tgtEl>
                                          <p:spTgt spid="215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ldLvl="5" build="p"/>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txBox="1">
            <a:spLocks noGrp="1"/>
          </p:cNvSpPr>
          <p:nvPr>
            <p:ph type="title" idx="4294967295"/>
          </p:nvPr>
        </p:nvSpPr>
        <p:spPr>
          <a:xfrm>
            <a:off x="504000" y="576000"/>
            <a:ext cx="9752330" cy="953135"/>
          </a:xfrm>
          <a:noFill/>
        </p:spPr>
        <p:txBody>
          <a:bodyPr vert="horz" wrap="square" lIns="91440" tIns="45720" rIns="91440" bIns="45720" rtlCol="0" anchor="t" anchorCtr="0">
            <a:noAutofit/>
          </a:bodyPr>
          <a:p>
            <a:pPr lvl="0" algn="l" defTabSz="914400">
              <a:lnSpc>
                <a:spcPct val="200000"/>
              </a:lnSpc>
              <a:buClrTx/>
              <a:buSzTx/>
              <a:buFontTx/>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二分答案的基本框架</a:t>
            </a:r>
            <a:endParaRPr lang="en-US" altLang="zh-CN" b="1"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1507" name="Rectangle 3"/>
          <p:cNvSpPr>
            <a:spLocks noGrp="1"/>
          </p:cNvSpPr>
          <p:nvPr>
            <p:ph idx="4294967295"/>
          </p:nvPr>
        </p:nvSpPr>
        <p:spPr>
          <a:xfrm>
            <a:off x="504190" y="1871980"/>
            <a:ext cx="10885170" cy="2810510"/>
          </a:xfrm>
        </p:spPr>
        <p:txBody>
          <a:bodyPr vert="horz" wrap="square" lIns="91440" tIns="45720" rIns="91440" bIns="45720" anchor="t" anchorCtr="0">
            <a:noAutofit/>
          </a:bodyPr>
          <a:p>
            <a:pPr marL="0" indent="0" fontAlgn="auto">
              <a:lnSpc>
                <a:spcPct val="160000"/>
              </a:lnSpc>
              <a:spcBef>
                <a:spcPts val="600"/>
              </a:spcBef>
              <a:buNone/>
            </a:pPr>
            <a:r>
              <a:rPr lang="en-US" sz="3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3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判断答案的范围</a:t>
            </a:r>
            <a:endParaRPr lang="zh-CN" altLang="en-US" sz="3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60000"/>
              </a:lnSpc>
              <a:spcBef>
                <a:spcPts val="600"/>
              </a:spcBef>
              <a:buNone/>
            </a:pPr>
            <a:r>
              <a:rPr lang="en-US" altLang="zh-CN" sz="3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3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二分查找答案区间</a:t>
            </a:r>
            <a:endParaRPr lang="zh-CN" altLang="en-US" sz="3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60000"/>
              </a:lnSpc>
              <a:spcBef>
                <a:spcPts val="600"/>
              </a:spcBef>
              <a:buNone/>
            </a:pPr>
            <a:r>
              <a:rPr lang="en-US" altLang="zh-CN" sz="3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3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验证答案（冲突判断）</a:t>
            </a:r>
            <a:endParaRPr lang="en-US" altLang="zh-CN" sz="3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animEffect transition="in" filter="fade">
                                      <p:cBhvr>
                                        <p:cTn id="11" dur="500"/>
                                        <p:tgtEl>
                                          <p:spTgt spid="21507">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animEffect transition="in" filter="fade">
                                      <p:cBhvr>
                                        <p:cTn id="15" dur="500"/>
                                        <p:tgtEl>
                                          <p:spTgt spid="215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txBox="1">
            <a:spLocks noGrp="1"/>
          </p:cNvSpPr>
          <p:nvPr>
            <p:ph type="title" idx="4294967295"/>
          </p:nvPr>
        </p:nvSpPr>
        <p:spPr>
          <a:xfrm>
            <a:off x="504000" y="576000"/>
            <a:ext cx="9752330" cy="953135"/>
          </a:xfrm>
          <a:noFill/>
        </p:spPr>
        <p:txBody>
          <a:bodyPr vert="horz" wrap="square" lIns="91440" tIns="45720" rIns="91440" bIns="45720" rtlCol="0" anchor="t" anchorCtr="0">
            <a:noAutofit/>
          </a:bodyPr>
          <a:p>
            <a:pPr lvl="0" algn="l" defTabSz="914400">
              <a:lnSpc>
                <a:spcPct val="200000"/>
              </a:lnSpc>
              <a:buClrTx/>
              <a:buSzTx/>
              <a:buFontTx/>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二分答案的基本框架</a:t>
            </a:r>
            <a:endPar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Rectangle 3"/>
          <p:cNvSpPr>
            <a:spLocks noGrp="1"/>
          </p:cNvSpPr>
          <p:nvPr/>
        </p:nvSpPr>
        <p:spPr>
          <a:xfrm>
            <a:off x="504190" y="1915795"/>
            <a:ext cx="11083290" cy="4029710"/>
          </a:xfrm>
          <a:prstGeom prst="rect">
            <a:avLst/>
          </a:prstGeom>
        </p:spPr>
        <p:txBody>
          <a:bodyPr vert="horz" wrap="square" lIns="91440" tIns="45720" rIns="91440" bIns="45720" rtlCol="0" anchor="t" anchorCtr="0">
            <a:normAutofit/>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marL="0" indent="0" fontAlgn="auto">
              <a:lnSpc>
                <a:spcPct val="100000"/>
              </a:lnSpc>
              <a:buNone/>
            </a:pP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以最小值最大化为例，如下图所示：</a:t>
            </a:r>
            <a:endPar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00000"/>
              </a:lnSpc>
              <a:buNone/>
            </a:pP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是不符合要求的最小值，</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x-1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是符合要求的最大值，中间是分界线。</a:t>
            </a:r>
            <a:endPar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00000"/>
              </a:lnSpc>
              <a:buNone/>
            </a:pPr>
            <a:endPar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00000"/>
              </a:lnSpc>
              <a:buNone/>
            </a:pPr>
            <a:endPar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00000"/>
              </a:lnSpc>
              <a:buNone/>
            </a:pP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初始的时候，</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left</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表示</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符合要求</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的最小值，</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right</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表示</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不符合要求</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的最大值，中间是灰色区域。</a:t>
            </a:r>
            <a:endPar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5" name="表格 4"/>
          <p:cNvGraphicFramePr/>
          <p:nvPr/>
        </p:nvGraphicFramePr>
        <p:xfrm>
          <a:off x="3288665" y="3305810"/>
          <a:ext cx="8532495" cy="53975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gridCol w="540000"/>
                <a:gridCol w="540000"/>
                <a:gridCol w="540000"/>
                <a:gridCol w="540000"/>
              </a:tblGrid>
              <a:tr h="539750">
                <a:tc>
                  <a:txBody>
                    <a:bodyPr/>
                    <a:p>
                      <a:pPr algn="ctr">
                        <a:buNone/>
                      </a:pPr>
                      <a:endParaRPr lang="zh-CN" altLang="en-US"/>
                    </a:p>
                  </a:txBody>
                  <a:tcPr anchor="ctr" anchorCtr="0">
                    <a:solidFill>
                      <a:srgbClr val="00B0F0"/>
                    </a:solidFill>
                  </a:tcPr>
                </a:tc>
                <a:tc>
                  <a:txBody>
                    <a:bodyPr/>
                    <a:p>
                      <a:pPr algn="ctr">
                        <a:buNone/>
                      </a:pPr>
                      <a:endParaRPr lang="zh-CN" altLang="en-US"/>
                    </a:p>
                  </a:txBody>
                  <a:tcPr anchor="ctr" anchorCtr="0">
                    <a:solidFill>
                      <a:srgbClr val="00B0F0"/>
                    </a:solidFill>
                  </a:tcPr>
                </a:tc>
                <a:tc>
                  <a:txBody>
                    <a:bodyPr/>
                    <a:p>
                      <a:pPr algn="ctr">
                        <a:buNone/>
                      </a:pPr>
                      <a:endParaRPr lang="zh-CN" altLang="en-US"/>
                    </a:p>
                  </a:txBody>
                  <a:tcPr anchor="ctr" anchorCtr="0">
                    <a:solidFill>
                      <a:srgbClr val="00B0F0"/>
                    </a:solidFill>
                  </a:tcPr>
                </a:tc>
                <a:tc>
                  <a:txBody>
                    <a:bodyPr/>
                    <a:p>
                      <a:pPr algn="ctr">
                        <a:buNone/>
                      </a:pPr>
                      <a:endParaRPr lang="zh-CN" altLang="en-US"/>
                    </a:p>
                  </a:txBody>
                  <a:tcPr anchor="ctr" anchorCtr="0">
                    <a:solidFill>
                      <a:srgbClr val="00B0F0"/>
                    </a:solidFill>
                  </a:tcPr>
                </a:tc>
                <a:tc>
                  <a:txBody>
                    <a:bodyPr/>
                    <a:p>
                      <a:pPr algn="ctr">
                        <a:buNone/>
                      </a:pPr>
                      <a:endParaRPr lang="zh-CN" altLang="en-US"/>
                    </a:p>
                  </a:txBody>
                  <a:tcPr anchor="ctr" anchorCtr="0">
                    <a:solidFill>
                      <a:srgbClr val="00B0F0"/>
                    </a:solidFill>
                  </a:tcPr>
                </a:tc>
                <a:tc>
                  <a:txBody>
                    <a:bodyPr/>
                    <a:p>
                      <a:pPr algn="ctr">
                        <a:buNone/>
                      </a:pPr>
                      <a:r>
                        <a:rPr lang="en-US" altLang="zh-CN" sz="1800"/>
                        <a:t>x-1</a:t>
                      </a:r>
                      <a:endParaRPr lang="en-US" altLang="zh-CN" sz="1800"/>
                    </a:p>
                  </a:txBody>
                  <a:tcPr anchor="ctr" anchorCtr="0">
                    <a:solidFill>
                      <a:srgbClr val="00B0F0"/>
                    </a:solidFill>
                  </a:tcPr>
                </a:tc>
                <a:tc>
                  <a:txBody>
                    <a:bodyPr/>
                    <a:p>
                      <a:pPr algn="ctr">
                        <a:buNone/>
                      </a:pPr>
                      <a:r>
                        <a:rPr lang="en-US" altLang="zh-CN" sz="1800"/>
                        <a:t>x</a:t>
                      </a:r>
                      <a:endParaRPr lang="en-US" altLang="zh-CN" sz="1800"/>
                    </a:p>
                  </a:txBody>
                  <a:tcPr anchor="ctr" anchorCtr="0">
                    <a:solidFill>
                      <a:srgbClr val="FF0000"/>
                    </a:solidFill>
                  </a:tcPr>
                </a:tc>
                <a:tc>
                  <a:txBody>
                    <a:bodyPr/>
                    <a:p>
                      <a:pPr algn="ctr">
                        <a:buNone/>
                      </a:pPr>
                      <a:endParaRPr lang="zh-CN" altLang="en-US"/>
                    </a:p>
                  </a:txBody>
                  <a:tcPr anchor="ctr" anchorCtr="0">
                    <a:solidFill>
                      <a:srgbClr val="FF0000"/>
                    </a:solidFill>
                  </a:tcPr>
                </a:tc>
                <a:tc>
                  <a:txBody>
                    <a:bodyPr/>
                    <a:p>
                      <a:pPr algn="ctr">
                        <a:buNone/>
                      </a:pPr>
                      <a:endParaRPr lang="zh-CN" altLang="en-US"/>
                    </a:p>
                  </a:txBody>
                  <a:tcPr anchor="ctr" anchorCtr="0">
                    <a:solidFill>
                      <a:srgbClr val="FF0000"/>
                    </a:solidFill>
                  </a:tcPr>
                </a:tc>
                <a:tc>
                  <a:txBody>
                    <a:bodyPr/>
                    <a:p>
                      <a:pPr algn="ctr">
                        <a:buNone/>
                      </a:pPr>
                      <a:endParaRPr lang="zh-CN" altLang="en-US"/>
                    </a:p>
                  </a:txBody>
                  <a:tcPr anchor="ctr" anchorCtr="0">
                    <a:solidFill>
                      <a:srgbClr val="FF0000"/>
                    </a:solidFill>
                  </a:tcPr>
                </a:tc>
                <a:tc>
                  <a:txBody>
                    <a:bodyPr/>
                    <a:p>
                      <a:pPr algn="ctr">
                        <a:buNone/>
                      </a:pPr>
                      <a:endParaRPr lang="zh-CN" altLang="en-US"/>
                    </a:p>
                  </a:txBody>
                  <a:tcPr anchor="ctr" anchorCtr="0">
                    <a:solidFill>
                      <a:srgbClr val="FF0000"/>
                    </a:solidFill>
                  </a:tcPr>
                </a:tc>
                <a:tc>
                  <a:txBody>
                    <a:bodyPr/>
                    <a:p>
                      <a:pPr algn="ctr">
                        <a:buNone/>
                      </a:pPr>
                      <a:endParaRPr lang="zh-CN" altLang="en-US"/>
                    </a:p>
                  </a:txBody>
                  <a:tcPr anchor="ctr" anchorCtr="0">
                    <a:solidFill>
                      <a:srgbClr val="FF0000"/>
                    </a:solidFill>
                  </a:tcPr>
                </a:tc>
              </a:tr>
            </a:tbl>
          </a:graphicData>
        </a:graphic>
      </p:graphicFrame>
      <p:graphicFrame>
        <p:nvGraphicFramePr>
          <p:cNvPr id="7" name="表格 6"/>
          <p:cNvGraphicFramePr/>
          <p:nvPr/>
        </p:nvGraphicFramePr>
        <p:xfrm>
          <a:off x="3282315" y="5156200"/>
          <a:ext cx="6480385" cy="53975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gridCol w="540000"/>
                <a:gridCol w="540000"/>
                <a:gridCol w="540000"/>
                <a:gridCol w="540385"/>
              </a:tblGrid>
              <a:tr h="539750">
                <a:tc>
                  <a:txBody>
                    <a:bodyPr/>
                    <a:p>
                      <a:pPr algn="ctr">
                        <a:buNone/>
                      </a:pPr>
                      <a:r>
                        <a:rPr lang="en-US" altLang="zh-CN" sz="1600"/>
                        <a:t>left</a:t>
                      </a:r>
                      <a:endParaRPr lang="en-US" altLang="zh-CN" sz="1600"/>
                    </a:p>
                  </a:txBody>
                  <a:tcPr anchor="ctr" anchorCtr="0">
                    <a:solidFill>
                      <a:srgbClr val="00B0F0"/>
                    </a:solidFill>
                  </a:tcPr>
                </a:tc>
                <a:tc>
                  <a:txBody>
                    <a:bodyPr/>
                    <a:p>
                      <a:pPr algn="ctr">
                        <a:buNone/>
                      </a:pPr>
                      <a:endParaRPr lang="zh-CN" altLang="en-US"/>
                    </a:p>
                  </a:txBody>
                  <a:tcPr anchor="ctr" anchorCtr="0">
                    <a:solidFill>
                      <a:schemeClr val="bg1">
                        <a:lumMod val="75000"/>
                      </a:schemeClr>
                    </a:solidFill>
                  </a:tcPr>
                </a:tc>
                <a:tc>
                  <a:txBody>
                    <a:bodyPr/>
                    <a:p>
                      <a:pPr algn="ctr">
                        <a:buNone/>
                      </a:pPr>
                      <a:endParaRPr lang="zh-CN" altLang="en-US"/>
                    </a:p>
                  </a:txBody>
                  <a:tcPr anchor="ctr" anchorCtr="0">
                    <a:solidFill>
                      <a:schemeClr val="bg1">
                        <a:lumMod val="75000"/>
                      </a:schemeClr>
                    </a:solidFill>
                  </a:tcPr>
                </a:tc>
                <a:tc>
                  <a:txBody>
                    <a:bodyPr/>
                    <a:p>
                      <a:pPr algn="ctr">
                        <a:buNone/>
                      </a:pPr>
                      <a:endParaRPr lang="zh-CN" altLang="en-US"/>
                    </a:p>
                  </a:txBody>
                  <a:tcPr anchor="ctr" anchorCtr="0">
                    <a:solidFill>
                      <a:schemeClr val="bg1">
                        <a:lumMod val="75000"/>
                      </a:schemeClr>
                    </a:solidFill>
                  </a:tcPr>
                </a:tc>
                <a:tc>
                  <a:txBody>
                    <a:bodyPr/>
                    <a:p>
                      <a:pPr algn="ctr">
                        <a:buNone/>
                      </a:pPr>
                      <a:endParaRPr lang="zh-CN" altLang="en-US"/>
                    </a:p>
                  </a:txBody>
                  <a:tcPr anchor="ctr" anchorCtr="0">
                    <a:solidFill>
                      <a:schemeClr val="bg1">
                        <a:lumMod val="75000"/>
                      </a:schemeClr>
                    </a:solidFill>
                  </a:tcPr>
                </a:tc>
                <a:tc>
                  <a:txBody>
                    <a:bodyPr/>
                    <a:p>
                      <a:pPr algn="ctr">
                        <a:buNone/>
                      </a:pPr>
                      <a:endParaRPr lang="zh-CN" altLang="en-US"/>
                    </a:p>
                  </a:txBody>
                  <a:tcPr anchor="ctr" anchorCtr="0">
                    <a:solidFill>
                      <a:schemeClr val="bg1">
                        <a:lumMod val="75000"/>
                      </a:schemeClr>
                    </a:solidFill>
                  </a:tcPr>
                </a:tc>
                <a:tc>
                  <a:txBody>
                    <a:bodyPr/>
                    <a:p>
                      <a:pPr algn="ctr">
                        <a:buNone/>
                      </a:pPr>
                      <a:endParaRPr lang="en-US" altLang="zh-CN"/>
                    </a:p>
                  </a:txBody>
                  <a:tcPr anchor="ctr" anchorCtr="0">
                    <a:solidFill>
                      <a:schemeClr val="bg1">
                        <a:lumMod val="75000"/>
                      </a:schemeClr>
                    </a:solidFill>
                  </a:tcPr>
                </a:tc>
                <a:tc>
                  <a:txBody>
                    <a:bodyPr/>
                    <a:p>
                      <a:pPr algn="ctr">
                        <a:buNone/>
                      </a:pPr>
                      <a:endParaRPr lang="zh-CN" altLang="en-US"/>
                    </a:p>
                  </a:txBody>
                  <a:tcPr anchor="ctr" anchorCtr="0">
                    <a:solidFill>
                      <a:schemeClr val="bg1">
                        <a:lumMod val="75000"/>
                      </a:schemeClr>
                    </a:solidFill>
                  </a:tcPr>
                </a:tc>
                <a:tc>
                  <a:txBody>
                    <a:bodyPr/>
                    <a:p>
                      <a:pPr algn="ctr">
                        <a:buNone/>
                      </a:pPr>
                      <a:endParaRPr lang="zh-CN" altLang="en-US"/>
                    </a:p>
                  </a:txBody>
                  <a:tcPr anchor="ctr" anchorCtr="0">
                    <a:solidFill>
                      <a:schemeClr val="bg1">
                        <a:lumMod val="75000"/>
                      </a:schemeClr>
                    </a:solidFill>
                  </a:tcPr>
                </a:tc>
                <a:tc>
                  <a:txBody>
                    <a:bodyPr/>
                    <a:p>
                      <a:pPr algn="ctr">
                        <a:buNone/>
                      </a:pPr>
                      <a:endParaRPr lang="zh-CN" altLang="en-US"/>
                    </a:p>
                  </a:txBody>
                  <a:tcPr anchor="ctr" anchorCtr="0">
                    <a:solidFill>
                      <a:schemeClr val="bg1">
                        <a:lumMod val="75000"/>
                      </a:schemeClr>
                    </a:solidFill>
                  </a:tcPr>
                </a:tc>
                <a:tc>
                  <a:txBody>
                    <a:bodyPr/>
                    <a:p>
                      <a:pPr algn="ctr">
                        <a:buNone/>
                      </a:pPr>
                      <a:endParaRPr lang="zh-CN" altLang="en-US"/>
                    </a:p>
                  </a:txBody>
                  <a:tcPr anchor="ctr" anchorCtr="0">
                    <a:solidFill>
                      <a:schemeClr val="bg1">
                        <a:lumMod val="75000"/>
                      </a:schemeClr>
                    </a:solidFill>
                  </a:tcPr>
                </a:tc>
                <a:tc>
                  <a:txBody>
                    <a:bodyPr/>
                    <a:p>
                      <a:pPr algn="ctr">
                        <a:buNone/>
                      </a:pPr>
                      <a:r>
                        <a:rPr lang="en-US" altLang="zh-CN" sz="1600"/>
                        <a:t>right</a:t>
                      </a:r>
                      <a:endParaRPr lang="en-US" altLang="zh-CN" sz="1600"/>
                    </a:p>
                  </a:txBody>
                  <a:tcPr marL="0" marR="0" anchor="ctr" anchorCtr="0">
                    <a:solidFill>
                      <a:srgbClr val="FF0000"/>
                    </a:solidFill>
                  </a:tcPr>
                </a:tc>
              </a:tr>
            </a:tbl>
          </a:graphicData>
        </a:graphic>
      </p:graphicFrame>
      <p:cxnSp>
        <p:nvCxnSpPr>
          <p:cNvPr id="8" name="直接连接符 7"/>
          <p:cNvCxnSpPr/>
          <p:nvPr/>
        </p:nvCxnSpPr>
        <p:spPr>
          <a:xfrm>
            <a:off x="6522720" y="3141345"/>
            <a:ext cx="0" cy="922020"/>
          </a:xfrm>
          <a:prstGeom prst="line">
            <a:avLst/>
          </a:prstGeom>
          <a:ln w="571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500"/>
                                        <p:tgtEl>
                                          <p:spTgt spid="2">
                                            <p:txEl>
                                              <p:pRg st="4" end="4"/>
                                            </p:txEl>
                                          </p:spTgt>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txBox="1">
            <a:spLocks noGrp="1"/>
          </p:cNvSpPr>
          <p:nvPr>
            <p:ph type="title" idx="4294967295"/>
          </p:nvPr>
        </p:nvSpPr>
        <p:spPr>
          <a:xfrm>
            <a:off x="504000" y="576000"/>
            <a:ext cx="9752330" cy="953135"/>
          </a:xfrm>
          <a:noFill/>
        </p:spPr>
        <p:txBody>
          <a:bodyPr vert="horz" wrap="square" lIns="91440" tIns="45720" rIns="91440" bIns="45720" rtlCol="0" anchor="t" anchorCtr="0">
            <a:noAutofit/>
          </a:bodyPr>
          <a:p>
            <a:pPr lvl="0" algn="l" defTabSz="914400">
              <a:lnSpc>
                <a:spcPct val="200000"/>
              </a:lnSpc>
              <a:buClrTx/>
              <a:buSzTx/>
              <a:buFontTx/>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二分答案的基本框架</a:t>
            </a:r>
            <a:endPar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Rectangle 3"/>
          <p:cNvSpPr>
            <a:spLocks noGrp="1"/>
          </p:cNvSpPr>
          <p:nvPr/>
        </p:nvSpPr>
        <p:spPr>
          <a:xfrm>
            <a:off x="504190" y="2202180"/>
            <a:ext cx="11083290" cy="2266950"/>
          </a:xfrm>
          <a:prstGeom prst="rect">
            <a:avLst/>
          </a:prstGeom>
        </p:spPr>
        <p:txBody>
          <a:bodyPr vert="horz" wrap="square" lIns="91440" tIns="45720" rIns="91440" bIns="45720" rtlCol="0" anchor="t" anchorCtr="0">
            <a:normAutofit lnSpcReduction="20000"/>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eaLnBrk="1" hangingPunct="1">
              <a:lnSpc>
                <a:spcPct val="150000"/>
              </a:lnSpc>
              <a:spcBef>
                <a:spcPts val="0"/>
              </a:spcBef>
              <a:spcAft>
                <a:spcPts val="0"/>
              </a:spcAft>
              <a:buNone/>
            </a:pPr>
            <a:r>
              <a:rPr lang="en-US" altLang="zh-CN" sz="1800" b="1" dirty="0">
                <a:solidFill>
                  <a:schemeClr val="tx1"/>
                </a:solidFill>
                <a:latin typeface="Consolas" panose="020B0609020204030204" pitchFamily="49" charset="0"/>
                <a:cs typeface="Consolas" panose="020B0609020204030204" pitchFamily="49" charset="0"/>
              </a:rPr>
              <a:t>    </a:t>
            </a:r>
            <a:endParaRPr lang="en-US" altLang="zh-CN" sz="1800" b="1" dirty="0">
              <a:solidFill>
                <a:schemeClr val="tx1"/>
              </a:solidFill>
              <a:latin typeface="Consolas" panose="020B0609020204030204" pitchFamily="49" charset="0"/>
              <a:cs typeface="Consolas" panose="020B0609020204030204" pitchFamily="49" charset="0"/>
            </a:endParaRPr>
          </a:p>
        </p:txBody>
      </p:sp>
      <p:sp>
        <p:nvSpPr>
          <p:cNvPr id="3" name="文本框 2"/>
          <p:cNvSpPr txBox="1"/>
          <p:nvPr/>
        </p:nvSpPr>
        <p:spPr>
          <a:xfrm>
            <a:off x="144780" y="1873885"/>
            <a:ext cx="10353675" cy="3347085"/>
          </a:xfrm>
          <a:prstGeom prst="rect">
            <a:avLst/>
          </a:prstGeom>
          <a:noFill/>
        </p:spPr>
        <p:txBody>
          <a:bodyPr wrap="square" rtlCol="0" anchor="t">
            <a:noAutofit/>
          </a:bodyPr>
          <a:p>
            <a:r>
              <a:rPr lang="zh-CN" altLang="en-US" sz="2400">
                <a:latin typeface="Consolas" panose="020B0609020204030204" pitchFamily="49" charset="0"/>
                <a:cs typeface="Consolas" panose="020B0609020204030204" pitchFamily="49" charset="0"/>
              </a:rPr>
              <a:t>  left = minBlue, right = maxRed;</a:t>
            </a:r>
            <a:endParaRPr lang="zh-CN" altLang="en-US" sz="2400">
              <a:latin typeface="Consolas" panose="020B0609020204030204" pitchFamily="49" charset="0"/>
              <a:cs typeface="Consolas" panose="020B0609020204030204" pitchFamily="49" charset="0"/>
            </a:endParaRPr>
          </a:p>
          <a:p>
            <a:r>
              <a:rPr lang="zh-CN" altLang="en-US" sz="2400">
                <a:latin typeface="Consolas" panose="020B0609020204030204" pitchFamily="49" charset="0"/>
                <a:cs typeface="Consolas" panose="020B0609020204030204" pitchFamily="49" charset="0"/>
              </a:rPr>
              <a:t>  while (left + 1 &lt; right)</a:t>
            </a:r>
            <a:endParaRPr lang="zh-CN" altLang="en-US" sz="2400">
              <a:latin typeface="Consolas" panose="020B0609020204030204" pitchFamily="49" charset="0"/>
              <a:cs typeface="Consolas" panose="020B0609020204030204" pitchFamily="49" charset="0"/>
            </a:endParaRPr>
          </a:p>
          <a:p>
            <a:r>
              <a:rPr lang="zh-CN" altLang="en-US" sz="2400">
                <a:latin typeface="Consolas" panose="020B0609020204030204" pitchFamily="49" charset="0"/>
                <a:cs typeface="Consolas" panose="020B0609020204030204" pitchFamily="49" charset="0"/>
              </a:rPr>
              <a:t>  {</a:t>
            </a:r>
            <a:endParaRPr lang="zh-CN" altLang="en-US" sz="2400">
              <a:latin typeface="Consolas" panose="020B0609020204030204" pitchFamily="49" charset="0"/>
              <a:cs typeface="Consolas" panose="020B0609020204030204" pitchFamily="49" charset="0"/>
            </a:endParaRPr>
          </a:p>
          <a:p>
            <a:r>
              <a:rPr lang="zh-CN" altLang="en-US" sz="2400">
                <a:latin typeface="Consolas" panose="020B0609020204030204" pitchFamily="49" charset="0"/>
                <a:cs typeface="Consolas" panose="020B0609020204030204" pitchFamily="49" charset="0"/>
              </a:rPr>
              <a:t>    mid = (left + right) / 2;</a:t>
            </a:r>
            <a:endParaRPr lang="zh-CN" altLang="en-US" sz="2400">
              <a:latin typeface="Consolas" panose="020B0609020204030204" pitchFamily="49" charset="0"/>
              <a:cs typeface="Consolas" panose="020B0609020204030204" pitchFamily="49" charset="0"/>
            </a:endParaRPr>
          </a:p>
          <a:p>
            <a:r>
              <a:rPr lang="zh-CN" altLang="en-US" sz="2400">
                <a:latin typeface="Consolas" panose="020B0609020204030204" pitchFamily="49" charset="0"/>
                <a:cs typeface="Consolas" panose="020B0609020204030204" pitchFamily="49" charset="0"/>
              </a:rPr>
              <a:t>    if </a:t>
            </a:r>
            <a:r>
              <a:rPr lang="en-US" altLang="zh-CN" sz="2400" b="1">
                <a:solidFill>
                  <a:srgbClr val="FF0000"/>
                </a:solidFill>
                <a:latin typeface="Consolas" panose="020B0609020204030204" pitchFamily="49" charset="0"/>
                <a:cs typeface="Consolas" panose="020B0609020204030204" pitchFamily="49" charset="0"/>
              </a:rPr>
              <a:t>check</a:t>
            </a:r>
            <a:r>
              <a:rPr lang="zh-CN" altLang="en-US" sz="2400">
                <a:latin typeface="Consolas" panose="020B0609020204030204" pitchFamily="49" charset="0"/>
                <a:cs typeface="Consolas" panose="020B0609020204030204" pitchFamily="49" charset="0"/>
              </a:rPr>
              <a:t>(m</a:t>
            </a:r>
            <a:r>
              <a:rPr lang="en-US" altLang="zh-CN" sz="2400">
                <a:latin typeface="Consolas" panose="020B0609020204030204" pitchFamily="49" charset="0"/>
                <a:cs typeface="Consolas" panose="020B0609020204030204" pitchFamily="49" charset="0"/>
              </a:rPr>
              <a:t>id</a:t>
            </a:r>
            <a:r>
              <a:rPr lang="zh-CN" altLang="en-US" sz="2400">
                <a:latin typeface="Consolas" panose="020B0609020204030204" pitchFamily="49" charset="0"/>
                <a:cs typeface="Consolas" panose="020B0609020204030204" pitchFamily="49" charset="0"/>
              </a:rPr>
              <a:t>) </a:t>
            </a:r>
            <a:r>
              <a:rPr lang="en-US" altLang="zh-CN" sz="2400">
                <a:latin typeface="Consolas" panose="020B0609020204030204" pitchFamily="49" charset="0"/>
                <a:cs typeface="Consolas" panose="020B0609020204030204" pitchFamily="49" charset="0"/>
              </a:rPr>
              <a:t>	</a:t>
            </a:r>
            <a:r>
              <a:rPr lang="zh-CN" altLang="en-US" sz="2400">
                <a:latin typeface="Consolas" panose="020B0609020204030204" pitchFamily="49" charset="0"/>
                <a:cs typeface="Consolas" panose="020B0609020204030204" pitchFamily="49" charset="0"/>
              </a:rPr>
              <a:t>// </a:t>
            </a:r>
            <a:r>
              <a:rPr lang="zh-CN" altLang="en-US" sz="2400">
                <a:latin typeface="微软雅黑" panose="020B0503020204020204" pitchFamily="34" charset="-122"/>
                <a:ea typeface="微软雅黑" panose="020B0503020204020204" pitchFamily="34" charset="-122"/>
                <a:cs typeface="Consolas" panose="020B0609020204030204" pitchFamily="49" charset="0"/>
              </a:rPr>
              <a:t>符合条件，在蓝色区域</a:t>
            </a:r>
            <a:endParaRPr lang="zh-CN" altLang="en-US" sz="2400">
              <a:latin typeface="微软雅黑" panose="020B0503020204020204" pitchFamily="34" charset="-122"/>
              <a:ea typeface="微软雅黑" panose="020B0503020204020204" pitchFamily="34" charset="-122"/>
              <a:cs typeface="Consolas" panose="020B0609020204030204" pitchFamily="49" charset="0"/>
            </a:endParaRPr>
          </a:p>
          <a:p>
            <a:r>
              <a:rPr lang="zh-CN" altLang="en-US" sz="2400">
                <a:latin typeface="Consolas" panose="020B0609020204030204" pitchFamily="49" charset="0"/>
                <a:cs typeface="Consolas" panose="020B0609020204030204" pitchFamily="49" charset="0"/>
              </a:rPr>
              <a:t>      left = mid;</a:t>
            </a:r>
            <a:endParaRPr lang="zh-CN" altLang="en-US" sz="2400">
              <a:latin typeface="Consolas" panose="020B0609020204030204" pitchFamily="49" charset="0"/>
              <a:cs typeface="Consolas" panose="020B0609020204030204" pitchFamily="49" charset="0"/>
            </a:endParaRPr>
          </a:p>
          <a:p>
            <a:r>
              <a:rPr lang="zh-CN" altLang="en-US" sz="2400">
                <a:latin typeface="Consolas" panose="020B0609020204030204" pitchFamily="49" charset="0"/>
                <a:cs typeface="Consolas" panose="020B0609020204030204" pitchFamily="49" charset="0"/>
              </a:rPr>
              <a:t>    else</a:t>
            </a:r>
            <a:r>
              <a:rPr lang="en-US" altLang="zh-CN" sz="2400">
                <a:latin typeface="Consolas" panose="020B0609020204030204" pitchFamily="49" charset="0"/>
                <a:cs typeface="Consolas" panose="020B0609020204030204" pitchFamily="49" charset="0"/>
              </a:rPr>
              <a:t>		</a:t>
            </a:r>
            <a:r>
              <a:rPr lang="en-US" altLang="zh-CN" sz="2400">
                <a:latin typeface="Consolas" panose="020B0609020204030204" pitchFamily="49" charset="0"/>
                <a:cs typeface="Consolas" panose="020B0609020204030204" pitchFamily="49" charset="0"/>
                <a:sym typeface="+mn-ea"/>
              </a:rPr>
              <a:t>      </a:t>
            </a:r>
            <a:r>
              <a:rPr lang="zh-CN" altLang="en-US" sz="2400">
                <a:latin typeface="Consolas" panose="020B0609020204030204" pitchFamily="49" charset="0"/>
                <a:cs typeface="Consolas" panose="020B0609020204030204" pitchFamily="49" charset="0"/>
                <a:sym typeface="+mn-ea"/>
              </a:rPr>
              <a:t>// </a:t>
            </a:r>
            <a:r>
              <a:rPr lang="zh-CN" altLang="en-US" sz="2400">
                <a:latin typeface="微软雅黑" panose="020B0503020204020204" pitchFamily="34" charset="-122"/>
                <a:ea typeface="微软雅黑" panose="020B0503020204020204" pitchFamily="34" charset="-122"/>
                <a:cs typeface="Consolas" panose="020B0609020204030204" pitchFamily="49" charset="0"/>
                <a:sym typeface="+mn-ea"/>
              </a:rPr>
              <a:t>不符合条件，在红色区域</a:t>
            </a:r>
            <a:endParaRPr lang="zh-CN" altLang="en-US" sz="2400">
              <a:latin typeface="Consolas" panose="020B0609020204030204" pitchFamily="49" charset="0"/>
              <a:cs typeface="Consolas" panose="020B0609020204030204" pitchFamily="49" charset="0"/>
            </a:endParaRPr>
          </a:p>
          <a:p>
            <a:r>
              <a:rPr lang="zh-CN" altLang="en-US" sz="2400">
                <a:latin typeface="Consolas" panose="020B0609020204030204" pitchFamily="49" charset="0"/>
                <a:cs typeface="Consolas" panose="020B0609020204030204" pitchFamily="49" charset="0"/>
              </a:rPr>
              <a:t>      right = mid; </a:t>
            </a:r>
            <a:r>
              <a:rPr lang="en-US" altLang="zh-CN" sz="2400">
                <a:latin typeface="Consolas" panose="020B0609020204030204" pitchFamily="49" charset="0"/>
                <a:cs typeface="Consolas" panose="020B0609020204030204" pitchFamily="49" charset="0"/>
              </a:rPr>
              <a:t>	</a:t>
            </a:r>
            <a:endParaRPr lang="zh-CN" altLang="en-US" sz="2400">
              <a:latin typeface="Consolas" panose="020B0609020204030204" pitchFamily="49" charset="0"/>
              <a:cs typeface="Consolas" panose="020B0609020204030204" pitchFamily="49" charset="0"/>
            </a:endParaRPr>
          </a:p>
          <a:p>
            <a:r>
              <a:rPr lang="zh-CN" altLang="en-US" sz="2400">
                <a:latin typeface="Consolas" panose="020B0609020204030204" pitchFamily="49" charset="0"/>
                <a:cs typeface="Consolas" panose="020B0609020204030204" pitchFamily="49" charset="0"/>
              </a:rPr>
              <a:t>  }</a:t>
            </a:r>
            <a:endParaRPr lang="zh-CN" altLang="en-US" sz="2400">
              <a:latin typeface="Consolas" panose="020B0609020204030204" pitchFamily="49" charset="0"/>
              <a:cs typeface="Consolas" panose="020B0609020204030204" pitchFamily="49" charset="0"/>
            </a:endParaRPr>
          </a:p>
          <a:p>
            <a:r>
              <a:rPr lang="zh-CN" altLang="en-US" sz="2400">
                <a:latin typeface="Consolas" panose="020B0609020204030204" pitchFamily="49" charset="0"/>
                <a:cs typeface="Consolas" panose="020B0609020204030204" pitchFamily="49" charset="0"/>
              </a:rPr>
              <a:t>  return left;</a:t>
            </a:r>
            <a:endParaRPr lang="zh-CN" altLang="en-US" sz="2400">
              <a:latin typeface="Consolas" panose="020B0609020204030204" pitchFamily="49" charset="0"/>
              <a:cs typeface="Consolas" panose="020B0609020204030204" pitchFamily="49" charset="0"/>
            </a:endParaRPr>
          </a:p>
        </p:txBody>
      </p:sp>
      <p:graphicFrame>
        <p:nvGraphicFramePr>
          <p:cNvPr id="4" name="表格 3"/>
          <p:cNvGraphicFramePr/>
          <p:nvPr/>
        </p:nvGraphicFramePr>
        <p:xfrm>
          <a:off x="6901180" y="1462405"/>
          <a:ext cx="6480385" cy="53975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gridCol w="540385"/>
              </a:tblGrid>
              <a:tr h="539750">
                <a:tc>
                  <a:txBody>
                    <a:bodyPr/>
                    <a:p>
                      <a:pPr algn="ctr">
                        <a:buNone/>
                      </a:pPr>
                      <a:r>
                        <a:rPr lang="en-US" altLang="zh-CN" sz="1600"/>
                        <a:t>left</a:t>
                      </a:r>
                      <a:endParaRPr lang="en-US" altLang="zh-CN" sz="1600"/>
                    </a:p>
                  </a:txBody>
                  <a:tcPr anchor="ctr" anchorCtr="0">
                    <a:solidFill>
                      <a:srgbClr val="00B0F0"/>
                    </a:solidFill>
                  </a:tcPr>
                </a:tc>
                <a:tc>
                  <a:txBody>
                    <a:bodyPr/>
                    <a:p>
                      <a:pPr algn="ctr">
                        <a:buNone/>
                      </a:pPr>
                      <a:endParaRPr lang="zh-CN" altLang="en-US"/>
                    </a:p>
                  </a:txBody>
                  <a:tcPr anchor="ctr" anchorCtr="0">
                    <a:solidFill>
                      <a:srgbClr val="00B0F0"/>
                    </a:solidFill>
                  </a:tcPr>
                </a:tc>
                <a:tc>
                  <a:txBody>
                    <a:bodyPr/>
                    <a:p>
                      <a:pPr algn="ctr">
                        <a:buNone/>
                      </a:pPr>
                      <a:endParaRPr lang="zh-CN" altLang="en-US"/>
                    </a:p>
                  </a:txBody>
                  <a:tcPr anchor="ctr" anchorCtr="0">
                    <a:solidFill>
                      <a:srgbClr val="00B0F0"/>
                    </a:solidFill>
                  </a:tcPr>
                </a:tc>
                <a:tc>
                  <a:txBody>
                    <a:bodyPr/>
                    <a:p>
                      <a:pPr algn="ctr">
                        <a:buNone/>
                      </a:pPr>
                      <a:endParaRPr lang="zh-CN" altLang="en-US"/>
                    </a:p>
                  </a:txBody>
                  <a:tcPr anchor="ctr" anchorCtr="0">
                    <a:solidFill>
                      <a:srgbClr val="00B0F0"/>
                    </a:solidFill>
                  </a:tcPr>
                </a:tc>
                <a:tc>
                  <a:txBody>
                    <a:bodyPr/>
                    <a:p>
                      <a:pPr algn="ctr">
                        <a:buNone/>
                      </a:pPr>
                      <a:r>
                        <a:rPr lang="en-US" altLang="zh-CN" sz="1600">
                          <a:latin typeface="Consolas" panose="020B0609020204030204" pitchFamily="49" charset="0"/>
                          <a:cs typeface="Consolas" panose="020B0609020204030204" pitchFamily="49" charset="0"/>
                        </a:rPr>
                        <a:t>mid</a:t>
                      </a:r>
                      <a:endParaRPr lang="en-US" altLang="zh-CN" sz="1600">
                        <a:latin typeface="Consolas" panose="020B0609020204030204" pitchFamily="49" charset="0"/>
                        <a:cs typeface="Consolas" panose="020B0609020204030204" pitchFamily="49" charset="0"/>
                      </a:endParaRPr>
                    </a:p>
                  </a:txBody>
                  <a:tcPr anchor="ctr" anchorCtr="0">
                    <a:solidFill>
                      <a:srgbClr val="00B0F0"/>
                    </a:solidFill>
                  </a:tcPr>
                </a:tc>
                <a:tc>
                  <a:txBody>
                    <a:bodyPr/>
                    <a:p>
                      <a:pPr algn="ctr">
                        <a:buNone/>
                      </a:pPr>
                      <a:endParaRPr lang="en-US" altLang="zh-CN"/>
                    </a:p>
                  </a:txBody>
                  <a:tcPr anchor="ctr" anchorCtr="0">
                    <a:solidFill>
                      <a:schemeClr val="bg1">
                        <a:lumMod val="75000"/>
                      </a:schemeClr>
                    </a:solidFill>
                  </a:tcPr>
                </a:tc>
                <a:tc>
                  <a:txBody>
                    <a:bodyPr/>
                    <a:p>
                      <a:pPr algn="ctr">
                        <a:buNone/>
                      </a:pPr>
                      <a:endParaRPr lang="zh-CN" altLang="en-US"/>
                    </a:p>
                  </a:txBody>
                  <a:tcPr anchor="ctr" anchorCtr="0">
                    <a:solidFill>
                      <a:schemeClr val="bg1">
                        <a:lumMod val="75000"/>
                      </a:schemeClr>
                    </a:solidFill>
                  </a:tcPr>
                </a:tc>
                <a:tc>
                  <a:txBody>
                    <a:bodyPr/>
                    <a:p>
                      <a:pPr algn="ctr">
                        <a:buNone/>
                      </a:pPr>
                      <a:endParaRPr lang="zh-CN" altLang="en-US"/>
                    </a:p>
                  </a:txBody>
                  <a:tcPr anchor="ctr" anchorCtr="0">
                    <a:solidFill>
                      <a:schemeClr val="bg1">
                        <a:lumMod val="75000"/>
                      </a:schemeClr>
                    </a:solidFill>
                  </a:tcPr>
                </a:tc>
                <a:tc>
                  <a:txBody>
                    <a:bodyPr/>
                    <a:p>
                      <a:pPr algn="ctr">
                        <a:buNone/>
                      </a:pPr>
                      <a:r>
                        <a:rPr lang="en-US" altLang="zh-CN" sz="1600"/>
                        <a:t>right</a:t>
                      </a:r>
                      <a:endParaRPr lang="en-US" altLang="zh-CN" sz="1600"/>
                    </a:p>
                  </a:txBody>
                  <a:tcPr marL="0" marR="0" anchor="ctr" anchorCtr="0">
                    <a:solidFill>
                      <a:srgbClr val="FF0000"/>
                    </a:solidFill>
                  </a:tcPr>
                </a:tc>
              </a:tr>
            </a:tbl>
          </a:graphicData>
        </a:graphic>
      </p:graphicFrame>
      <p:graphicFrame>
        <p:nvGraphicFramePr>
          <p:cNvPr id="5" name="表格 4"/>
          <p:cNvGraphicFramePr/>
          <p:nvPr>
            <p:custDataLst>
              <p:tags r:id="rId1"/>
            </p:custDataLst>
          </p:nvPr>
        </p:nvGraphicFramePr>
        <p:xfrm>
          <a:off x="6901180" y="2094865"/>
          <a:ext cx="6480385" cy="53975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gridCol w="540385"/>
              </a:tblGrid>
              <a:tr h="539750">
                <a:tc>
                  <a:txBody>
                    <a:bodyPr/>
                    <a:p>
                      <a:pPr algn="ctr">
                        <a:buNone/>
                      </a:pPr>
                      <a:r>
                        <a:rPr lang="en-US" altLang="zh-CN" sz="1600"/>
                        <a:t>left</a:t>
                      </a:r>
                      <a:endParaRPr lang="en-US" altLang="zh-CN" sz="1600"/>
                    </a:p>
                  </a:txBody>
                  <a:tcPr anchor="ctr" anchorCtr="0">
                    <a:solidFill>
                      <a:srgbClr val="00B0F0"/>
                    </a:solidFill>
                  </a:tcPr>
                </a:tc>
                <a:tc>
                  <a:txBody>
                    <a:bodyPr/>
                    <a:p>
                      <a:pPr algn="ctr">
                        <a:buNone/>
                      </a:pPr>
                      <a:endParaRPr lang="zh-CN" altLang="en-US"/>
                    </a:p>
                  </a:txBody>
                  <a:tcPr anchor="ctr" anchorCtr="0">
                    <a:solidFill>
                      <a:srgbClr val="BFBFBF"/>
                    </a:solidFill>
                  </a:tcPr>
                </a:tc>
                <a:tc>
                  <a:txBody>
                    <a:bodyPr/>
                    <a:p>
                      <a:pPr algn="ctr">
                        <a:buNone/>
                      </a:pPr>
                      <a:endParaRPr lang="zh-CN" altLang="en-US"/>
                    </a:p>
                  </a:txBody>
                  <a:tcPr anchor="ctr" anchorCtr="0">
                    <a:solidFill>
                      <a:srgbClr val="BFBFBF"/>
                    </a:solidFill>
                  </a:tcPr>
                </a:tc>
                <a:tc>
                  <a:txBody>
                    <a:bodyPr/>
                    <a:p>
                      <a:pPr algn="ctr">
                        <a:buNone/>
                      </a:pPr>
                      <a:endParaRPr lang="zh-CN" altLang="en-US"/>
                    </a:p>
                  </a:txBody>
                  <a:tcPr anchor="ctr" anchorCtr="0">
                    <a:solidFill>
                      <a:srgbClr val="BFBFBF"/>
                    </a:solidFill>
                  </a:tcPr>
                </a:tc>
                <a:tc>
                  <a:txBody>
                    <a:bodyPr/>
                    <a:p>
                      <a:pPr algn="ctr">
                        <a:buNone/>
                      </a:pPr>
                      <a:r>
                        <a:rPr lang="en-US" altLang="zh-CN" sz="1600">
                          <a:latin typeface="Consolas" panose="020B0609020204030204" pitchFamily="49" charset="0"/>
                          <a:cs typeface="Consolas" panose="020B0609020204030204" pitchFamily="49" charset="0"/>
                        </a:rPr>
                        <a:t>mid</a:t>
                      </a:r>
                      <a:endParaRPr lang="en-US" altLang="zh-CN" sz="1600">
                        <a:latin typeface="Consolas" panose="020B0609020204030204" pitchFamily="49" charset="0"/>
                        <a:cs typeface="Consolas" panose="020B0609020204030204" pitchFamily="49" charset="0"/>
                      </a:endParaRPr>
                    </a:p>
                  </a:txBody>
                  <a:tcPr anchor="ctr" anchorCtr="0">
                    <a:solidFill>
                      <a:srgbClr val="FF0000"/>
                    </a:solidFill>
                  </a:tcPr>
                </a:tc>
                <a:tc>
                  <a:txBody>
                    <a:bodyPr/>
                    <a:p>
                      <a:pPr algn="ctr">
                        <a:buNone/>
                      </a:pPr>
                      <a:endParaRPr lang="en-US" altLang="zh-CN"/>
                    </a:p>
                  </a:txBody>
                  <a:tcPr anchor="ctr" anchorCtr="0">
                    <a:solidFill>
                      <a:srgbClr val="FF0000"/>
                    </a:solidFill>
                  </a:tcPr>
                </a:tc>
                <a:tc>
                  <a:txBody>
                    <a:bodyPr/>
                    <a:p>
                      <a:pPr algn="ctr">
                        <a:buNone/>
                      </a:pPr>
                      <a:endParaRPr lang="zh-CN" altLang="en-US"/>
                    </a:p>
                  </a:txBody>
                  <a:tcPr anchor="ctr" anchorCtr="0">
                    <a:solidFill>
                      <a:srgbClr val="FF0000"/>
                    </a:solidFill>
                  </a:tcPr>
                </a:tc>
                <a:tc>
                  <a:txBody>
                    <a:bodyPr/>
                    <a:p>
                      <a:pPr algn="ctr">
                        <a:buNone/>
                      </a:pPr>
                      <a:endParaRPr lang="zh-CN" altLang="en-US"/>
                    </a:p>
                  </a:txBody>
                  <a:tcPr anchor="ctr" anchorCtr="0">
                    <a:solidFill>
                      <a:srgbClr val="FF0000"/>
                    </a:solidFill>
                  </a:tcPr>
                </a:tc>
                <a:tc>
                  <a:txBody>
                    <a:bodyPr/>
                    <a:p>
                      <a:pPr algn="ctr">
                        <a:buNone/>
                      </a:pPr>
                      <a:r>
                        <a:rPr lang="en-US" altLang="zh-CN" sz="1600"/>
                        <a:t>right</a:t>
                      </a:r>
                      <a:endParaRPr lang="en-US" altLang="zh-CN" sz="1600"/>
                    </a:p>
                  </a:txBody>
                  <a:tcPr marL="0" marR="0" anchor="ctr" anchorCtr="0">
                    <a:solidFill>
                      <a:srgbClr val="FF0000"/>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666365" y="2834640"/>
            <a:ext cx="6812915" cy="755650"/>
          </a:xfrm>
          <a:prstGeom prst="rect">
            <a:avLst/>
          </a:prstGeom>
          <a:noFill/>
        </p:spPr>
        <p:txBody>
          <a:bodyPr wrap="square" rtlCol="0">
            <a:spAutoFit/>
            <a:scene3d>
              <a:camera prst="orthographicFront"/>
              <a:lightRig rig="threePt" dir="t"/>
            </a:scene3d>
          </a:bodyPr>
          <a:p>
            <a:pPr algn="ctr">
              <a:lnSpc>
                <a:spcPct val="90000"/>
              </a:lnSpc>
            </a:pPr>
            <a:r>
              <a:rPr lang="zh-CN" altLang="en-US"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第一部分</a:t>
            </a:r>
            <a:r>
              <a:rPr lang="en-US" altLang="zh-CN"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	  </a:t>
            </a:r>
            <a:r>
              <a:rPr lang="zh-CN"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二</a:t>
            </a:r>
            <a:r>
              <a:rPr lang="en-US" altLang="zh-CN"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 </a:t>
            </a:r>
            <a:r>
              <a:rPr lang="zh-CN"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分</a:t>
            </a:r>
            <a:r>
              <a:rPr lang="en-US" altLang="zh-CN"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查</a:t>
            </a:r>
            <a:r>
              <a:rPr lang="en-US" altLang="zh-CN"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找</a:t>
            </a:r>
            <a:endParaRPr lang="zh-CN" altLang="en-US" sz="4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71" name="内容占位符 13"/>
          <p:cNvSpPr>
            <a:spLocks noGrp="1"/>
          </p:cNvSpPr>
          <p:nvPr>
            <p:ph idx="4294967295"/>
          </p:nvPr>
        </p:nvSpPr>
        <p:spPr>
          <a:xfrm>
            <a:off x="504190" y="1728470"/>
            <a:ext cx="10980000" cy="3903980"/>
          </a:xfrm>
        </p:spPr>
        <p:txBody>
          <a:bodyPr vert="horz" wrap="square" lIns="91440" tIns="45720" rIns="91440" bIns="45720" rtlCol="0" anchor="t" anchorCtr="0">
            <a:noAutofit/>
          </a:bodyPr>
          <a:p>
            <a:pPr marL="0" lvl="0" indent="0" algn="l" fontAlgn="auto">
              <a:lnSpc>
                <a:spcPct val="150000"/>
              </a:lnSpc>
              <a:spcBef>
                <a:spcPts val="1200"/>
              </a:spcBef>
              <a:spcAft>
                <a:spcPts val="0"/>
              </a:spcAft>
              <a:buSzTx/>
              <a:buNone/>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洗完衣服后，你就要弄干衣服。衣服在自然条件下用</a:t>
            </a: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个单位的时间可以晒干</a:t>
            </a: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A</a:t>
            </a: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点湿度。现在买了</a:t>
            </a: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台烘衣机，使用烘衣机可以让你用</a:t>
            </a: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个单位的时间使</a:t>
            </a: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1件衣服除开自然晒干的</a:t>
            </a: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A</a:t>
            </a: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点湿度外，还可烘干</a:t>
            </a: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B</a:t>
            </a: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点湿度，但在</a:t>
            </a: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个单位的时间内只能对1件衣服使用。</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1200"/>
              </a:spcBef>
              <a:spcAft>
                <a:spcPts val="0"/>
              </a:spcAft>
              <a:buSzTx/>
              <a:buNone/>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N</a:t>
            </a: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件衣服因为种种原因而不一样湿，现在告诉你每件衣服的湿度，要你求出弄干所有衣服的最少时间（湿度为0为干）。</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no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【例</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】洗衣服</a:t>
            </a:r>
            <a:endPar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71" name="内容占位符 13"/>
          <p:cNvSpPr>
            <a:spLocks noGrp="1"/>
          </p:cNvSpPr>
          <p:nvPr>
            <p:ph idx="4294967295"/>
          </p:nvPr>
        </p:nvSpPr>
        <p:spPr>
          <a:xfrm>
            <a:off x="504000" y="1728470"/>
            <a:ext cx="6436360" cy="3903980"/>
          </a:xfrm>
        </p:spPr>
        <p:txBody>
          <a:bodyPr vert="horz" wrap="square" lIns="91440" tIns="45720" rIns="91440" bIns="45720" rtlCol="0" anchor="t" anchorCtr="0">
            <a:noAutofit/>
          </a:bodyPr>
          <a:p>
            <a:pPr marL="0" lvl="0" indent="0" algn="l" fontAlgn="auto">
              <a:lnSpc>
                <a:spcPct val="160000"/>
              </a:lnSpc>
              <a:spcBef>
                <a:spcPts val="0"/>
              </a:spcBef>
              <a:spcAft>
                <a:spcPts val="0"/>
              </a:spcAft>
              <a:buSzTx/>
              <a:buNone/>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输入格式：</a:t>
            </a:r>
            <a:r>
              <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共</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N+1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行</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0"/>
              </a:spcBef>
              <a:spcAft>
                <a:spcPts val="0"/>
              </a:spcAft>
              <a:buSzTx/>
              <a:buNone/>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第一行</a:t>
            </a: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N，A，B；</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0"/>
              </a:spcBef>
              <a:spcAft>
                <a:spcPts val="0"/>
              </a:spcAft>
              <a:buSzTx/>
              <a:buNone/>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接下来N行，每行一个数，表示衣服的湿度；</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0"/>
              </a:spcBef>
              <a:spcAft>
                <a:spcPts val="0"/>
              </a:spcAft>
              <a:buSzTx/>
              <a:buNone/>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1 &lt;= 湿度</a:t>
            </a: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A、B &lt;= 500000, </a:t>
            </a:r>
            <a:br>
              <a:rPr sz="2400" dirty="0">
                <a:latin typeface="微软雅黑" panose="020B0503020204020204" pitchFamily="34" charset="-122"/>
                <a:ea typeface="微软雅黑" panose="020B0503020204020204" pitchFamily="34" charset="-122"/>
                <a:cs typeface="微软雅黑" panose="020B0503020204020204" pitchFamily="34" charset="-122"/>
                <a:sym typeface="+mn-ea"/>
              </a:rPr>
            </a:b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1 &lt;= N &lt;= 500000。</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0"/>
              </a:spcBef>
              <a:spcAft>
                <a:spcPts val="0"/>
              </a:spcAft>
              <a:buSzTx/>
              <a:buNone/>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输出格式：一行一个整数，</a:t>
            </a:r>
            <a:r>
              <a:rPr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表示最少时间</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no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【例</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】洗衣服</a:t>
            </a:r>
            <a:endPar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内容占位符 13"/>
          <p:cNvSpPr>
            <a:spLocks noGrp="1"/>
          </p:cNvSpPr>
          <p:nvPr/>
        </p:nvSpPr>
        <p:spPr>
          <a:xfrm>
            <a:off x="7174230" y="1728470"/>
            <a:ext cx="2390775" cy="2472690"/>
          </a:xfrm>
          <a:prstGeom prst="rect">
            <a:avLst/>
          </a:prstGeom>
        </p:spPr>
        <p:txBody>
          <a:bodyPr vert="horz" wrap="square" lIns="91440" tIns="45720" rIns="91440" bIns="45720" rtlCol="0" anchor="t" anchorCtr="0">
            <a:noAutofit/>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marL="0" lvl="0" indent="0" algn="l" fontAlgn="auto">
              <a:lnSpc>
                <a:spcPct val="160000"/>
              </a:lnSpc>
              <a:spcBef>
                <a:spcPts val="600"/>
              </a:spcBef>
              <a:spcAft>
                <a:spcPts val="0"/>
              </a:spcAft>
              <a:buSzTx/>
              <a:buNone/>
            </a:pPr>
            <a:r>
              <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输入样例</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20000"/>
              </a:lnSpc>
              <a:spcBef>
                <a:spcPts val="0"/>
              </a:spcBef>
              <a:spcAft>
                <a:spcPts val="0"/>
              </a:spcAft>
              <a:buSzTx/>
              <a:buNone/>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3 2 1</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20000"/>
              </a:lnSpc>
              <a:spcBef>
                <a:spcPts val="0"/>
              </a:spcBef>
              <a:spcAft>
                <a:spcPts val="0"/>
              </a:spcAft>
              <a:buSzTx/>
              <a:buNone/>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1</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20000"/>
              </a:lnSpc>
              <a:spcBef>
                <a:spcPts val="0"/>
              </a:spcBef>
              <a:spcAft>
                <a:spcPts val="0"/>
              </a:spcAft>
              <a:buSzTx/>
              <a:buNone/>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2</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20000"/>
              </a:lnSpc>
              <a:spcBef>
                <a:spcPts val="0"/>
              </a:spcBef>
              <a:spcAft>
                <a:spcPts val="0"/>
              </a:spcAft>
              <a:buSzTx/>
              <a:buNone/>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3</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600"/>
              </a:spcBef>
              <a:spcAft>
                <a:spcPts val="0"/>
              </a:spcAft>
              <a:buSzTx/>
              <a:buNone/>
            </a:pPr>
            <a:endPar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内容占位符 13"/>
          <p:cNvSpPr>
            <a:spLocks noGrp="1"/>
          </p:cNvSpPr>
          <p:nvPr/>
        </p:nvSpPr>
        <p:spPr>
          <a:xfrm>
            <a:off x="8977630" y="1728470"/>
            <a:ext cx="2390775" cy="2225040"/>
          </a:xfrm>
          <a:prstGeom prst="rect">
            <a:avLst/>
          </a:prstGeom>
        </p:spPr>
        <p:txBody>
          <a:bodyPr vert="horz" wrap="square" lIns="91440" tIns="45720" rIns="91440" bIns="45720" rtlCol="0" anchor="t" anchorCtr="0">
            <a:noAutofit/>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marL="0" lvl="0" indent="0" algn="l" fontAlgn="auto">
              <a:lnSpc>
                <a:spcPct val="160000"/>
              </a:lnSpc>
              <a:spcBef>
                <a:spcPts val="600"/>
              </a:spcBef>
              <a:spcAft>
                <a:spcPts val="0"/>
              </a:spcAft>
              <a:buSzTx/>
              <a:buNone/>
            </a:pPr>
            <a:r>
              <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输出样例</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20000"/>
              </a:lnSpc>
              <a:spcBef>
                <a:spcPts val="0"/>
              </a:spcBef>
              <a:spcAft>
                <a:spcPts val="0"/>
              </a:spcAft>
              <a:buSzTx/>
              <a:buNone/>
            </a:pP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1</a:t>
            </a:r>
            <a:endPar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内容占位符 13"/>
          <p:cNvSpPr>
            <a:spLocks noGrp="1"/>
          </p:cNvSpPr>
          <p:nvPr/>
        </p:nvSpPr>
        <p:spPr>
          <a:xfrm>
            <a:off x="7174230" y="4098290"/>
            <a:ext cx="4765675" cy="1584325"/>
          </a:xfrm>
          <a:prstGeom prst="rect">
            <a:avLst/>
          </a:prstGeom>
        </p:spPr>
        <p:txBody>
          <a:bodyPr vert="horz" wrap="square" lIns="91440" tIns="45720" rIns="91440" bIns="45720" rtlCol="0" anchor="t" anchorCtr="0">
            <a:noAutofit/>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marL="0" lvl="0" indent="0" algn="l" fontAlgn="auto">
              <a:lnSpc>
                <a:spcPct val="160000"/>
              </a:lnSpc>
              <a:spcBef>
                <a:spcPts val="600"/>
              </a:spcBef>
              <a:spcAft>
                <a:spcPts val="0"/>
              </a:spcAft>
              <a:buSzTx/>
              <a:buNone/>
            </a:pPr>
            <a:r>
              <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样例分析</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0"/>
              </a:spcBef>
              <a:spcAft>
                <a:spcPts val="0"/>
              </a:spcAft>
              <a:buSzTx/>
              <a:buNone/>
            </a:pP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个单位时间内，用机器处理第</a:t>
            </a: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件衣服，其他两件衣服自然晒干。</a:t>
            </a:r>
            <a:endPar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71" name="内容占位符 13"/>
          <p:cNvSpPr>
            <a:spLocks noGrp="1"/>
          </p:cNvSpPr>
          <p:nvPr>
            <p:ph idx="4294967295"/>
          </p:nvPr>
        </p:nvSpPr>
        <p:spPr>
          <a:xfrm>
            <a:off x="504190" y="1656715"/>
            <a:ext cx="10579735" cy="3903980"/>
          </a:xfrm>
        </p:spPr>
        <p:txBody>
          <a:bodyPr vert="horz" wrap="square" lIns="91440" tIns="45720" rIns="91440" bIns="45720" rtlCol="0" anchor="t" anchorCtr="0">
            <a:noAutofit/>
          </a:bodyPr>
          <a:p>
            <a:pPr marL="0" lvl="0" indent="0" algn="l" fontAlgn="auto">
              <a:lnSpc>
                <a:spcPct val="160000"/>
              </a:lnSpc>
              <a:spcBef>
                <a:spcPts val="600"/>
              </a:spcBef>
              <a:spcAft>
                <a:spcPts val="0"/>
              </a:spcAft>
              <a:buSzTx/>
              <a:buNone/>
            </a:pPr>
            <a:r>
              <a:rPr dirty="0">
                <a:latin typeface="微软雅黑" panose="020B0503020204020204" pitchFamily="34" charset="-122"/>
                <a:ea typeface="微软雅黑" panose="020B0503020204020204" pitchFamily="34" charset="-122"/>
                <a:cs typeface="微软雅黑" panose="020B0503020204020204" pitchFamily="34" charset="-122"/>
                <a:sym typeface="+mn-ea"/>
              </a:rPr>
              <a:t>衣服在自然条件下单位时间可以晒干</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a:t>
            </a:r>
            <a:r>
              <a:rPr 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dirty="0">
                <a:latin typeface="微软雅黑" panose="020B0503020204020204" pitchFamily="34" charset="-122"/>
                <a:ea typeface="微软雅黑" panose="020B0503020204020204" pitchFamily="34" charset="-122"/>
                <a:cs typeface="微软雅黑" panose="020B0503020204020204" pitchFamily="34" charset="-122"/>
                <a:sym typeface="+mn-ea"/>
              </a:rPr>
              <a:t>点湿度，使用烘衣机可以叠加烘干</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B</a:t>
            </a:r>
            <a:r>
              <a:rPr 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dirty="0">
                <a:latin typeface="微软雅黑" panose="020B0503020204020204" pitchFamily="34" charset="-122"/>
                <a:ea typeface="微软雅黑" panose="020B0503020204020204" pitchFamily="34" charset="-122"/>
                <a:cs typeface="微软雅黑" panose="020B0503020204020204" pitchFamily="34" charset="-122"/>
                <a:sym typeface="+mn-ea"/>
              </a:rPr>
              <a:t>点湿度。</a:t>
            </a:r>
            <a:endParaRPr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60000"/>
              </a:lnSpc>
              <a:spcBef>
                <a:spcPts val="600"/>
              </a:spcBef>
              <a:spcAft>
                <a:spcPts val="0"/>
              </a:spcAft>
              <a:buSzTx/>
              <a:buNone/>
            </a:pPr>
            <a:r>
              <a:rPr dirty="0">
                <a:latin typeface="微软雅黑" panose="020B0503020204020204" pitchFamily="34" charset="-122"/>
                <a:ea typeface="微软雅黑" panose="020B0503020204020204" pitchFamily="34" charset="-122"/>
                <a:cs typeface="微软雅黑" panose="020B0503020204020204" pitchFamily="34" charset="-122"/>
                <a:sym typeface="+mn-ea"/>
              </a:rPr>
              <a:t>仅拥有</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dirty="0">
                <a:latin typeface="微软雅黑" panose="020B0503020204020204" pitchFamily="34" charset="-122"/>
                <a:ea typeface="微软雅黑" panose="020B0503020204020204" pitchFamily="34" charset="-122"/>
                <a:cs typeface="微软雅黑" panose="020B0503020204020204" pitchFamily="34" charset="-122"/>
                <a:sym typeface="+mn-ea"/>
              </a:rPr>
              <a:t>台烘衣机，单位时间内只能</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dirty="0">
                <a:latin typeface="微软雅黑" panose="020B0503020204020204" pitchFamily="34" charset="-122"/>
                <a:ea typeface="微软雅黑" panose="020B0503020204020204" pitchFamily="34" charset="-122"/>
                <a:cs typeface="微软雅黑" panose="020B0503020204020204" pitchFamily="34" charset="-122"/>
                <a:sym typeface="+mn-ea"/>
              </a:rPr>
              <a:t>件衣服使用。</a:t>
            </a:r>
            <a:endParaRPr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60000"/>
              </a:lnSpc>
              <a:spcBef>
                <a:spcPts val="600"/>
              </a:spcBef>
              <a:spcAft>
                <a:spcPts val="0"/>
              </a:spcAft>
              <a:buSzTx/>
              <a:buNone/>
            </a:pPr>
            <a:r>
              <a:rPr dirty="0">
                <a:latin typeface="微软雅黑" panose="020B0503020204020204" pitchFamily="34" charset="-122"/>
                <a:ea typeface="微软雅黑" panose="020B0503020204020204" pitchFamily="34" charset="-122"/>
                <a:cs typeface="微软雅黑" panose="020B0503020204020204" pitchFamily="34" charset="-122"/>
                <a:sym typeface="+mn-ea"/>
              </a:rPr>
              <a:t>N件衣服湿度不同（输入），求出弄干所有衣服的最少时间</a:t>
            </a:r>
            <a:br>
              <a:rPr dirty="0">
                <a:latin typeface="微软雅黑" panose="020B0503020204020204" pitchFamily="34" charset="-122"/>
                <a:ea typeface="微软雅黑" panose="020B0503020204020204" pitchFamily="34" charset="-122"/>
                <a:cs typeface="微软雅黑" panose="020B0503020204020204" pitchFamily="34" charset="-122"/>
                <a:sym typeface="+mn-ea"/>
              </a:rPr>
            </a:br>
            <a:r>
              <a:rPr dirty="0">
                <a:latin typeface="微软雅黑" panose="020B0503020204020204" pitchFamily="34" charset="-122"/>
                <a:ea typeface="微软雅黑" panose="020B0503020204020204" pitchFamily="34" charset="-122"/>
                <a:cs typeface="微软雅黑" panose="020B0503020204020204" pitchFamily="34" charset="-122"/>
                <a:sym typeface="+mn-ea"/>
              </a:rPr>
              <a:t>（湿度为</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0</a:t>
            </a:r>
            <a:r>
              <a:rPr 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dirty="0">
                <a:latin typeface="微软雅黑" panose="020B0503020204020204" pitchFamily="34" charset="-122"/>
                <a:ea typeface="微软雅黑" panose="020B0503020204020204" pitchFamily="34" charset="-122"/>
                <a:cs typeface="微软雅黑" panose="020B0503020204020204" pitchFamily="34" charset="-122"/>
                <a:sym typeface="+mn-ea"/>
              </a:rPr>
              <a:t>为干）。</a:t>
            </a:r>
            <a:endParaRPr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no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【例</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】洗衣服</a:t>
            </a:r>
            <a:endPar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71" name="内容占位符 13"/>
          <p:cNvSpPr>
            <a:spLocks noGrp="1"/>
          </p:cNvSpPr>
          <p:nvPr>
            <p:ph idx="4294967295"/>
          </p:nvPr>
        </p:nvSpPr>
        <p:spPr>
          <a:xfrm>
            <a:off x="504190" y="1656715"/>
            <a:ext cx="10734675" cy="3903980"/>
          </a:xfrm>
        </p:spPr>
        <p:txBody>
          <a:bodyPr vert="horz" wrap="square" lIns="91440" tIns="45720" rIns="91440" bIns="45720" rtlCol="0" anchor="t" anchorCtr="0">
            <a:noAutofit/>
          </a:bodyPr>
          <a:p>
            <a:pPr marL="0" lvl="0" indent="0" algn="l" fontAlgn="auto">
              <a:lnSpc>
                <a:spcPct val="150000"/>
              </a:lnSpc>
              <a:spcBef>
                <a:spcPts val="600"/>
              </a:spcBef>
              <a:spcAft>
                <a:spcPts val="0"/>
              </a:spcAft>
              <a:buSzTx/>
              <a:buNone/>
              <a:extLst>
                <a:ext uri="{35155182-B16C-46BC-9424-99874614C6A1}">
                  <wpsdc:indentchars xmlns:wpsdc="http://www.wps.cn/officeDocument/2017/drawingmlCustomData" val="0" checksum="3075310090"/>
                </a:ext>
              </a:extLst>
            </a:pPr>
            <a:r>
              <a:rPr sz="3200" b="1" dirty="0">
                <a:latin typeface="微软雅黑" panose="020B0503020204020204" pitchFamily="34" charset="-122"/>
                <a:ea typeface="微软雅黑" panose="020B0503020204020204" pitchFamily="34" charset="-122"/>
                <a:cs typeface="微软雅黑" panose="020B0503020204020204" pitchFamily="34" charset="-122"/>
                <a:sym typeface="+mn-ea"/>
              </a:rPr>
              <a:t>方法1：</a:t>
            </a:r>
            <a:r>
              <a:rPr lang="zh-CN" sz="3200" b="1" dirty="0">
                <a:latin typeface="微软雅黑" panose="020B0503020204020204" pitchFamily="34" charset="-122"/>
                <a:ea typeface="微软雅黑" panose="020B0503020204020204" pitchFamily="34" charset="-122"/>
                <a:cs typeface="微软雅黑" panose="020B0503020204020204" pitchFamily="34" charset="-122"/>
                <a:sym typeface="+mn-ea"/>
              </a:rPr>
              <a:t>使</a:t>
            </a:r>
            <a:r>
              <a:rPr sz="3200" b="1" dirty="0">
                <a:latin typeface="微软雅黑" panose="020B0503020204020204" pitchFamily="34" charset="-122"/>
                <a:ea typeface="微软雅黑" panose="020B0503020204020204" pitchFamily="34" charset="-122"/>
                <a:cs typeface="微软雅黑" panose="020B0503020204020204" pitchFamily="34" charset="-122"/>
                <a:sym typeface="+mn-ea"/>
              </a:rPr>
              <a:t>用贪心</a:t>
            </a:r>
            <a:endParaRPr lang="zh-CN" sz="3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20000"/>
              </a:lnSpc>
              <a:spcBef>
                <a:spcPts val="0"/>
              </a:spcBef>
              <a:spcAft>
                <a:spcPts val="0"/>
              </a:spcAft>
              <a:buSzTx/>
              <a:buNone/>
            </a:pPr>
            <a:r>
              <a:rPr sz="2000" dirty="0">
                <a:latin typeface="微软雅黑" panose="020B0503020204020204" pitchFamily="34" charset="-122"/>
                <a:ea typeface="微软雅黑" panose="020B0503020204020204" pitchFamily="34" charset="-122"/>
                <a:cs typeface="微软雅黑" panose="020B0503020204020204" pitchFamily="34" charset="-122"/>
                <a:sym typeface="+mn-ea"/>
              </a:rPr>
              <a:t>显然，</a:t>
            </a:r>
            <a:r>
              <a:rPr 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按照贪心思想，</a:t>
            </a:r>
            <a:r>
              <a:rPr sz="2000" dirty="0">
                <a:latin typeface="微软雅黑" panose="020B0503020204020204" pitchFamily="34" charset="-122"/>
                <a:ea typeface="微软雅黑" panose="020B0503020204020204" pitchFamily="34" charset="-122"/>
                <a:cs typeface="微软雅黑" panose="020B0503020204020204" pitchFamily="34" charset="-122"/>
                <a:sym typeface="+mn-ea"/>
              </a:rPr>
              <a:t>烘衣机应该处理湿度最大的衣服</a:t>
            </a:r>
            <a:r>
              <a:rPr 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每个单位时间，找出湿度最大的衣服使用烘干机处理，这样可以确保答案最优。</a:t>
            </a:r>
            <a:endParaRPr lang="zh-CN"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20000"/>
              </a:lnSpc>
              <a:spcBef>
                <a:spcPts val="0"/>
              </a:spcBef>
              <a:spcAft>
                <a:spcPts val="0"/>
              </a:spcAft>
              <a:buSzTx/>
              <a:buNone/>
            </a:pPr>
            <a:endPar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20000"/>
              </a:lnSpc>
              <a:spcBef>
                <a:spcPts val="0"/>
              </a:spcBef>
              <a:spcAft>
                <a:spcPts val="0"/>
              </a:spcAft>
              <a:buSzTx/>
              <a:buNone/>
            </a:pPr>
            <a:r>
              <a:rPr lang="zh-CN" b="1" dirty="0">
                <a:latin typeface="微软雅黑" panose="020B0503020204020204" pitchFamily="34" charset="-122"/>
                <a:ea typeface="微软雅黑" panose="020B0503020204020204" pitchFamily="34" charset="-122"/>
                <a:cs typeface="微软雅黑" panose="020B0503020204020204" pitchFamily="34" charset="-122"/>
                <a:sym typeface="+mn-ea"/>
              </a:rPr>
              <a:t>贪心算法思路</a:t>
            </a:r>
            <a:endParaRPr lang="zh-CN"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20000"/>
              </a:lnSpc>
              <a:spcBef>
                <a:spcPts val="0"/>
              </a:spcBef>
              <a:spcAft>
                <a:spcPts val="0"/>
              </a:spcAft>
              <a:buSzTx/>
              <a:buNone/>
            </a:pP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设单位时间内</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自然晒干的湿度</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是</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 A </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，烘衣机</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烘干</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的</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湿度</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是</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200" dirty="0">
                <a:latin typeface="微软雅黑" panose="020B0503020204020204" pitchFamily="34" charset="-122"/>
                <a:ea typeface="微软雅黑" panose="020B0503020204020204" pitchFamily="34" charset="-122"/>
                <a:cs typeface="微软雅黑" panose="020B0503020204020204" pitchFamily="34" charset="-122"/>
                <a:sym typeface="+mn-ea"/>
              </a:rPr>
              <a:t>B</a:t>
            </a:r>
            <a:r>
              <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，当前时间是</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 k </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20000"/>
              </a:lnSpc>
              <a:spcBef>
                <a:spcPts val="0"/>
              </a:spcBef>
              <a:spcAft>
                <a:spcPts val="0"/>
              </a:spcAft>
              <a:buSzTx/>
              <a:buNone/>
            </a:pP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1. </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找出当前最大的湿度值</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 MaxB</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，可以用排序，可以用哈希，也可以用优先队列。</a:t>
            </a:r>
            <a:endPar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20000"/>
              </a:lnSpc>
              <a:spcBef>
                <a:spcPts val="0"/>
              </a:spcBef>
              <a:spcAft>
                <a:spcPts val="0"/>
              </a:spcAft>
              <a:buSzTx/>
              <a:buNone/>
            </a:pP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2. </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将</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 MaxB </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减去</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 B </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后放回到队伍中，找出烘干机处理后的最大湿度值</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 MaxA</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20000"/>
              </a:lnSpc>
              <a:spcBef>
                <a:spcPts val="0"/>
              </a:spcBef>
              <a:spcAft>
                <a:spcPts val="0"/>
              </a:spcAft>
              <a:buSzTx/>
              <a:buNone/>
            </a:pP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3. </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如果</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 MaxA &gt;= A*k , </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则</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 k </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即为最优解，否则</a:t>
            </a:r>
            <a:r>
              <a:rPr lang="en-US" altLang="zh-CN" sz="2200" dirty="0">
                <a:latin typeface="微软雅黑" panose="020B0503020204020204" pitchFamily="34" charset="-122"/>
                <a:ea typeface="微软雅黑" panose="020B0503020204020204" pitchFamily="34" charset="-122"/>
                <a:cs typeface="微软雅黑" panose="020B0503020204020204" pitchFamily="34" charset="-122"/>
                <a:sym typeface="+mn-ea"/>
              </a:rPr>
              <a:t> k+1 </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进入下一轮循环。</a:t>
            </a:r>
            <a:endParaRPr lang="zh-CN"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00000"/>
              </a:lnSpc>
              <a:spcBef>
                <a:spcPts val="600"/>
              </a:spcBef>
              <a:spcAft>
                <a:spcPts val="0"/>
              </a:spcAft>
              <a:buSzTx/>
              <a:buNone/>
            </a:pPr>
            <a:endParaRPr sz="2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no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【算法分析】</a:t>
            </a:r>
            <a:endPar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71">
                                            <p:txEl>
                                              <p:pRg st="0" end="0"/>
                                            </p:txEl>
                                          </p:spTgt>
                                        </p:tgtEl>
                                        <p:attrNameLst>
                                          <p:attrName>style.visibility</p:attrName>
                                        </p:attrNameLst>
                                      </p:cBhvr>
                                      <p:to>
                                        <p:strVal val="visible"/>
                                      </p:to>
                                    </p:set>
                                    <p:animEffect transition="in" filter="fade">
                                      <p:cBhvr>
                                        <p:cTn id="7" dur="500"/>
                                        <p:tgtEl>
                                          <p:spTgt spid="112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71">
                                            <p:txEl>
                                              <p:pRg st="1" end="1"/>
                                            </p:txEl>
                                          </p:spTgt>
                                        </p:tgtEl>
                                        <p:attrNameLst>
                                          <p:attrName>style.visibility</p:attrName>
                                        </p:attrNameLst>
                                      </p:cBhvr>
                                      <p:to>
                                        <p:strVal val="visible"/>
                                      </p:to>
                                    </p:set>
                                    <p:animEffect transition="in" filter="fade">
                                      <p:cBhvr>
                                        <p:cTn id="12" dur="500"/>
                                        <p:tgtEl>
                                          <p:spTgt spid="112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71">
                                            <p:txEl>
                                              <p:pRg st="3" end="3"/>
                                            </p:txEl>
                                          </p:spTgt>
                                        </p:tgtEl>
                                        <p:attrNameLst>
                                          <p:attrName>style.visibility</p:attrName>
                                        </p:attrNameLst>
                                      </p:cBhvr>
                                      <p:to>
                                        <p:strVal val="visible"/>
                                      </p:to>
                                    </p:set>
                                    <p:animEffect transition="in" filter="fade">
                                      <p:cBhvr>
                                        <p:cTn id="17" dur="500"/>
                                        <p:tgtEl>
                                          <p:spTgt spid="1127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71">
                                            <p:txEl>
                                              <p:pRg st="4" end="4"/>
                                            </p:txEl>
                                          </p:spTgt>
                                        </p:tgtEl>
                                        <p:attrNameLst>
                                          <p:attrName>style.visibility</p:attrName>
                                        </p:attrNameLst>
                                      </p:cBhvr>
                                      <p:to>
                                        <p:strVal val="visible"/>
                                      </p:to>
                                    </p:set>
                                    <p:animEffect transition="in" filter="fade">
                                      <p:cBhvr>
                                        <p:cTn id="22" dur="500"/>
                                        <p:tgtEl>
                                          <p:spTgt spid="11271">
                                            <p:txEl>
                                              <p:pRg st="4" end="4"/>
                                            </p:txEl>
                                          </p:spTgt>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1271">
                                            <p:txEl>
                                              <p:pRg st="5" end="5"/>
                                            </p:txEl>
                                          </p:spTgt>
                                        </p:tgtEl>
                                        <p:attrNameLst>
                                          <p:attrName>style.visibility</p:attrName>
                                        </p:attrNameLst>
                                      </p:cBhvr>
                                      <p:to>
                                        <p:strVal val="visible"/>
                                      </p:to>
                                    </p:set>
                                    <p:animEffect transition="in" filter="fade">
                                      <p:cBhvr>
                                        <p:cTn id="26" dur="500"/>
                                        <p:tgtEl>
                                          <p:spTgt spid="11271">
                                            <p:txEl>
                                              <p:pRg st="5" end="5"/>
                                            </p:txEl>
                                          </p:spTgt>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1271">
                                            <p:txEl>
                                              <p:pRg st="6" end="6"/>
                                            </p:txEl>
                                          </p:spTgt>
                                        </p:tgtEl>
                                        <p:attrNameLst>
                                          <p:attrName>style.visibility</p:attrName>
                                        </p:attrNameLst>
                                      </p:cBhvr>
                                      <p:to>
                                        <p:strVal val="visible"/>
                                      </p:to>
                                    </p:set>
                                    <p:animEffect transition="in" filter="fade">
                                      <p:cBhvr>
                                        <p:cTn id="30" dur="500"/>
                                        <p:tgtEl>
                                          <p:spTgt spid="11271">
                                            <p:txEl>
                                              <p:pRg st="6" end="6"/>
                                            </p:txEl>
                                          </p:spTgt>
                                        </p:tgtEl>
                                      </p:cBhvr>
                                    </p:animEffec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11271">
                                            <p:txEl>
                                              <p:pRg st="7" end="7"/>
                                            </p:txEl>
                                          </p:spTgt>
                                        </p:tgtEl>
                                        <p:attrNameLst>
                                          <p:attrName>style.visibility</p:attrName>
                                        </p:attrNameLst>
                                      </p:cBhvr>
                                      <p:to>
                                        <p:strVal val="visible"/>
                                      </p:to>
                                    </p:set>
                                    <p:animEffect transition="in" filter="fade">
                                      <p:cBhvr>
                                        <p:cTn id="34" dur="500"/>
                                        <p:tgtEl>
                                          <p:spTgt spid="112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no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【核心代码】</a:t>
            </a:r>
            <a:endPar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9" name="组合 8"/>
          <p:cNvGrpSpPr/>
          <p:nvPr/>
        </p:nvGrpSpPr>
        <p:grpSpPr>
          <a:xfrm>
            <a:off x="909320" y="1844675"/>
            <a:ext cx="4319905" cy="4140200"/>
            <a:chOff x="980" y="2905"/>
            <a:chExt cx="6803" cy="6520"/>
          </a:xfrm>
        </p:grpSpPr>
        <p:pic>
          <p:nvPicPr>
            <p:cNvPr id="5" name="图片 4"/>
            <p:cNvPicPr>
              <a:picLocks noChangeAspect="1"/>
            </p:cNvPicPr>
            <p:nvPr>
              <p:custDataLst>
                <p:tags r:id="rId2"/>
              </p:custDataLst>
            </p:nvPr>
          </p:nvPicPr>
          <p:blipFill>
            <a:blip r:embed="rId3">
              <a:clrChange>
                <a:clrFrom>
                  <a:srgbClr val="FFFFFF">
                    <a:alpha val="100000"/>
                  </a:srgbClr>
                </a:clrFrom>
                <a:clrTo>
                  <a:srgbClr val="FFFFFF">
                    <a:alpha val="100000"/>
                    <a:alpha val="0"/>
                  </a:srgbClr>
                </a:clrTo>
              </a:clrChange>
            </a:blip>
            <a:stretch>
              <a:fillRect/>
            </a:stretch>
          </p:blipFill>
          <p:spPr>
            <a:xfrm>
              <a:off x="1148" y="3051"/>
              <a:ext cx="5234" cy="5672"/>
            </a:xfrm>
            <a:prstGeom prst="rect">
              <a:avLst/>
            </a:prstGeom>
            <a:ln w="28575">
              <a:noFill/>
            </a:ln>
          </p:spPr>
        </p:pic>
        <p:sp>
          <p:nvSpPr>
            <p:cNvPr id="7" name="矩形 6"/>
            <p:cNvSpPr/>
            <p:nvPr/>
          </p:nvSpPr>
          <p:spPr>
            <a:xfrm>
              <a:off x="980" y="2905"/>
              <a:ext cx="6803" cy="6520"/>
            </a:xfrm>
            <a:prstGeom prst="rect">
              <a:avLst/>
            </a:prstGeom>
            <a:noFill/>
            <a:ln w="28575">
              <a:solidFill>
                <a:srgbClr val="4680A3"/>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0" name="组合 9"/>
          <p:cNvGrpSpPr/>
          <p:nvPr/>
        </p:nvGrpSpPr>
        <p:grpSpPr>
          <a:xfrm>
            <a:off x="6489700" y="1828165"/>
            <a:ext cx="4319905" cy="4140200"/>
            <a:chOff x="8864" y="2879"/>
            <a:chExt cx="6803" cy="6520"/>
          </a:xfrm>
        </p:grpSpPr>
        <p:pic>
          <p:nvPicPr>
            <p:cNvPr id="6" name="图片 5"/>
            <p:cNvPicPr>
              <a:picLocks noChangeAspect="1"/>
            </p:cNvPicPr>
            <p:nvPr>
              <p:custDataLst>
                <p:tags r:id="rId4"/>
              </p:custDataLst>
            </p:nvPr>
          </p:nvPicPr>
          <p:blipFill>
            <a:blip r:embed="rId5">
              <a:clrChange>
                <a:clrFrom>
                  <a:srgbClr val="FFFFFF">
                    <a:alpha val="100000"/>
                  </a:srgbClr>
                </a:clrFrom>
                <a:clrTo>
                  <a:srgbClr val="FFFFFF">
                    <a:alpha val="100000"/>
                    <a:alpha val="0"/>
                  </a:srgbClr>
                </a:clrTo>
              </a:clrChange>
            </a:blip>
            <a:stretch>
              <a:fillRect/>
            </a:stretch>
          </p:blipFill>
          <p:spPr>
            <a:xfrm>
              <a:off x="9104" y="3017"/>
              <a:ext cx="4665" cy="6227"/>
            </a:xfrm>
            <a:prstGeom prst="rect">
              <a:avLst/>
            </a:prstGeom>
            <a:ln w="28575">
              <a:noFill/>
            </a:ln>
          </p:spPr>
        </p:pic>
        <p:sp>
          <p:nvSpPr>
            <p:cNvPr id="8" name="矩形 7"/>
            <p:cNvSpPr/>
            <p:nvPr>
              <p:custDataLst>
                <p:tags r:id="rId6"/>
              </p:custDataLst>
            </p:nvPr>
          </p:nvSpPr>
          <p:spPr>
            <a:xfrm>
              <a:off x="8864" y="2879"/>
              <a:ext cx="6803" cy="6520"/>
            </a:xfrm>
            <a:prstGeom prst="rect">
              <a:avLst/>
            </a:prstGeom>
            <a:noFill/>
            <a:ln w="28575">
              <a:solidFill>
                <a:srgbClr val="4680A3"/>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1" name="文本框 10"/>
          <p:cNvSpPr txBox="1"/>
          <p:nvPr/>
        </p:nvSpPr>
        <p:spPr>
          <a:xfrm>
            <a:off x="2975610" y="5301615"/>
            <a:ext cx="2232000" cy="58356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使用数组排序处理数据</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时间复杂度</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 O(n</a:t>
            </a:r>
            <a:r>
              <a:rPr lang="en-US" altLang="zh-CN" sz="1600" baseline="30000">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logn)</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文本框 11"/>
          <p:cNvSpPr txBox="1"/>
          <p:nvPr/>
        </p:nvSpPr>
        <p:spPr>
          <a:xfrm>
            <a:off x="8545830" y="5301615"/>
            <a:ext cx="2232000" cy="58356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使用</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优先队列处理数据</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时间复杂度</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 O(n</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*logn)</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71" name="内容占位符 13"/>
          <p:cNvSpPr>
            <a:spLocks noGrp="1"/>
          </p:cNvSpPr>
          <p:nvPr>
            <p:ph idx="4294967295"/>
          </p:nvPr>
        </p:nvSpPr>
        <p:spPr>
          <a:xfrm>
            <a:off x="504190" y="1656715"/>
            <a:ext cx="10219690" cy="4189730"/>
          </a:xfrm>
        </p:spPr>
        <p:txBody>
          <a:bodyPr vert="horz" wrap="square" lIns="91440" tIns="45720" rIns="91440" bIns="45720" rtlCol="0" anchor="t" anchorCtr="0">
            <a:noAutofit/>
          </a:bodyPr>
          <a:p>
            <a:pPr marL="0" lvl="0" indent="0" algn="l" fontAlgn="auto">
              <a:lnSpc>
                <a:spcPct val="150000"/>
              </a:lnSpc>
              <a:spcBef>
                <a:spcPts val="600"/>
              </a:spcBef>
              <a:spcAft>
                <a:spcPts val="0"/>
              </a:spcAft>
              <a:buSzTx/>
              <a:buNone/>
              <a:extLst>
                <a:ext uri="{35155182-B16C-46BC-9424-99874614C6A1}">
                  <wpsdc:indentchars xmlns:wpsdc="http://www.wps.cn/officeDocument/2017/drawingmlCustomData" val="0" checksum="3075310090"/>
                </a:ext>
              </a:extLst>
            </a:pPr>
            <a:r>
              <a:rPr sz="3200" b="1" dirty="0">
                <a:latin typeface="微软雅黑" panose="020B0503020204020204" pitchFamily="34" charset="-122"/>
                <a:ea typeface="微软雅黑" panose="020B0503020204020204" pitchFamily="34" charset="-122"/>
                <a:cs typeface="微软雅黑" panose="020B0503020204020204" pitchFamily="34" charset="-122"/>
                <a:sym typeface="+mn-ea"/>
              </a:rPr>
              <a:t>方法2：二分答案</a:t>
            </a:r>
            <a:endParaRPr lang="zh-CN" altLang="en-US" sz="3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50000"/>
              </a:lnSpc>
              <a:spcBef>
                <a:spcPts val="0"/>
              </a:spcBef>
              <a:spcAft>
                <a:spcPts val="0"/>
              </a:spcAft>
              <a:buSzTx/>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二分答案可行性分析</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 indent="-342900" fontAlgn="auto">
              <a:lnSpc>
                <a:spcPct val="150000"/>
              </a:lnSpc>
              <a:spcBef>
                <a:spcPts val="600"/>
              </a:spcBef>
              <a:buClr>
                <a:srgbClr val="000000"/>
              </a:buClr>
              <a:buSzPct val="80000"/>
              <a:buFont typeface="Wingdings" panose="05000000000000000000" charset="0"/>
              <a:buChar char="l"/>
            </a:pPr>
            <a:r>
              <a:rPr lang="zh-CN" altLang="en-US" dirty="0">
                <a:latin typeface="微软雅黑" panose="020B0503020204020204" pitchFamily="34" charset="-122"/>
                <a:ea typeface="微软雅黑" panose="020B0503020204020204" pitchFamily="34" charset="-122"/>
                <a:sym typeface="+mn-ea"/>
              </a:rPr>
              <a:t>是不是最优化问题：可行的最小时间（最大的值最小问题）</a:t>
            </a:r>
            <a:endParaRPr lang="en-US" altLang="zh-CN" dirty="0">
              <a:latin typeface="微软雅黑" panose="020B0503020204020204" pitchFamily="34" charset="-122"/>
              <a:ea typeface="微软雅黑" panose="020B0503020204020204" pitchFamily="34" charset="-122"/>
            </a:endParaRPr>
          </a:p>
          <a:p>
            <a:pPr marL="38100" indent="-342900" fontAlgn="auto">
              <a:lnSpc>
                <a:spcPct val="150000"/>
              </a:lnSpc>
              <a:spcBef>
                <a:spcPts val="600"/>
              </a:spcBef>
              <a:buClr>
                <a:srgbClr val="000000"/>
              </a:buClr>
              <a:buSzPct val="80000"/>
              <a:buFont typeface="Wingdings" panose="05000000000000000000" charset="0"/>
              <a:buChar char="l"/>
            </a:pPr>
            <a:r>
              <a:rPr lang="zh-CN" altLang="en-US" dirty="0">
                <a:latin typeface="微软雅黑" panose="020B0503020204020204" pitchFamily="34" charset="-122"/>
                <a:ea typeface="微软雅黑" panose="020B0503020204020204" pitchFamily="34" charset="-122"/>
                <a:sym typeface="+mn-ea"/>
              </a:rPr>
              <a:t>数据是否具有单调性：</a:t>
            </a:r>
            <a:r>
              <a:rPr lang="zh-CN" altLang="zh-CN" dirty="0">
                <a:latin typeface="微软雅黑" panose="020B0503020204020204" pitchFamily="34" charset="-122"/>
                <a:ea typeface="微软雅黑" panose="020B0503020204020204" pitchFamily="34" charset="-122"/>
                <a:sym typeface="+mn-ea"/>
              </a:rPr>
              <a:t>烘衣机</a:t>
            </a:r>
            <a:r>
              <a:rPr lang="zh-CN" altLang="en-US" dirty="0">
                <a:latin typeface="微软雅黑" panose="020B0503020204020204" pitchFamily="34" charset="-122"/>
                <a:ea typeface="微软雅黑" panose="020B0503020204020204" pitchFamily="34" charset="-122"/>
                <a:sym typeface="+mn-ea"/>
              </a:rPr>
              <a:t>使用时间越长，衣服干得越快</a:t>
            </a:r>
            <a:endParaRPr lang="zh-CN" altLang="en-US" dirty="0">
              <a:latin typeface="微软雅黑" panose="020B0503020204020204" pitchFamily="34" charset="-122"/>
              <a:ea typeface="微软雅黑" panose="020B0503020204020204" pitchFamily="34" charset="-122"/>
              <a:sym typeface="+mn-ea"/>
            </a:endParaRPr>
          </a:p>
          <a:p>
            <a:pPr marL="38100" indent="-342900" fontAlgn="auto">
              <a:lnSpc>
                <a:spcPct val="150000"/>
              </a:lnSpc>
              <a:spcBef>
                <a:spcPts val="600"/>
              </a:spcBef>
              <a:buClr>
                <a:srgbClr val="000000"/>
              </a:buClr>
              <a:buSzPct val="80000"/>
              <a:buFont typeface="Wingdings" panose="05000000000000000000" charset="0"/>
              <a:buChar char="l"/>
            </a:pPr>
            <a:r>
              <a:rPr lang="zh-CN" altLang="en-US" dirty="0">
                <a:latin typeface="微软雅黑" panose="020B0503020204020204" pitchFamily="34" charset="-122"/>
                <a:ea typeface="微软雅黑" panose="020B0503020204020204" pitchFamily="34" charset="-122"/>
                <a:sym typeface="+mn-ea"/>
              </a:rPr>
              <a:t>如何验证答案可行性：烘衣机使用时间</a:t>
            </a:r>
            <a:r>
              <a:rPr lang="en-US" altLang="zh-CN" dirty="0">
                <a:latin typeface="微软雅黑" panose="020B0503020204020204" pitchFamily="34" charset="-122"/>
                <a:ea typeface="微软雅黑" panose="020B0503020204020204" pitchFamily="34" charset="-122"/>
                <a:sym typeface="Wingdings" panose="05000000000000000000" pitchFamily="2" charset="2"/>
              </a:rPr>
              <a:t></a:t>
            </a:r>
            <a:r>
              <a:rPr lang="zh-CN" altLang="en-US" dirty="0">
                <a:latin typeface="微软雅黑" panose="020B0503020204020204" pitchFamily="34" charset="-122"/>
                <a:ea typeface="微软雅黑" panose="020B0503020204020204" pitchFamily="34" charset="-122"/>
                <a:sym typeface="Wingdings" panose="05000000000000000000" pitchFamily="2" charset="2"/>
              </a:rPr>
              <a:t>衣服是否</a:t>
            </a:r>
            <a:r>
              <a:rPr lang="zh-CN" altLang="en-US" dirty="0">
                <a:latin typeface="微软雅黑" panose="020B0503020204020204" pitchFamily="34" charset="-122"/>
                <a:ea typeface="微软雅黑" panose="020B0503020204020204" pitchFamily="34" charset="-122"/>
                <a:sym typeface="Wingdings" panose="05000000000000000000" pitchFamily="2" charset="2"/>
              </a:rPr>
              <a:t>能全部晾干</a:t>
            </a:r>
            <a:endParaRPr lang="zh-CN" altLang="zh-CN" dirty="0">
              <a:latin typeface="微软雅黑" panose="020B0503020204020204" pitchFamily="34" charset="-122"/>
              <a:ea typeface="微软雅黑" panose="020B0503020204020204" pitchFamily="34" charset="-122"/>
            </a:endParaRPr>
          </a:p>
          <a:p>
            <a:pPr marL="0" lvl="0" algn="l" fontAlgn="auto">
              <a:lnSpc>
                <a:spcPct val="120000"/>
              </a:lnSpc>
              <a:spcBef>
                <a:spcPts val="0"/>
              </a:spcBef>
              <a:spcAft>
                <a:spcPts val="0"/>
              </a:spcAft>
              <a:buSzTx/>
              <a:buNone/>
            </a:pP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20000"/>
              </a:lnSpc>
              <a:spcBef>
                <a:spcPts val="0"/>
              </a:spcBef>
              <a:spcAft>
                <a:spcPts val="0"/>
              </a:spcAft>
              <a:buSzTx/>
              <a:buNone/>
            </a:pP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20000"/>
              </a:lnSpc>
              <a:spcBef>
                <a:spcPts val="0"/>
              </a:spcBef>
              <a:spcAft>
                <a:spcPts val="0"/>
              </a:spcAft>
              <a:buSzTx/>
              <a:buNone/>
            </a:pP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20000"/>
              </a:lnSpc>
              <a:spcBef>
                <a:spcPts val="0"/>
              </a:spcBef>
              <a:spcAft>
                <a:spcPts val="0"/>
              </a:spcAft>
              <a:buSzTx/>
              <a:buNone/>
            </a:pP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600"/>
              </a:spcBef>
              <a:spcAft>
                <a:spcPts val="0"/>
              </a:spcAft>
              <a:buSzTx/>
              <a:buNone/>
              <a:extLst>
                <a:ext uri="{35155182-B16C-46BC-9424-99874614C6A1}">
                  <wpsdc:indentchars xmlns:wpsdc="http://www.wps.cn/officeDocument/2017/drawingmlCustomData" val="0" checksum="3407529306"/>
                </a:ext>
              </a:extLst>
            </a:pPr>
            <a:endParaRPr sz="2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00000"/>
              </a:lnSpc>
              <a:spcBef>
                <a:spcPts val="600"/>
              </a:spcBef>
              <a:spcAft>
                <a:spcPts val="0"/>
              </a:spcAft>
              <a:buSzTx/>
              <a:buNone/>
            </a:pPr>
            <a:endParaRPr sz="2200" dirty="0">
              <a:latin typeface="楷体" panose="02010609060101010101" charset="-122"/>
              <a:ea typeface="楷体" panose="02010609060101010101" charset="-122"/>
              <a:cs typeface="楷体" panose="02010609060101010101" charset="-122"/>
              <a:sym typeface="+mn-ea"/>
            </a:endParaRP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no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【算法分析】</a:t>
            </a:r>
            <a:endPar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71">
                                            <p:txEl>
                                              <p:pRg st="0" end="0"/>
                                            </p:txEl>
                                          </p:spTgt>
                                        </p:tgtEl>
                                        <p:attrNameLst>
                                          <p:attrName>style.visibility</p:attrName>
                                        </p:attrNameLst>
                                      </p:cBhvr>
                                      <p:to>
                                        <p:strVal val="visible"/>
                                      </p:to>
                                    </p:set>
                                    <p:animEffect transition="in" filter="fade">
                                      <p:cBhvr>
                                        <p:cTn id="7" dur="500"/>
                                        <p:tgtEl>
                                          <p:spTgt spid="112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71">
                                            <p:txEl>
                                              <p:pRg st="1" end="1"/>
                                            </p:txEl>
                                          </p:spTgt>
                                        </p:tgtEl>
                                        <p:attrNameLst>
                                          <p:attrName>style.visibility</p:attrName>
                                        </p:attrNameLst>
                                      </p:cBhvr>
                                      <p:to>
                                        <p:strVal val="visible"/>
                                      </p:to>
                                    </p:set>
                                    <p:animEffect transition="in" filter="fade">
                                      <p:cBhvr>
                                        <p:cTn id="12" dur="500"/>
                                        <p:tgtEl>
                                          <p:spTgt spid="112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71">
                                            <p:txEl>
                                              <p:pRg st="2" end="2"/>
                                            </p:txEl>
                                          </p:spTgt>
                                        </p:tgtEl>
                                        <p:attrNameLst>
                                          <p:attrName>style.visibility</p:attrName>
                                        </p:attrNameLst>
                                      </p:cBhvr>
                                      <p:to>
                                        <p:strVal val="visible"/>
                                      </p:to>
                                    </p:set>
                                    <p:animEffect transition="in" filter="fade">
                                      <p:cBhvr>
                                        <p:cTn id="17" dur="500"/>
                                        <p:tgtEl>
                                          <p:spTgt spid="112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71">
                                            <p:txEl>
                                              <p:pRg st="3" end="3"/>
                                            </p:txEl>
                                          </p:spTgt>
                                        </p:tgtEl>
                                        <p:attrNameLst>
                                          <p:attrName>style.visibility</p:attrName>
                                        </p:attrNameLst>
                                      </p:cBhvr>
                                      <p:to>
                                        <p:strVal val="visible"/>
                                      </p:to>
                                    </p:set>
                                    <p:animEffect transition="in" filter="fade">
                                      <p:cBhvr>
                                        <p:cTn id="22" dur="500"/>
                                        <p:tgtEl>
                                          <p:spTgt spid="112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271">
                                            <p:txEl>
                                              <p:pRg st="4" end="4"/>
                                            </p:txEl>
                                          </p:spTgt>
                                        </p:tgtEl>
                                        <p:attrNameLst>
                                          <p:attrName>style.visibility</p:attrName>
                                        </p:attrNameLst>
                                      </p:cBhvr>
                                      <p:to>
                                        <p:strVal val="visible"/>
                                      </p:to>
                                    </p:set>
                                    <p:animEffect transition="in" filter="fade">
                                      <p:cBhvr>
                                        <p:cTn id="27" dur="500"/>
                                        <p:tgtEl>
                                          <p:spTgt spid="112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71" name="内容占位符 13"/>
          <p:cNvSpPr>
            <a:spLocks noGrp="1"/>
          </p:cNvSpPr>
          <p:nvPr>
            <p:ph idx="4294967295"/>
          </p:nvPr>
        </p:nvSpPr>
        <p:spPr>
          <a:xfrm>
            <a:off x="504190" y="1728470"/>
            <a:ext cx="11289030" cy="4189730"/>
          </a:xfrm>
        </p:spPr>
        <p:txBody>
          <a:bodyPr vert="horz" wrap="square" lIns="91440" tIns="45720" rIns="91440" bIns="45720" rtlCol="0" anchor="t" anchorCtr="0">
            <a:noAutofit/>
          </a:bodyPr>
          <a:p>
            <a:pPr marL="0" lvl="0" algn="l" fontAlgn="auto">
              <a:lnSpc>
                <a:spcPct val="150000"/>
              </a:lnSpc>
              <a:spcBef>
                <a:spcPts val="0"/>
              </a:spcBef>
              <a:spcAft>
                <a:spcPts val="0"/>
              </a:spcAft>
              <a:buSzTx/>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二分答案程序基本框架</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50000"/>
              </a:lnSpc>
              <a:spcBef>
                <a:spcPts val="600"/>
              </a:spcBef>
              <a:spcAft>
                <a:spcPts val="0"/>
              </a:spcAft>
              <a:buSzTx/>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1. </a:t>
            </a:r>
            <a:r>
              <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设答案</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范围</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L,</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R]</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之间。</a:t>
            </a:r>
            <a:b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b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其中，</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L</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不可取</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R</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可取</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。初始范围是</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(0, 500000]</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50000"/>
              </a:lnSpc>
              <a:spcBef>
                <a:spcPts val="600"/>
              </a:spcBef>
              <a:spcAft>
                <a:spcPts val="0"/>
              </a:spcAft>
              <a:buSzTx/>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2.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对答案做二分查找。</a:t>
            </a:r>
            <a:b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b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mid = (L+R)/2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。如果</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mid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可行，则答案范围修改为</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(L, mid]</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，如果</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mid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不可行，则答案范围修改为</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(mid</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R]</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，直至</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L+1 == R</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为止，输出</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ans = R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50000"/>
              </a:lnSpc>
              <a:spcBef>
                <a:spcPts val="600"/>
              </a:spcBef>
              <a:spcAft>
                <a:spcPts val="0"/>
              </a:spcAft>
              <a:buSzTx/>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3.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验证</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mid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是否可行。</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可以使用</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check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函数验证。</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20000"/>
              </a:lnSpc>
              <a:spcBef>
                <a:spcPts val="0"/>
              </a:spcBef>
              <a:spcAft>
                <a:spcPts val="0"/>
              </a:spcAft>
              <a:buSzTx/>
              <a:buNone/>
            </a:pP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20000"/>
              </a:lnSpc>
              <a:spcBef>
                <a:spcPts val="0"/>
              </a:spcBef>
              <a:spcAft>
                <a:spcPts val="0"/>
              </a:spcAft>
              <a:buSzTx/>
              <a:buNone/>
            </a:pP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20000"/>
              </a:lnSpc>
              <a:spcBef>
                <a:spcPts val="0"/>
              </a:spcBef>
              <a:spcAft>
                <a:spcPts val="0"/>
              </a:spcAft>
              <a:buSzTx/>
              <a:buNone/>
            </a:pP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600"/>
              </a:spcBef>
              <a:spcAft>
                <a:spcPts val="0"/>
              </a:spcAft>
              <a:buSzTx/>
              <a:buNone/>
              <a:extLst>
                <a:ext uri="{35155182-B16C-46BC-9424-99874614C6A1}">
                  <wpsdc:indentchars xmlns:wpsdc="http://www.wps.cn/officeDocument/2017/drawingmlCustomData" val="0" checksum="3407529306"/>
                </a:ext>
              </a:extLst>
            </a:pPr>
            <a:endParaRPr sz="2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00000"/>
              </a:lnSpc>
              <a:spcBef>
                <a:spcPts val="600"/>
              </a:spcBef>
              <a:spcAft>
                <a:spcPts val="0"/>
              </a:spcAft>
              <a:buSzTx/>
              <a:buNone/>
            </a:pPr>
            <a:endParaRPr sz="2200" dirty="0">
              <a:latin typeface="楷体" panose="02010609060101010101" charset="-122"/>
              <a:ea typeface="楷体" panose="02010609060101010101" charset="-122"/>
              <a:cs typeface="楷体" panose="02010609060101010101" charset="-122"/>
              <a:sym typeface="+mn-ea"/>
            </a:endParaRP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no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【算法分析】</a:t>
            </a:r>
            <a:endPar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2" name="图片 1"/>
          <p:cNvPicPr>
            <a:picLocks noChangeAspect="1"/>
          </p:cNvPicPr>
          <p:nvPr>
            <p:custDataLst>
              <p:tags r:id="rId2"/>
            </p:custDataLst>
          </p:nvPr>
        </p:nvPicPr>
        <p:blipFill>
          <a:blip r:embed="rId3">
            <a:clrChange>
              <a:clrFrom>
                <a:srgbClr val="FFFFFF">
                  <a:alpha val="100000"/>
                </a:srgbClr>
              </a:clrFrom>
              <a:clrTo>
                <a:srgbClr val="FFFFFF">
                  <a:alpha val="100000"/>
                  <a:alpha val="0"/>
                </a:srgbClr>
              </a:clrTo>
            </a:clrChange>
          </a:blip>
          <a:stretch>
            <a:fillRect/>
          </a:stretch>
        </p:blipFill>
        <p:spPr>
          <a:xfrm>
            <a:off x="6815455" y="1412875"/>
            <a:ext cx="4695825" cy="12509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71">
                                            <p:txEl>
                                              <p:pRg st="0" end="0"/>
                                            </p:txEl>
                                          </p:spTgt>
                                        </p:tgtEl>
                                        <p:attrNameLst>
                                          <p:attrName>style.visibility</p:attrName>
                                        </p:attrNameLst>
                                      </p:cBhvr>
                                      <p:to>
                                        <p:strVal val="visible"/>
                                      </p:to>
                                    </p:set>
                                    <p:animEffect transition="in" filter="fade">
                                      <p:cBhvr>
                                        <p:cTn id="7" dur="500"/>
                                        <p:tgtEl>
                                          <p:spTgt spid="112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71">
                                            <p:txEl>
                                              <p:pRg st="1" end="1"/>
                                            </p:txEl>
                                          </p:spTgt>
                                        </p:tgtEl>
                                        <p:attrNameLst>
                                          <p:attrName>style.visibility</p:attrName>
                                        </p:attrNameLst>
                                      </p:cBhvr>
                                      <p:to>
                                        <p:strVal val="visible"/>
                                      </p:to>
                                    </p:set>
                                    <p:animEffect transition="in" filter="fade">
                                      <p:cBhvr>
                                        <p:cTn id="12" dur="500"/>
                                        <p:tgtEl>
                                          <p:spTgt spid="112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71">
                                            <p:txEl>
                                              <p:pRg st="2" end="2"/>
                                            </p:txEl>
                                          </p:spTgt>
                                        </p:tgtEl>
                                        <p:attrNameLst>
                                          <p:attrName>style.visibility</p:attrName>
                                        </p:attrNameLst>
                                      </p:cBhvr>
                                      <p:to>
                                        <p:strVal val="visible"/>
                                      </p:to>
                                    </p:set>
                                    <p:animEffect transition="in" filter="fade">
                                      <p:cBhvr>
                                        <p:cTn id="17" dur="500"/>
                                        <p:tgtEl>
                                          <p:spTgt spid="112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71">
                                            <p:txEl>
                                              <p:pRg st="3" end="3"/>
                                            </p:txEl>
                                          </p:spTgt>
                                        </p:tgtEl>
                                        <p:attrNameLst>
                                          <p:attrName>style.visibility</p:attrName>
                                        </p:attrNameLst>
                                      </p:cBhvr>
                                      <p:to>
                                        <p:strVal val="visible"/>
                                      </p:to>
                                    </p:set>
                                    <p:animEffect transition="in" filter="fade">
                                      <p:cBhvr>
                                        <p:cTn id="22" dur="500"/>
                                        <p:tgtEl>
                                          <p:spTgt spid="112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no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【算法分析】</a:t>
            </a:r>
            <a:endPar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内容占位符 13"/>
          <p:cNvSpPr>
            <a:spLocks noGrp="1"/>
          </p:cNvSpPr>
          <p:nvPr>
            <p:ph idx="4294967295"/>
          </p:nvPr>
        </p:nvSpPr>
        <p:spPr>
          <a:xfrm>
            <a:off x="504190" y="1728470"/>
            <a:ext cx="11289030" cy="4189730"/>
          </a:xfrm>
        </p:spPr>
        <p:txBody>
          <a:bodyPr vert="horz" wrap="square" lIns="91440" tIns="45720" rIns="91440" bIns="45720" rtlCol="0" anchor="t" anchorCtr="0">
            <a:noAutofit/>
          </a:bodyPr>
          <a:p>
            <a:pPr marL="0" lvl="0" algn="l" fontAlgn="auto">
              <a:lnSpc>
                <a:spcPct val="150000"/>
              </a:lnSpc>
              <a:spcBef>
                <a:spcPts val="600"/>
              </a:spcBef>
              <a:spcAft>
                <a:spcPts val="0"/>
              </a:spcAft>
              <a:buSzTx/>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使用</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mn-ea"/>
              </a:rPr>
              <a:t> check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函数验证答案</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50000"/>
              </a:lnSpc>
              <a:spcBef>
                <a:spcPts val="600"/>
              </a:spcBef>
              <a:spcAft>
                <a:spcPts val="0"/>
              </a:spcAft>
              <a:buSzTx/>
              <a:buNone/>
            </a:pPr>
            <a:r>
              <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设</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第</a:t>
            </a: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i</a:t>
            </a: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件衣服</a:t>
            </a:r>
            <a:r>
              <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的</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湿度</a:t>
            </a:r>
            <a:r>
              <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是</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h[i]，需要使用烘干机时间为</a:t>
            </a: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cnt</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50000"/>
              </a:lnSpc>
              <a:spcBef>
                <a:spcPts val="600"/>
              </a:spcBef>
              <a:spcAft>
                <a:spcPts val="0"/>
              </a:spcAft>
              <a:buSzTx/>
              <a:buNone/>
            </a:pPr>
            <a:r>
              <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则</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cnt</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*b+mid*a=h[i]</a:t>
            </a:r>
            <a:r>
              <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，其中</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是自然晒干的湿度，</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b</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是烘衣机烘干的湿度</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50000"/>
              </a:lnSpc>
              <a:spcBef>
                <a:spcPts val="600"/>
              </a:spcBef>
              <a:spcAft>
                <a:spcPts val="0"/>
              </a:spcAft>
              <a:buSzTx/>
              <a:buNone/>
            </a:pP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cnt </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(h[i]-mid*a)/b  向上取整</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50000"/>
              </a:lnSpc>
              <a:spcBef>
                <a:spcPts val="600"/>
              </a:spcBef>
              <a:spcAft>
                <a:spcPts val="0"/>
              </a:spcAft>
              <a:buSzTx/>
              <a:buNone/>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cnt</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&gt;mid   </a:t>
            </a: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mid</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时间内</a:t>
            </a:r>
            <a:r>
              <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无法干</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mid</a:t>
            </a:r>
            <a:r>
              <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不可行</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check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为</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false</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50000"/>
              </a:lnSpc>
              <a:spcBef>
                <a:spcPts val="600"/>
              </a:spcBef>
              <a:spcAft>
                <a:spcPts val="0"/>
              </a:spcAft>
              <a:buSzTx/>
              <a:buNone/>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cnt</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&lt;=mid  </a:t>
            </a: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mid</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时间内可以干</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mid</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可行</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    </a:t>
            </a: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check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为</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true</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20000"/>
              </a:lnSpc>
              <a:spcBef>
                <a:spcPts val="0"/>
              </a:spcBef>
              <a:spcAft>
                <a:spcPts val="0"/>
              </a:spcAft>
              <a:buSzTx/>
              <a:buNone/>
            </a:pP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600"/>
              </a:spcBef>
              <a:spcAft>
                <a:spcPts val="0"/>
              </a:spcAft>
              <a:buSzTx/>
              <a:buNone/>
              <a:extLst>
                <a:ext uri="{35155182-B16C-46BC-9424-99874614C6A1}">
                  <wpsdc:indentchars xmlns:wpsdc="http://www.wps.cn/officeDocument/2017/drawingmlCustomData" val="0" checksum="3407529306"/>
                </a:ext>
              </a:extLst>
            </a:pPr>
            <a:endParaRPr sz="2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00000"/>
              </a:lnSpc>
              <a:spcBef>
                <a:spcPts val="600"/>
              </a:spcBef>
              <a:spcAft>
                <a:spcPts val="0"/>
              </a:spcAft>
              <a:buSzTx/>
              <a:buNone/>
            </a:pPr>
            <a:endParaRPr sz="2200" dirty="0">
              <a:latin typeface="楷体" panose="02010609060101010101" charset="-122"/>
              <a:ea typeface="楷体" panose="02010609060101010101" charset="-122"/>
              <a:cs typeface="楷体" panose="02010609060101010101" charset="-122"/>
              <a:sym typeface="+mn-ea"/>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fade">
                                      <p:cBhvr>
                                        <p:cTn id="29"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no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【核心代码】</a:t>
            </a:r>
            <a:endPar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矩形 6"/>
          <p:cNvSpPr/>
          <p:nvPr/>
        </p:nvSpPr>
        <p:spPr>
          <a:xfrm>
            <a:off x="622300" y="1728000"/>
            <a:ext cx="5220000" cy="3960000"/>
          </a:xfrm>
          <a:prstGeom prst="rect">
            <a:avLst/>
          </a:prstGeom>
          <a:noFill/>
          <a:ln w="28575">
            <a:solidFill>
              <a:srgbClr val="4680A3"/>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custDataLst>
              <p:tags r:id="rId2"/>
            </p:custDataLst>
          </p:nvPr>
        </p:nvSpPr>
        <p:spPr>
          <a:xfrm>
            <a:off x="6202680" y="1728000"/>
            <a:ext cx="5220000" cy="3960000"/>
          </a:xfrm>
          <a:prstGeom prst="rect">
            <a:avLst/>
          </a:prstGeom>
          <a:noFill/>
          <a:ln w="28575">
            <a:solidFill>
              <a:srgbClr val="4680A3"/>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p:cNvPicPr>
            <a:picLocks noChangeAspect="1"/>
          </p:cNvPicPr>
          <p:nvPr>
            <p:custDataLst>
              <p:tags r:id="rId3"/>
            </p:custDataLst>
          </p:nvPr>
        </p:nvPicPr>
        <p:blipFill>
          <a:blip r:embed="rId4"/>
          <a:stretch>
            <a:fillRect/>
          </a:stretch>
        </p:blipFill>
        <p:spPr>
          <a:xfrm>
            <a:off x="725805" y="1802130"/>
            <a:ext cx="4672964" cy="3031490"/>
          </a:xfrm>
          <a:prstGeom prst="rect">
            <a:avLst/>
          </a:prstGeom>
        </p:spPr>
      </p:pic>
      <p:pic>
        <p:nvPicPr>
          <p:cNvPr id="3" name="图片 2"/>
          <p:cNvPicPr>
            <a:picLocks noChangeAspect="1"/>
          </p:cNvPicPr>
          <p:nvPr>
            <p:custDataLst>
              <p:tags r:id="rId5"/>
            </p:custDataLst>
          </p:nvPr>
        </p:nvPicPr>
        <p:blipFill>
          <a:blip r:embed="rId6"/>
          <a:stretch>
            <a:fillRect/>
          </a:stretch>
        </p:blipFill>
        <p:spPr>
          <a:xfrm>
            <a:off x="6334760" y="1832610"/>
            <a:ext cx="4917441" cy="38277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1"/>
          <p:cNvSpPr txBox="1">
            <a:spLocks noGrp="1"/>
          </p:cNvSpPr>
          <p:nvPr>
            <p:ph type="title" idx="4294967295"/>
          </p:nvPr>
        </p:nvSpPr>
        <p:spPr>
          <a:xfrm>
            <a:off x="252000" y="576000"/>
            <a:ext cx="9752330" cy="953135"/>
          </a:xfrm>
          <a:noFill/>
        </p:spPr>
        <p:txBody>
          <a:bodyPr vert="horz" wrap="square" lIns="91440" tIns="45720" rIns="91440" bIns="45720" rtlCol="0" anchor="t" anchorCtr="0">
            <a:noAutofit/>
          </a:bodyPr>
          <a:p>
            <a:pPr lvl="0" algn="l" defTabSz="914400">
              <a:lnSpc>
                <a:spcPct val="200000"/>
              </a:lnSpc>
              <a:buClrTx/>
              <a:buSzTx/>
              <a:buFontTx/>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【例</a:t>
            </a:r>
            <a:r>
              <a:rPr lang="en-US" altLang="zh-CN"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网线主管</a:t>
            </a:r>
            <a:endPar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2531" name="内容占位符 2"/>
          <p:cNvSpPr>
            <a:spLocks noGrp="1"/>
          </p:cNvSpPr>
          <p:nvPr>
            <p:ph idx="4294967295"/>
          </p:nvPr>
        </p:nvSpPr>
        <p:spPr>
          <a:xfrm>
            <a:off x="504000" y="1728000"/>
            <a:ext cx="10800000" cy="3830955"/>
          </a:xfrm>
        </p:spPr>
        <p:txBody>
          <a:bodyPr vert="horz" wrap="square" lIns="91440" tIns="45720" rIns="91440" bIns="45720" anchor="t" anchorCtr="0">
            <a:noAutofit/>
          </a:bodyPr>
          <a:p>
            <a:pPr marL="0" indent="0" algn="l" fontAlgn="auto">
              <a:lnSpc>
                <a:spcPct val="160000"/>
              </a:lnSpc>
              <a:spcBef>
                <a:spcPts val="1200"/>
              </a:spcBef>
              <a:spcAft>
                <a:spcPts val="0"/>
              </a:spcAft>
              <a:buSzTx/>
              <a:buNone/>
            </a:pPr>
            <a:r>
              <a:rPr sz="23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仙境的居民们决定举办一场程序设计区域赛。他们决定将选手的电脑用星形拓扑结构连接在一起，即将它们全部连到一个单一的中心服务器。为了组织这个完全公正的比赛，裁判委员会主席提出要将所有选手的电脑等距离地围绕在服务器周围放置。</a:t>
            </a:r>
            <a:endParaRPr sz="23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gn="l" fontAlgn="auto">
              <a:lnSpc>
                <a:spcPct val="160000"/>
              </a:lnSpc>
              <a:spcBef>
                <a:spcPts val="1200"/>
              </a:spcBef>
              <a:spcAft>
                <a:spcPts val="0"/>
              </a:spcAft>
              <a:buSzTx/>
              <a:buNone/>
            </a:pPr>
            <a:r>
              <a:rPr sz="23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为购买网线，裁判委员会联系了当地的一个网络解决方案提供商，要求能够提供一定数量的等长网线。裁判委员会希望</a:t>
            </a:r>
            <a:r>
              <a:rPr sz="23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网线越长越好</a:t>
            </a:r>
            <a:r>
              <a:rPr sz="23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，这样选手们之间的距离可以尽可能远一些。</a:t>
            </a:r>
            <a:endParaRPr sz="23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1"/>
          <p:cNvSpPr txBox="1">
            <a:spLocks noGrp="1"/>
          </p:cNvSpPr>
          <p:nvPr>
            <p:ph type="title" idx="4294967295"/>
          </p:nvPr>
        </p:nvSpPr>
        <p:spPr>
          <a:xfrm>
            <a:off x="504000" y="576000"/>
            <a:ext cx="9752330" cy="1198880"/>
          </a:xfrm>
          <a:noFill/>
        </p:spPr>
        <p:txBody>
          <a:bodyPr vert="horz" wrap="square" lIns="91440" tIns="45720" rIns="91440" bIns="45720" rtlCol="0" anchor="t" anchorCtr="0">
            <a:spAutoFit/>
          </a:bodyPr>
          <a:p>
            <a:pPr lvl="0" algn="l" defTabSz="914400">
              <a:lnSpc>
                <a:spcPct val="200000"/>
              </a:lnSpc>
              <a:buClrTx/>
              <a:buSzTx/>
              <a:buFontTx/>
            </a:pPr>
            <a:r>
              <a:rPr lang="zh-CN" altLang="en-US" b="1" dirty="0" smtClean="0">
                <a:latin typeface="微软雅黑" panose="020B0503020204020204" pitchFamily="34" charset="-122"/>
                <a:ea typeface="微软雅黑" panose="020B0503020204020204" pitchFamily="34" charset="-122"/>
                <a:cs typeface="宋体" panose="02010600030101010101" pitchFamily="2" charset="-122"/>
                <a:sym typeface="+mn-ea"/>
              </a:rPr>
              <a:t>引例</a:t>
            </a:r>
            <a:r>
              <a:rPr lang="en-US" alt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1</a:t>
            </a:r>
            <a:r>
              <a:rPr lang="zh-CN" altLang="en-US" b="1" dirty="0" smtClean="0">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en-US" b="1" dirty="0" smtClean="0">
                <a:latin typeface="微软雅黑" panose="020B0503020204020204" pitchFamily="34" charset="-122"/>
                <a:ea typeface="微软雅黑" panose="020B0503020204020204" pitchFamily="34" charset="-122"/>
                <a:cs typeface="宋体" panose="02010600030101010101" pitchFamily="2" charset="-122"/>
                <a:sym typeface="+mn-ea"/>
              </a:rPr>
              <a:t>猜数字</a:t>
            </a:r>
            <a:endParaRPr lang="zh-CN" altLang="en-US"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5123" name="内容占位符 2"/>
          <p:cNvSpPr>
            <a:spLocks noGrp="1"/>
          </p:cNvSpPr>
          <p:nvPr>
            <p:ph idx="4294967295"/>
          </p:nvPr>
        </p:nvSpPr>
        <p:spPr>
          <a:xfrm>
            <a:off x="504000" y="1728735"/>
            <a:ext cx="9893935" cy="3723005"/>
          </a:xfrm>
        </p:spPr>
        <p:txBody>
          <a:bodyPr vert="horz" wrap="square" lIns="91440" tIns="45720" rIns="91440" bIns="45720" anchor="t" anchorCtr="0">
            <a:noAutofit/>
          </a:bodyPr>
          <a:p>
            <a:pPr marL="0" indent="0" fontAlgn="auto">
              <a:lnSpc>
                <a:spcPct val="190000"/>
              </a:lnSpc>
              <a:spcBef>
                <a:spcPts val="0"/>
              </a:spcBef>
              <a:spcAft>
                <a:spcPts val="0"/>
              </a:spcAft>
              <a:buNone/>
            </a:pP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任意写一个</a:t>
            </a:r>
            <a:r>
              <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1 </a:t>
            </a: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到</a:t>
            </a:r>
            <a:r>
              <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1000      </a:t>
            </a: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之间的整数，请你猜出这个数字。</a:t>
            </a:r>
            <a:endPar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90000"/>
              </a:lnSpc>
              <a:spcBef>
                <a:spcPts val="0"/>
              </a:spcBef>
              <a:spcAft>
                <a:spcPts val="0"/>
              </a:spcAft>
              <a:buNone/>
            </a:pP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每猜一次，都会反馈给你答案是偏大、偏小还是刚好。</a:t>
            </a:r>
            <a:endPar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90000"/>
              </a:lnSpc>
              <a:spcBef>
                <a:spcPts val="0"/>
              </a:spcBef>
              <a:spcAft>
                <a:spcPts val="0"/>
              </a:spcAft>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请问有什么高效的方案？</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90000"/>
              </a:lnSpc>
              <a:spcBef>
                <a:spcPts val="0"/>
              </a:spcBef>
              <a:spcAft>
                <a:spcPts val="0"/>
              </a:spcAft>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最多猜多少次可以准确地给出答案？</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90000"/>
              </a:lnSpc>
              <a:spcBef>
                <a:spcPts val="0"/>
              </a:spcBef>
              <a:spcAft>
                <a:spcPts val="0"/>
              </a:spcAft>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animEffect transition="in" filter="fade">
                                      <p:cBhvr>
                                        <p:cTn id="7" dur="500"/>
                                        <p:tgtEl>
                                          <p:spTgt spid="512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3">
                                            <p:txEl>
                                              <p:pRg st="3" end="3"/>
                                            </p:txEl>
                                          </p:spTgt>
                                        </p:tgtEl>
                                        <p:attrNameLst>
                                          <p:attrName>style.visibility</p:attrName>
                                        </p:attrNameLst>
                                      </p:cBhvr>
                                      <p:to>
                                        <p:strVal val="visible"/>
                                      </p:to>
                                    </p:set>
                                    <p:animEffect transition="in" filter="fade">
                                      <p:cBhvr>
                                        <p:cTn id="12" dur="500"/>
                                        <p:tgtEl>
                                          <p:spTgt spid="51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内容占位符 2"/>
          <p:cNvSpPr>
            <a:spLocks noGrp="1"/>
          </p:cNvSpPr>
          <p:nvPr>
            <p:ph idx="4294967295"/>
          </p:nvPr>
        </p:nvSpPr>
        <p:spPr>
          <a:xfrm>
            <a:off x="504190" y="1728000"/>
            <a:ext cx="10869295" cy="3239770"/>
          </a:xfrm>
        </p:spPr>
        <p:txBody>
          <a:bodyPr vert="horz" wrap="square" lIns="91440" tIns="45720" rIns="91440" bIns="45720" rtlCol="0" anchor="t" anchorCtr="0">
            <a:normAutofit/>
          </a:bodyPr>
          <a:p>
            <a:pPr marL="0" lvl="0" algn="l" fontAlgn="auto">
              <a:lnSpc>
                <a:spcPct val="160000"/>
              </a:lnSpc>
              <a:spcBef>
                <a:spcPts val="1200"/>
              </a:spcBef>
              <a:spcAft>
                <a:spcPts val="0"/>
              </a:spcAft>
              <a:buSzTx/>
              <a:buNone/>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该公司的网线主管承接了这个任务。他知道库存中每条网线的长度（精确到厘米），并且只要告诉他所需的网线长度（精确到厘米），他都能够完成对网线的切割工作。但是，这次所需的网线长度并不知道，这让网线主管不知所措。</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60000"/>
              </a:lnSpc>
              <a:spcBef>
                <a:spcPts val="1200"/>
              </a:spcBef>
              <a:spcAft>
                <a:spcPts val="0"/>
              </a:spcAft>
              <a:buSzTx/>
              <a:buNone/>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你需要编写一个程序，帮助网线主管确定一个最长的网线长度，并且按此长度对库存中的网线进行切割，能够得到指定数量的网线。</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标题 1"/>
          <p:cNvSpPr txBox="1">
            <a:spLocks noGrp="1"/>
          </p:cNvSpPr>
          <p:nvPr>
            <p:custDataLst>
              <p:tags r:id="rId1"/>
            </p:custDataLst>
          </p:nvPr>
        </p:nvSpPr>
        <p:spPr>
          <a:xfrm>
            <a:off x="252000" y="576000"/>
            <a:ext cx="9752330" cy="953135"/>
          </a:xfrm>
          <a:prstGeom prst="rect">
            <a:avLst/>
          </a:prstGeom>
          <a:noFill/>
        </p:spPr>
        <p:txBody>
          <a:bodyPr vert="horz" wrap="square" lIns="91440" tIns="45720" rIns="91440" bIns="45720" rtlCol="0" anchor="t" anchorCtr="0">
            <a:no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【例</a:t>
            </a:r>
            <a:r>
              <a:rPr lang="en-US" altLang="zh-CN"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网线主管</a:t>
            </a:r>
            <a:endPar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9" name="内容占位符 2"/>
          <p:cNvSpPr>
            <a:spLocks noGrp="1"/>
          </p:cNvSpPr>
          <p:nvPr>
            <p:ph idx="4294967295"/>
          </p:nvPr>
        </p:nvSpPr>
        <p:spPr>
          <a:xfrm>
            <a:off x="504000" y="1800000"/>
            <a:ext cx="10693400" cy="4171950"/>
          </a:xfrm>
        </p:spPr>
        <p:txBody>
          <a:bodyPr vert="horz" wrap="square" lIns="91440" tIns="45720" rIns="91440" bIns="45720" rtlCol="0" anchor="t" anchorCtr="0">
            <a:noAutofit/>
          </a:bodyPr>
          <a:p>
            <a:pPr marL="0" lvl="0" algn="l" fontAlgn="auto">
              <a:lnSpc>
                <a:spcPct val="130000"/>
              </a:lnSpc>
              <a:spcBef>
                <a:spcPts val="0"/>
              </a:spcBef>
              <a:spcAft>
                <a:spcPts val="0"/>
              </a:spcAft>
              <a:buSzTx/>
              <a:buNone/>
            </a:pPr>
            <a:r>
              <a:rPr sz="2000" dirty="0">
                <a:latin typeface="微软雅黑" panose="020B0503020204020204" pitchFamily="34" charset="-122"/>
                <a:ea typeface="微软雅黑" panose="020B0503020204020204" pitchFamily="34" charset="-122"/>
                <a:cs typeface="微软雅黑" panose="020B0503020204020204" pitchFamily="34" charset="-122"/>
                <a:sym typeface="+mn-ea"/>
              </a:rPr>
              <a:t>输入</a:t>
            </a:r>
            <a:r>
              <a:rPr 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格</a:t>
            </a:r>
            <a:r>
              <a:rPr 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式</a:t>
            </a:r>
            <a:r>
              <a:rPr 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共</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 N+1 </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行。</a:t>
            </a:r>
            <a:endParaRPr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30000"/>
              </a:lnSpc>
              <a:spcBef>
                <a:spcPts val="0"/>
              </a:spcBef>
              <a:spcAft>
                <a:spcPts val="0"/>
              </a:spcAft>
              <a:buSzTx/>
              <a:buNone/>
            </a:pPr>
            <a:r>
              <a:rPr sz="2000" dirty="0">
                <a:latin typeface="微软雅黑" panose="020B0503020204020204" pitchFamily="34" charset="-122"/>
                <a:ea typeface="微软雅黑" panose="020B0503020204020204" pitchFamily="34" charset="-122"/>
                <a:cs typeface="微软雅黑" panose="020B0503020204020204" pitchFamily="34" charset="-122"/>
                <a:sym typeface="+mn-ea"/>
              </a:rPr>
              <a:t>第一行包含两个整数N</a:t>
            </a:r>
            <a:r>
              <a:rPr sz="2000" dirty="0">
                <a:latin typeface="微软雅黑" panose="020B0503020204020204" pitchFamily="34" charset="-122"/>
                <a:ea typeface="微软雅黑" panose="020B0503020204020204" pitchFamily="34" charset="-122"/>
                <a:cs typeface="微软雅黑" panose="020B0503020204020204" pitchFamily="34" charset="-122"/>
                <a:sym typeface="+mn-ea"/>
              </a:rPr>
              <a:t>和K</a:t>
            </a:r>
            <a:r>
              <a:rPr sz="2000" dirty="0">
                <a:latin typeface="微软雅黑" panose="020B0503020204020204" pitchFamily="34" charset="-122"/>
                <a:ea typeface="微软雅黑" panose="020B0503020204020204" pitchFamily="34" charset="-122"/>
                <a:cs typeface="微软雅黑" panose="020B0503020204020204" pitchFamily="34" charset="-122"/>
                <a:sym typeface="+mn-ea"/>
              </a:rPr>
              <a:t>，以单个空格隔开。N</a:t>
            </a:r>
            <a:r>
              <a:rPr sz="2000" dirty="0">
                <a:latin typeface="微软雅黑" panose="020B0503020204020204" pitchFamily="34" charset="-122"/>
                <a:ea typeface="微软雅黑" panose="020B0503020204020204" pitchFamily="34" charset="-122"/>
                <a:cs typeface="微软雅黑" panose="020B0503020204020204" pitchFamily="34" charset="-122"/>
                <a:sym typeface="+mn-ea"/>
              </a:rPr>
              <a:t>（1&lt;=N&lt;=10000</a:t>
            </a:r>
            <a:r>
              <a:rPr sz="2000" dirty="0">
                <a:latin typeface="微软雅黑" panose="020B0503020204020204" pitchFamily="34" charset="-122"/>
                <a:ea typeface="微软雅黑" panose="020B0503020204020204" pitchFamily="34" charset="-122"/>
                <a:cs typeface="微软雅黑" panose="020B0503020204020204" pitchFamily="34" charset="-122"/>
                <a:sym typeface="+mn-ea"/>
              </a:rPr>
              <a:t>）是库存中的网线数，K</a:t>
            </a:r>
            <a:r>
              <a:rPr sz="2000" dirty="0">
                <a:latin typeface="微软雅黑" panose="020B0503020204020204" pitchFamily="34" charset="-122"/>
                <a:ea typeface="微软雅黑" panose="020B0503020204020204" pitchFamily="34" charset="-122"/>
                <a:cs typeface="微软雅黑" panose="020B0503020204020204" pitchFamily="34" charset="-122"/>
                <a:sym typeface="+mn-ea"/>
              </a:rPr>
              <a:t>（1&lt;=K&lt;=10000</a:t>
            </a:r>
            <a:r>
              <a:rPr sz="2000" dirty="0">
                <a:latin typeface="微软雅黑" panose="020B0503020204020204" pitchFamily="34" charset="-122"/>
                <a:ea typeface="微软雅黑" panose="020B0503020204020204" pitchFamily="34" charset="-122"/>
                <a:cs typeface="微软雅黑" panose="020B0503020204020204" pitchFamily="34" charset="-122"/>
                <a:sym typeface="+mn-ea"/>
              </a:rPr>
              <a:t>）是需要的网线数量。接下来N</a:t>
            </a:r>
            <a:r>
              <a:rPr sz="2000" dirty="0">
                <a:latin typeface="微软雅黑" panose="020B0503020204020204" pitchFamily="34" charset="-122"/>
                <a:ea typeface="微软雅黑" panose="020B0503020204020204" pitchFamily="34" charset="-122"/>
                <a:cs typeface="微软雅黑" panose="020B0503020204020204" pitchFamily="34" charset="-122"/>
                <a:sym typeface="+mn-ea"/>
              </a:rPr>
              <a:t>行，每行一个数，为库存中每条网线的长度（单位：米）。所有网线的长度至少1m</a:t>
            </a:r>
            <a:r>
              <a:rPr sz="2000" dirty="0">
                <a:latin typeface="微软雅黑" panose="020B0503020204020204" pitchFamily="34" charset="-122"/>
                <a:ea typeface="微软雅黑" panose="020B0503020204020204" pitchFamily="34" charset="-122"/>
                <a:cs typeface="微软雅黑" panose="020B0503020204020204" pitchFamily="34" charset="-122"/>
                <a:sym typeface="+mn-ea"/>
              </a:rPr>
              <a:t>，至多100km</a:t>
            </a:r>
            <a:r>
              <a:rPr sz="2000" dirty="0">
                <a:latin typeface="微软雅黑" panose="020B0503020204020204" pitchFamily="34" charset="-122"/>
                <a:ea typeface="微软雅黑" panose="020B0503020204020204" pitchFamily="34" charset="-122"/>
                <a:cs typeface="微软雅黑" panose="020B0503020204020204" pitchFamily="34" charset="-122"/>
                <a:sym typeface="+mn-ea"/>
              </a:rPr>
              <a:t>。输入中的所有长度都精确到厘米，即保留到小数点后两位。</a:t>
            </a:r>
            <a:endParaRPr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30000"/>
              </a:lnSpc>
              <a:spcBef>
                <a:spcPts val="0"/>
              </a:spcBef>
              <a:spcAft>
                <a:spcPts val="0"/>
              </a:spcAft>
              <a:buSzTx/>
              <a:buNone/>
            </a:pPr>
            <a:endParaRPr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30000"/>
              </a:lnSpc>
              <a:spcBef>
                <a:spcPts val="0"/>
              </a:spcBef>
              <a:spcAft>
                <a:spcPts val="0"/>
              </a:spcAft>
              <a:buSzTx/>
              <a:buNone/>
            </a:pPr>
            <a:r>
              <a:rPr sz="2000" dirty="0">
                <a:latin typeface="微软雅黑" panose="020B0503020204020204" pitchFamily="34" charset="-122"/>
                <a:ea typeface="微软雅黑" panose="020B0503020204020204" pitchFamily="34" charset="-122"/>
                <a:cs typeface="微软雅黑" panose="020B0503020204020204" pitchFamily="34" charset="-122"/>
                <a:sym typeface="+mn-ea"/>
              </a:rPr>
              <a:t>输出</a:t>
            </a:r>
            <a:r>
              <a:rPr 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格</a:t>
            </a:r>
            <a:r>
              <a:rPr 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式</a:t>
            </a:r>
            <a:r>
              <a:rPr 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共一行。</a:t>
            </a:r>
            <a:endParaRPr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30000"/>
              </a:lnSpc>
              <a:spcBef>
                <a:spcPts val="0"/>
              </a:spcBef>
              <a:spcAft>
                <a:spcPts val="0"/>
              </a:spcAft>
              <a:buSzTx/>
              <a:buNone/>
            </a:pPr>
            <a:r>
              <a:rPr sz="2000" dirty="0">
                <a:latin typeface="微软雅黑" panose="020B0503020204020204" pitchFamily="34" charset="-122"/>
                <a:ea typeface="微软雅黑" panose="020B0503020204020204" pitchFamily="34" charset="-122"/>
                <a:cs typeface="微软雅黑" panose="020B0503020204020204" pitchFamily="34" charset="-122"/>
                <a:sym typeface="+mn-ea"/>
              </a:rPr>
              <a:t>网线主管能够从库存的网线中切出指定数量的网线的最长长度（单位：米）。必须精确到厘米，即保留到小数点后两位。若无法得到长度至少为1cm</a:t>
            </a:r>
            <a:r>
              <a:rPr sz="2000" dirty="0">
                <a:latin typeface="微软雅黑" panose="020B0503020204020204" pitchFamily="34" charset="-122"/>
                <a:ea typeface="微软雅黑" panose="020B0503020204020204" pitchFamily="34" charset="-122"/>
                <a:cs typeface="微软雅黑" panose="020B0503020204020204" pitchFamily="34" charset="-122"/>
                <a:sym typeface="+mn-ea"/>
              </a:rPr>
              <a:t>的指定数量的网线，则必须输出“0.00”</a:t>
            </a:r>
            <a:r>
              <a:rPr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标题 1"/>
          <p:cNvSpPr txBox="1">
            <a:spLocks noGrp="1"/>
          </p:cNvSpPr>
          <p:nvPr>
            <p:custDataLst>
              <p:tags r:id="rId1"/>
            </p:custDataLst>
          </p:nvPr>
        </p:nvSpPr>
        <p:spPr>
          <a:xfrm>
            <a:off x="252000" y="576000"/>
            <a:ext cx="9752330" cy="953135"/>
          </a:xfrm>
          <a:prstGeom prst="rect">
            <a:avLst/>
          </a:prstGeom>
          <a:noFill/>
        </p:spPr>
        <p:txBody>
          <a:bodyPr vert="horz" wrap="square" lIns="91440" tIns="45720" rIns="91440" bIns="45720" rtlCol="0" anchor="t" anchorCtr="0">
            <a:no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【例</a:t>
            </a:r>
            <a:r>
              <a:rPr lang="en-US" altLang="zh-CN"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网线主管</a:t>
            </a:r>
            <a:endPar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3" name="内容占位符 2"/>
          <p:cNvSpPr>
            <a:spLocks noGrp="1"/>
          </p:cNvSpPr>
          <p:nvPr>
            <p:ph idx="4294967295"/>
          </p:nvPr>
        </p:nvSpPr>
        <p:spPr>
          <a:xfrm>
            <a:off x="504000" y="1819910"/>
            <a:ext cx="3345180" cy="3832225"/>
          </a:xfrm>
        </p:spPr>
        <p:txBody>
          <a:bodyPr vert="horz" wrap="square" lIns="91440" tIns="45720" rIns="91440" bIns="45720" rtlCol="0" anchor="t" anchorCtr="0">
            <a:noAutofit/>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marL="0" lvl="0" algn="l">
              <a:lnSpc>
                <a:spcPct val="130000"/>
              </a:lnSpc>
              <a:spcBef>
                <a:spcPts val="0"/>
              </a:spcBef>
              <a:spcAft>
                <a:spcPts val="0"/>
              </a:spcAft>
              <a:buSzTx/>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输入样例</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a:lnSpc>
                <a:spcPct val="100000"/>
              </a:lnSpc>
              <a:spcBef>
                <a:spcPts val="0"/>
              </a:spcBef>
              <a:spcAft>
                <a:spcPts val="0"/>
              </a:spcAft>
              <a:buSzTx/>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4 11</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a:lnSpc>
                <a:spcPct val="100000"/>
              </a:lnSpc>
              <a:spcBef>
                <a:spcPts val="0"/>
              </a:spcBef>
              <a:spcAft>
                <a:spcPts val="0"/>
              </a:spcAft>
              <a:buSzTx/>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8.02</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a:lnSpc>
                <a:spcPct val="100000"/>
              </a:lnSpc>
              <a:spcBef>
                <a:spcPts val="0"/>
              </a:spcBef>
              <a:spcAft>
                <a:spcPts val="0"/>
              </a:spcAft>
              <a:buSzTx/>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7.43</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a:lnSpc>
                <a:spcPct val="100000"/>
              </a:lnSpc>
              <a:spcBef>
                <a:spcPts val="0"/>
              </a:spcBef>
              <a:spcAft>
                <a:spcPts val="0"/>
              </a:spcAft>
              <a:buSzTx/>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4.57</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a:lnSpc>
                <a:spcPct val="100000"/>
              </a:lnSpc>
              <a:spcBef>
                <a:spcPts val="0"/>
              </a:spcBef>
              <a:spcAft>
                <a:spcPts val="0"/>
              </a:spcAft>
              <a:buSzTx/>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5.39</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a:lnSpc>
                <a:spcPct val="130000"/>
              </a:lnSpc>
              <a:spcBef>
                <a:spcPts val="0"/>
              </a:spcBef>
              <a:spcAft>
                <a:spcPts val="0"/>
              </a:spcAft>
              <a:buSzTx/>
              <a:buNone/>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a:lnSpc>
                <a:spcPct val="130000"/>
              </a:lnSpc>
              <a:spcBef>
                <a:spcPts val="0"/>
              </a:spcBef>
              <a:spcAft>
                <a:spcPts val="0"/>
              </a:spcAft>
              <a:buSzTx/>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输出样例</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a:lnSpc>
                <a:spcPct val="130000"/>
              </a:lnSpc>
              <a:spcBef>
                <a:spcPts val="0"/>
              </a:spcBef>
              <a:spcAft>
                <a:spcPts val="0"/>
              </a:spcAft>
              <a:buSzTx/>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2.00</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标题 1"/>
          <p:cNvSpPr txBox="1">
            <a:spLocks noGrp="1"/>
          </p:cNvSpPr>
          <p:nvPr>
            <p:custDataLst>
              <p:tags r:id="rId1"/>
            </p:custDataLst>
          </p:nvPr>
        </p:nvSpPr>
        <p:spPr>
          <a:xfrm>
            <a:off x="252000" y="576000"/>
            <a:ext cx="9752330" cy="1198880"/>
          </a:xfrm>
          <a:prstGeom prst="rect">
            <a:avLst/>
          </a:prstGeom>
          <a:noFill/>
        </p:spPr>
        <p:txBody>
          <a:bodyPr vert="horz" wrap="square" lIns="91440" tIns="45720" rIns="91440" bIns="45720" rtlCol="0" anchor="t" anchorCtr="0">
            <a:sp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【例</a:t>
            </a:r>
            <a:r>
              <a:rPr lang="en-US" alt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3</a:t>
            </a:r>
            <a:r>
              <a:rPr 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a:t>
            </a:r>
            <a:r>
              <a:rPr lang="zh-CN" b="1" dirty="0"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网线主管</a:t>
            </a:r>
            <a:endParaRPr lang="zh-CN" altLang="en-US" b="1" dirty="0" smtClean="0">
              <a:solidFill>
                <a:schemeClr val="tx1"/>
              </a:solidFill>
              <a:cs typeface="宋体" panose="02010600030101010101" pitchFamily="2" charset="-122"/>
              <a:sym typeface="+mn-ea"/>
            </a:endParaRPr>
          </a:p>
        </p:txBody>
      </p:sp>
      <p:sp>
        <p:nvSpPr>
          <p:cNvPr id="22531" name="内容占位符 2"/>
          <p:cNvSpPr>
            <a:spLocks noGrp="1"/>
          </p:cNvSpPr>
          <p:nvPr/>
        </p:nvSpPr>
        <p:spPr>
          <a:xfrm>
            <a:off x="3070860" y="1773555"/>
            <a:ext cx="7312025" cy="2708275"/>
          </a:xfrm>
          <a:prstGeom prst="rect">
            <a:avLst/>
          </a:prstGeom>
        </p:spPr>
        <p:txBody>
          <a:bodyPr vert="horz" wrap="square" lIns="91440" tIns="45720" rIns="91440" bIns="45720" rtlCol="0" anchor="t" anchorCtr="0">
            <a:noAutofit/>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marL="0" indent="0" fontAlgn="auto">
              <a:lnSpc>
                <a:spcPct val="150000"/>
              </a:lnSpc>
              <a:buNone/>
            </a:pPr>
            <a:r>
              <a:rPr lang="zh-CN" altLang="en-US" sz="2400" dirty="0">
                <a:latin typeface="微软雅黑" panose="020B0503020204020204" pitchFamily="34" charset="-122"/>
                <a:ea typeface="微软雅黑" panose="020B0503020204020204" pitchFamily="34" charset="-122"/>
                <a:sym typeface="+mn-ea"/>
              </a:rPr>
              <a:t>已知</a:t>
            </a:r>
            <a:r>
              <a:rPr lang="en-US" altLang="zh-CN" sz="2400" dirty="0" err="1">
                <a:latin typeface="微软雅黑" panose="020B0503020204020204" pitchFamily="34" charset="-122"/>
                <a:ea typeface="微软雅黑" panose="020B0503020204020204" pitchFamily="34" charset="-122"/>
                <a:sym typeface="+mn-ea"/>
              </a:rPr>
              <a:t>库存N</a:t>
            </a:r>
            <a:r>
              <a:rPr lang="zh-CN" altLang="en-US" sz="2400" dirty="0" err="1">
                <a:latin typeface="微软雅黑" panose="020B0503020204020204" pitchFamily="34" charset="-122"/>
                <a:ea typeface="微软雅黑" panose="020B0503020204020204" pitchFamily="34" charset="-122"/>
                <a:sym typeface="+mn-ea"/>
              </a:rPr>
              <a:t>根网线，</a:t>
            </a:r>
            <a:r>
              <a:rPr lang="en-US" altLang="zh-CN" sz="2400" dirty="0" err="1">
                <a:latin typeface="微软雅黑" panose="020B0503020204020204" pitchFamily="34" charset="-122"/>
                <a:ea typeface="微软雅黑" panose="020B0503020204020204" pitchFamily="34" charset="-122"/>
                <a:sym typeface="+mn-ea"/>
              </a:rPr>
              <a:t>每条网线的长度w</a:t>
            </a:r>
            <a:r>
              <a:rPr lang="en-US" altLang="zh-CN" sz="2400" baseline="-25000" dirty="0" err="1">
                <a:latin typeface="微软雅黑" panose="020B0503020204020204" pitchFamily="34" charset="-122"/>
                <a:ea typeface="微软雅黑" panose="020B0503020204020204" pitchFamily="34" charset="-122"/>
                <a:sym typeface="+mn-ea"/>
              </a:rPr>
              <a:t>i</a:t>
            </a:r>
            <a:r>
              <a:rPr lang="en-US" altLang="zh-CN" sz="2400" dirty="0">
                <a:latin typeface="微软雅黑" panose="020B0503020204020204" pitchFamily="34" charset="-122"/>
                <a:ea typeface="微软雅黑" panose="020B0503020204020204" pitchFamily="34" charset="-122"/>
                <a:sym typeface="+mn-ea"/>
              </a:rPr>
              <a:t>（</a:t>
            </a:r>
            <a:r>
              <a:rPr lang="zh-CN" altLang="en-US" sz="2400" dirty="0">
                <a:latin typeface="微软雅黑" panose="020B0503020204020204" pitchFamily="34" charset="-122"/>
                <a:ea typeface="微软雅黑" panose="020B0503020204020204" pitchFamily="34" charset="-122"/>
                <a:sym typeface="+mn-ea"/>
              </a:rPr>
              <a:t>单位：米</a:t>
            </a:r>
            <a:r>
              <a:rPr lang="en-US" altLang="zh-CN" sz="2400" dirty="0">
                <a:latin typeface="微软雅黑" panose="020B0503020204020204" pitchFamily="34" charset="-122"/>
                <a:ea typeface="微软雅黑" panose="020B0503020204020204" pitchFamily="34" charset="-122"/>
                <a:sym typeface="+mn-ea"/>
              </a:rPr>
              <a:t>）</a:t>
            </a:r>
            <a:r>
              <a:rPr lang="zh-CN" altLang="en-US" sz="2400" dirty="0">
                <a:latin typeface="微软雅黑" panose="020B0503020204020204" pitchFamily="34" charset="-122"/>
                <a:ea typeface="微软雅黑" panose="020B0503020204020204" pitchFamily="34" charset="-122"/>
                <a:sym typeface="+mn-ea"/>
              </a:rPr>
              <a:t>，需要的</a:t>
            </a:r>
            <a:r>
              <a:rPr lang="zh-CN" altLang="en-US" sz="2400" b="1" dirty="0">
                <a:solidFill>
                  <a:srgbClr val="FF0000"/>
                </a:solidFill>
                <a:latin typeface="微软雅黑" panose="020B0503020204020204" pitchFamily="34" charset="-122"/>
                <a:ea typeface="微软雅黑" panose="020B0503020204020204" pitchFamily="34" charset="-122"/>
                <a:sym typeface="+mn-ea"/>
              </a:rPr>
              <a:t>等长</a:t>
            </a:r>
            <a:r>
              <a:rPr lang="zh-CN" altLang="en-US" sz="2400" dirty="0">
                <a:latin typeface="微软雅黑" panose="020B0503020204020204" pitchFamily="34" charset="-122"/>
                <a:ea typeface="微软雅黑" panose="020B0503020204020204" pitchFamily="34" charset="-122"/>
                <a:sym typeface="+mn-ea"/>
              </a:rPr>
              <a:t>网线的数量</a:t>
            </a:r>
            <a:r>
              <a:rPr lang="en-US" altLang="zh-CN" sz="2400" dirty="0">
                <a:latin typeface="微软雅黑" panose="020B0503020204020204" pitchFamily="34" charset="-122"/>
                <a:ea typeface="微软雅黑" panose="020B0503020204020204" pitchFamily="34" charset="-122"/>
                <a:sym typeface="+mn-ea"/>
              </a:rPr>
              <a:t>k</a:t>
            </a:r>
            <a:r>
              <a:rPr lang="zh-CN" altLang="en-US" sz="2400" dirty="0">
                <a:latin typeface="微软雅黑" panose="020B0503020204020204" pitchFamily="34" charset="-122"/>
                <a:ea typeface="微软雅黑" panose="020B0503020204020204" pitchFamily="34" charset="-122"/>
                <a:sym typeface="+mn-ea"/>
              </a:rPr>
              <a:t>。</a:t>
            </a:r>
            <a:endParaRPr lang="en-US" altLang="zh-CN" sz="2400" dirty="0">
              <a:latin typeface="微软雅黑" panose="020B0503020204020204" pitchFamily="34" charset="-122"/>
              <a:ea typeface="微软雅黑" panose="020B0503020204020204" pitchFamily="34" charset="-122"/>
              <a:sym typeface="+mn-ea"/>
            </a:endParaRPr>
          </a:p>
          <a:p>
            <a:pPr marL="0" lvl="0" algn="l">
              <a:lnSpc>
                <a:spcPct val="150000"/>
              </a:lnSpc>
              <a:buSzTx/>
              <a:buNone/>
            </a:pPr>
            <a:r>
              <a:rPr lang="en-US" altLang="zh-CN" sz="2400" dirty="0" err="1">
                <a:latin typeface="微软雅黑" panose="020B0503020204020204" pitchFamily="34" charset="-122"/>
                <a:ea typeface="微软雅黑" panose="020B0503020204020204" pitchFamily="34" charset="-122"/>
                <a:sym typeface="+mn-ea"/>
              </a:rPr>
              <a:t>确定最长的网线长度</a:t>
            </a:r>
            <a:r>
              <a:rPr lang="en-US" altLang="zh-CN" sz="2400" dirty="0">
                <a:latin typeface="微软雅黑" panose="020B0503020204020204" pitchFamily="34" charset="-122"/>
                <a:ea typeface="微软雅黑" panose="020B0503020204020204" pitchFamily="34" charset="-122"/>
                <a:sym typeface="+mn-ea"/>
              </a:rPr>
              <a:t> （</a:t>
            </a:r>
            <a:r>
              <a:rPr lang="en-US" altLang="zh-CN" sz="2400" dirty="0" err="1">
                <a:latin typeface="微软雅黑" panose="020B0503020204020204" pitchFamily="34" charset="-122"/>
                <a:ea typeface="微软雅黑" panose="020B0503020204020204" pitchFamily="34" charset="-122"/>
                <a:sym typeface="+mn-ea"/>
              </a:rPr>
              <a:t>精确到厘米</a:t>
            </a:r>
            <a:r>
              <a:rPr lang="en-US" altLang="zh-CN" sz="2400" dirty="0">
                <a:latin typeface="微软雅黑" panose="020B0503020204020204" pitchFamily="34" charset="-122"/>
                <a:ea typeface="微软雅黑" panose="020B0503020204020204" pitchFamily="34" charset="-122"/>
                <a:sym typeface="+mn-ea"/>
              </a:rPr>
              <a:t>） 。</a:t>
            </a:r>
            <a:endParaRPr lang="en-US" altLang="zh-CN" sz="2400" dirty="0">
              <a:latin typeface="微软雅黑" panose="020B0503020204020204" pitchFamily="34" charset="-122"/>
              <a:ea typeface="微软雅黑" panose="020B0503020204020204" pitchFamily="34" charset="-122"/>
              <a:sym typeface="+mn-ea"/>
            </a:endParaRPr>
          </a:p>
          <a:p>
            <a:pPr marL="0" lvl="0" algn="l">
              <a:lnSpc>
                <a:spcPct val="150000"/>
              </a:lnSpc>
              <a:buSzTx/>
              <a:buNone/>
            </a:pPr>
            <a:r>
              <a:rPr lang="zh-CN" altLang="en-US" sz="2400" dirty="0">
                <a:latin typeface="微软雅黑" panose="020B0503020204020204" pitchFamily="34" charset="-122"/>
                <a:ea typeface="微软雅黑" panose="020B0503020204020204" pitchFamily="34" charset="-122"/>
              </a:rPr>
              <a:t>为方便操作，转换单位，把所有的米转换成厘米。</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fade">
                                      <p:cBhvr>
                                        <p:cTn id="7" dur="500"/>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71" name="内容占位符 13"/>
          <p:cNvSpPr>
            <a:spLocks noGrp="1"/>
          </p:cNvSpPr>
          <p:nvPr>
            <p:ph idx="4294967295"/>
          </p:nvPr>
        </p:nvSpPr>
        <p:spPr>
          <a:xfrm>
            <a:off x="504190" y="1692275"/>
            <a:ext cx="10634980" cy="4189730"/>
          </a:xfrm>
        </p:spPr>
        <p:txBody>
          <a:bodyPr vert="horz" wrap="square" lIns="91440" tIns="45720" rIns="91440" bIns="45720" rtlCol="0" anchor="t" anchorCtr="0">
            <a:noAutofit/>
          </a:bodyPr>
          <a:p>
            <a:pPr marL="0" lvl="0" algn="l" fontAlgn="auto">
              <a:lnSpc>
                <a:spcPct val="150000"/>
              </a:lnSpc>
              <a:spcBef>
                <a:spcPts val="0"/>
              </a:spcBef>
              <a:spcAft>
                <a:spcPts val="0"/>
              </a:spcAft>
              <a:buSzTx/>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二分答案可行性分析</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 indent="-342900" fontAlgn="auto">
              <a:lnSpc>
                <a:spcPct val="200000"/>
              </a:lnSpc>
              <a:spcBef>
                <a:spcPts val="600"/>
              </a:spcBef>
              <a:buClr>
                <a:srgbClr val="000000"/>
              </a:buClr>
              <a:buSzPct val="80000"/>
              <a:buFont typeface="Wingdings" panose="05000000000000000000" charset="0"/>
              <a:buChar char="l"/>
            </a:pPr>
            <a:r>
              <a:rPr lang="zh-CN" altLang="en-US" dirty="0">
                <a:latin typeface="微软雅黑" panose="020B0503020204020204" pitchFamily="34" charset="-122"/>
                <a:ea typeface="微软雅黑" panose="020B0503020204020204" pitchFamily="34" charset="-122"/>
                <a:sym typeface="+mn-ea"/>
              </a:rPr>
              <a:t>是不是最优化问题：等长</a:t>
            </a:r>
            <a:r>
              <a:rPr lang="zh-CN" altLang="en-US" dirty="0">
                <a:latin typeface="微软雅黑" panose="020B0503020204020204" pitchFamily="34" charset="-122"/>
                <a:ea typeface="微软雅黑" panose="020B0503020204020204" pitchFamily="34" charset="-122"/>
                <a:sym typeface="+mn-ea"/>
              </a:rPr>
              <a:t>网线的最长长度</a:t>
            </a:r>
            <a:r>
              <a:rPr lang="zh-CN" altLang="en-US" dirty="0">
                <a:latin typeface="微软雅黑" panose="020B0503020204020204" pitchFamily="34" charset="-122"/>
                <a:ea typeface="微软雅黑" panose="020B0503020204020204" pitchFamily="34" charset="-122"/>
                <a:sym typeface="+mn-ea"/>
              </a:rPr>
              <a:t>（最小的值最大问题）</a:t>
            </a:r>
            <a:endParaRPr lang="en-US" altLang="zh-CN" dirty="0">
              <a:latin typeface="微软雅黑" panose="020B0503020204020204" pitchFamily="34" charset="-122"/>
              <a:ea typeface="微软雅黑" panose="020B0503020204020204" pitchFamily="34" charset="-122"/>
            </a:endParaRPr>
          </a:p>
          <a:p>
            <a:pPr marL="38100" indent="-342900" fontAlgn="auto">
              <a:lnSpc>
                <a:spcPct val="200000"/>
              </a:lnSpc>
              <a:spcBef>
                <a:spcPts val="600"/>
              </a:spcBef>
              <a:buClr>
                <a:srgbClr val="000000"/>
              </a:buClr>
              <a:buSzPct val="80000"/>
              <a:buFont typeface="Wingdings" panose="05000000000000000000" charset="0"/>
              <a:buChar char="l"/>
            </a:pPr>
            <a:r>
              <a:rPr lang="zh-CN" altLang="en-US" dirty="0">
                <a:latin typeface="微软雅黑" panose="020B0503020204020204" pitchFamily="34" charset="-122"/>
                <a:ea typeface="微软雅黑" panose="020B0503020204020204" pitchFamily="34" charset="-122"/>
                <a:sym typeface="+mn-ea"/>
              </a:rPr>
              <a:t>数据是否具有单调性：</a:t>
            </a:r>
            <a:r>
              <a:rPr lang="zh-CN" altLang="en-US" dirty="0">
                <a:latin typeface="微软雅黑" panose="020B0503020204020204" pitchFamily="34" charset="-122"/>
                <a:ea typeface="微软雅黑" panose="020B0503020204020204" pitchFamily="34" charset="-122"/>
                <a:sym typeface="+mn-ea"/>
              </a:rPr>
              <a:t>切割长度越长，切割的成品数量越少</a:t>
            </a:r>
            <a:endParaRPr lang="zh-CN" altLang="zh-CN" dirty="0">
              <a:latin typeface="微软雅黑" panose="020B0503020204020204" pitchFamily="34" charset="-122"/>
              <a:ea typeface="微软雅黑" panose="020B0503020204020204" pitchFamily="34" charset="-122"/>
            </a:endParaRPr>
          </a:p>
          <a:p>
            <a:pPr marL="38100" indent="-342900" algn="l" fontAlgn="auto">
              <a:lnSpc>
                <a:spcPct val="200000"/>
              </a:lnSpc>
              <a:spcBef>
                <a:spcPts val="600"/>
              </a:spcBef>
              <a:buClr>
                <a:srgbClr val="000000"/>
              </a:buClr>
              <a:buSzPct val="80000"/>
              <a:buFont typeface="Wingdings" panose="05000000000000000000" charset="0"/>
              <a:buChar char="l"/>
            </a:pPr>
            <a:r>
              <a:rPr lang="zh-CN" altLang="en-US" dirty="0">
                <a:latin typeface="微软雅黑" panose="020B0503020204020204" pitchFamily="34" charset="-122"/>
                <a:ea typeface="微软雅黑" panose="020B0503020204020204" pitchFamily="34" charset="-122"/>
                <a:sym typeface="+mn-ea"/>
              </a:rPr>
              <a:t>如何验证答案可行性：</a:t>
            </a:r>
            <a:r>
              <a:rPr lang="zh-CN" altLang="en-US" dirty="0">
                <a:latin typeface="微软雅黑" panose="020B0503020204020204" pitchFamily="34" charset="-122"/>
                <a:ea typeface="微软雅黑" panose="020B0503020204020204" pitchFamily="34" charset="-122"/>
                <a:sym typeface="+mn-ea"/>
              </a:rPr>
              <a:t>切割长度</a:t>
            </a:r>
            <a:r>
              <a:rPr lang="en-US" altLang="zh-CN" dirty="0">
                <a:latin typeface="微软雅黑" panose="020B0503020204020204" pitchFamily="34" charset="-122"/>
                <a:ea typeface="微软雅黑" panose="020B0503020204020204" pitchFamily="34" charset="-122"/>
                <a:sym typeface="Wingdings" panose="05000000000000000000" pitchFamily="2" charset="2"/>
              </a:rPr>
              <a:t></a:t>
            </a:r>
            <a:r>
              <a:rPr lang="zh-CN" altLang="en-US" dirty="0">
                <a:latin typeface="微软雅黑" panose="020B0503020204020204" pitchFamily="34" charset="-122"/>
                <a:ea typeface="微软雅黑" panose="020B0503020204020204" pitchFamily="34" charset="-122"/>
                <a:sym typeface="Wingdings" panose="05000000000000000000" pitchFamily="2" charset="2"/>
              </a:rPr>
              <a:t>成品的数量是否能满足要求</a:t>
            </a:r>
            <a:endParaRPr lang="zh-CN" altLang="zh-CN" dirty="0">
              <a:latin typeface="微软雅黑" panose="020B0503020204020204" pitchFamily="34" charset="-122"/>
              <a:ea typeface="微软雅黑" panose="020B0503020204020204" pitchFamily="34" charset="-122"/>
            </a:endParaRPr>
          </a:p>
          <a:p>
            <a:pPr marL="0" lvl="0" algn="l" fontAlgn="auto">
              <a:lnSpc>
                <a:spcPct val="120000"/>
              </a:lnSpc>
              <a:spcBef>
                <a:spcPts val="0"/>
              </a:spcBef>
              <a:spcAft>
                <a:spcPts val="0"/>
              </a:spcAft>
              <a:buSzTx/>
              <a:buNone/>
            </a:pP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20000"/>
              </a:lnSpc>
              <a:spcBef>
                <a:spcPts val="0"/>
              </a:spcBef>
              <a:spcAft>
                <a:spcPts val="0"/>
              </a:spcAft>
              <a:buSzTx/>
              <a:buNone/>
            </a:pP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20000"/>
              </a:lnSpc>
              <a:spcBef>
                <a:spcPts val="0"/>
              </a:spcBef>
              <a:spcAft>
                <a:spcPts val="0"/>
              </a:spcAft>
              <a:buSzTx/>
              <a:buNone/>
            </a:pP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20000"/>
              </a:lnSpc>
              <a:spcBef>
                <a:spcPts val="0"/>
              </a:spcBef>
              <a:spcAft>
                <a:spcPts val="0"/>
              </a:spcAft>
              <a:buSzTx/>
              <a:buNone/>
            </a:pP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600"/>
              </a:spcBef>
              <a:spcAft>
                <a:spcPts val="0"/>
              </a:spcAft>
              <a:buSzTx/>
              <a:buNone/>
              <a:extLst>
                <a:ext uri="{35155182-B16C-46BC-9424-99874614C6A1}">
                  <wpsdc:indentchars xmlns:wpsdc="http://www.wps.cn/officeDocument/2017/drawingmlCustomData" val="0" checksum="3407529306"/>
                </a:ext>
              </a:extLst>
            </a:pPr>
            <a:endParaRPr sz="2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00000"/>
              </a:lnSpc>
              <a:spcBef>
                <a:spcPts val="600"/>
              </a:spcBef>
              <a:spcAft>
                <a:spcPts val="0"/>
              </a:spcAft>
              <a:buSzTx/>
              <a:buNone/>
            </a:pPr>
            <a:endParaRPr sz="2200" dirty="0">
              <a:latin typeface="楷体" panose="02010609060101010101" charset="-122"/>
              <a:ea typeface="楷体" panose="02010609060101010101" charset="-122"/>
              <a:cs typeface="楷体" panose="02010609060101010101" charset="-122"/>
              <a:sym typeface="+mn-ea"/>
            </a:endParaRP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no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【算法分析】</a:t>
            </a:r>
            <a:endPar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71">
                                            <p:txEl>
                                              <p:pRg st="0" end="0"/>
                                            </p:txEl>
                                          </p:spTgt>
                                        </p:tgtEl>
                                        <p:attrNameLst>
                                          <p:attrName>style.visibility</p:attrName>
                                        </p:attrNameLst>
                                      </p:cBhvr>
                                      <p:to>
                                        <p:strVal val="visible"/>
                                      </p:to>
                                    </p:set>
                                    <p:animEffect transition="in" filter="fade">
                                      <p:cBhvr>
                                        <p:cTn id="7" dur="500"/>
                                        <p:tgtEl>
                                          <p:spTgt spid="112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71">
                                            <p:txEl>
                                              <p:pRg st="1" end="1"/>
                                            </p:txEl>
                                          </p:spTgt>
                                        </p:tgtEl>
                                        <p:attrNameLst>
                                          <p:attrName>style.visibility</p:attrName>
                                        </p:attrNameLst>
                                      </p:cBhvr>
                                      <p:to>
                                        <p:strVal val="visible"/>
                                      </p:to>
                                    </p:set>
                                    <p:animEffect transition="in" filter="fade">
                                      <p:cBhvr>
                                        <p:cTn id="12" dur="500"/>
                                        <p:tgtEl>
                                          <p:spTgt spid="112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71">
                                            <p:txEl>
                                              <p:pRg st="2" end="2"/>
                                            </p:txEl>
                                          </p:spTgt>
                                        </p:tgtEl>
                                        <p:attrNameLst>
                                          <p:attrName>style.visibility</p:attrName>
                                        </p:attrNameLst>
                                      </p:cBhvr>
                                      <p:to>
                                        <p:strVal val="visible"/>
                                      </p:to>
                                    </p:set>
                                    <p:animEffect transition="in" filter="fade">
                                      <p:cBhvr>
                                        <p:cTn id="17" dur="500"/>
                                        <p:tgtEl>
                                          <p:spTgt spid="112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71">
                                            <p:txEl>
                                              <p:pRg st="3" end="3"/>
                                            </p:txEl>
                                          </p:spTgt>
                                        </p:tgtEl>
                                        <p:attrNameLst>
                                          <p:attrName>style.visibility</p:attrName>
                                        </p:attrNameLst>
                                      </p:cBhvr>
                                      <p:to>
                                        <p:strVal val="visible"/>
                                      </p:to>
                                    </p:set>
                                    <p:animEffect transition="in" filter="fade">
                                      <p:cBhvr>
                                        <p:cTn id="22" dur="500"/>
                                        <p:tgtEl>
                                          <p:spTgt spid="112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71" name="内容占位符 13"/>
          <p:cNvSpPr>
            <a:spLocks noGrp="1"/>
          </p:cNvSpPr>
          <p:nvPr>
            <p:ph idx="4294967295"/>
          </p:nvPr>
        </p:nvSpPr>
        <p:spPr>
          <a:xfrm>
            <a:off x="504190" y="1728470"/>
            <a:ext cx="11289030" cy="4189730"/>
          </a:xfrm>
        </p:spPr>
        <p:txBody>
          <a:bodyPr vert="horz" wrap="square" lIns="91440" tIns="45720" rIns="91440" bIns="45720" rtlCol="0" anchor="t" anchorCtr="0">
            <a:noAutofit/>
          </a:bodyPr>
          <a:p>
            <a:pPr marL="0" lvl="0" algn="l" fontAlgn="auto">
              <a:lnSpc>
                <a:spcPct val="150000"/>
              </a:lnSpc>
              <a:spcBef>
                <a:spcPts val="0"/>
              </a:spcBef>
              <a:spcAft>
                <a:spcPts val="0"/>
              </a:spcAft>
              <a:buSzTx/>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二分答案程序基本框架</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50000"/>
              </a:lnSpc>
              <a:spcBef>
                <a:spcPts val="600"/>
              </a:spcBef>
              <a:spcAft>
                <a:spcPts val="0"/>
              </a:spcAft>
              <a:buSzTx/>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1. </a:t>
            </a:r>
            <a:r>
              <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设答案</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范围</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L,</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R</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之间。</a:t>
            </a:r>
            <a:b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b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其中，</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L</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可取</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R</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不可取</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。初始范围是</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0</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10000000</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50000"/>
              </a:lnSpc>
              <a:spcBef>
                <a:spcPts val="600"/>
              </a:spcBef>
              <a:spcAft>
                <a:spcPts val="0"/>
              </a:spcAft>
              <a:buSzTx/>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2.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对答案做二分查找。</a:t>
            </a:r>
            <a:b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b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mid = (L+R)/2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。如果</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mid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可行，则答案范围修改为</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[mid, R)</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，如果</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mid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不可行，则答案范围修改为</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[L, </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mid)</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，直至</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L+1 == R</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为止，输出</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ans = L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50000"/>
              </a:lnSpc>
              <a:spcBef>
                <a:spcPts val="600"/>
              </a:spcBef>
              <a:spcAft>
                <a:spcPts val="0"/>
              </a:spcAft>
              <a:buSzTx/>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3.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验证</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mid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是否可行。</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可以使用</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check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函数验证。</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20000"/>
              </a:lnSpc>
              <a:spcBef>
                <a:spcPts val="0"/>
              </a:spcBef>
              <a:spcAft>
                <a:spcPts val="0"/>
              </a:spcAft>
              <a:buSzTx/>
              <a:buNone/>
            </a:pP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20000"/>
              </a:lnSpc>
              <a:spcBef>
                <a:spcPts val="0"/>
              </a:spcBef>
              <a:spcAft>
                <a:spcPts val="0"/>
              </a:spcAft>
              <a:buSzTx/>
              <a:buNone/>
            </a:pP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20000"/>
              </a:lnSpc>
              <a:spcBef>
                <a:spcPts val="0"/>
              </a:spcBef>
              <a:spcAft>
                <a:spcPts val="0"/>
              </a:spcAft>
              <a:buSzTx/>
              <a:buNone/>
            </a:pP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600"/>
              </a:spcBef>
              <a:spcAft>
                <a:spcPts val="0"/>
              </a:spcAft>
              <a:buSzTx/>
              <a:buNone/>
              <a:extLst>
                <a:ext uri="{35155182-B16C-46BC-9424-99874614C6A1}">
                  <wpsdc:indentchars xmlns:wpsdc="http://www.wps.cn/officeDocument/2017/drawingmlCustomData" val="0" checksum="3407529306"/>
                </a:ext>
              </a:extLst>
            </a:pPr>
            <a:endParaRPr sz="2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00000"/>
              </a:lnSpc>
              <a:spcBef>
                <a:spcPts val="600"/>
              </a:spcBef>
              <a:spcAft>
                <a:spcPts val="0"/>
              </a:spcAft>
              <a:buSzTx/>
              <a:buNone/>
            </a:pPr>
            <a:endParaRPr sz="2200" dirty="0">
              <a:latin typeface="楷体" panose="02010609060101010101" charset="-122"/>
              <a:ea typeface="楷体" panose="02010609060101010101" charset="-122"/>
              <a:cs typeface="楷体" panose="02010609060101010101" charset="-122"/>
              <a:sym typeface="+mn-ea"/>
            </a:endParaRP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no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【算法分析】</a:t>
            </a:r>
            <a:endPar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2" name="图片 1"/>
          <p:cNvPicPr>
            <a:picLocks noChangeAspect="1"/>
          </p:cNvPicPr>
          <p:nvPr>
            <p:custDataLst>
              <p:tags r:id="rId2"/>
            </p:custDataLst>
          </p:nvPr>
        </p:nvPicPr>
        <p:blipFill>
          <a:blip r:embed="rId3">
            <a:clrChange>
              <a:clrFrom>
                <a:srgbClr val="FFFFFF">
                  <a:alpha val="100000"/>
                </a:srgbClr>
              </a:clrFrom>
              <a:clrTo>
                <a:srgbClr val="FFFFFF">
                  <a:alpha val="100000"/>
                  <a:alpha val="0"/>
                </a:srgbClr>
              </a:clrTo>
            </a:clrChange>
          </a:blip>
          <a:stretch>
            <a:fillRect/>
          </a:stretch>
        </p:blipFill>
        <p:spPr>
          <a:xfrm>
            <a:off x="6815455" y="1412875"/>
            <a:ext cx="4695825" cy="12509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no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【算法分析】</a:t>
            </a:r>
            <a:endPar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内容占位符 13"/>
          <p:cNvSpPr>
            <a:spLocks noGrp="1"/>
          </p:cNvSpPr>
          <p:nvPr>
            <p:ph idx="4294967295"/>
          </p:nvPr>
        </p:nvSpPr>
        <p:spPr>
          <a:xfrm>
            <a:off x="504190" y="1728470"/>
            <a:ext cx="11289030" cy="4189730"/>
          </a:xfrm>
        </p:spPr>
        <p:txBody>
          <a:bodyPr vert="horz" wrap="square" lIns="91440" tIns="45720" rIns="91440" bIns="45720" rtlCol="0" anchor="t" anchorCtr="0">
            <a:noAutofit/>
          </a:bodyPr>
          <a:p>
            <a:pPr marL="0" lvl="0" algn="l" fontAlgn="auto">
              <a:lnSpc>
                <a:spcPct val="150000"/>
              </a:lnSpc>
              <a:spcBef>
                <a:spcPts val="600"/>
              </a:spcBef>
              <a:spcAft>
                <a:spcPts val="0"/>
              </a:spcAft>
              <a:buSzTx/>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使用</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mn-ea"/>
              </a:rPr>
              <a:t> check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函数验证答案</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50000"/>
              </a:lnSpc>
              <a:spcBef>
                <a:spcPts val="600"/>
              </a:spcBef>
              <a:spcAft>
                <a:spcPts val="0"/>
              </a:spcAft>
              <a:buSzTx/>
              <a:buNone/>
            </a:pP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设切割长度为mid（</a:t>
            </a:r>
            <a:r>
              <a:rPr 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单位：厘米</a:t>
            </a: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50000"/>
              </a:lnSpc>
              <a:spcBef>
                <a:spcPts val="600"/>
              </a:spcBef>
              <a:spcAft>
                <a:spcPts val="0"/>
              </a:spcAft>
              <a:buSzTx/>
              <a:buNone/>
            </a:pP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若第i个库存，长度w[i]，可以切割出成品 cnt</a:t>
            </a:r>
            <a:endPar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50000"/>
              </a:lnSpc>
              <a:spcBef>
                <a:spcPts val="600"/>
              </a:spcBef>
              <a:spcAft>
                <a:spcPts val="0"/>
              </a:spcAft>
              <a:buSzTx/>
              <a:buNone/>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则</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cnt </a:t>
            </a: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w[i]/mid           向下取整</a:t>
            </a:r>
            <a:endPar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50000"/>
              </a:lnSpc>
              <a:spcBef>
                <a:spcPts val="600"/>
              </a:spcBef>
              <a:spcAft>
                <a:spcPts val="0"/>
              </a:spcAft>
              <a:buSzTx/>
              <a:buNone/>
            </a:pP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∑cnt &gt;=K	可以切割</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出</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k</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份</a:t>
            </a: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mid可行		check</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为</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true</a:t>
            </a:r>
            <a:endPar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50000"/>
              </a:lnSpc>
              <a:spcBef>
                <a:spcPts val="600"/>
              </a:spcBef>
              <a:spcAft>
                <a:spcPts val="0"/>
              </a:spcAft>
              <a:buSzTx/>
              <a:buNone/>
            </a:pP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∑cnt&lt; K		不能</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切割出</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k</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份</a:t>
            </a: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mid</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不可行</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check</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为</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false</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600"/>
              </a:spcBef>
              <a:spcAft>
                <a:spcPts val="0"/>
              </a:spcAft>
              <a:buSzTx/>
              <a:buNone/>
              <a:extLst>
                <a:ext uri="{35155182-B16C-46BC-9424-99874614C6A1}">
                  <wpsdc:indentchars xmlns:wpsdc="http://www.wps.cn/officeDocument/2017/drawingmlCustomData" val="0" checksum="3407529306"/>
                </a:ext>
              </a:extLst>
            </a:pPr>
            <a:endParaRPr sz="2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00000"/>
              </a:lnSpc>
              <a:spcBef>
                <a:spcPts val="600"/>
              </a:spcBef>
              <a:spcAft>
                <a:spcPts val="0"/>
              </a:spcAft>
              <a:buSzTx/>
              <a:buNone/>
            </a:pPr>
            <a:endParaRPr sz="2200" dirty="0">
              <a:latin typeface="楷体" panose="02010609060101010101" charset="-122"/>
              <a:ea typeface="楷体" panose="02010609060101010101" charset="-122"/>
              <a:cs typeface="楷体" panose="02010609060101010101" charset="-122"/>
              <a:sym typeface="+mn-ea"/>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no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【核心代码】</a:t>
            </a:r>
            <a:endPar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矩形 6"/>
          <p:cNvSpPr/>
          <p:nvPr/>
        </p:nvSpPr>
        <p:spPr>
          <a:xfrm>
            <a:off x="622300" y="1728000"/>
            <a:ext cx="5220000" cy="3960000"/>
          </a:xfrm>
          <a:prstGeom prst="rect">
            <a:avLst/>
          </a:prstGeom>
          <a:noFill/>
          <a:ln w="28575">
            <a:solidFill>
              <a:srgbClr val="4680A3"/>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custDataLst>
              <p:tags r:id="rId2"/>
            </p:custDataLst>
          </p:nvPr>
        </p:nvSpPr>
        <p:spPr>
          <a:xfrm>
            <a:off x="6202680" y="1728000"/>
            <a:ext cx="5220000" cy="3960000"/>
          </a:xfrm>
          <a:prstGeom prst="rect">
            <a:avLst/>
          </a:prstGeom>
          <a:noFill/>
          <a:ln w="28575">
            <a:solidFill>
              <a:srgbClr val="4680A3"/>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p:cNvPicPr>
            <a:picLocks noChangeAspect="1"/>
          </p:cNvPicPr>
          <p:nvPr>
            <p:custDataLst>
              <p:tags r:id="rId3"/>
            </p:custDataLst>
          </p:nvPr>
        </p:nvPicPr>
        <p:blipFill>
          <a:blip r:embed="rId4"/>
          <a:stretch>
            <a:fillRect/>
          </a:stretch>
        </p:blipFill>
        <p:spPr>
          <a:xfrm>
            <a:off x="766445" y="1862975"/>
            <a:ext cx="5045964" cy="2741676"/>
          </a:xfrm>
          <a:prstGeom prst="rect">
            <a:avLst/>
          </a:prstGeom>
        </p:spPr>
      </p:pic>
      <p:pic>
        <p:nvPicPr>
          <p:cNvPr id="5" name="图片 4"/>
          <p:cNvPicPr>
            <a:picLocks noChangeAspect="1"/>
          </p:cNvPicPr>
          <p:nvPr>
            <p:custDataLst>
              <p:tags r:id="rId5"/>
            </p:custDataLst>
          </p:nvPr>
        </p:nvPicPr>
        <p:blipFill>
          <a:blip r:embed="rId6"/>
          <a:stretch>
            <a:fillRect/>
          </a:stretch>
        </p:blipFill>
        <p:spPr>
          <a:xfrm>
            <a:off x="6336000" y="1852815"/>
            <a:ext cx="3797807" cy="33817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1"/>
          <p:cNvSpPr txBox="1">
            <a:spLocks noGrp="1"/>
          </p:cNvSpPr>
          <p:nvPr>
            <p:ph type="title" idx="4294967295"/>
          </p:nvPr>
        </p:nvSpPr>
        <p:spPr>
          <a:xfrm>
            <a:off x="252000" y="576000"/>
            <a:ext cx="9752330" cy="953135"/>
          </a:xfrm>
          <a:noFill/>
        </p:spPr>
        <p:txBody>
          <a:bodyPr vert="horz" wrap="square" lIns="91440" tIns="45720" rIns="91440" bIns="45720" rtlCol="0" anchor="t" anchorCtr="0">
            <a:no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【例</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河中跳房子</a:t>
            </a:r>
            <a:endPar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1747" name="内容占位符 2"/>
          <p:cNvSpPr>
            <a:spLocks noGrp="1"/>
          </p:cNvSpPr>
          <p:nvPr>
            <p:ph idx="4294967295"/>
          </p:nvPr>
        </p:nvSpPr>
        <p:spPr>
          <a:xfrm>
            <a:off x="504000" y="1728490"/>
            <a:ext cx="10800080" cy="3240000"/>
          </a:xfrm>
        </p:spPr>
        <p:txBody>
          <a:bodyPr vert="horz" wrap="square" lIns="91440" tIns="45720" rIns="91440" bIns="45720" rtlCol="0" anchor="t" anchorCtr="0">
            <a:noAutofit/>
          </a:bodyPr>
          <a:p>
            <a:pPr marL="0" lvl="0" algn="l">
              <a:lnSpc>
                <a:spcPct val="150000"/>
              </a:lnSpc>
              <a:buSzTx/>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每年奶牛们都要举办各种特殊版本的跳房子比赛，包括在河里从一个岩石跳到另一个岩石。这项激动人心的活动在一条长长的笔直河道中进行，在起点和离起点L远(1≤L≤1,000,000,000)的终点处均有一个岩石。在起点和终点之间，有N(0≤N≤50,000)个岩石，每个岩石与起点的距离分别为Di(0&lt;Di&lt;L)。</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a:lnSpc>
                <a:spcPct val="150000"/>
              </a:lnSpc>
              <a:buSzTx/>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在比赛过程中，奶牛轮流从起点出发，尝试到达终点，每一步只能从一个岩石跳到另一个岩石。当然，实力不济的奶牛是没有办法完成目标的。</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1" name="内容占位符 2"/>
          <p:cNvSpPr>
            <a:spLocks noGrp="1"/>
          </p:cNvSpPr>
          <p:nvPr>
            <p:ph idx="4294967295"/>
          </p:nvPr>
        </p:nvSpPr>
        <p:spPr>
          <a:xfrm>
            <a:off x="504000" y="1728000"/>
            <a:ext cx="10800000" cy="3239770"/>
          </a:xfrm>
        </p:spPr>
        <p:txBody>
          <a:bodyPr vert="horz" wrap="square" lIns="91440" tIns="45720" rIns="91440" bIns="45720" rtlCol="0" anchor="t" anchorCtr="0">
            <a:noAutofit/>
          </a:bodyPr>
          <a:p>
            <a:pPr marL="0" lvl="0" algn="l">
              <a:lnSpc>
                <a:spcPct val="150000"/>
              </a:lnSpc>
              <a:buSzTx/>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农夫约翰为他的奶牛们感到自豪并且年年都观看了这项比赛。但随着时间的推移，看着其他农夫的胆小奶牛们在相距很近的岩石之间缓慢前行，他感到非常厌烦。他计划移走一些岩石，使得从起点到终点的过程中，最短的跳跃距离最长。他可以移走除起点和终点外的至多 M (0≤M≤N)</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个岩石。</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a:lnSpc>
                <a:spcPct val="150000"/>
              </a:lnSpc>
              <a:buSzTx/>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请帮助约翰确定移走这些岩石后，最长</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可能的最短</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跳跃距离是多少？</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标题 1"/>
          <p:cNvSpPr txBox="1">
            <a:spLocks noGrp="1"/>
          </p:cNvSpPr>
          <p:nvPr>
            <p:custDataLst>
              <p:tags r:id="rId1"/>
            </p:custDataLst>
          </p:nvPr>
        </p:nvSpPr>
        <p:spPr>
          <a:xfrm>
            <a:off x="252000" y="576000"/>
            <a:ext cx="9752330" cy="953135"/>
          </a:xfrm>
          <a:prstGeom prst="rect">
            <a:avLst/>
          </a:prstGeom>
          <a:noFill/>
        </p:spPr>
        <p:txBody>
          <a:bodyPr vert="horz" wrap="square" lIns="91440" tIns="45720" rIns="91440" bIns="45720" rtlCol="0" anchor="t" anchorCtr="0">
            <a:no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【例</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河中跳房子</a:t>
            </a:r>
            <a:endPar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5" name="内容占位符 2"/>
          <p:cNvSpPr>
            <a:spLocks noGrp="1"/>
          </p:cNvSpPr>
          <p:nvPr>
            <p:ph idx="4294967295"/>
          </p:nvPr>
        </p:nvSpPr>
        <p:spPr>
          <a:xfrm>
            <a:off x="504000" y="1728000"/>
            <a:ext cx="10723880" cy="3431540"/>
          </a:xfrm>
        </p:spPr>
        <p:txBody>
          <a:bodyPr vert="horz" wrap="square" lIns="91440" tIns="45720" rIns="91440" bIns="45720" rtlCol="0" anchor="t" anchorCtr="0">
            <a:noAutofit/>
          </a:bodyPr>
          <a:p>
            <a:pPr marL="0" lvl="0" algn="l" fontAlgn="auto">
              <a:lnSpc>
                <a:spcPct val="150000"/>
              </a:lnSpc>
              <a:buSzTx/>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输入</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数据：共</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N+1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行</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00000"/>
              </a:lnSpc>
              <a:spcBef>
                <a:spcPts val="1200"/>
              </a:spcBef>
              <a:buSzTx/>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第一行包含三个整数L, N, M，相邻两个整数之间用单个空格隔开。</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00000"/>
              </a:lnSpc>
              <a:spcBef>
                <a:spcPts val="1200"/>
              </a:spcBef>
              <a:buSzTx/>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接下来N行，每行一个整数，表示每个岩石与起点的距离。岩石按与起点距离从近到远给出，且不会有两个岩石出现在同一个位置。</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a:lnSpc>
                <a:spcPct val="100000"/>
              </a:lnSpc>
              <a:spcBef>
                <a:spcPts val="0"/>
              </a:spcBef>
              <a:spcAft>
                <a:spcPts val="0"/>
              </a:spcAft>
              <a:buSzTx/>
              <a:buNone/>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50000"/>
              </a:lnSpc>
              <a:spcBef>
                <a:spcPts val="0"/>
              </a:spcBef>
              <a:spcAft>
                <a:spcPts val="0"/>
              </a:spcAft>
              <a:buSzTx/>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输出</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数据：共一行</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a:lnSpc>
                <a:spcPct val="100000"/>
              </a:lnSpc>
              <a:spcBef>
                <a:spcPts val="1200"/>
              </a:spcBef>
              <a:buSzTx/>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一个整数，最长可能的最短跳跃距离。</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标题 1"/>
          <p:cNvSpPr txBox="1">
            <a:spLocks noGrp="1"/>
          </p:cNvSpPr>
          <p:nvPr>
            <p:custDataLst>
              <p:tags r:id="rId1"/>
            </p:custDataLst>
          </p:nvPr>
        </p:nvSpPr>
        <p:spPr>
          <a:xfrm>
            <a:off x="252000" y="576000"/>
            <a:ext cx="9752330" cy="953135"/>
          </a:xfrm>
          <a:prstGeom prst="rect">
            <a:avLst/>
          </a:prstGeom>
          <a:noFill/>
        </p:spPr>
        <p:txBody>
          <a:bodyPr vert="horz" wrap="square" lIns="91440" tIns="45720" rIns="91440" bIns="45720" rtlCol="0" anchor="t" anchorCtr="0">
            <a:no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【例</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河中跳房子</a:t>
            </a:r>
            <a:endPar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1"/>
          <p:cNvSpPr txBox="1">
            <a:spLocks noGrp="1"/>
          </p:cNvSpPr>
          <p:nvPr>
            <p:ph type="title" idx="4294967295"/>
          </p:nvPr>
        </p:nvSpPr>
        <p:spPr>
          <a:xfrm>
            <a:off x="504000" y="576000"/>
            <a:ext cx="9752330" cy="1198880"/>
          </a:xfrm>
          <a:noFill/>
        </p:spPr>
        <p:txBody>
          <a:bodyPr vert="horz" wrap="square" lIns="91440" tIns="45720" rIns="91440" bIns="45720" rtlCol="0" anchor="t" anchorCtr="0">
            <a:spAutoFit/>
          </a:bodyPr>
          <a:p>
            <a:pPr lvl="0" algn="l" defTabSz="914400">
              <a:lnSpc>
                <a:spcPct val="200000"/>
              </a:lnSpc>
              <a:buClrTx/>
              <a:buSzTx/>
              <a:buFontTx/>
            </a:pPr>
            <a:r>
              <a:rPr lang="zh-CN" altLang="en-US" b="1" dirty="0" smtClean="0">
                <a:latin typeface="微软雅黑" panose="020B0503020204020204" pitchFamily="34" charset="-122"/>
                <a:ea typeface="微软雅黑" panose="020B0503020204020204" pitchFamily="34" charset="-122"/>
                <a:cs typeface="宋体" panose="02010600030101010101" pitchFamily="2" charset="-122"/>
                <a:sym typeface="+mn-ea"/>
              </a:rPr>
              <a:t>引例</a:t>
            </a:r>
            <a:r>
              <a:rPr lang="en-US" altLang="zh-CN" b="1" dirty="0" smtClean="0">
                <a:latin typeface="微软雅黑" panose="020B0503020204020204" pitchFamily="34" charset="-122"/>
                <a:ea typeface="微软雅黑" panose="020B0503020204020204" pitchFamily="34" charset="-122"/>
                <a:cs typeface="宋体" panose="02010600030101010101" pitchFamily="2" charset="-122"/>
                <a:sym typeface="+mn-ea"/>
              </a:rPr>
              <a:t>1</a:t>
            </a:r>
            <a:r>
              <a:rPr lang="zh-CN" altLang="en-US" b="1" dirty="0" smtClean="0">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en-US" b="1" dirty="0" smtClean="0">
                <a:latin typeface="微软雅黑" panose="020B0503020204020204" pitchFamily="34" charset="-122"/>
                <a:ea typeface="微软雅黑" panose="020B0503020204020204" pitchFamily="34" charset="-122"/>
                <a:cs typeface="宋体" panose="02010600030101010101" pitchFamily="2" charset="-122"/>
                <a:sym typeface="+mn-ea"/>
              </a:rPr>
              <a:t>猜数字</a:t>
            </a:r>
            <a:endParaRPr lang="zh-CN" altLang="en-US"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5123" name="内容占位符 2"/>
          <p:cNvSpPr>
            <a:spLocks noGrp="1"/>
          </p:cNvSpPr>
          <p:nvPr>
            <p:ph idx="4294967295"/>
          </p:nvPr>
        </p:nvSpPr>
        <p:spPr>
          <a:xfrm>
            <a:off x="504000" y="1728000"/>
            <a:ext cx="9893935" cy="3723005"/>
          </a:xfrm>
        </p:spPr>
        <p:txBody>
          <a:bodyPr vert="horz" wrap="square" lIns="91440" tIns="45720" rIns="91440" bIns="45720" anchor="t" anchorCtr="0">
            <a:noAutofit/>
          </a:bodyPr>
          <a:p>
            <a:pPr marL="0" indent="0" fontAlgn="auto">
              <a:lnSpc>
                <a:spcPct val="190000"/>
              </a:lnSpc>
              <a:spcBef>
                <a:spcPts val="0"/>
              </a:spcBef>
              <a:spcAft>
                <a:spcPts val="0"/>
              </a:spcAft>
              <a:buNone/>
            </a:pP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任意写一个</a:t>
            </a:r>
            <a:r>
              <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1 </a:t>
            </a: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到</a:t>
            </a:r>
            <a:r>
              <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1000</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000000</a:t>
            </a: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之间的整数，请你猜出这个数字。</a:t>
            </a:r>
            <a:endPar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90000"/>
              </a:lnSpc>
              <a:spcBef>
                <a:spcPts val="0"/>
              </a:spcBef>
              <a:spcAft>
                <a:spcPts val="0"/>
              </a:spcAft>
              <a:buNone/>
            </a:pP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每猜一次，都会反馈给你答案是偏大、偏小还是刚好。</a:t>
            </a:r>
            <a:endPar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90000"/>
              </a:lnSpc>
              <a:spcBef>
                <a:spcPts val="0"/>
              </a:spcBef>
              <a:spcAft>
                <a:spcPts val="0"/>
              </a:spcAft>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请问有什么高效的方案？</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90000"/>
              </a:lnSpc>
              <a:spcBef>
                <a:spcPts val="0"/>
              </a:spcBef>
              <a:spcAft>
                <a:spcPts val="0"/>
              </a:spcAft>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最多猜多少次可以准确地给出答案？</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0" indent="0" fontAlgn="auto">
              <a:lnSpc>
                <a:spcPct val="190000"/>
              </a:lnSpc>
              <a:spcBef>
                <a:spcPts val="0"/>
              </a:spcBef>
              <a:spcAft>
                <a:spcPts val="0"/>
              </a:spcAft>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1" name="内容占位符 2"/>
          <p:cNvSpPr>
            <a:spLocks noGrp="1"/>
          </p:cNvSpPr>
          <p:nvPr>
            <p:ph idx="4294967295"/>
          </p:nvPr>
        </p:nvSpPr>
        <p:spPr>
          <a:xfrm>
            <a:off x="504190" y="1727835"/>
            <a:ext cx="10403840" cy="3239770"/>
          </a:xfrm>
        </p:spPr>
        <p:txBody>
          <a:bodyPr vert="horz" wrap="square" lIns="91440" tIns="45720" rIns="91440" bIns="45720" rtlCol="0" anchor="t" anchorCtr="0">
            <a:noAutofit/>
          </a:bodyPr>
          <a:p>
            <a:pPr marL="0" lvl="0" algn="l" fontAlgn="auto">
              <a:lnSpc>
                <a:spcPct val="150000"/>
              </a:lnSpc>
              <a:spcBef>
                <a:spcPts val="600"/>
              </a:spcBef>
              <a:buSzTx/>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在起点和终点之间，有 </a:t>
            </a:r>
            <a:r>
              <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N</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块岩石（不含起点 0 和终点 L 的岩石，距起点 Di）。比赛过程中，选手们从起点出发，每一步跳向相邻的岩石，直至到达终点。</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50000"/>
              </a:lnSpc>
              <a:spcBef>
                <a:spcPts val="600"/>
              </a:spcBef>
              <a:buSzTx/>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至多移走 M 块中间的岩石，使得选手们在比赛过程中的最短跳跃距离尽可能长。</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50000"/>
              </a:lnSpc>
              <a:spcBef>
                <a:spcPts val="600"/>
              </a:spcBef>
              <a:buSzTx/>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求最短跳跃距离的最大值。</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标题 1"/>
          <p:cNvSpPr txBox="1">
            <a:spLocks noGrp="1"/>
          </p:cNvSpPr>
          <p:nvPr>
            <p:custDataLst>
              <p:tags r:id="rId1"/>
            </p:custDataLst>
          </p:nvPr>
        </p:nvSpPr>
        <p:spPr>
          <a:xfrm>
            <a:off x="252000" y="576000"/>
            <a:ext cx="9752330" cy="953135"/>
          </a:xfrm>
          <a:prstGeom prst="rect">
            <a:avLst/>
          </a:prstGeom>
          <a:noFill/>
        </p:spPr>
        <p:txBody>
          <a:bodyPr vert="horz" wrap="square" lIns="91440" tIns="45720" rIns="91440" bIns="45720" rtlCol="0" anchor="t" anchorCtr="0">
            <a:no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【例</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河中跳房子</a:t>
            </a:r>
            <a:endPar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9" name="内容占位符 2"/>
          <p:cNvSpPr>
            <a:spLocks noGrp="1"/>
          </p:cNvSpPr>
          <p:nvPr>
            <p:ph idx="4294967295"/>
          </p:nvPr>
        </p:nvSpPr>
        <p:spPr>
          <a:xfrm>
            <a:off x="504000" y="1871980"/>
            <a:ext cx="2004060" cy="3168650"/>
          </a:xfrm>
        </p:spPr>
        <p:txBody>
          <a:bodyPr vert="horz" wrap="square" lIns="91440" tIns="45720" rIns="91440" bIns="45720" rtlCol="0" anchor="t" anchorCtr="0">
            <a:noAutofit/>
          </a:bodyPr>
          <a:p>
            <a:pPr marL="0" lvl="0" algn="l" fontAlgn="auto">
              <a:lnSpc>
                <a:spcPct val="150000"/>
              </a:lnSpc>
              <a:buSzTx/>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样例输入</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00000"/>
              </a:lnSpc>
              <a:spcBef>
                <a:spcPts val="600"/>
              </a:spcBef>
              <a:buSzTx/>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25 5 2</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00000"/>
              </a:lnSpc>
              <a:spcBef>
                <a:spcPts val="600"/>
              </a:spcBef>
              <a:buSzTx/>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2</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00000"/>
              </a:lnSpc>
              <a:spcBef>
                <a:spcPts val="600"/>
              </a:spcBef>
              <a:buSzTx/>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11</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00000"/>
              </a:lnSpc>
              <a:spcBef>
                <a:spcPts val="600"/>
              </a:spcBef>
              <a:buSzTx/>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14</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00000"/>
              </a:lnSpc>
              <a:spcBef>
                <a:spcPts val="600"/>
              </a:spcBef>
              <a:buSzTx/>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17</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00000"/>
              </a:lnSpc>
              <a:spcBef>
                <a:spcPts val="600"/>
              </a:spcBef>
              <a:buSzTx/>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21</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00000"/>
              </a:lnSpc>
              <a:spcBef>
                <a:spcPts val="0"/>
              </a:spcBef>
              <a:buSzTx/>
              <a:buNone/>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a:lnSpc>
                <a:spcPct val="100000"/>
              </a:lnSpc>
              <a:buSzTx/>
              <a:buNone/>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2" name="组合 16"/>
          <p:cNvGrpSpPr/>
          <p:nvPr/>
        </p:nvGrpSpPr>
        <p:grpSpPr>
          <a:xfrm>
            <a:off x="5039678" y="3001010"/>
            <a:ext cx="6500813" cy="743386"/>
            <a:chOff x="2214546" y="4207674"/>
            <a:chExt cx="6500858" cy="743526"/>
          </a:xfrm>
        </p:grpSpPr>
        <p:cxnSp>
          <p:nvCxnSpPr>
            <p:cNvPr id="34829" name="直接连接符 4"/>
            <p:cNvCxnSpPr/>
            <p:nvPr/>
          </p:nvCxnSpPr>
          <p:spPr>
            <a:xfrm>
              <a:off x="2357422" y="4349660"/>
              <a:ext cx="5929354" cy="1781"/>
            </a:xfrm>
            <a:prstGeom prst="line">
              <a:avLst/>
            </a:prstGeom>
            <a:ln w="38100" cap="flat" cmpd="sng">
              <a:solidFill>
                <a:schemeClr val="tx1"/>
              </a:solidFill>
              <a:prstDash val="solid"/>
              <a:headEnd type="none" w="med" len="med"/>
              <a:tailEnd type="none" w="med" len="med"/>
            </a:ln>
          </p:spPr>
        </p:cxnSp>
        <p:sp>
          <p:nvSpPr>
            <p:cNvPr id="34830" name="TextBox 6"/>
            <p:cNvSpPr txBox="1"/>
            <p:nvPr/>
          </p:nvSpPr>
          <p:spPr>
            <a:xfrm>
              <a:off x="2214546" y="4429132"/>
              <a:ext cx="6500858" cy="522068"/>
            </a:xfrm>
            <a:prstGeom prst="rect">
              <a:avLst/>
            </a:prstGeom>
            <a:noFill/>
            <a:ln w="9525">
              <a:noFill/>
            </a:ln>
          </p:spPr>
          <p:txBody>
            <a:bodyPr>
              <a:spAutoFit/>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eaLnBrk="1" hangingPunct="1">
                <a:lnSpc>
                  <a:spcPct val="100000"/>
                </a:lnSpc>
                <a:spcBef>
                  <a:spcPct val="0"/>
                </a:spcBef>
                <a:buClrTx/>
                <a:buSzTx/>
                <a:buFontTx/>
                <a:buNone/>
              </a:pPr>
              <a:r>
                <a:rPr lang="en-US" altLang="zh-CN" sz="2800" b="1" dirty="0">
                  <a:solidFill>
                    <a:srgbClr val="17375E"/>
                  </a:solidFill>
                  <a:latin typeface="宋体" panose="02010600030101010101" pitchFamily="2" charset="-122"/>
                </a:rPr>
                <a:t>0  2      11   14   17    21    25</a:t>
              </a:r>
              <a:endParaRPr lang="en-US" altLang="zh-CN" sz="2800" b="1" dirty="0">
                <a:solidFill>
                  <a:srgbClr val="17375E"/>
                </a:solidFill>
                <a:latin typeface="宋体" panose="02010600030101010101" pitchFamily="2" charset="-122"/>
              </a:endParaRPr>
            </a:p>
          </p:txBody>
        </p:sp>
        <p:sp>
          <p:nvSpPr>
            <p:cNvPr id="34831" name="椭圆 9"/>
            <p:cNvSpPr/>
            <p:nvPr/>
          </p:nvSpPr>
          <p:spPr>
            <a:xfrm>
              <a:off x="2243122" y="4207674"/>
              <a:ext cx="285752" cy="285752"/>
            </a:xfrm>
            <a:prstGeom prst="ellipse">
              <a:avLst/>
            </a:prstGeom>
            <a:solidFill>
              <a:srgbClr val="FF0000"/>
            </a:solidFill>
            <a:ln w="9525" cap="flat" cmpd="sng">
              <a:solidFill>
                <a:schemeClr val="tx1"/>
              </a:solidFill>
              <a:prstDash val="solid"/>
              <a:headEnd type="none" w="med" len="med"/>
              <a:tailEnd type="none" w="med" len="med"/>
            </a:ln>
          </p:spPr>
          <p:txBody>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a:lnSpc>
                  <a:spcPct val="100000"/>
                </a:lnSpc>
                <a:spcBef>
                  <a:spcPct val="0"/>
                </a:spcBef>
                <a:buClrTx/>
                <a:buSzTx/>
                <a:buFontTx/>
                <a:buNone/>
              </a:pPr>
              <a:endParaRPr lang="zh-CN" altLang="en-US" sz="2800" dirty="0">
                <a:solidFill>
                  <a:schemeClr val="tx1"/>
                </a:solidFill>
                <a:latin typeface="Arial" panose="020B0604020202020204" pitchFamily="34" charset="0"/>
                <a:ea typeface="宋体" panose="02010600030101010101" pitchFamily="2" charset="-122"/>
              </a:endParaRPr>
            </a:p>
          </p:txBody>
        </p:sp>
        <p:sp>
          <p:nvSpPr>
            <p:cNvPr id="34832" name="椭圆 10"/>
            <p:cNvSpPr/>
            <p:nvPr/>
          </p:nvSpPr>
          <p:spPr>
            <a:xfrm>
              <a:off x="2786050" y="4207674"/>
              <a:ext cx="285752" cy="285752"/>
            </a:xfrm>
            <a:prstGeom prst="ellipse">
              <a:avLst/>
            </a:prstGeom>
            <a:solidFill>
              <a:srgbClr val="FF0000"/>
            </a:solidFill>
            <a:ln w="9525" cap="flat" cmpd="sng">
              <a:solidFill>
                <a:schemeClr val="tx1"/>
              </a:solidFill>
              <a:prstDash val="solid"/>
              <a:headEnd type="none" w="med" len="med"/>
              <a:tailEnd type="none" w="med" len="med"/>
            </a:ln>
          </p:spPr>
          <p:txBody>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a:lnSpc>
                  <a:spcPct val="100000"/>
                </a:lnSpc>
                <a:spcBef>
                  <a:spcPct val="0"/>
                </a:spcBef>
                <a:buClrTx/>
                <a:buSzTx/>
                <a:buFontTx/>
                <a:buNone/>
              </a:pPr>
              <a:endParaRPr lang="zh-CN" altLang="en-US" sz="2800" dirty="0">
                <a:solidFill>
                  <a:schemeClr val="tx1"/>
                </a:solidFill>
                <a:latin typeface="Arial" panose="020B0604020202020204" pitchFamily="34" charset="0"/>
                <a:ea typeface="宋体" panose="02010600030101010101" pitchFamily="2" charset="-122"/>
              </a:endParaRPr>
            </a:p>
          </p:txBody>
        </p:sp>
        <p:sp>
          <p:nvSpPr>
            <p:cNvPr id="34833" name="椭圆 11"/>
            <p:cNvSpPr/>
            <p:nvPr/>
          </p:nvSpPr>
          <p:spPr>
            <a:xfrm>
              <a:off x="4143372" y="4207674"/>
              <a:ext cx="285752" cy="285752"/>
            </a:xfrm>
            <a:prstGeom prst="ellipse">
              <a:avLst/>
            </a:prstGeom>
            <a:solidFill>
              <a:srgbClr val="FF0000"/>
            </a:solidFill>
            <a:ln w="9525" cap="flat" cmpd="sng">
              <a:solidFill>
                <a:schemeClr val="tx1"/>
              </a:solidFill>
              <a:prstDash val="solid"/>
              <a:headEnd type="none" w="med" len="med"/>
              <a:tailEnd type="none" w="med" len="med"/>
            </a:ln>
          </p:spPr>
          <p:txBody>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a:lnSpc>
                  <a:spcPct val="100000"/>
                </a:lnSpc>
                <a:spcBef>
                  <a:spcPct val="0"/>
                </a:spcBef>
                <a:buClrTx/>
                <a:buSzTx/>
                <a:buFontTx/>
                <a:buNone/>
              </a:pPr>
              <a:endParaRPr lang="zh-CN" altLang="en-US" sz="2800" dirty="0">
                <a:solidFill>
                  <a:schemeClr val="tx1"/>
                </a:solidFill>
                <a:latin typeface="Arial" panose="020B0604020202020204" pitchFamily="34" charset="0"/>
                <a:ea typeface="宋体" panose="02010600030101010101" pitchFamily="2" charset="-122"/>
              </a:endParaRPr>
            </a:p>
          </p:txBody>
        </p:sp>
        <p:sp>
          <p:nvSpPr>
            <p:cNvPr id="34834" name="椭圆 12"/>
            <p:cNvSpPr/>
            <p:nvPr/>
          </p:nvSpPr>
          <p:spPr>
            <a:xfrm>
              <a:off x="5000628" y="4207674"/>
              <a:ext cx="285752" cy="285752"/>
            </a:xfrm>
            <a:prstGeom prst="ellipse">
              <a:avLst/>
            </a:prstGeom>
            <a:solidFill>
              <a:srgbClr val="FF0000"/>
            </a:solidFill>
            <a:ln w="9525" cap="flat" cmpd="sng">
              <a:solidFill>
                <a:schemeClr val="tx1"/>
              </a:solidFill>
              <a:prstDash val="solid"/>
              <a:headEnd type="none" w="med" len="med"/>
              <a:tailEnd type="none" w="med" len="med"/>
            </a:ln>
          </p:spPr>
          <p:txBody>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a:lnSpc>
                  <a:spcPct val="100000"/>
                </a:lnSpc>
                <a:spcBef>
                  <a:spcPct val="0"/>
                </a:spcBef>
                <a:buClrTx/>
                <a:buSzTx/>
                <a:buFontTx/>
                <a:buNone/>
              </a:pPr>
              <a:endParaRPr lang="zh-CN" altLang="en-US" sz="2800" dirty="0">
                <a:solidFill>
                  <a:schemeClr val="tx1"/>
                </a:solidFill>
                <a:latin typeface="Arial" panose="020B0604020202020204" pitchFamily="34" charset="0"/>
                <a:ea typeface="宋体" panose="02010600030101010101" pitchFamily="2" charset="-122"/>
              </a:endParaRPr>
            </a:p>
          </p:txBody>
        </p:sp>
        <p:sp>
          <p:nvSpPr>
            <p:cNvPr id="34835" name="椭圆 13"/>
            <p:cNvSpPr/>
            <p:nvPr/>
          </p:nvSpPr>
          <p:spPr>
            <a:xfrm>
              <a:off x="5857884" y="4207674"/>
              <a:ext cx="285752" cy="285752"/>
            </a:xfrm>
            <a:prstGeom prst="ellipse">
              <a:avLst/>
            </a:prstGeom>
            <a:solidFill>
              <a:srgbClr val="FF0000"/>
            </a:solidFill>
            <a:ln w="9525" cap="flat" cmpd="sng">
              <a:solidFill>
                <a:schemeClr val="tx1"/>
              </a:solidFill>
              <a:prstDash val="solid"/>
              <a:headEnd type="none" w="med" len="med"/>
              <a:tailEnd type="none" w="med" len="med"/>
            </a:ln>
          </p:spPr>
          <p:txBody>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a:lnSpc>
                  <a:spcPct val="100000"/>
                </a:lnSpc>
                <a:spcBef>
                  <a:spcPct val="0"/>
                </a:spcBef>
                <a:buClrTx/>
                <a:buSzTx/>
                <a:buFontTx/>
                <a:buNone/>
              </a:pPr>
              <a:endParaRPr lang="zh-CN" altLang="en-US" sz="2800" dirty="0">
                <a:solidFill>
                  <a:schemeClr val="tx1"/>
                </a:solidFill>
                <a:latin typeface="Arial" panose="020B0604020202020204" pitchFamily="34" charset="0"/>
                <a:ea typeface="宋体" panose="02010600030101010101" pitchFamily="2" charset="-122"/>
              </a:endParaRPr>
            </a:p>
          </p:txBody>
        </p:sp>
        <p:sp>
          <p:nvSpPr>
            <p:cNvPr id="34836" name="椭圆 14"/>
            <p:cNvSpPr/>
            <p:nvPr/>
          </p:nvSpPr>
          <p:spPr>
            <a:xfrm>
              <a:off x="7000892" y="4207674"/>
              <a:ext cx="285752" cy="285752"/>
            </a:xfrm>
            <a:prstGeom prst="ellipse">
              <a:avLst/>
            </a:prstGeom>
            <a:solidFill>
              <a:srgbClr val="FF0000"/>
            </a:solidFill>
            <a:ln w="9525" cap="flat" cmpd="sng">
              <a:solidFill>
                <a:schemeClr val="tx1"/>
              </a:solidFill>
              <a:prstDash val="solid"/>
              <a:headEnd type="none" w="med" len="med"/>
              <a:tailEnd type="none" w="med" len="med"/>
            </a:ln>
          </p:spPr>
          <p:txBody>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a:lnSpc>
                  <a:spcPct val="100000"/>
                </a:lnSpc>
                <a:spcBef>
                  <a:spcPct val="0"/>
                </a:spcBef>
                <a:buClrTx/>
                <a:buSzTx/>
                <a:buFontTx/>
                <a:buNone/>
              </a:pPr>
              <a:endParaRPr lang="zh-CN" altLang="en-US" sz="2800" dirty="0">
                <a:solidFill>
                  <a:schemeClr val="tx1"/>
                </a:solidFill>
                <a:latin typeface="Arial" panose="020B0604020202020204" pitchFamily="34" charset="0"/>
                <a:ea typeface="宋体" panose="02010600030101010101" pitchFamily="2" charset="-122"/>
              </a:endParaRPr>
            </a:p>
          </p:txBody>
        </p:sp>
        <p:sp>
          <p:nvSpPr>
            <p:cNvPr id="34837" name="椭圆 15"/>
            <p:cNvSpPr/>
            <p:nvPr/>
          </p:nvSpPr>
          <p:spPr>
            <a:xfrm>
              <a:off x="8072462" y="4207674"/>
              <a:ext cx="285752" cy="285752"/>
            </a:xfrm>
            <a:prstGeom prst="ellipse">
              <a:avLst/>
            </a:prstGeom>
            <a:solidFill>
              <a:srgbClr val="FF0000"/>
            </a:solidFill>
            <a:ln w="9525" cap="flat" cmpd="sng">
              <a:solidFill>
                <a:schemeClr val="tx1"/>
              </a:solidFill>
              <a:prstDash val="solid"/>
              <a:headEnd type="none" w="med" len="med"/>
              <a:tailEnd type="none" w="med" len="med"/>
            </a:ln>
          </p:spPr>
          <p:txBody>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a:lnSpc>
                  <a:spcPct val="100000"/>
                </a:lnSpc>
                <a:spcBef>
                  <a:spcPct val="0"/>
                </a:spcBef>
                <a:buClrTx/>
                <a:buSzTx/>
                <a:buFontTx/>
                <a:buNone/>
              </a:pPr>
              <a:endParaRPr lang="zh-CN" altLang="en-US" sz="2800" dirty="0">
                <a:solidFill>
                  <a:schemeClr val="tx1"/>
                </a:solidFill>
                <a:latin typeface="Arial" panose="020B0604020202020204" pitchFamily="34" charset="0"/>
                <a:ea typeface="宋体" panose="02010600030101010101" pitchFamily="2" charset="-122"/>
              </a:endParaRPr>
            </a:p>
          </p:txBody>
        </p:sp>
      </p:grpSp>
      <p:grpSp>
        <p:nvGrpSpPr>
          <p:cNvPr id="3" name="组合 27"/>
          <p:cNvGrpSpPr/>
          <p:nvPr/>
        </p:nvGrpSpPr>
        <p:grpSpPr>
          <a:xfrm>
            <a:off x="5039678" y="4184333"/>
            <a:ext cx="6500813" cy="743386"/>
            <a:chOff x="2285984" y="4756024"/>
            <a:chExt cx="6500858" cy="743527"/>
          </a:xfrm>
        </p:grpSpPr>
        <p:cxnSp>
          <p:nvCxnSpPr>
            <p:cNvPr id="34822" name="直接连接符 18"/>
            <p:cNvCxnSpPr/>
            <p:nvPr/>
          </p:nvCxnSpPr>
          <p:spPr>
            <a:xfrm>
              <a:off x="2428860" y="4898010"/>
              <a:ext cx="5929354" cy="1781"/>
            </a:xfrm>
            <a:prstGeom prst="line">
              <a:avLst/>
            </a:prstGeom>
            <a:ln w="38100" cap="flat" cmpd="sng">
              <a:solidFill>
                <a:schemeClr val="tx1"/>
              </a:solidFill>
              <a:prstDash val="solid"/>
              <a:headEnd type="none" w="med" len="med"/>
              <a:tailEnd type="none" w="med" len="med"/>
            </a:ln>
          </p:spPr>
        </p:cxnSp>
        <p:sp>
          <p:nvSpPr>
            <p:cNvPr id="34823" name="TextBox 19"/>
            <p:cNvSpPr txBox="1"/>
            <p:nvPr/>
          </p:nvSpPr>
          <p:spPr>
            <a:xfrm>
              <a:off x="2285984" y="4977482"/>
              <a:ext cx="6500858" cy="522069"/>
            </a:xfrm>
            <a:prstGeom prst="rect">
              <a:avLst/>
            </a:prstGeom>
            <a:noFill/>
            <a:ln w="9525">
              <a:noFill/>
            </a:ln>
          </p:spPr>
          <p:txBody>
            <a:bodyPr>
              <a:spAutoFit/>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eaLnBrk="1" hangingPunct="1">
                <a:lnSpc>
                  <a:spcPct val="100000"/>
                </a:lnSpc>
                <a:spcBef>
                  <a:spcPct val="0"/>
                </a:spcBef>
                <a:buClrTx/>
                <a:buSzTx/>
                <a:buFontTx/>
                <a:buNone/>
              </a:pPr>
              <a:r>
                <a:rPr lang="en-US" altLang="zh-CN" sz="2800" b="1" dirty="0">
                  <a:solidFill>
                    <a:srgbClr val="17375E"/>
                  </a:solidFill>
                  <a:latin typeface="宋体" panose="02010600030101010101" pitchFamily="2" charset="-122"/>
                </a:rPr>
                <a:t>0         11        17    21    25</a:t>
              </a:r>
              <a:endParaRPr lang="en-US" altLang="zh-CN" sz="2800" b="1" dirty="0">
                <a:solidFill>
                  <a:srgbClr val="17375E"/>
                </a:solidFill>
                <a:latin typeface="宋体" panose="02010600030101010101" pitchFamily="2" charset="-122"/>
              </a:endParaRPr>
            </a:p>
          </p:txBody>
        </p:sp>
        <p:sp>
          <p:nvSpPr>
            <p:cNvPr id="34824" name="椭圆 20"/>
            <p:cNvSpPr/>
            <p:nvPr/>
          </p:nvSpPr>
          <p:spPr>
            <a:xfrm>
              <a:off x="2314560" y="4756024"/>
              <a:ext cx="285752" cy="285752"/>
            </a:xfrm>
            <a:prstGeom prst="ellipse">
              <a:avLst/>
            </a:prstGeom>
            <a:solidFill>
              <a:srgbClr val="FF0000"/>
            </a:solidFill>
            <a:ln w="9525" cap="flat" cmpd="sng">
              <a:solidFill>
                <a:schemeClr val="tx1"/>
              </a:solidFill>
              <a:prstDash val="solid"/>
              <a:headEnd type="none" w="med" len="med"/>
              <a:tailEnd type="none" w="med" len="med"/>
            </a:ln>
          </p:spPr>
          <p:txBody>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a:lnSpc>
                  <a:spcPct val="100000"/>
                </a:lnSpc>
                <a:spcBef>
                  <a:spcPct val="0"/>
                </a:spcBef>
                <a:buClrTx/>
                <a:buSzTx/>
                <a:buFontTx/>
                <a:buNone/>
              </a:pPr>
              <a:endParaRPr lang="zh-CN" altLang="en-US" sz="2800" dirty="0">
                <a:solidFill>
                  <a:schemeClr val="tx1"/>
                </a:solidFill>
                <a:latin typeface="Arial" panose="020B0604020202020204" pitchFamily="34" charset="0"/>
                <a:ea typeface="宋体" panose="02010600030101010101" pitchFamily="2" charset="-122"/>
              </a:endParaRPr>
            </a:p>
          </p:txBody>
        </p:sp>
        <p:sp>
          <p:nvSpPr>
            <p:cNvPr id="34825" name="椭圆 22"/>
            <p:cNvSpPr/>
            <p:nvPr/>
          </p:nvSpPr>
          <p:spPr>
            <a:xfrm>
              <a:off x="4214810" y="4756024"/>
              <a:ext cx="285752" cy="285752"/>
            </a:xfrm>
            <a:prstGeom prst="ellipse">
              <a:avLst/>
            </a:prstGeom>
            <a:solidFill>
              <a:srgbClr val="FF0000"/>
            </a:solidFill>
            <a:ln w="9525" cap="flat" cmpd="sng">
              <a:solidFill>
                <a:schemeClr val="tx1"/>
              </a:solidFill>
              <a:prstDash val="solid"/>
              <a:headEnd type="none" w="med" len="med"/>
              <a:tailEnd type="none" w="med" len="med"/>
            </a:ln>
          </p:spPr>
          <p:txBody>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a:lnSpc>
                  <a:spcPct val="100000"/>
                </a:lnSpc>
                <a:spcBef>
                  <a:spcPct val="0"/>
                </a:spcBef>
                <a:buClrTx/>
                <a:buSzTx/>
                <a:buFontTx/>
                <a:buNone/>
              </a:pPr>
              <a:endParaRPr lang="zh-CN" altLang="en-US" sz="2800" dirty="0">
                <a:solidFill>
                  <a:schemeClr val="tx1"/>
                </a:solidFill>
                <a:latin typeface="Arial" panose="020B0604020202020204" pitchFamily="34" charset="0"/>
                <a:ea typeface="宋体" panose="02010600030101010101" pitchFamily="2" charset="-122"/>
              </a:endParaRPr>
            </a:p>
          </p:txBody>
        </p:sp>
        <p:sp>
          <p:nvSpPr>
            <p:cNvPr id="34826" name="椭圆 24"/>
            <p:cNvSpPr/>
            <p:nvPr/>
          </p:nvSpPr>
          <p:spPr>
            <a:xfrm>
              <a:off x="5929322" y="4756024"/>
              <a:ext cx="285752" cy="285752"/>
            </a:xfrm>
            <a:prstGeom prst="ellipse">
              <a:avLst/>
            </a:prstGeom>
            <a:solidFill>
              <a:srgbClr val="FF0000"/>
            </a:solidFill>
            <a:ln w="9525" cap="flat" cmpd="sng">
              <a:solidFill>
                <a:schemeClr val="tx1"/>
              </a:solidFill>
              <a:prstDash val="solid"/>
              <a:headEnd type="none" w="med" len="med"/>
              <a:tailEnd type="none" w="med" len="med"/>
            </a:ln>
          </p:spPr>
          <p:txBody>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a:lnSpc>
                  <a:spcPct val="100000"/>
                </a:lnSpc>
                <a:spcBef>
                  <a:spcPct val="0"/>
                </a:spcBef>
                <a:buClrTx/>
                <a:buSzTx/>
                <a:buFontTx/>
                <a:buNone/>
              </a:pPr>
              <a:endParaRPr lang="zh-CN" altLang="en-US" sz="2800" dirty="0">
                <a:solidFill>
                  <a:schemeClr val="tx1"/>
                </a:solidFill>
                <a:latin typeface="Arial" panose="020B0604020202020204" pitchFamily="34" charset="0"/>
                <a:ea typeface="宋体" panose="02010600030101010101" pitchFamily="2" charset="-122"/>
              </a:endParaRPr>
            </a:p>
          </p:txBody>
        </p:sp>
        <p:sp>
          <p:nvSpPr>
            <p:cNvPr id="34827" name="椭圆 25"/>
            <p:cNvSpPr/>
            <p:nvPr/>
          </p:nvSpPr>
          <p:spPr>
            <a:xfrm>
              <a:off x="7072330" y="4756024"/>
              <a:ext cx="285752" cy="285752"/>
            </a:xfrm>
            <a:prstGeom prst="ellipse">
              <a:avLst/>
            </a:prstGeom>
            <a:solidFill>
              <a:srgbClr val="FF0000"/>
            </a:solidFill>
            <a:ln w="9525" cap="flat" cmpd="sng">
              <a:solidFill>
                <a:schemeClr val="tx1"/>
              </a:solidFill>
              <a:prstDash val="solid"/>
              <a:headEnd type="none" w="med" len="med"/>
              <a:tailEnd type="none" w="med" len="med"/>
            </a:ln>
          </p:spPr>
          <p:txBody>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a:lnSpc>
                  <a:spcPct val="100000"/>
                </a:lnSpc>
                <a:spcBef>
                  <a:spcPct val="0"/>
                </a:spcBef>
                <a:buClrTx/>
                <a:buSzTx/>
                <a:buFontTx/>
                <a:buNone/>
              </a:pPr>
              <a:endParaRPr lang="zh-CN" altLang="en-US" sz="2800" dirty="0">
                <a:solidFill>
                  <a:schemeClr val="tx1"/>
                </a:solidFill>
                <a:latin typeface="Arial" panose="020B0604020202020204" pitchFamily="34" charset="0"/>
                <a:ea typeface="宋体" panose="02010600030101010101" pitchFamily="2" charset="-122"/>
              </a:endParaRPr>
            </a:p>
          </p:txBody>
        </p:sp>
        <p:sp>
          <p:nvSpPr>
            <p:cNvPr id="34828" name="椭圆 26"/>
            <p:cNvSpPr/>
            <p:nvPr/>
          </p:nvSpPr>
          <p:spPr>
            <a:xfrm>
              <a:off x="8143900" y="4756024"/>
              <a:ext cx="285752" cy="285752"/>
            </a:xfrm>
            <a:prstGeom prst="ellipse">
              <a:avLst/>
            </a:prstGeom>
            <a:solidFill>
              <a:srgbClr val="FF0000"/>
            </a:solidFill>
            <a:ln w="9525" cap="flat" cmpd="sng">
              <a:solidFill>
                <a:schemeClr val="tx1"/>
              </a:solidFill>
              <a:prstDash val="solid"/>
              <a:headEnd type="none" w="med" len="med"/>
              <a:tailEnd type="none" w="med" len="med"/>
            </a:ln>
          </p:spPr>
          <p:txBody>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a:lnSpc>
                  <a:spcPct val="100000"/>
                </a:lnSpc>
                <a:spcBef>
                  <a:spcPct val="0"/>
                </a:spcBef>
                <a:buClrTx/>
                <a:buSzTx/>
                <a:buFontTx/>
                <a:buNone/>
              </a:pPr>
              <a:endParaRPr lang="zh-CN" altLang="en-US" sz="2800" dirty="0">
                <a:solidFill>
                  <a:schemeClr val="tx1"/>
                </a:solidFill>
                <a:latin typeface="Arial" panose="020B0604020202020204" pitchFamily="34" charset="0"/>
                <a:ea typeface="宋体" panose="02010600030101010101" pitchFamily="2" charset="-122"/>
              </a:endParaRPr>
            </a:p>
          </p:txBody>
        </p:sp>
      </p:grpSp>
      <p:sp>
        <p:nvSpPr>
          <p:cNvPr id="5" name="内容占位符 2"/>
          <p:cNvSpPr txBox="1">
            <a:spLocks noGrp="1"/>
          </p:cNvSpPr>
          <p:nvPr/>
        </p:nvSpPr>
        <p:spPr>
          <a:xfrm>
            <a:off x="4932000" y="1872000"/>
            <a:ext cx="3131185" cy="1245235"/>
          </a:xfrm>
          <a:prstGeom prst="rect">
            <a:avLst/>
          </a:prstGeom>
          <a:noFill/>
        </p:spPr>
        <p:txBody>
          <a:bodyPr vert="horz" wrap="square" lIns="91440" tIns="45720" rIns="91440" bIns="45720" rtlCol="0" anchor="t" anchorCtr="0">
            <a:spAutoFit/>
          </a:bodyPr>
          <a:lstStyle>
            <a:lvl1pPr marL="304800" indent="-304800" algn="l" defTabSz="1218565" rtl="0" eaLnBrk="1" latinLnBrk="0" hangingPunct="1">
              <a:lnSpc>
                <a:spcPct val="90000"/>
              </a:lnSpc>
              <a:spcBef>
                <a:spcPts val="1800"/>
              </a:spcBef>
              <a:buClr>
                <a:schemeClr val="accent1">
                  <a:lumMod val="75000"/>
                </a:schemeClr>
              </a:buClr>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755650" indent="-304800" algn="l" defTabSz="1218565" rtl="0" eaLnBrk="1" latinLnBrk="0" hangingPunct="1">
              <a:lnSpc>
                <a:spcPct val="90000"/>
              </a:lnSpc>
              <a:spcBef>
                <a:spcPts val="1200"/>
              </a:spcBef>
              <a:buClr>
                <a:schemeClr val="accent1">
                  <a:lumMod val="75000"/>
                </a:schemeClr>
              </a:buClr>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206500"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5798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108835" indent="-304800" algn="l" defTabSz="1218565" rtl="0" eaLnBrk="1" latinLnBrk="0" hangingPunct="1">
              <a:lnSpc>
                <a:spcPct val="90000"/>
              </a:lnSpc>
              <a:spcBef>
                <a:spcPts val="800"/>
              </a:spcBef>
              <a:buClr>
                <a:schemeClr val="accent1">
                  <a:lumMod val="75000"/>
                </a:schemeClr>
              </a:buClr>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59685"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6pPr>
            <a:lvl7pPr marL="30111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7pPr>
            <a:lvl8pPr marL="346202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8pPr>
            <a:lvl9pPr marL="3912870" indent="-304800" algn="l" defTabSz="1218565" rtl="0" eaLnBrk="1" latinLnBrk="0" hangingPunct="1">
              <a:lnSpc>
                <a:spcPct val="90000"/>
              </a:lnSpc>
              <a:spcBef>
                <a:spcPts val="800"/>
              </a:spcBef>
              <a:buClr>
                <a:schemeClr val="accent1"/>
              </a:buClr>
              <a:buFont typeface="Arial" panose="020B0604020202020204" pitchFamily="34" charset="0"/>
              <a:buChar char="•"/>
              <a:defRPr sz="2000" kern="1200" baseline="0">
                <a:solidFill>
                  <a:schemeClr val="tx1"/>
                </a:solidFill>
                <a:latin typeface="+mn-lt"/>
                <a:ea typeface="+mn-ea"/>
                <a:cs typeface="+mn-cs"/>
              </a:defRPr>
            </a:lvl9pPr>
          </a:lstStyle>
          <a:p>
            <a:pPr marL="0" lvl="0" algn="l" defTabSz="914400" fontAlgn="auto">
              <a:lnSpc>
                <a:spcPct val="150000"/>
              </a:lnSpc>
              <a:buClrTx/>
              <a:buSzTx/>
              <a:buFontTx/>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样</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例</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解析</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defTabSz="914400" fontAlgn="auto">
              <a:lnSpc>
                <a:spcPct val="150000"/>
              </a:lnSpc>
              <a:buClrTx/>
              <a:buSzTx/>
              <a:buFontTx/>
              <a:buNone/>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标题 1"/>
          <p:cNvSpPr txBox="1">
            <a:spLocks noGrp="1"/>
          </p:cNvSpPr>
          <p:nvPr>
            <p:custDataLst>
              <p:tags r:id="rId1"/>
            </p:custDataLst>
          </p:nvPr>
        </p:nvSpPr>
        <p:spPr>
          <a:xfrm>
            <a:off x="252000" y="576000"/>
            <a:ext cx="9752330" cy="953135"/>
          </a:xfrm>
          <a:prstGeom prst="rect">
            <a:avLst/>
          </a:prstGeom>
          <a:noFill/>
        </p:spPr>
        <p:txBody>
          <a:bodyPr vert="horz" wrap="square" lIns="91440" tIns="45720" rIns="91440" bIns="45720" rtlCol="0" anchor="t" anchorCtr="0">
            <a:no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【例</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河中跳房子</a:t>
            </a:r>
            <a:endPar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 name="文本框 5"/>
          <p:cNvSpPr txBox="1"/>
          <p:nvPr/>
        </p:nvSpPr>
        <p:spPr>
          <a:xfrm>
            <a:off x="2567305" y="1872000"/>
            <a:ext cx="1802130" cy="1091565"/>
          </a:xfrm>
          <a:prstGeom prst="rect">
            <a:avLst/>
          </a:prstGeom>
          <a:noFill/>
        </p:spPr>
        <p:txBody>
          <a:bodyPr wrap="square" rtlCol="0">
            <a:spAutoFit/>
          </a:bodyPr>
          <a:p>
            <a:pPr lvl="0" indent="0" algn="l" fontAlgn="auto">
              <a:lnSpc>
                <a:spcPct val="150000"/>
              </a:lnSpc>
              <a:spcBef>
                <a:spcPts val="1800"/>
              </a:spcBef>
              <a:buSzTx/>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样例输出</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00000"/>
              </a:lnSpc>
              <a:spcBef>
                <a:spcPts val="600"/>
              </a:spcBef>
              <a:buSzTx/>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4</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up)">
                                      <p:cBhvr>
                                        <p:cTn id="12" dur="500"/>
                                        <p:tgtEl>
                                          <p:spTgt spid="2"/>
                                        </p:tgtEl>
                                      </p:cBhvr>
                                    </p:animEffect>
                                  </p:childTnLst>
                                </p:cTn>
                              </p:par>
                            </p:childTnLst>
                          </p:cTn>
                        </p:par>
                        <p:par>
                          <p:cTn id="13" fill="hold">
                            <p:stCondLst>
                              <p:cond delay="1000"/>
                            </p:stCondLst>
                            <p:childTnLst>
                              <p:par>
                                <p:cTn id="14" presetID="1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p:tgtEl>
                                          <p:spTgt spid="3"/>
                                        </p:tgtEl>
                                        <p:attrNameLst>
                                          <p:attrName>ppt_y</p:attrName>
                                        </p:attrNameLst>
                                      </p:cBhvr>
                                      <p:tavLst>
                                        <p:tav tm="0">
                                          <p:val>
                                            <p:strVal val="#ppt_y+#ppt_h*1.125000"/>
                                          </p:val>
                                        </p:tav>
                                        <p:tav tm="100000">
                                          <p:val>
                                            <p:strVal val="#ppt_y"/>
                                          </p:val>
                                        </p:tav>
                                      </p:tavLst>
                                    </p:anim>
                                    <p:animEffect transition="in" filter="wipe(up)">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71" name="内容占位符 13"/>
          <p:cNvSpPr>
            <a:spLocks noGrp="1"/>
          </p:cNvSpPr>
          <p:nvPr>
            <p:ph idx="4294967295"/>
          </p:nvPr>
        </p:nvSpPr>
        <p:spPr>
          <a:xfrm>
            <a:off x="504190" y="1692275"/>
            <a:ext cx="11057890" cy="4189730"/>
          </a:xfrm>
        </p:spPr>
        <p:txBody>
          <a:bodyPr vert="horz" wrap="square" lIns="91440" tIns="45720" rIns="91440" bIns="45720" rtlCol="0" anchor="t" anchorCtr="0">
            <a:noAutofit/>
          </a:bodyPr>
          <a:p>
            <a:pPr marL="0" lvl="0" algn="l" fontAlgn="auto">
              <a:lnSpc>
                <a:spcPct val="150000"/>
              </a:lnSpc>
              <a:spcBef>
                <a:spcPts val="0"/>
              </a:spcBef>
              <a:spcAft>
                <a:spcPts val="0"/>
              </a:spcAft>
              <a:buSzTx/>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二分答案可行性分析</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 indent="-342900" fontAlgn="auto">
              <a:lnSpc>
                <a:spcPct val="200000"/>
              </a:lnSpc>
              <a:spcBef>
                <a:spcPts val="600"/>
              </a:spcBef>
              <a:buClr>
                <a:srgbClr val="000000"/>
              </a:buClr>
              <a:buSzPct val="80000"/>
              <a:buFont typeface="Wingdings" panose="05000000000000000000" charset="0"/>
              <a:buChar char="l"/>
            </a:pPr>
            <a:r>
              <a:rPr lang="zh-CN" altLang="en-US" dirty="0">
                <a:latin typeface="微软雅黑" panose="020B0503020204020204" pitchFamily="34" charset="-122"/>
                <a:ea typeface="微软雅黑" panose="020B0503020204020204" pitchFamily="34" charset="-122"/>
                <a:sym typeface="+mn-ea"/>
              </a:rPr>
              <a:t>是不是最优化问题：</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求最短跳跃距离的最大值</a:t>
            </a:r>
            <a:r>
              <a:rPr lang="zh-CN" altLang="en-US" dirty="0">
                <a:latin typeface="微软雅黑" panose="020B0503020204020204" pitchFamily="34" charset="-122"/>
                <a:ea typeface="微软雅黑" panose="020B0503020204020204" pitchFamily="34" charset="-122"/>
                <a:sym typeface="+mn-ea"/>
              </a:rPr>
              <a:t>（最小的值最大问题）</a:t>
            </a:r>
            <a:endParaRPr lang="en-US" altLang="zh-CN" dirty="0">
              <a:latin typeface="微软雅黑" panose="020B0503020204020204" pitchFamily="34" charset="-122"/>
              <a:ea typeface="微软雅黑" panose="020B0503020204020204" pitchFamily="34" charset="-122"/>
            </a:endParaRPr>
          </a:p>
          <a:p>
            <a:pPr marL="38100" indent="-342900" fontAlgn="auto">
              <a:lnSpc>
                <a:spcPct val="200000"/>
              </a:lnSpc>
              <a:spcBef>
                <a:spcPts val="600"/>
              </a:spcBef>
              <a:buClr>
                <a:srgbClr val="000000"/>
              </a:buClr>
              <a:buSzPct val="80000"/>
              <a:buFont typeface="Wingdings" panose="05000000000000000000" charset="0"/>
              <a:buChar char="l"/>
            </a:pPr>
            <a:r>
              <a:rPr lang="zh-CN" altLang="en-US" dirty="0">
                <a:latin typeface="微软雅黑" panose="020B0503020204020204" pitchFamily="34" charset="-122"/>
                <a:ea typeface="微软雅黑" panose="020B0503020204020204" pitchFamily="34" charset="-122"/>
                <a:sym typeface="+mn-ea"/>
              </a:rPr>
              <a:t>数据是否具有单调性：</a:t>
            </a:r>
            <a:r>
              <a:rPr lang="zh-CN" altLang="en-US" dirty="0">
                <a:latin typeface="微软雅黑" panose="020B0503020204020204" pitchFamily="34" charset="-122"/>
                <a:ea typeface="微软雅黑" panose="020B0503020204020204" pitchFamily="34" charset="-122"/>
                <a:sym typeface="+mn-ea"/>
              </a:rPr>
              <a:t>最短距离越长，移走石子越多</a:t>
            </a:r>
            <a:endParaRPr lang="zh-CN" altLang="zh-CN" dirty="0">
              <a:latin typeface="微软雅黑" panose="020B0503020204020204" pitchFamily="34" charset="-122"/>
              <a:ea typeface="微软雅黑" panose="020B0503020204020204" pitchFamily="34" charset="-122"/>
            </a:endParaRPr>
          </a:p>
          <a:p>
            <a:pPr marL="38100" indent="-342900" algn="l" fontAlgn="auto">
              <a:lnSpc>
                <a:spcPct val="200000"/>
              </a:lnSpc>
              <a:spcBef>
                <a:spcPts val="600"/>
              </a:spcBef>
              <a:buClr>
                <a:srgbClr val="000000"/>
              </a:buClr>
              <a:buSzPct val="80000"/>
              <a:buFont typeface="Wingdings" panose="05000000000000000000" charset="0"/>
              <a:buChar char="l"/>
            </a:pPr>
            <a:r>
              <a:rPr lang="zh-CN" altLang="en-US" dirty="0">
                <a:latin typeface="微软雅黑" panose="020B0503020204020204" pitchFamily="34" charset="-122"/>
                <a:ea typeface="微软雅黑" panose="020B0503020204020204" pitchFamily="34" charset="-122"/>
                <a:sym typeface="+mn-ea"/>
              </a:rPr>
              <a:t>如何验证答案可行性：</a:t>
            </a:r>
            <a:r>
              <a:rPr lang="zh-CN" altLang="en-US" dirty="0">
                <a:latin typeface="微软雅黑" panose="020B0503020204020204" pitchFamily="34" charset="-122"/>
                <a:ea typeface="微软雅黑" panose="020B0503020204020204" pitchFamily="34" charset="-122"/>
                <a:sym typeface="+mn-ea"/>
              </a:rPr>
              <a:t>最短距离</a:t>
            </a:r>
            <a:r>
              <a:rPr lang="en-US" altLang="zh-CN" dirty="0">
                <a:latin typeface="微软雅黑" panose="020B0503020204020204" pitchFamily="34" charset="-122"/>
                <a:ea typeface="微软雅黑" panose="020B0503020204020204" pitchFamily="34" charset="-122"/>
                <a:sym typeface="Wingdings" panose="05000000000000000000" pitchFamily="2" charset="2"/>
              </a:rPr>
              <a:t></a:t>
            </a:r>
            <a:r>
              <a:rPr lang="zh-CN" altLang="en-US" dirty="0">
                <a:latin typeface="微软雅黑" panose="020B0503020204020204" pitchFamily="34" charset="-122"/>
                <a:ea typeface="微软雅黑" panose="020B0503020204020204" pitchFamily="34" charset="-122"/>
                <a:sym typeface="Wingdings" panose="05000000000000000000" pitchFamily="2" charset="2"/>
              </a:rPr>
              <a:t>移走的石子数量是否可行</a:t>
            </a:r>
            <a:endParaRPr lang="zh-CN" altLang="zh-CN" dirty="0">
              <a:latin typeface="微软雅黑" panose="020B0503020204020204" pitchFamily="34" charset="-122"/>
              <a:ea typeface="微软雅黑" panose="020B0503020204020204" pitchFamily="34" charset="-122"/>
            </a:endParaRPr>
          </a:p>
          <a:p>
            <a:pPr marL="0" lvl="0" algn="l" fontAlgn="auto">
              <a:lnSpc>
                <a:spcPct val="120000"/>
              </a:lnSpc>
              <a:spcBef>
                <a:spcPts val="0"/>
              </a:spcBef>
              <a:spcAft>
                <a:spcPts val="0"/>
              </a:spcAft>
              <a:buSzTx/>
              <a:buNone/>
            </a:pP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20000"/>
              </a:lnSpc>
              <a:spcBef>
                <a:spcPts val="0"/>
              </a:spcBef>
              <a:spcAft>
                <a:spcPts val="0"/>
              </a:spcAft>
              <a:buSzTx/>
              <a:buNone/>
            </a:pP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20000"/>
              </a:lnSpc>
              <a:spcBef>
                <a:spcPts val="0"/>
              </a:spcBef>
              <a:spcAft>
                <a:spcPts val="0"/>
              </a:spcAft>
              <a:buSzTx/>
              <a:buNone/>
            </a:pP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20000"/>
              </a:lnSpc>
              <a:spcBef>
                <a:spcPts val="0"/>
              </a:spcBef>
              <a:spcAft>
                <a:spcPts val="0"/>
              </a:spcAft>
              <a:buSzTx/>
              <a:buNone/>
            </a:pP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600"/>
              </a:spcBef>
              <a:spcAft>
                <a:spcPts val="0"/>
              </a:spcAft>
              <a:buSzTx/>
              <a:buNone/>
              <a:extLst>
                <a:ext uri="{35155182-B16C-46BC-9424-99874614C6A1}">
                  <wpsdc:indentchars xmlns:wpsdc="http://www.wps.cn/officeDocument/2017/drawingmlCustomData" val="0" checksum="3407529306"/>
                </a:ext>
              </a:extLst>
            </a:pPr>
            <a:endParaRPr sz="2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00000"/>
              </a:lnSpc>
              <a:spcBef>
                <a:spcPts val="600"/>
              </a:spcBef>
              <a:spcAft>
                <a:spcPts val="0"/>
              </a:spcAft>
              <a:buSzTx/>
              <a:buNone/>
            </a:pPr>
            <a:endParaRPr sz="2200" dirty="0">
              <a:latin typeface="楷体" panose="02010609060101010101" charset="-122"/>
              <a:ea typeface="楷体" panose="02010609060101010101" charset="-122"/>
              <a:cs typeface="楷体" panose="02010609060101010101" charset="-122"/>
              <a:sym typeface="+mn-ea"/>
            </a:endParaRP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no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【算法分析】</a:t>
            </a:r>
            <a:endPar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71" name="内容占位符 13"/>
          <p:cNvSpPr>
            <a:spLocks noGrp="1"/>
          </p:cNvSpPr>
          <p:nvPr>
            <p:ph idx="4294967295"/>
          </p:nvPr>
        </p:nvSpPr>
        <p:spPr>
          <a:xfrm>
            <a:off x="504190" y="1728470"/>
            <a:ext cx="11289030" cy="4189730"/>
          </a:xfrm>
        </p:spPr>
        <p:txBody>
          <a:bodyPr vert="horz" wrap="square" lIns="91440" tIns="45720" rIns="91440" bIns="45720" rtlCol="0" anchor="t" anchorCtr="0">
            <a:noAutofit/>
          </a:bodyPr>
          <a:p>
            <a:pPr marL="0" lvl="0" algn="l" fontAlgn="auto">
              <a:lnSpc>
                <a:spcPct val="150000"/>
              </a:lnSpc>
              <a:spcBef>
                <a:spcPts val="0"/>
              </a:spcBef>
              <a:spcAft>
                <a:spcPts val="0"/>
              </a:spcAft>
              <a:buSzTx/>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二分答案程序基本框架</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50000"/>
              </a:lnSpc>
              <a:spcBef>
                <a:spcPts val="600"/>
              </a:spcBef>
              <a:spcAft>
                <a:spcPts val="0"/>
              </a:spcAft>
              <a:buSzTx/>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1. </a:t>
            </a:r>
            <a:r>
              <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设答案</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范围</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L,</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R</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之间。</a:t>
            </a:r>
            <a:b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b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其中，</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L</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可取</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R</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不可取</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。初始范围是</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[1, L+1)</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50000"/>
              </a:lnSpc>
              <a:spcBef>
                <a:spcPts val="600"/>
              </a:spcBef>
              <a:spcAft>
                <a:spcPts val="0"/>
              </a:spcAft>
              <a:buSzTx/>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2.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对答案做二分查找，得到</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mid</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，根据</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check</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的值，修改</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L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R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的值。</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50000"/>
              </a:lnSpc>
              <a:spcBef>
                <a:spcPts val="600"/>
              </a:spcBef>
              <a:spcAft>
                <a:spcPts val="0"/>
              </a:spcAft>
              <a:buSzTx/>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3.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验证</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mid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是否可行。</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使用</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check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函数验证。</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20000"/>
              </a:lnSpc>
              <a:spcBef>
                <a:spcPts val="0"/>
              </a:spcBef>
              <a:spcAft>
                <a:spcPts val="0"/>
              </a:spcAft>
              <a:buSzTx/>
              <a:buNone/>
            </a:pP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20000"/>
              </a:lnSpc>
              <a:spcBef>
                <a:spcPts val="0"/>
              </a:spcBef>
              <a:spcAft>
                <a:spcPts val="0"/>
              </a:spcAft>
              <a:buSzTx/>
              <a:buNone/>
            </a:pP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20000"/>
              </a:lnSpc>
              <a:spcBef>
                <a:spcPts val="0"/>
              </a:spcBef>
              <a:spcAft>
                <a:spcPts val="0"/>
              </a:spcAft>
              <a:buSzTx/>
              <a:buNone/>
            </a:pP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50000"/>
              </a:lnSpc>
              <a:spcBef>
                <a:spcPts val="600"/>
              </a:spcBef>
              <a:spcAft>
                <a:spcPts val="0"/>
              </a:spcAft>
              <a:buSzTx/>
              <a:buNone/>
              <a:extLst>
                <a:ext uri="{35155182-B16C-46BC-9424-99874614C6A1}">
                  <wpsdc:indentchars xmlns:wpsdc="http://www.wps.cn/officeDocument/2017/drawingmlCustomData" val="0" checksum="3407529306"/>
                </a:ext>
              </a:extLst>
            </a:pPr>
            <a:endParaRPr sz="2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00000"/>
              </a:lnSpc>
              <a:spcBef>
                <a:spcPts val="600"/>
              </a:spcBef>
              <a:spcAft>
                <a:spcPts val="0"/>
              </a:spcAft>
              <a:buSzTx/>
              <a:buNone/>
            </a:pPr>
            <a:endParaRPr sz="2200" dirty="0">
              <a:latin typeface="楷体" panose="02010609060101010101" charset="-122"/>
              <a:ea typeface="楷体" panose="02010609060101010101" charset="-122"/>
              <a:cs typeface="楷体" panose="02010609060101010101" charset="-122"/>
              <a:sym typeface="+mn-ea"/>
            </a:endParaRP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no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【算法分析】</a:t>
            </a:r>
            <a:endPar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2" name="图片 1"/>
          <p:cNvPicPr>
            <a:picLocks noChangeAspect="1"/>
          </p:cNvPicPr>
          <p:nvPr>
            <p:custDataLst>
              <p:tags r:id="rId2"/>
            </p:custDataLst>
          </p:nvPr>
        </p:nvPicPr>
        <p:blipFill>
          <a:blip r:embed="rId3">
            <a:clrChange>
              <a:clrFrom>
                <a:srgbClr val="FFFFFF">
                  <a:alpha val="100000"/>
                </a:srgbClr>
              </a:clrFrom>
              <a:clrTo>
                <a:srgbClr val="FFFFFF">
                  <a:alpha val="100000"/>
                  <a:alpha val="0"/>
                </a:srgbClr>
              </a:clrTo>
            </a:clrChange>
          </a:blip>
          <a:stretch>
            <a:fillRect/>
          </a:stretch>
        </p:blipFill>
        <p:spPr>
          <a:xfrm>
            <a:off x="6815455" y="1412875"/>
            <a:ext cx="4695825" cy="12509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no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【算法分析】</a:t>
            </a:r>
            <a:endPar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内容占位符 13"/>
          <p:cNvSpPr>
            <a:spLocks noGrp="1"/>
          </p:cNvSpPr>
          <p:nvPr>
            <p:ph idx="4294967295"/>
          </p:nvPr>
        </p:nvSpPr>
        <p:spPr>
          <a:xfrm>
            <a:off x="504190" y="1728470"/>
            <a:ext cx="11289030" cy="4189730"/>
          </a:xfrm>
        </p:spPr>
        <p:txBody>
          <a:bodyPr vert="horz" wrap="square" lIns="91440" tIns="45720" rIns="91440" bIns="45720" rtlCol="0" anchor="t" anchorCtr="0">
            <a:noAutofit/>
          </a:bodyPr>
          <a:p>
            <a:pPr marL="0" lvl="0" algn="l" fontAlgn="auto">
              <a:lnSpc>
                <a:spcPct val="150000"/>
              </a:lnSpc>
              <a:spcBef>
                <a:spcPts val="600"/>
              </a:spcBef>
              <a:spcAft>
                <a:spcPts val="0"/>
              </a:spcAft>
              <a:buSzTx/>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使用</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mn-ea"/>
              </a:rPr>
              <a:t> check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函数验证答案</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30000"/>
              </a:lnSpc>
              <a:spcBef>
                <a:spcPts val="0"/>
              </a:spcBef>
              <a:spcAft>
                <a:spcPts val="0"/>
              </a:spcAft>
              <a:buSzTx/>
              <a:buNone/>
            </a:pP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设</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最短跳越距离</a:t>
            </a: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为mid</a:t>
            </a:r>
            <a:endPar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30000"/>
              </a:lnSpc>
              <a:spcBef>
                <a:spcPts val="0"/>
              </a:spcBef>
              <a:spcAft>
                <a:spcPts val="0"/>
              </a:spcAft>
              <a:buSzTx/>
              <a:buNone/>
              <a:extLst>
                <a:ext uri="{35155182-B16C-46BC-9424-99874614C6A1}">
                  <wpsdc:indentchars xmlns:wpsdc="http://www.wps.cn/officeDocument/2017/drawingmlCustomData" val="0" checksum="3407529306"/>
                </a:ext>
              </a:extLst>
            </a:pPr>
            <a:r>
              <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当前石头是</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Di</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则</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需要移走的石头个数：</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30000"/>
              </a:lnSpc>
              <a:spcBef>
                <a:spcPts val="0"/>
              </a:spcBef>
              <a:spcAft>
                <a:spcPts val="0"/>
              </a:spcAft>
              <a:buSzTx/>
              <a:buNone/>
              <a:extLst>
                <a:ext uri="{35155182-B16C-46BC-9424-99874614C6A1}">
                  <wpsdc:indentchars xmlns:wpsdc="http://www.wps.cn/officeDocument/2017/drawingmlCustomData" val="0" checksum="3407529306"/>
                </a:ext>
              </a:extLst>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Di+1-Di&lt;mid移走石头i+1</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30000"/>
              </a:lnSpc>
              <a:spcBef>
                <a:spcPts val="0"/>
              </a:spcBef>
              <a:spcAft>
                <a:spcPts val="0"/>
              </a:spcAft>
              <a:buSzTx/>
              <a:buNone/>
              <a:extLst>
                <a:ext uri="{35155182-B16C-46BC-9424-99874614C6A1}">
                  <wpsdc:indentchars xmlns:wpsdc="http://www.wps.cn/officeDocument/2017/drawingmlCustomData" val="0" checksum="3407529306"/>
                </a:ext>
              </a:extLst>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Di+2-Di&lt;mid移走石头i+2</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30000"/>
              </a:lnSpc>
              <a:spcBef>
                <a:spcPts val="0"/>
              </a:spcBef>
              <a:spcAft>
                <a:spcPts val="0"/>
              </a:spcAft>
              <a:buSzTx/>
              <a:buNone/>
              <a:extLst>
                <a:ext uri="{35155182-B16C-46BC-9424-99874614C6A1}">
                  <wpsdc:indentchars xmlns:wpsdc="http://www.wps.cn/officeDocument/2017/drawingmlCustomData" val="0" checksum="3407529306"/>
                </a:ext>
              </a:extLst>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Di+3-Di&lt;mid移走石头i+2</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30000"/>
              </a:lnSpc>
              <a:spcBef>
                <a:spcPts val="0"/>
              </a:spcBef>
              <a:spcAft>
                <a:spcPts val="0"/>
              </a:spcAft>
              <a:buSzTx/>
              <a:buNone/>
              <a:extLst>
                <a:ext uri="{35155182-B16C-46BC-9424-99874614C6A1}">
                  <wpsdc:indentchars xmlns:wpsdc="http://www.wps.cn/officeDocument/2017/drawingmlCustomData" val="0" checksum="3407529306"/>
                </a:ext>
              </a:extLst>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30000"/>
              </a:lnSpc>
              <a:spcBef>
                <a:spcPts val="0"/>
              </a:spcBef>
              <a:spcAft>
                <a:spcPts val="0"/>
              </a:spcAft>
              <a:buSzTx/>
              <a:buNone/>
              <a:extLst>
                <a:ext uri="{35155182-B16C-46BC-9424-99874614C6A1}">
                  <wpsdc:indentchars xmlns:wpsdc="http://www.wps.cn/officeDocument/2017/drawingmlCustomData" val="0" checksum="3407529306"/>
                </a:ext>
              </a:extLst>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Di+</a:t>
            </a: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x</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-Di&gt;=mid：跳跃</a:t>
            </a:r>
            <a:r>
              <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，当前石头变成</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Di+x</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00000"/>
              </a:lnSpc>
              <a:spcBef>
                <a:spcPts val="600"/>
              </a:spcBef>
              <a:spcAft>
                <a:spcPts val="0"/>
              </a:spcAft>
              <a:buSzTx/>
              <a:buNone/>
            </a:pPr>
            <a:endParaRPr sz="2200" dirty="0">
              <a:latin typeface="楷体" panose="02010609060101010101" charset="-122"/>
              <a:ea typeface="楷体" panose="02010609060101010101" charset="-122"/>
              <a:cs typeface="楷体" panose="02010609060101010101" charset="-122"/>
              <a:sym typeface="+mn-ea"/>
            </a:endParaRPr>
          </a:p>
        </p:txBody>
      </p:sp>
      <p:grpSp>
        <p:nvGrpSpPr>
          <p:cNvPr id="2" name="组合 16"/>
          <p:cNvGrpSpPr/>
          <p:nvPr/>
        </p:nvGrpSpPr>
        <p:grpSpPr>
          <a:xfrm>
            <a:off x="5519103" y="1988820"/>
            <a:ext cx="6500813" cy="743386"/>
            <a:chOff x="2214546" y="4207674"/>
            <a:chExt cx="6500858" cy="743526"/>
          </a:xfrm>
        </p:grpSpPr>
        <p:cxnSp>
          <p:nvCxnSpPr>
            <p:cNvPr id="34829" name="直接连接符 4"/>
            <p:cNvCxnSpPr/>
            <p:nvPr>
              <p:custDataLst>
                <p:tags r:id="rId2"/>
              </p:custDataLst>
            </p:nvPr>
          </p:nvCxnSpPr>
          <p:spPr>
            <a:xfrm>
              <a:off x="2357422" y="4349660"/>
              <a:ext cx="5929354" cy="1781"/>
            </a:xfrm>
            <a:prstGeom prst="line">
              <a:avLst/>
            </a:prstGeom>
            <a:ln w="38100" cap="flat" cmpd="sng">
              <a:solidFill>
                <a:schemeClr val="tx1"/>
              </a:solidFill>
              <a:prstDash val="solid"/>
              <a:headEnd type="none" w="med" len="med"/>
              <a:tailEnd type="none" w="med" len="med"/>
            </a:ln>
          </p:spPr>
        </p:cxnSp>
        <p:sp>
          <p:nvSpPr>
            <p:cNvPr id="34830" name="TextBox 6"/>
            <p:cNvSpPr txBox="1"/>
            <p:nvPr>
              <p:custDataLst>
                <p:tags r:id="rId3"/>
              </p:custDataLst>
            </p:nvPr>
          </p:nvSpPr>
          <p:spPr>
            <a:xfrm>
              <a:off x="2214546" y="4429132"/>
              <a:ext cx="6500858" cy="522068"/>
            </a:xfrm>
            <a:prstGeom prst="rect">
              <a:avLst/>
            </a:prstGeom>
            <a:noFill/>
            <a:ln w="9525">
              <a:noFill/>
            </a:ln>
          </p:spPr>
          <p:txBody>
            <a:bodyPr>
              <a:spAutoFit/>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eaLnBrk="1" hangingPunct="1">
                <a:lnSpc>
                  <a:spcPct val="100000"/>
                </a:lnSpc>
                <a:spcBef>
                  <a:spcPct val="0"/>
                </a:spcBef>
                <a:buClrTx/>
                <a:buSzTx/>
                <a:buFontTx/>
                <a:buNone/>
              </a:pPr>
              <a:r>
                <a:rPr lang="en-US" altLang="zh-CN" sz="2800" b="1" dirty="0">
                  <a:solidFill>
                    <a:srgbClr val="17375E"/>
                  </a:solidFill>
                  <a:latin typeface="宋体" panose="02010600030101010101" pitchFamily="2" charset="-122"/>
                </a:rPr>
                <a:t>0  2      11   14   17    21    25</a:t>
              </a:r>
              <a:endParaRPr lang="en-US" altLang="zh-CN" sz="2800" b="1" dirty="0">
                <a:solidFill>
                  <a:srgbClr val="17375E"/>
                </a:solidFill>
                <a:latin typeface="宋体" panose="02010600030101010101" pitchFamily="2" charset="-122"/>
              </a:endParaRPr>
            </a:p>
          </p:txBody>
        </p:sp>
        <p:sp>
          <p:nvSpPr>
            <p:cNvPr id="34831" name="椭圆 9"/>
            <p:cNvSpPr/>
            <p:nvPr>
              <p:custDataLst>
                <p:tags r:id="rId4"/>
              </p:custDataLst>
            </p:nvPr>
          </p:nvSpPr>
          <p:spPr>
            <a:xfrm>
              <a:off x="2243122" y="4207674"/>
              <a:ext cx="285752" cy="285752"/>
            </a:xfrm>
            <a:prstGeom prst="ellipse">
              <a:avLst/>
            </a:prstGeom>
            <a:solidFill>
              <a:srgbClr val="FF0000"/>
            </a:solidFill>
            <a:ln w="9525" cap="flat" cmpd="sng">
              <a:solidFill>
                <a:schemeClr val="tx1"/>
              </a:solidFill>
              <a:prstDash val="solid"/>
              <a:headEnd type="none" w="med" len="med"/>
              <a:tailEnd type="none" w="med" len="med"/>
            </a:ln>
          </p:spPr>
          <p:txBody>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a:lnSpc>
                  <a:spcPct val="100000"/>
                </a:lnSpc>
                <a:spcBef>
                  <a:spcPct val="0"/>
                </a:spcBef>
                <a:buClrTx/>
                <a:buSzTx/>
                <a:buFontTx/>
                <a:buNone/>
              </a:pPr>
              <a:endParaRPr lang="zh-CN" altLang="en-US" sz="2800" dirty="0">
                <a:solidFill>
                  <a:schemeClr val="tx1"/>
                </a:solidFill>
                <a:latin typeface="Arial" panose="020B0604020202020204" pitchFamily="34" charset="0"/>
                <a:ea typeface="宋体" panose="02010600030101010101" pitchFamily="2" charset="-122"/>
              </a:endParaRPr>
            </a:p>
          </p:txBody>
        </p:sp>
        <p:sp>
          <p:nvSpPr>
            <p:cNvPr id="34832" name="椭圆 10"/>
            <p:cNvSpPr/>
            <p:nvPr>
              <p:custDataLst>
                <p:tags r:id="rId5"/>
              </p:custDataLst>
            </p:nvPr>
          </p:nvSpPr>
          <p:spPr>
            <a:xfrm>
              <a:off x="2786050" y="4207674"/>
              <a:ext cx="285752" cy="285752"/>
            </a:xfrm>
            <a:prstGeom prst="ellipse">
              <a:avLst/>
            </a:prstGeom>
            <a:solidFill>
              <a:srgbClr val="FF0000"/>
            </a:solidFill>
            <a:ln w="9525" cap="flat" cmpd="sng">
              <a:solidFill>
                <a:schemeClr val="tx1"/>
              </a:solidFill>
              <a:prstDash val="solid"/>
              <a:headEnd type="none" w="med" len="med"/>
              <a:tailEnd type="none" w="med" len="med"/>
            </a:ln>
          </p:spPr>
          <p:txBody>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a:lnSpc>
                  <a:spcPct val="100000"/>
                </a:lnSpc>
                <a:spcBef>
                  <a:spcPct val="0"/>
                </a:spcBef>
                <a:buClrTx/>
                <a:buSzTx/>
                <a:buFontTx/>
                <a:buNone/>
              </a:pPr>
              <a:endParaRPr lang="zh-CN" altLang="en-US" sz="2800" dirty="0">
                <a:solidFill>
                  <a:schemeClr val="tx1"/>
                </a:solidFill>
                <a:latin typeface="Arial" panose="020B0604020202020204" pitchFamily="34" charset="0"/>
                <a:ea typeface="宋体" panose="02010600030101010101" pitchFamily="2" charset="-122"/>
              </a:endParaRPr>
            </a:p>
          </p:txBody>
        </p:sp>
        <p:sp>
          <p:nvSpPr>
            <p:cNvPr id="34833" name="椭圆 11"/>
            <p:cNvSpPr/>
            <p:nvPr>
              <p:custDataLst>
                <p:tags r:id="rId6"/>
              </p:custDataLst>
            </p:nvPr>
          </p:nvSpPr>
          <p:spPr>
            <a:xfrm>
              <a:off x="4143372" y="4207674"/>
              <a:ext cx="285752" cy="285752"/>
            </a:xfrm>
            <a:prstGeom prst="ellipse">
              <a:avLst/>
            </a:prstGeom>
            <a:solidFill>
              <a:srgbClr val="FF0000"/>
            </a:solidFill>
            <a:ln w="9525" cap="flat" cmpd="sng">
              <a:solidFill>
                <a:schemeClr val="tx1"/>
              </a:solidFill>
              <a:prstDash val="solid"/>
              <a:headEnd type="none" w="med" len="med"/>
              <a:tailEnd type="none" w="med" len="med"/>
            </a:ln>
          </p:spPr>
          <p:txBody>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a:lnSpc>
                  <a:spcPct val="100000"/>
                </a:lnSpc>
                <a:spcBef>
                  <a:spcPct val="0"/>
                </a:spcBef>
                <a:buClrTx/>
                <a:buSzTx/>
                <a:buFontTx/>
                <a:buNone/>
              </a:pPr>
              <a:endParaRPr lang="zh-CN" altLang="en-US" sz="2800" dirty="0">
                <a:solidFill>
                  <a:schemeClr val="tx1"/>
                </a:solidFill>
                <a:latin typeface="Arial" panose="020B0604020202020204" pitchFamily="34" charset="0"/>
                <a:ea typeface="宋体" panose="02010600030101010101" pitchFamily="2" charset="-122"/>
              </a:endParaRPr>
            </a:p>
          </p:txBody>
        </p:sp>
        <p:sp>
          <p:nvSpPr>
            <p:cNvPr id="34834" name="椭圆 12"/>
            <p:cNvSpPr/>
            <p:nvPr>
              <p:custDataLst>
                <p:tags r:id="rId7"/>
              </p:custDataLst>
            </p:nvPr>
          </p:nvSpPr>
          <p:spPr>
            <a:xfrm>
              <a:off x="5000628" y="4207674"/>
              <a:ext cx="285752" cy="285752"/>
            </a:xfrm>
            <a:prstGeom prst="ellipse">
              <a:avLst/>
            </a:prstGeom>
            <a:solidFill>
              <a:srgbClr val="FF0000"/>
            </a:solidFill>
            <a:ln w="9525" cap="flat" cmpd="sng">
              <a:solidFill>
                <a:schemeClr val="tx1"/>
              </a:solidFill>
              <a:prstDash val="solid"/>
              <a:headEnd type="none" w="med" len="med"/>
              <a:tailEnd type="none" w="med" len="med"/>
            </a:ln>
          </p:spPr>
          <p:txBody>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a:lnSpc>
                  <a:spcPct val="100000"/>
                </a:lnSpc>
                <a:spcBef>
                  <a:spcPct val="0"/>
                </a:spcBef>
                <a:buClrTx/>
                <a:buSzTx/>
                <a:buFontTx/>
                <a:buNone/>
              </a:pPr>
              <a:endParaRPr lang="zh-CN" altLang="en-US" sz="2800" dirty="0">
                <a:solidFill>
                  <a:schemeClr val="tx1"/>
                </a:solidFill>
                <a:latin typeface="Arial" panose="020B0604020202020204" pitchFamily="34" charset="0"/>
                <a:ea typeface="宋体" panose="02010600030101010101" pitchFamily="2" charset="-122"/>
              </a:endParaRPr>
            </a:p>
          </p:txBody>
        </p:sp>
        <p:sp>
          <p:nvSpPr>
            <p:cNvPr id="34835" name="椭圆 13"/>
            <p:cNvSpPr/>
            <p:nvPr>
              <p:custDataLst>
                <p:tags r:id="rId8"/>
              </p:custDataLst>
            </p:nvPr>
          </p:nvSpPr>
          <p:spPr>
            <a:xfrm>
              <a:off x="5857884" y="4207674"/>
              <a:ext cx="285752" cy="285752"/>
            </a:xfrm>
            <a:prstGeom prst="ellipse">
              <a:avLst/>
            </a:prstGeom>
            <a:solidFill>
              <a:srgbClr val="FF0000"/>
            </a:solidFill>
            <a:ln w="9525" cap="flat" cmpd="sng">
              <a:solidFill>
                <a:schemeClr val="tx1"/>
              </a:solidFill>
              <a:prstDash val="solid"/>
              <a:headEnd type="none" w="med" len="med"/>
              <a:tailEnd type="none" w="med" len="med"/>
            </a:ln>
          </p:spPr>
          <p:txBody>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a:lnSpc>
                  <a:spcPct val="100000"/>
                </a:lnSpc>
                <a:spcBef>
                  <a:spcPct val="0"/>
                </a:spcBef>
                <a:buClrTx/>
                <a:buSzTx/>
                <a:buFontTx/>
                <a:buNone/>
              </a:pPr>
              <a:endParaRPr lang="zh-CN" altLang="en-US" sz="2800" dirty="0">
                <a:solidFill>
                  <a:schemeClr val="tx1"/>
                </a:solidFill>
                <a:latin typeface="Arial" panose="020B0604020202020204" pitchFamily="34" charset="0"/>
                <a:ea typeface="宋体" panose="02010600030101010101" pitchFamily="2" charset="-122"/>
              </a:endParaRPr>
            </a:p>
          </p:txBody>
        </p:sp>
        <p:sp>
          <p:nvSpPr>
            <p:cNvPr id="34836" name="椭圆 14"/>
            <p:cNvSpPr/>
            <p:nvPr>
              <p:custDataLst>
                <p:tags r:id="rId9"/>
              </p:custDataLst>
            </p:nvPr>
          </p:nvSpPr>
          <p:spPr>
            <a:xfrm>
              <a:off x="7000892" y="4207674"/>
              <a:ext cx="285752" cy="285752"/>
            </a:xfrm>
            <a:prstGeom prst="ellipse">
              <a:avLst/>
            </a:prstGeom>
            <a:solidFill>
              <a:srgbClr val="FF0000"/>
            </a:solidFill>
            <a:ln w="9525" cap="flat" cmpd="sng">
              <a:solidFill>
                <a:schemeClr val="tx1"/>
              </a:solidFill>
              <a:prstDash val="solid"/>
              <a:headEnd type="none" w="med" len="med"/>
              <a:tailEnd type="none" w="med" len="med"/>
            </a:ln>
          </p:spPr>
          <p:txBody>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a:lnSpc>
                  <a:spcPct val="100000"/>
                </a:lnSpc>
                <a:spcBef>
                  <a:spcPct val="0"/>
                </a:spcBef>
                <a:buClrTx/>
                <a:buSzTx/>
                <a:buFontTx/>
                <a:buNone/>
              </a:pPr>
              <a:endParaRPr lang="zh-CN" altLang="en-US" sz="2800" dirty="0">
                <a:solidFill>
                  <a:schemeClr val="tx1"/>
                </a:solidFill>
                <a:latin typeface="Arial" panose="020B0604020202020204" pitchFamily="34" charset="0"/>
                <a:ea typeface="宋体" panose="02010600030101010101" pitchFamily="2" charset="-122"/>
              </a:endParaRPr>
            </a:p>
          </p:txBody>
        </p:sp>
        <p:sp>
          <p:nvSpPr>
            <p:cNvPr id="34837" name="椭圆 15"/>
            <p:cNvSpPr/>
            <p:nvPr>
              <p:custDataLst>
                <p:tags r:id="rId10"/>
              </p:custDataLst>
            </p:nvPr>
          </p:nvSpPr>
          <p:spPr>
            <a:xfrm>
              <a:off x="8072462" y="4207674"/>
              <a:ext cx="285752" cy="285752"/>
            </a:xfrm>
            <a:prstGeom prst="ellipse">
              <a:avLst/>
            </a:prstGeom>
            <a:solidFill>
              <a:srgbClr val="FF0000"/>
            </a:solidFill>
            <a:ln w="9525" cap="flat" cmpd="sng">
              <a:solidFill>
                <a:schemeClr val="tx1"/>
              </a:solidFill>
              <a:prstDash val="solid"/>
              <a:headEnd type="none" w="med" len="med"/>
              <a:tailEnd type="none" w="med" len="med"/>
            </a:ln>
          </p:spPr>
          <p:txBody>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a:lnSpc>
                  <a:spcPct val="100000"/>
                </a:lnSpc>
                <a:spcBef>
                  <a:spcPct val="0"/>
                </a:spcBef>
                <a:buClrTx/>
                <a:buSzTx/>
                <a:buFontTx/>
                <a:buNone/>
              </a:pPr>
              <a:endParaRPr lang="zh-CN" altLang="en-US" sz="2800" dirty="0">
                <a:solidFill>
                  <a:schemeClr val="tx1"/>
                </a:solidFill>
                <a:latin typeface="Arial" panose="020B0604020202020204" pitchFamily="34" charset="0"/>
                <a:ea typeface="宋体" panose="02010600030101010101" pitchFamily="2" charset="-122"/>
              </a:endParaRPr>
            </a:p>
          </p:txBody>
        </p:sp>
      </p:grpSp>
      <p:sp>
        <p:nvSpPr>
          <p:cNvPr id="3" name="文本框 2"/>
          <p:cNvSpPr txBox="1"/>
          <p:nvPr/>
        </p:nvSpPr>
        <p:spPr>
          <a:xfrm>
            <a:off x="5662930" y="3500120"/>
            <a:ext cx="6096000" cy="1276350"/>
          </a:xfrm>
          <a:prstGeom prst="rect">
            <a:avLst/>
          </a:prstGeom>
          <a:noFill/>
        </p:spPr>
        <p:txBody>
          <a:bodyPr wrap="square" rtlCol="0" anchor="t">
            <a:spAutoFit/>
          </a:bodyPr>
          <a:p>
            <a:pPr marL="0" lvl="0" algn="l" fontAlgn="auto">
              <a:lnSpc>
                <a:spcPct val="150000"/>
              </a:lnSpc>
              <a:spcBef>
                <a:spcPts val="600"/>
              </a:spcBef>
              <a:spcAft>
                <a:spcPts val="0"/>
              </a:spcAft>
              <a:buSzTx/>
              <a:buNone/>
            </a:pPr>
            <a:r>
              <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移走的石头总数</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&gt;=K</a:t>
            </a: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mid可行	</a:t>
            </a:r>
            <a:endPar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algn="l" fontAlgn="auto">
              <a:lnSpc>
                <a:spcPct val="150000"/>
              </a:lnSpc>
              <a:spcBef>
                <a:spcPts val="600"/>
              </a:spcBef>
              <a:spcAft>
                <a:spcPts val="0"/>
              </a:spcAft>
              <a:buSzTx/>
              <a:buNone/>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移走的石头总数</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&lt;K		mid</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不可行</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fade">
                                      <p:cBhvr>
                                        <p:cTn id="47" dur="500"/>
                                        <p:tgtEl>
                                          <p:spTgt spid="4">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5" hidden="1"/>
          <p:cNvSpPr txBox="1"/>
          <p:nvPr/>
        </p:nvSpPr>
        <p:spPr>
          <a:xfrm>
            <a:off x="3462973" y="1954213"/>
            <a:ext cx="1943100" cy="36830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7" name="矩形 6" hidden="1"/>
          <p:cNvSpPr/>
          <p:nvPr/>
        </p:nvSpPr>
        <p:spPr>
          <a:xfrm>
            <a:off x="3462973" y="3025775"/>
            <a:ext cx="1471613"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8" name="矩形 7" hidden="1"/>
          <p:cNvSpPr/>
          <p:nvPr/>
        </p:nvSpPr>
        <p:spPr>
          <a:xfrm>
            <a:off x="3534411" y="4240213"/>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11269" name="矩形 8" hidden="1"/>
          <p:cNvSpPr/>
          <p:nvPr/>
        </p:nvSpPr>
        <p:spPr>
          <a:xfrm>
            <a:off x="3534411" y="5526088"/>
            <a:ext cx="1471612" cy="645160"/>
          </a:xfrm>
          <a:prstGeom prst="rect">
            <a:avLst/>
          </a:prstGeom>
          <a:noFill/>
          <a:ln w="9525">
            <a:noFill/>
          </a:ln>
        </p:spPr>
        <p:txBody>
          <a:bodyPr>
            <a:spAutoFit/>
          </a:bodyPr>
          <a:p>
            <a:pPr eaLnBrk="1" hangingPunct="1"/>
            <a:r>
              <a:rPr lang="zh-CN" altLang="en-US" dirty="0">
                <a:latin typeface="微软雅黑" panose="020B0503020204020204" pitchFamily="34" charset="-122"/>
                <a:ea typeface="微软雅黑" panose="020B0503020204020204" pitchFamily="34" charset="-122"/>
              </a:rPr>
              <a:t>点击添加文本</a:t>
            </a:r>
            <a:endParaRPr lang="zh-CN" altLang="en-US" dirty="0">
              <a:latin typeface="微软雅黑" panose="020B0503020204020204" pitchFamily="34" charset="-122"/>
              <a:ea typeface="微软雅黑" panose="020B0503020204020204" pitchFamily="34" charset="-122"/>
            </a:endParaRPr>
          </a:p>
        </p:txBody>
      </p:sp>
      <p:sp>
        <p:nvSpPr>
          <p:cNvPr id="5122" name="标题 1"/>
          <p:cNvSpPr txBox="1">
            <a:spLocks noGrp="1"/>
          </p:cNvSpPr>
          <p:nvPr>
            <p:custDataLst>
              <p:tags r:id="rId1"/>
            </p:custDataLst>
          </p:nvPr>
        </p:nvSpPr>
        <p:spPr>
          <a:xfrm>
            <a:off x="252000" y="576000"/>
            <a:ext cx="6642100" cy="953135"/>
          </a:xfrm>
          <a:prstGeom prst="rect">
            <a:avLst/>
          </a:prstGeom>
          <a:noFill/>
        </p:spPr>
        <p:txBody>
          <a:bodyPr vert="horz" wrap="square" lIns="91440" tIns="45720" rIns="91440" bIns="45720" rtlCol="0" anchor="t" anchorCtr="0">
            <a:no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【核心代码】</a:t>
            </a:r>
            <a:endPar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矩形 6"/>
          <p:cNvSpPr/>
          <p:nvPr/>
        </p:nvSpPr>
        <p:spPr>
          <a:xfrm>
            <a:off x="622300" y="1728000"/>
            <a:ext cx="5220000" cy="4212000"/>
          </a:xfrm>
          <a:prstGeom prst="rect">
            <a:avLst/>
          </a:prstGeom>
          <a:noFill/>
          <a:ln w="28575">
            <a:solidFill>
              <a:srgbClr val="4680A3"/>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custDataLst>
              <p:tags r:id="rId2"/>
            </p:custDataLst>
          </p:nvPr>
        </p:nvSpPr>
        <p:spPr>
          <a:xfrm>
            <a:off x="6202680" y="1728000"/>
            <a:ext cx="5220000" cy="4212000"/>
          </a:xfrm>
          <a:prstGeom prst="rect">
            <a:avLst/>
          </a:prstGeom>
          <a:noFill/>
          <a:ln w="28575">
            <a:solidFill>
              <a:srgbClr val="4680A3"/>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p:cNvPicPr>
            <a:picLocks noChangeAspect="1"/>
          </p:cNvPicPr>
          <p:nvPr>
            <p:custDataLst>
              <p:tags r:id="rId3"/>
            </p:custDataLst>
          </p:nvPr>
        </p:nvPicPr>
        <p:blipFill>
          <a:blip r:embed="rId4"/>
          <a:stretch>
            <a:fillRect/>
          </a:stretch>
        </p:blipFill>
        <p:spPr>
          <a:xfrm>
            <a:off x="766800" y="1800735"/>
            <a:ext cx="4310252" cy="2695194"/>
          </a:xfrm>
          <a:prstGeom prst="rect">
            <a:avLst/>
          </a:prstGeom>
        </p:spPr>
      </p:pic>
      <p:pic>
        <p:nvPicPr>
          <p:cNvPr id="3" name="图片 2"/>
          <p:cNvPicPr>
            <a:picLocks noChangeAspect="1"/>
          </p:cNvPicPr>
          <p:nvPr>
            <p:custDataLst>
              <p:tags r:id="rId5"/>
            </p:custDataLst>
          </p:nvPr>
        </p:nvPicPr>
        <p:blipFill>
          <a:blip r:embed="rId6">
            <a:clrChange>
              <a:clrFrom>
                <a:srgbClr val="FFFFFF">
                  <a:alpha val="100000"/>
                </a:srgbClr>
              </a:clrFrom>
              <a:clrTo>
                <a:srgbClr val="FFFFFF">
                  <a:alpha val="100000"/>
                  <a:alpha val="0"/>
                </a:srgbClr>
              </a:clrTo>
            </a:clrChange>
          </a:blip>
          <a:stretch>
            <a:fillRect/>
          </a:stretch>
        </p:blipFill>
        <p:spPr>
          <a:xfrm>
            <a:off x="6336000" y="1790575"/>
            <a:ext cx="3723895" cy="40633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9" name="Rectangle 3"/>
          <p:cNvSpPr>
            <a:spLocks noGrp="1"/>
          </p:cNvSpPr>
          <p:nvPr>
            <p:ph idx="4294967295"/>
          </p:nvPr>
        </p:nvSpPr>
        <p:spPr>
          <a:xfrm>
            <a:off x="504190" y="1692910"/>
            <a:ext cx="11324590" cy="3846830"/>
          </a:xfrm>
        </p:spPr>
        <p:txBody>
          <a:bodyPr vert="horz" wrap="square" lIns="91440" tIns="45720" rIns="91440" bIns="45720" numCol="1" rtlCol="0" anchor="t" anchorCtr="0" compatLnSpc="1">
            <a:noAutofit/>
          </a:bodyPr>
          <a:lstStyle/>
          <a:p>
            <a:pPr marL="38100" lvl="0" indent="-360045" algn="l" fontAlgn="auto">
              <a:lnSpc>
                <a:spcPct val="150000"/>
              </a:lnSpc>
              <a:spcBef>
                <a:spcPts val="1200"/>
              </a:spcBef>
              <a:buClr>
                <a:srgbClr val="000000"/>
              </a:buClr>
              <a:buSzPct val="120000"/>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在解决二分答案的题目时，通常需要分析出答案的</a:t>
            </a: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单调性</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有界性</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，并且需要设计出正确高效的</a:t>
            </a: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验证算法</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 lvl="0" indent="-360045" algn="l" fontAlgn="auto">
              <a:lnSpc>
                <a:spcPct val="150000"/>
              </a:lnSpc>
              <a:spcBef>
                <a:spcPts val="1200"/>
              </a:spcBef>
              <a:buClr>
                <a:srgbClr val="000000"/>
              </a:buClr>
              <a:buSzPct val="120000"/>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由于题目的千变万化，贪心、动态规划、模拟、图论等都有可能成为验证算法。</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 lvl="0" indent="-360045" algn="l" fontAlgn="auto">
              <a:lnSpc>
                <a:spcPct val="150000"/>
              </a:lnSpc>
              <a:spcBef>
                <a:spcPts val="1200"/>
              </a:spcBef>
              <a:buClr>
                <a:srgbClr val="000000"/>
              </a:buClr>
              <a:buSzPct val="120000"/>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二分答案的题目涉猎很广，变化丰富，因此在近年各类比赛中备受出题者的青睐。</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 lvl="0" indent="-360045" algn="l" fontAlgn="auto">
              <a:lnSpc>
                <a:spcPct val="150000"/>
              </a:lnSpc>
              <a:spcBef>
                <a:spcPts val="1200"/>
              </a:spcBef>
              <a:buClr>
                <a:srgbClr val="000000"/>
              </a:buClr>
              <a:buSzPct val="120000"/>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在解决题目的过程中，我们要对单调性、“最大值最小”，“最小值最大”等字眼保持敏感。</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122" name="标题 1"/>
          <p:cNvSpPr txBox="1">
            <a:spLocks noGrp="1"/>
          </p:cNvSpPr>
          <p:nvPr>
            <p:custDataLst>
              <p:tags r:id="rId1"/>
            </p:custDataLst>
          </p:nvPr>
        </p:nvSpPr>
        <p:spPr>
          <a:xfrm>
            <a:off x="504000" y="576000"/>
            <a:ext cx="6642100" cy="953135"/>
          </a:xfrm>
          <a:prstGeom prst="rect">
            <a:avLst/>
          </a:prstGeom>
          <a:noFill/>
        </p:spPr>
        <p:txBody>
          <a:bodyPr vert="horz" wrap="square" lIns="91440" tIns="45720" rIns="91440" bIns="45720" rtlCol="0" anchor="t" anchorCtr="0">
            <a:noAutofit/>
          </a:bodyPr>
          <a:lstStyle>
            <a:lvl1pPr algn="l" defTabSz="1218565" rtl="0" eaLnBrk="1" latinLnBrk="0" hangingPunct="1">
              <a:spcBef>
                <a:spcPct val="0"/>
              </a:spcBef>
              <a:buNone/>
              <a:defRPr sz="3600" kern="1200">
                <a:solidFill>
                  <a:schemeClr val="tx1"/>
                </a:solidFill>
                <a:latin typeface="宋体" panose="02010600030101010101" pitchFamily="2" charset="-122"/>
                <a:ea typeface="宋体" panose="02010600030101010101" pitchFamily="2" charset="-122"/>
                <a:cs typeface="+mj-cs"/>
              </a:defRPr>
            </a:lvl1pPr>
          </a:lstStyle>
          <a:p>
            <a:pPr lvl="0" algn="l" defTabSz="914400">
              <a:lnSpc>
                <a:spcPct val="200000"/>
              </a:lnSpc>
              <a:buClrTx/>
              <a:buSzTx/>
              <a:buFontTx/>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二分答案小结</a:t>
            </a:r>
            <a:endPar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500"/>
                                        <p:tgtEl>
                                          <p:spTgt spid="39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fade">
                                      <p:cBhvr>
                                        <p:cTn id="12" dur="500"/>
                                        <p:tgtEl>
                                          <p:spTgt spid="399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9939">
                                            <p:txEl>
                                              <p:pRg st="2" end="2"/>
                                            </p:txEl>
                                          </p:spTgt>
                                        </p:tgtEl>
                                        <p:attrNameLst>
                                          <p:attrName>style.visibility</p:attrName>
                                        </p:attrNameLst>
                                      </p:cBhvr>
                                      <p:to>
                                        <p:strVal val="visible"/>
                                      </p:to>
                                    </p:set>
                                    <p:animEffect transition="in" filter="fade">
                                      <p:cBhvr>
                                        <p:cTn id="17" dur="500"/>
                                        <p:tgtEl>
                                          <p:spTgt spid="399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9939">
                                            <p:txEl>
                                              <p:pRg st="3" end="3"/>
                                            </p:txEl>
                                          </p:spTgt>
                                        </p:tgtEl>
                                        <p:attrNameLst>
                                          <p:attrName>style.visibility</p:attrName>
                                        </p:attrNameLst>
                                      </p:cBhvr>
                                      <p:to>
                                        <p:strVal val="visible"/>
                                      </p:to>
                                    </p:set>
                                    <p:animEffect transition="in" filter="fade">
                                      <p:cBhvr>
                                        <p:cTn id="22" dur="500"/>
                                        <p:tgtEl>
                                          <p:spTgt spid="39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P spid="39939" grpId="1" build="p"/>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4681A3"/>
        </a:solidFill>
        <a:effectLst/>
      </p:bgPr>
    </p:bg>
    <p:spTree>
      <p:nvGrpSpPr>
        <p:cNvPr id="1" name=""/>
        <p:cNvGrpSpPr/>
        <p:nvPr/>
      </p:nvGrpSpPr>
      <p:grpSpPr>
        <a:xfrm>
          <a:off x="0" y="0"/>
          <a:ext cx="0" cy="0"/>
          <a:chOff x="0" y="0"/>
          <a:chExt cx="0" cy="0"/>
        </a:xfrm>
      </p:grpSpPr>
      <p:pic>
        <p:nvPicPr>
          <p:cNvPr id="3" name="图片 2" descr="未标题-2"/>
          <p:cNvPicPr>
            <a:picLocks noChangeAspect="1"/>
          </p:cNvPicPr>
          <p:nvPr/>
        </p:nvPicPr>
        <p:blipFill>
          <a:blip r:embed="rId1"/>
          <a:stretch>
            <a:fillRect/>
          </a:stretch>
        </p:blipFill>
        <p:spPr>
          <a:xfrm>
            <a:off x="8327390" y="3789045"/>
            <a:ext cx="3694430" cy="2783840"/>
          </a:xfrm>
          <a:prstGeom prst="rect">
            <a:avLst/>
          </a:prstGeom>
        </p:spPr>
      </p:pic>
      <p:sp>
        <p:nvSpPr>
          <p:cNvPr id="184" name=" 184"/>
          <p:cNvSpPr/>
          <p:nvPr/>
        </p:nvSpPr>
        <p:spPr>
          <a:xfrm>
            <a:off x="2854325" y="1557020"/>
            <a:ext cx="1583690" cy="1583690"/>
          </a:xfrm>
          <a:prstGeom prst="ellipse">
            <a:avLst/>
          </a:prstGeom>
          <a:solidFill>
            <a:srgbClr val="7BC14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7200" b="1" noProof="1">
                <a:solidFill>
                  <a:schemeClr val="bg1"/>
                </a:solidFill>
                <a:latin typeface="微软雅黑" panose="020B0503020204020204" pitchFamily="34" charset="-122"/>
                <a:ea typeface="微软雅黑" panose="020B0503020204020204" pitchFamily="34" charset="-122"/>
              </a:rPr>
              <a:t>感</a:t>
            </a:r>
            <a:endParaRPr lang="zh-CN" altLang="en-US" sz="7200" b="1" noProof="1">
              <a:solidFill>
                <a:schemeClr val="bg1"/>
              </a:solidFill>
              <a:latin typeface="微软雅黑" panose="020B0503020204020204" pitchFamily="34" charset="-122"/>
              <a:ea typeface="微软雅黑" panose="020B0503020204020204" pitchFamily="34" charset="-122"/>
            </a:endParaRPr>
          </a:p>
        </p:txBody>
      </p:sp>
      <p:sp>
        <p:nvSpPr>
          <p:cNvPr id="2" name=" 184"/>
          <p:cNvSpPr/>
          <p:nvPr/>
        </p:nvSpPr>
        <p:spPr>
          <a:xfrm>
            <a:off x="5158740" y="2205355"/>
            <a:ext cx="1240790" cy="1240790"/>
          </a:xfrm>
          <a:prstGeom prst="ellipse">
            <a:avLst/>
          </a:prstGeom>
          <a:solidFill>
            <a:schemeClr val="accent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5400" b="1" noProof="1">
                <a:solidFill>
                  <a:schemeClr val="bg1"/>
                </a:solidFill>
                <a:latin typeface="微软雅黑" panose="020B0503020204020204" pitchFamily="34" charset="-122"/>
                <a:ea typeface="微软雅黑" panose="020B0503020204020204" pitchFamily="34" charset="-122"/>
              </a:rPr>
              <a:t>谢</a:t>
            </a:r>
            <a:endParaRPr lang="zh-CN" altLang="en-US" sz="5400" b="1" noProof="1">
              <a:solidFill>
                <a:schemeClr val="bg1"/>
              </a:solidFill>
              <a:latin typeface="微软雅黑" panose="020B0503020204020204" pitchFamily="34" charset="-122"/>
              <a:ea typeface="微软雅黑" panose="020B0503020204020204" pitchFamily="34" charset="-122"/>
            </a:endParaRPr>
          </a:p>
        </p:txBody>
      </p:sp>
      <p:sp>
        <p:nvSpPr>
          <p:cNvPr id="4" name=" 184"/>
          <p:cNvSpPr/>
          <p:nvPr/>
        </p:nvSpPr>
        <p:spPr>
          <a:xfrm>
            <a:off x="5734685" y="4077335"/>
            <a:ext cx="1070610" cy="1070610"/>
          </a:xfrm>
          <a:prstGeom prst="ellipse">
            <a:avLst/>
          </a:prstGeom>
          <a:solidFill>
            <a:schemeClr val="accent5"/>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4800" b="1" noProof="1">
                <a:solidFill>
                  <a:schemeClr val="bg1"/>
                </a:solidFill>
                <a:latin typeface="微软雅黑" panose="020B0503020204020204" pitchFamily="34" charset="-122"/>
                <a:ea typeface="微软雅黑" panose="020B0503020204020204" pitchFamily="34" charset="-122"/>
              </a:rPr>
              <a:t>观</a:t>
            </a:r>
            <a:endParaRPr lang="zh-CN" altLang="en-US" sz="4800" b="1" noProof="1">
              <a:solidFill>
                <a:schemeClr val="bg1"/>
              </a:solidFill>
              <a:latin typeface="微软雅黑" panose="020B0503020204020204" pitchFamily="34" charset="-122"/>
              <a:ea typeface="微软雅黑" panose="020B0503020204020204" pitchFamily="34" charset="-122"/>
            </a:endParaRPr>
          </a:p>
        </p:txBody>
      </p:sp>
      <p:sp>
        <p:nvSpPr>
          <p:cNvPr id="5" name=" 184"/>
          <p:cNvSpPr/>
          <p:nvPr/>
        </p:nvSpPr>
        <p:spPr>
          <a:xfrm>
            <a:off x="4798695" y="5733415"/>
            <a:ext cx="832485" cy="832485"/>
          </a:xfrm>
          <a:prstGeom prst="ellipse">
            <a:avLst/>
          </a:prstGeom>
          <a:solidFill>
            <a:schemeClr val="accent2"/>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4000" b="1" noProof="1">
                <a:solidFill>
                  <a:schemeClr val="bg1"/>
                </a:solidFill>
                <a:latin typeface="微软雅黑" panose="020B0503020204020204" pitchFamily="34" charset="-122"/>
                <a:ea typeface="微软雅黑" panose="020B0503020204020204" pitchFamily="34" charset="-122"/>
              </a:rPr>
              <a:t>看</a:t>
            </a:r>
            <a:endParaRPr lang="zh-CN" altLang="en-US" sz="4000" b="1" noProof="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84"/>
                                        </p:tgtEl>
                                        <p:attrNameLst>
                                          <p:attrName>style.visibility</p:attrName>
                                        </p:attrNameLst>
                                      </p:cBhvr>
                                      <p:to>
                                        <p:strVal val="visible"/>
                                      </p:to>
                                    </p:set>
                                    <p:animEffect transition="in" filter="wipe(down)">
                                      <p:cBhvr>
                                        <p:cTn id="7" dur="580">
                                          <p:stCondLst>
                                            <p:cond delay="0"/>
                                          </p:stCondLst>
                                        </p:cTn>
                                        <p:tgtEl>
                                          <p:spTgt spid="184"/>
                                        </p:tgtEl>
                                      </p:cBhvr>
                                    </p:animEffect>
                                    <p:anim calcmode="lin" valueType="num">
                                      <p:cBhvr>
                                        <p:cTn id="8" dur="1822" tmFilter="0,0; 0.14,0.36; 0.43,0.73; 0.71,0.91; 1.0,1.0">
                                          <p:stCondLst>
                                            <p:cond delay="0"/>
                                          </p:stCondLst>
                                        </p:cTn>
                                        <p:tgtEl>
                                          <p:spTgt spid="18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8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8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8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84"/>
                                        </p:tgtEl>
                                        <p:attrNameLst>
                                          <p:attrName>ppt_y</p:attrName>
                                        </p:attrNameLst>
                                      </p:cBhvr>
                                      <p:tavLst>
                                        <p:tav tm="0" fmla="#ppt_y-sin(pi*$)/81">
                                          <p:val>
                                            <p:fltVal val="0"/>
                                          </p:val>
                                        </p:tav>
                                        <p:tav tm="100000">
                                          <p:val>
                                            <p:fltVal val="1"/>
                                          </p:val>
                                        </p:tav>
                                      </p:tavLst>
                                    </p:anim>
                                    <p:animScale>
                                      <p:cBhvr>
                                        <p:cTn id="13" dur="26">
                                          <p:stCondLst>
                                            <p:cond delay="650"/>
                                          </p:stCondLst>
                                        </p:cTn>
                                        <p:tgtEl>
                                          <p:spTgt spid="184"/>
                                        </p:tgtEl>
                                      </p:cBhvr>
                                      <p:to x="100000" y="60000"/>
                                    </p:animScale>
                                    <p:animScale>
                                      <p:cBhvr>
                                        <p:cTn id="14" dur="166" decel="50000">
                                          <p:stCondLst>
                                            <p:cond delay="676"/>
                                          </p:stCondLst>
                                        </p:cTn>
                                        <p:tgtEl>
                                          <p:spTgt spid="184"/>
                                        </p:tgtEl>
                                      </p:cBhvr>
                                      <p:to x="100000" y="100000"/>
                                    </p:animScale>
                                    <p:animScale>
                                      <p:cBhvr>
                                        <p:cTn id="15" dur="26">
                                          <p:stCondLst>
                                            <p:cond delay="1312"/>
                                          </p:stCondLst>
                                        </p:cTn>
                                        <p:tgtEl>
                                          <p:spTgt spid="184"/>
                                        </p:tgtEl>
                                      </p:cBhvr>
                                      <p:to x="100000" y="80000"/>
                                    </p:animScale>
                                    <p:animScale>
                                      <p:cBhvr>
                                        <p:cTn id="16" dur="166" decel="50000">
                                          <p:stCondLst>
                                            <p:cond delay="1338"/>
                                          </p:stCondLst>
                                        </p:cTn>
                                        <p:tgtEl>
                                          <p:spTgt spid="184"/>
                                        </p:tgtEl>
                                      </p:cBhvr>
                                      <p:to x="100000" y="100000"/>
                                    </p:animScale>
                                    <p:animScale>
                                      <p:cBhvr>
                                        <p:cTn id="17" dur="26">
                                          <p:stCondLst>
                                            <p:cond delay="1642"/>
                                          </p:stCondLst>
                                        </p:cTn>
                                        <p:tgtEl>
                                          <p:spTgt spid="184"/>
                                        </p:tgtEl>
                                      </p:cBhvr>
                                      <p:to x="100000" y="90000"/>
                                    </p:animScale>
                                    <p:animScale>
                                      <p:cBhvr>
                                        <p:cTn id="18" dur="166" decel="50000">
                                          <p:stCondLst>
                                            <p:cond delay="1668"/>
                                          </p:stCondLst>
                                        </p:cTn>
                                        <p:tgtEl>
                                          <p:spTgt spid="184"/>
                                        </p:tgtEl>
                                      </p:cBhvr>
                                      <p:to x="100000" y="100000"/>
                                    </p:animScale>
                                    <p:animScale>
                                      <p:cBhvr>
                                        <p:cTn id="19" dur="26">
                                          <p:stCondLst>
                                            <p:cond delay="1808"/>
                                          </p:stCondLst>
                                        </p:cTn>
                                        <p:tgtEl>
                                          <p:spTgt spid="184"/>
                                        </p:tgtEl>
                                      </p:cBhvr>
                                      <p:to x="100000" y="95000"/>
                                    </p:animScale>
                                    <p:animScale>
                                      <p:cBhvr>
                                        <p:cTn id="20" dur="166" decel="50000">
                                          <p:stCondLst>
                                            <p:cond delay="1834"/>
                                          </p:stCondLst>
                                        </p:cTn>
                                        <p:tgtEl>
                                          <p:spTgt spid="184"/>
                                        </p:tgtEl>
                                      </p:cBhvr>
                                      <p:to x="100000" y="100000"/>
                                    </p:animScale>
                                  </p:childTnLst>
                                </p:cTn>
                              </p:par>
                            </p:childTnLst>
                          </p:cTn>
                        </p:par>
                        <p:par>
                          <p:cTn id="21" fill="hold">
                            <p:stCondLst>
                              <p:cond delay="2000"/>
                            </p:stCondLst>
                            <p:childTnLst>
                              <p:par>
                                <p:cTn id="22" presetID="26" presetClass="entr" presetSubtype="0"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down)">
                                      <p:cBhvr>
                                        <p:cTn id="24" dur="580">
                                          <p:stCondLst>
                                            <p:cond delay="0"/>
                                          </p:stCondLst>
                                        </p:cTn>
                                        <p:tgtEl>
                                          <p:spTgt spid="2"/>
                                        </p:tgtEl>
                                      </p:cBhvr>
                                    </p:animEffect>
                                    <p:anim calcmode="lin" valueType="num">
                                      <p:cBhvr>
                                        <p:cTn id="25"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0" dur="26">
                                          <p:stCondLst>
                                            <p:cond delay="650"/>
                                          </p:stCondLst>
                                        </p:cTn>
                                        <p:tgtEl>
                                          <p:spTgt spid="2"/>
                                        </p:tgtEl>
                                      </p:cBhvr>
                                      <p:to x="100000" y="60000"/>
                                    </p:animScale>
                                    <p:animScale>
                                      <p:cBhvr>
                                        <p:cTn id="31" dur="166" decel="50000">
                                          <p:stCondLst>
                                            <p:cond delay="676"/>
                                          </p:stCondLst>
                                        </p:cTn>
                                        <p:tgtEl>
                                          <p:spTgt spid="2"/>
                                        </p:tgtEl>
                                      </p:cBhvr>
                                      <p:to x="100000" y="100000"/>
                                    </p:animScale>
                                    <p:animScale>
                                      <p:cBhvr>
                                        <p:cTn id="32" dur="26">
                                          <p:stCondLst>
                                            <p:cond delay="1312"/>
                                          </p:stCondLst>
                                        </p:cTn>
                                        <p:tgtEl>
                                          <p:spTgt spid="2"/>
                                        </p:tgtEl>
                                      </p:cBhvr>
                                      <p:to x="100000" y="80000"/>
                                    </p:animScale>
                                    <p:animScale>
                                      <p:cBhvr>
                                        <p:cTn id="33" dur="166" decel="50000">
                                          <p:stCondLst>
                                            <p:cond delay="1338"/>
                                          </p:stCondLst>
                                        </p:cTn>
                                        <p:tgtEl>
                                          <p:spTgt spid="2"/>
                                        </p:tgtEl>
                                      </p:cBhvr>
                                      <p:to x="100000" y="100000"/>
                                    </p:animScale>
                                    <p:animScale>
                                      <p:cBhvr>
                                        <p:cTn id="34" dur="26">
                                          <p:stCondLst>
                                            <p:cond delay="1642"/>
                                          </p:stCondLst>
                                        </p:cTn>
                                        <p:tgtEl>
                                          <p:spTgt spid="2"/>
                                        </p:tgtEl>
                                      </p:cBhvr>
                                      <p:to x="100000" y="90000"/>
                                    </p:animScale>
                                    <p:animScale>
                                      <p:cBhvr>
                                        <p:cTn id="35" dur="166" decel="50000">
                                          <p:stCondLst>
                                            <p:cond delay="1668"/>
                                          </p:stCondLst>
                                        </p:cTn>
                                        <p:tgtEl>
                                          <p:spTgt spid="2"/>
                                        </p:tgtEl>
                                      </p:cBhvr>
                                      <p:to x="100000" y="100000"/>
                                    </p:animScale>
                                    <p:animScale>
                                      <p:cBhvr>
                                        <p:cTn id="36" dur="26">
                                          <p:stCondLst>
                                            <p:cond delay="1808"/>
                                          </p:stCondLst>
                                        </p:cTn>
                                        <p:tgtEl>
                                          <p:spTgt spid="2"/>
                                        </p:tgtEl>
                                      </p:cBhvr>
                                      <p:to x="100000" y="95000"/>
                                    </p:animScale>
                                    <p:animScale>
                                      <p:cBhvr>
                                        <p:cTn id="37" dur="166" decel="50000">
                                          <p:stCondLst>
                                            <p:cond delay="1834"/>
                                          </p:stCondLst>
                                        </p:cTn>
                                        <p:tgtEl>
                                          <p:spTgt spid="2"/>
                                        </p:tgtEl>
                                      </p:cBhvr>
                                      <p:to x="100000" y="100000"/>
                                    </p:animScale>
                                  </p:childTnLst>
                                </p:cTn>
                              </p:par>
                            </p:childTnLst>
                          </p:cTn>
                        </p:par>
                        <p:par>
                          <p:cTn id="38" fill="hold">
                            <p:stCondLst>
                              <p:cond delay="4000"/>
                            </p:stCondLst>
                            <p:childTnLst>
                              <p:par>
                                <p:cTn id="39" presetID="26" presetClass="entr" presetSubtype="0" fill="hold" grpId="0" nodeType="after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down)">
                                      <p:cBhvr>
                                        <p:cTn id="41" dur="580">
                                          <p:stCondLst>
                                            <p:cond delay="0"/>
                                          </p:stCondLst>
                                        </p:cTn>
                                        <p:tgtEl>
                                          <p:spTgt spid="4"/>
                                        </p:tgtEl>
                                      </p:cBhvr>
                                    </p:animEffect>
                                    <p:anim calcmode="lin" valueType="num">
                                      <p:cBhvr>
                                        <p:cTn id="42"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47" dur="26">
                                          <p:stCondLst>
                                            <p:cond delay="650"/>
                                          </p:stCondLst>
                                        </p:cTn>
                                        <p:tgtEl>
                                          <p:spTgt spid="4"/>
                                        </p:tgtEl>
                                      </p:cBhvr>
                                      <p:to x="100000" y="60000"/>
                                    </p:animScale>
                                    <p:animScale>
                                      <p:cBhvr>
                                        <p:cTn id="48" dur="166" decel="50000">
                                          <p:stCondLst>
                                            <p:cond delay="676"/>
                                          </p:stCondLst>
                                        </p:cTn>
                                        <p:tgtEl>
                                          <p:spTgt spid="4"/>
                                        </p:tgtEl>
                                      </p:cBhvr>
                                      <p:to x="100000" y="100000"/>
                                    </p:animScale>
                                    <p:animScale>
                                      <p:cBhvr>
                                        <p:cTn id="49" dur="26">
                                          <p:stCondLst>
                                            <p:cond delay="1312"/>
                                          </p:stCondLst>
                                        </p:cTn>
                                        <p:tgtEl>
                                          <p:spTgt spid="4"/>
                                        </p:tgtEl>
                                      </p:cBhvr>
                                      <p:to x="100000" y="80000"/>
                                    </p:animScale>
                                    <p:animScale>
                                      <p:cBhvr>
                                        <p:cTn id="50" dur="166" decel="50000">
                                          <p:stCondLst>
                                            <p:cond delay="1338"/>
                                          </p:stCondLst>
                                        </p:cTn>
                                        <p:tgtEl>
                                          <p:spTgt spid="4"/>
                                        </p:tgtEl>
                                      </p:cBhvr>
                                      <p:to x="100000" y="100000"/>
                                    </p:animScale>
                                    <p:animScale>
                                      <p:cBhvr>
                                        <p:cTn id="51" dur="26">
                                          <p:stCondLst>
                                            <p:cond delay="1642"/>
                                          </p:stCondLst>
                                        </p:cTn>
                                        <p:tgtEl>
                                          <p:spTgt spid="4"/>
                                        </p:tgtEl>
                                      </p:cBhvr>
                                      <p:to x="100000" y="90000"/>
                                    </p:animScale>
                                    <p:animScale>
                                      <p:cBhvr>
                                        <p:cTn id="52" dur="166" decel="50000">
                                          <p:stCondLst>
                                            <p:cond delay="1668"/>
                                          </p:stCondLst>
                                        </p:cTn>
                                        <p:tgtEl>
                                          <p:spTgt spid="4"/>
                                        </p:tgtEl>
                                      </p:cBhvr>
                                      <p:to x="100000" y="100000"/>
                                    </p:animScale>
                                    <p:animScale>
                                      <p:cBhvr>
                                        <p:cTn id="53" dur="26">
                                          <p:stCondLst>
                                            <p:cond delay="1808"/>
                                          </p:stCondLst>
                                        </p:cTn>
                                        <p:tgtEl>
                                          <p:spTgt spid="4"/>
                                        </p:tgtEl>
                                      </p:cBhvr>
                                      <p:to x="100000" y="95000"/>
                                    </p:animScale>
                                    <p:animScale>
                                      <p:cBhvr>
                                        <p:cTn id="54" dur="166" decel="50000">
                                          <p:stCondLst>
                                            <p:cond delay="1834"/>
                                          </p:stCondLst>
                                        </p:cTn>
                                        <p:tgtEl>
                                          <p:spTgt spid="4"/>
                                        </p:tgtEl>
                                      </p:cBhvr>
                                      <p:to x="100000" y="100000"/>
                                    </p:animScale>
                                  </p:childTnLst>
                                </p:cTn>
                              </p:par>
                            </p:childTnLst>
                          </p:cTn>
                        </p:par>
                        <p:par>
                          <p:cTn id="55" fill="hold">
                            <p:stCondLst>
                              <p:cond delay="6000"/>
                            </p:stCondLst>
                            <p:childTnLst>
                              <p:par>
                                <p:cTn id="56" presetID="26" presetClass="entr" presetSubtype="0" fill="hold" grpId="0" nodeType="after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wipe(down)">
                                      <p:cBhvr>
                                        <p:cTn id="58" dur="580">
                                          <p:stCondLst>
                                            <p:cond delay="0"/>
                                          </p:stCondLst>
                                        </p:cTn>
                                        <p:tgtEl>
                                          <p:spTgt spid="5"/>
                                        </p:tgtEl>
                                      </p:cBhvr>
                                    </p:animEffect>
                                    <p:anim calcmode="lin" valueType="num">
                                      <p:cBhvr>
                                        <p:cTn id="59"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60"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61"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62"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63"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64" dur="26">
                                          <p:stCondLst>
                                            <p:cond delay="650"/>
                                          </p:stCondLst>
                                        </p:cTn>
                                        <p:tgtEl>
                                          <p:spTgt spid="5"/>
                                        </p:tgtEl>
                                      </p:cBhvr>
                                      <p:to x="100000" y="60000"/>
                                    </p:animScale>
                                    <p:animScale>
                                      <p:cBhvr>
                                        <p:cTn id="65" dur="166" decel="50000">
                                          <p:stCondLst>
                                            <p:cond delay="676"/>
                                          </p:stCondLst>
                                        </p:cTn>
                                        <p:tgtEl>
                                          <p:spTgt spid="5"/>
                                        </p:tgtEl>
                                      </p:cBhvr>
                                      <p:to x="100000" y="100000"/>
                                    </p:animScale>
                                    <p:animScale>
                                      <p:cBhvr>
                                        <p:cTn id="66" dur="26">
                                          <p:stCondLst>
                                            <p:cond delay="1312"/>
                                          </p:stCondLst>
                                        </p:cTn>
                                        <p:tgtEl>
                                          <p:spTgt spid="5"/>
                                        </p:tgtEl>
                                      </p:cBhvr>
                                      <p:to x="100000" y="80000"/>
                                    </p:animScale>
                                    <p:animScale>
                                      <p:cBhvr>
                                        <p:cTn id="67" dur="166" decel="50000">
                                          <p:stCondLst>
                                            <p:cond delay="1338"/>
                                          </p:stCondLst>
                                        </p:cTn>
                                        <p:tgtEl>
                                          <p:spTgt spid="5"/>
                                        </p:tgtEl>
                                      </p:cBhvr>
                                      <p:to x="100000" y="100000"/>
                                    </p:animScale>
                                    <p:animScale>
                                      <p:cBhvr>
                                        <p:cTn id="68" dur="26">
                                          <p:stCondLst>
                                            <p:cond delay="1642"/>
                                          </p:stCondLst>
                                        </p:cTn>
                                        <p:tgtEl>
                                          <p:spTgt spid="5"/>
                                        </p:tgtEl>
                                      </p:cBhvr>
                                      <p:to x="100000" y="90000"/>
                                    </p:animScale>
                                    <p:animScale>
                                      <p:cBhvr>
                                        <p:cTn id="69" dur="166" decel="50000">
                                          <p:stCondLst>
                                            <p:cond delay="1668"/>
                                          </p:stCondLst>
                                        </p:cTn>
                                        <p:tgtEl>
                                          <p:spTgt spid="5"/>
                                        </p:tgtEl>
                                      </p:cBhvr>
                                      <p:to x="100000" y="100000"/>
                                    </p:animScale>
                                    <p:animScale>
                                      <p:cBhvr>
                                        <p:cTn id="70" dur="26">
                                          <p:stCondLst>
                                            <p:cond delay="1808"/>
                                          </p:stCondLst>
                                        </p:cTn>
                                        <p:tgtEl>
                                          <p:spTgt spid="5"/>
                                        </p:tgtEl>
                                      </p:cBhvr>
                                      <p:to x="100000" y="95000"/>
                                    </p:animScale>
                                    <p:animScale>
                                      <p:cBhvr>
                                        <p:cTn id="71"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bldLvl="0" animBg="1"/>
      <p:bldP spid="2" grpId="0" bldLvl="0" animBg="1"/>
      <p:bldP spid="4" grpId="0" bldLvl="0" animBg="1"/>
      <p:bldP spid="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txBox="1">
            <a:spLocks noGrp="1"/>
          </p:cNvSpPr>
          <p:nvPr>
            <p:ph type="title" idx="4294967295"/>
          </p:nvPr>
        </p:nvSpPr>
        <p:spPr>
          <a:xfrm>
            <a:off x="504000" y="576000"/>
            <a:ext cx="9752330" cy="1198880"/>
          </a:xfrm>
          <a:noFill/>
        </p:spPr>
        <p:txBody>
          <a:bodyPr vert="horz" wrap="square" lIns="91440" tIns="45720" rIns="91440" bIns="45720" rtlCol="0" anchor="t" anchorCtr="0">
            <a:spAutoFit/>
          </a:bodyPr>
          <a:p>
            <a:pPr lvl="0" algn="l" defTabSz="914400">
              <a:lnSpc>
                <a:spcPct val="200000"/>
              </a:lnSpc>
              <a:buClrTx/>
              <a:buSzTx/>
              <a:buFontTx/>
            </a:pPr>
            <a:r>
              <a:rPr lang="zh-CN" altLang="en-US" b="1" dirty="0" smtClean="0">
                <a:latin typeface="微软雅黑" panose="020B0503020204020204" pitchFamily="34" charset="-122"/>
                <a:ea typeface="微软雅黑" panose="020B0503020204020204" pitchFamily="34" charset="-122"/>
                <a:cs typeface="宋体" panose="02010600030101010101" pitchFamily="2" charset="-122"/>
                <a:sym typeface="+mn-ea"/>
              </a:rPr>
              <a:t>从查找说起</a:t>
            </a:r>
            <a:endParaRPr lang="zh-CN" altLang="en-US"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4099" name="Rectangle 3"/>
          <p:cNvSpPr txBox="1">
            <a:spLocks noGrp="1"/>
          </p:cNvSpPr>
          <p:nvPr>
            <p:ph idx="4294967295"/>
          </p:nvPr>
        </p:nvSpPr>
        <p:spPr>
          <a:xfrm>
            <a:off x="504000" y="1728000"/>
            <a:ext cx="10670540" cy="3681730"/>
          </a:xfrm>
          <a:noFill/>
        </p:spPr>
        <p:txBody>
          <a:bodyPr vert="horz" wrap="square" lIns="91440" tIns="45720" rIns="91440" bIns="45720" rtlCol="0" anchor="t" anchorCtr="0">
            <a:spAutoFit/>
          </a:bodyPr>
          <a:p>
            <a:pPr marL="0" lvl="0" algn="l" defTabSz="914400" fontAlgn="auto">
              <a:lnSpc>
                <a:spcPts val="5000"/>
              </a:lnSpc>
              <a:spcBef>
                <a:spcPts val="0"/>
              </a:spcBef>
              <a:spcAft>
                <a:spcPts val="0"/>
              </a:spcAft>
              <a:buClrTx/>
              <a:buSzTx/>
              <a:buFontTx/>
              <a:buNone/>
            </a:pP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mn-ea"/>
              </a:rPr>
              <a:t>已知某含有 n </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mn-ea"/>
              </a:rPr>
              <a:t>个元素的有序序列，如何判断某个元素 x 是否</a:t>
            </a:r>
            <a:b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mn-ea"/>
              </a:rPr>
            </a:b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mn-ea"/>
              </a:rPr>
              <a:t>在此序列中？</a:t>
            </a:r>
            <a:endPar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 lvl="0" indent="-342900" algn="l" defTabSz="914400" fontAlgn="auto">
              <a:lnSpc>
                <a:spcPts val="6000"/>
              </a:lnSpc>
              <a:spcBef>
                <a:spcPts val="0"/>
              </a:spcBef>
              <a:spcAft>
                <a:spcPts val="0"/>
              </a:spcAft>
              <a:buClr>
                <a:srgbClr val="000000"/>
              </a:buClr>
              <a:buSzPct val="12000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mn-ea"/>
              </a:rPr>
              <a:t>顺序查找</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mn-ea"/>
              </a:rPr>
              <a:t>数据可以无序，时间复杂度</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mn-ea"/>
              </a:rPr>
              <a:t> O(N)</a:t>
            </a:r>
            <a:endPar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 lvl="0" indent="-342900" algn="l" defTabSz="914400" fontAlgn="auto">
              <a:lnSpc>
                <a:spcPts val="6000"/>
              </a:lnSpc>
              <a:spcBef>
                <a:spcPts val="0"/>
              </a:spcBef>
              <a:spcAft>
                <a:spcPts val="0"/>
              </a:spcAft>
              <a:buClr>
                <a:srgbClr val="000000"/>
              </a:buClr>
              <a:buSzPct val="12000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mn-ea"/>
              </a:rPr>
              <a:t> 哈希表		</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mn-ea"/>
              </a:rPr>
              <a:t>空间要求高，时间复杂度</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mn-ea"/>
              </a:rPr>
              <a:t> O(1)</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8100" lvl="0" indent="-342900" algn="l" defTabSz="914400" fontAlgn="auto">
              <a:lnSpc>
                <a:spcPts val="6000"/>
              </a:lnSpc>
              <a:spcBef>
                <a:spcPts val="0"/>
              </a:spcBef>
              <a:spcAft>
                <a:spcPts val="0"/>
              </a:spcAft>
              <a:buClr>
                <a:srgbClr val="000000"/>
              </a:buClr>
              <a:buSzPct val="120000"/>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mn-ea"/>
              </a:rPr>
              <a:t>二分查找</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sym typeface="+mn-ea"/>
              </a:rPr>
              <a:t>数据要求有序，时间复杂度</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mn-ea"/>
              </a:rPr>
              <a:t> O(logN)</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fade">
                                      <p:cBhvr>
                                        <p:cTn id="22"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ldLvl="5" uiExpand="1" build="p"/>
      <p:bldP spid="4099" grpI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1"/>
          <p:cNvSpPr txBox="1">
            <a:spLocks noGrp="1"/>
          </p:cNvSpPr>
          <p:nvPr>
            <p:ph type="title" idx="4294967295"/>
          </p:nvPr>
        </p:nvSpPr>
        <p:spPr>
          <a:xfrm>
            <a:off x="504000" y="576000"/>
            <a:ext cx="9752330" cy="1198880"/>
          </a:xfrm>
          <a:noFill/>
        </p:spPr>
        <p:txBody>
          <a:bodyPr vert="horz" wrap="square" lIns="91440" tIns="45720" rIns="91440" bIns="45720" rtlCol="0" anchor="t" anchorCtr="0">
            <a:spAutoFit/>
          </a:bodyPr>
          <a:p>
            <a:pPr lvl="0" algn="l" defTabSz="914400">
              <a:lnSpc>
                <a:spcPct val="200000"/>
              </a:lnSpc>
              <a:buClrTx/>
              <a:buSzTx/>
              <a:buFontTx/>
            </a:pPr>
            <a:r>
              <a:rPr lang="zh-CN" altLang="en-US" b="1" dirty="0" smtClean="0">
                <a:latin typeface="微软雅黑" panose="020B0503020204020204" pitchFamily="34" charset="-122"/>
                <a:ea typeface="微软雅黑" panose="020B0503020204020204" pitchFamily="34" charset="-122"/>
                <a:cs typeface="宋体" panose="02010600030101010101" pitchFamily="2" charset="-122"/>
                <a:sym typeface="+mn-ea"/>
              </a:rPr>
              <a:t>二分查找</a:t>
            </a:r>
            <a:endParaRPr lang="zh-CN" altLang="en-US" b="1" dirty="0" smtClean="0">
              <a:latin typeface="微软雅黑" panose="020B0503020204020204" pitchFamily="34" charset="-122"/>
              <a:ea typeface="微软雅黑" panose="020B0503020204020204" pitchFamily="34" charset="-122"/>
              <a:cs typeface="宋体" panose="02010600030101010101" pitchFamily="2" charset="-122"/>
              <a:sym typeface="+mn-ea"/>
            </a:endParaRPr>
          </a:p>
        </p:txBody>
      </p:sp>
      <p:graphicFrame>
        <p:nvGraphicFramePr>
          <p:cNvPr id="4" name="表格 3"/>
          <p:cNvGraphicFramePr>
            <a:graphicFrameLocks noGrp="1"/>
          </p:cNvGraphicFramePr>
          <p:nvPr>
            <p:custDataLst>
              <p:tags r:id="rId1"/>
            </p:custDataLst>
          </p:nvPr>
        </p:nvGraphicFramePr>
        <p:xfrm>
          <a:off x="2237423" y="2861310"/>
          <a:ext cx="7505700" cy="1499870"/>
        </p:xfrm>
        <a:graphic>
          <a:graphicData uri="http://schemas.openxmlformats.org/drawingml/2006/table">
            <a:tbl>
              <a:tblPr firstRow="1" bandRow="1">
                <a:tableStyleId>{21E4AEA4-8DFA-4A89-87EB-49C32662AFE0}</a:tableStyleId>
              </a:tblPr>
              <a:tblGrid>
                <a:gridCol w="750570"/>
                <a:gridCol w="750570"/>
                <a:gridCol w="750570"/>
                <a:gridCol w="750570"/>
                <a:gridCol w="750570"/>
                <a:gridCol w="750570"/>
                <a:gridCol w="750570"/>
                <a:gridCol w="750570"/>
                <a:gridCol w="750570"/>
                <a:gridCol w="750570"/>
              </a:tblGrid>
              <a:tr h="661670">
                <a:tc>
                  <a:txBody>
                    <a:bodyPr/>
                    <a:lstStyle/>
                    <a:p>
                      <a:pPr algn="ctr"/>
                      <a:r>
                        <a:rPr lang="en-US" altLang="zh-CN" sz="3200" dirty="0">
                          <a:solidFill>
                            <a:srgbClr val="002060"/>
                          </a:solidFill>
                          <a:latin typeface="+mj-ea"/>
                          <a:ea typeface="+mj-ea"/>
                        </a:rPr>
                        <a:t>1</a:t>
                      </a:r>
                      <a:endParaRPr lang="zh-CN" altLang="en-US" sz="3200" dirty="0">
                        <a:solidFill>
                          <a:srgbClr val="002060"/>
                        </a:solidFill>
                        <a:latin typeface="+mj-ea"/>
                        <a:ea typeface="+mj-ea"/>
                      </a:endParaRPr>
                    </a:p>
                  </a:txBody>
                  <a:tcPr marL="91439" marR="91439" anchor="ctr">
                    <a:noFill/>
                  </a:tcPr>
                </a:tc>
                <a:tc>
                  <a:txBody>
                    <a:bodyPr/>
                    <a:lstStyle/>
                    <a:p>
                      <a:pPr algn="ctr"/>
                      <a:r>
                        <a:rPr lang="en-US" altLang="zh-CN" sz="3200" dirty="0">
                          <a:solidFill>
                            <a:srgbClr val="002060"/>
                          </a:solidFill>
                          <a:latin typeface="+mj-ea"/>
                          <a:ea typeface="+mj-ea"/>
                        </a:rPr>
                        <a:t>2</a:t>
                      </a:r>
                      <a:endParaRPr lang="zh-CN" altLang="en-US" sz="3200" dirty="0">
                        <a:solidFill>
                          <a:srgbClr val="002060"/>
                        </a:solidFill>
                        <a:latin typeface="+mj-ea"/>
                        <a:ea typeface="+mj-ea"/>
                      </a:endParaRPr>
                    </a:p>
                  </a:txBody>
                  <a:tcPr marL="91439" marR="91439" anchor="ctr">
                    <a:noFill/>
                  </a:tcPr>
                </a:tc>
                <a:tc>
                  <a:txBody>
                    <a:bodyPr/>
                    <a:lstStyle/>
                    <a:p>
                      <a:pPr algn="ctr"/>
                      <a:r>
                        <a:rPr lang="en-US" altLang="zh-CN" sz="3200" dirty="0">
                          <a:solidFill>
                            <a:srgbClr val="002060"/>
                          </a:solidFill>
                          <a:latin typeface="+mj-ea"/>
                          <a:ea typeface="+mj-ea"/>
                        </a:rPr>
                        <a:t>3</a:t>
                      </a:r>
                      <a:endParaRPr lang="zh-CN" altLang="en-US" sz="3200" dirty="0">
                        <a:solidFill>
                          <a:srgbClr val="002060"/>
                        </a:solidFill>
                        <a:latin typeface="+mj-ea"/>
                        <a:ea typeface="+mj-ea"/>
                      </a:endParaRPr>
                    </a:p>
                  </a:txBody>
                  <a:tcPr marL="91439" marR="91439" anchor="ctr">
                    <a:noFill/>
                  </a:tcPr>
                </a:tc>
                <a:tc>
                  <a:txBody>
                    <a:bodyPr/>
                    <a:lstStyle/>
                    <a:p>
                      <a:pPr algn="ctr"/>
                      <a:r>
                        <a:rPr lang="en-US" altLang="zh-CN" sz="3200" dirty="0">
                          <a:solidFill>
                            <a:srgbClr val="002060"/>
                          </a:solidFill>
                          <a:latin typeface="+mj-ea"/>
                          <a:ea typeface="+mj-ea"/>
                        </a:rPr>
                        <a:t>4</a:t>
                      </a:r>
                      <a:endParaRPr lang="zh-CN" altLang="en-US" sz="3200" dirty="0">
                        <a:solidFill>
                          <a:srgbClr val="002060"/>
                        </a:solidFill>
                        <a:latin typeface="+mj-ea"/>
                        <a:ea typeface="+mj-ea"/>
                      </a:endParaRPr>
                    </a:p>
                  </a:txBody>
                  <a:tcPr marL="91439" marR="91439" anchor="ctr">
                    <a:noFill/>
                  </a:tcPr>
                </a:tc>
                <a:tc>
                  <a:txBody>
                    <a:bodyPr/>
                    <a:lstStyle/>
                    <a:p>
                      <a:pPr algn="ctr"/>
                      <a:r>
                        <a:rPr lang="en-US" altLang="zh-CN" sz="3200" dirty="0">
                          <a:solidFill>
                            <a:srgbClr val="002060"/>
                          </a:solidFill>
                          <a:latin typeface="+mj-ea"/>
                          <a:ea typeface="+mj-ea"/>
                        </a:rPr>
                        <a:t>5</a:t>
                      </a:r>
                      <a:endParaRPr lang="zh-CN" altLang="en-US" sz="3200" dirty="0">
                        <a:solidFill>
                          <a:srgbClr val="002060"/>
                        </a:solidFill>
                        <a:latin typeface="+mj-ea"/>
                        <a:ea typeface="+mj-ea"/>
                      </a:endParaRPr>
                    </a:p>
                  </a:txBody>
                  <a:tcPr marL="91439" marR="91439" anchor="ctr">
                    <a:noFill/>
                  </a:tcPr>
                </a:tc>
                <a:tc>
                  <a:txBody>
                    <a:bodyPr/>
                    <a:lstStyle/>
                    <a:p>
                      <a:pPr algn="ctr"/>
                      <a:r>
                        <a:rPr lang="en-US" altLang="zh-CN" sz="3200" dirty="0">
                          <a:solidFill>
                            <a:srgbClr val="002060"/>
                          </a:solidFill>
                          <a:latin typeface="+mj-ea"/>
                          <a:ea typeface="+mj-ea"/>
                        </a:rPr>
                        <a:t>6</a:t>
                      </a:r>
                      <a:endParaRPr lang="zh-CN" altLang="en-US" sz="3200" dirty="0">
                        <a:solidFill>
                          <a:srgbClr val="002060"/>
                        </a:solidFill>
                        <a:latin typeface="+mj-ea"/>
                        <a:ea typeface="+mj-ea"/>
                      </a:endParaRPr>
                    </a:p>
                  </a:txBody>
                  <a:tcPr marL="91439" marR="91439" anchor="ctr">
                    <a:noFill/>
                  </a:tcPr>
                </a:tc>
                <a:tc>
                  <a:txBody>
                    <a:bodyPr/>
                    <a:lstStyle/>
                    <a:p>
                      <a:pPr algn="ctr"/>
                      <a:r>
                        <a:rPr lang="en-US" altLang="zh-CN" sz="3200" dirty="0">
                          <a:solidFill>
                            <a:srgbClr val="002060"/>
                          </a:solidFill>
                          <a:latin typeface="+mj-ea"/>
                          <a:ea typeface="+mj-ea"/>
                        </a:rPr>
                        <a:t>7</a:t>
                      </a:r>
                      <a:endParaRPr lang="zh-CN" altLang="en-US" sz="3200" dirty="0">
                        <a:solidFill>
                          <a:srgbClr val="002060"/>
                        </a:solidFill>
                        <a:latin typeface="+mj-ea"/>
                        <a:ea typeface="+mj-ea"/>
                      </a:endParaRPr>
                    </a:p>
                  </a:txBody>
                  <a:tcPr marL="91439" marR="91439" anchor="ctr">
                    <a:noFill/>
                  </a:tcPr>
                </a:tc>
                <a:tc>
                  <a:txBody>
                    <a:bodyPr/>
                    <a:lstStyle/>
                    <a:p>
                      <a:pPr algn="ctr"/>
                      <a:r>
                        <a:rPr lang="en-US" altLang="zh-CN" sz="3200" dirty="0">
                          <a:solidFill>
                            <a:srgbClr val="002060"/>
                          </a:solidFill>
                          <a:latin typeface="+mj-ea"/>
                          <a:ea typeface="+mj-ea"/>
                        </a:rPr>
                        <a:t>8</a:t>
                      </a:r>
                      <a:endParaRPr lang="zh-CN" altLang="en-US" sz="3200" dirty="0">
                        <a:solidFill>
                          <a:srgbClr val="002060"/>
                        </a:solidFill>
                        <a:latin typeface="+mj-ea"/>
                        <a:ea typeface="+mj-ea"/>
                      </a:endParaRPr>
                    </a:p>
                  </a:txBody>
                  <a:tcPr marL="91439" marR="91439" anchor="ctr">
                    <a:noFill/>
                  </a:tcPr>
                </a:tc>
                <a:tc>
                  <a:txBody>
                    <a:bodyPr/>
                    <a:lstStyle/>
                    <a:p>
                      <a:pPr algn="ctr"/>
                      <a:r>
                        <a:rPr lang="en-US" altLang="zh-CN" sz="3200" dirty="0">
                          <a:solidFill>
                            <a:srgbClr val="002060"/>
                          </a:solidFill>
                          <a:latin typeface="+mj-ea"/>
                          <a:ea typeface="+mj-ea"/>
                        </a:rPr>
                        <a:t>9</a:t>
                      </a:r>
                      <a:endParaRPr lang="zh-CN" altLang="en-US" sz="3200" dirty="0">
                        <a:solidFill>
                          <a:srgbClr val="002060"/>
                        </a:solidFill>
                        <a:latin typeface="+mj-ea"/>
                        <a:ea typeface="+mj-ea"/>
                      </a:endParaRPr>
                    </a:p>
                  </a:txBody>
                  <a:tcPr marL="91439" marR="91439" anchor="ctr">
                    <a:noFill/>
                  </a:tcPr>
                </a:tc>
                <a:tc>
                  <a:txBody>
                    <a:bodyPr/>
                    <a:lstStyle/>
                    <a:p>
                      <a:pPr algn="ctr"/>
                      <a:r>
                        <a:rPr lang="en-US" altLang="zh-CN" sz="3200" dirty="0">
                          <a:solidFill>
                            <a:srgbClr val="002060"/>
                          </a:solidFill>
                          <a:latin typeface="+mj-ea"/>
                          <a:ea typeface="+mj-ea"/>
                        </a:rPr>
                        <a:t>10</a:t>
                      </a:r>
                      <a:endParaRPr lang="zh-CN" altLang="en-US" sz="3200" dirty="0">
                        <a:solidFill>
                          <a:srgbClr val="002060"/>
                        </a:solidFill>
                        <a:latin typeface="+mj-ea"/>
                        <a:ea typeface="+mj-ea"/>
                      </a:endParaRPr>
                    </a:p>
                  </a:txBody>
                  <a:tcPr marL="91439" marR="91439" anchor="ctr">
                    <a:noFill/>
                  </a:tcPr>
                </a:tc>
              </a:tr>
              <a:tr h="838200">
                <a:tc>
                  <a:txBody>
                    <a:bodyPr/>
                    <a:lstStyle/>
                    <a:p>
                      <a:pPr algn="ctr"/>
                      <a:r>
                        <a:rPr lang="en-US" altLang="zh-CN" sz="3200" dirty="0">
                          <a:latin typeface="+mj-ea"/>
                          <a:ea typeface="+mj-ea"/>
                        </a:rPr>
                        <a:t>2</a:t>
                      </a:r>
                      <a:endParaRPr lang="zh-CN" altLang="en-US" sz="3200" dirty="0">
                        <a:latin typeface="+mj-ea"/>
                        <a:ea typeface="+mj-ea"/>
                      </a:endParaRPr>
                    </a:p>
                  </a:txBody>
                  <a:tcPr marL="91439" marR="91439" anchor="ctr">
                    <a:solidFill>
                      <a:srgbClr val="FFC000"/>
                    </a:solidFill>
                  </a:tcPr>
                </a:tc>
                <a:tc>
                  <a:txBody>
                    <a:bodyPr/>
                    <a:lstStyle/>
                    <a:p>
                      <a:pPr algn="ctr"/>
                      <a:r>
                        <a:rPr lang="en-US" altLang="zh-CN" sz="3200" dirty="0">
                          <a:latin typeface="+mj-ea"/>
                          <a:ea typeface="+mj-ea"/>
                        </a:rPr>
                        <a:t>3</a:t>
                      </a:r>
                      <a:endParaRPr lang="zh-CN" altLang="en-US" sz="3200" dirty="0">
                        <a:latin typeface="+mj-ea"/>
                        <a:ea typeface="+mj-ea"/>
                      </a:endParaRPr>
                    </a:p>
                  </a:txBody>
                  <a:tcPr marL="91439" marR="91439" anchor="ctr">
                    <a:solidFill>
                      <a:srgbClr val="FFC000"/>
                    </a:solidFill>
                  </a:tcPr>
                </a:tc>
                <a:tc>
                  <a:txBody>
                    <a:bodyPr/>
                    <a:lstStyle/>
                    <a:p>
                      <a:pPr algn="ctr"/>
                      <a:r>
                        <a:rPr lang="en-US" altLang="zh-CN" sz="3200" dirty="0">
                          <a:latin typeface="+mj-ea"/>
                          <a:ea typeface="+mj-ea"/>
                        </a:rPr>
                        <a:t>5</a:t>
                      </a:r>
                      <a:endParaRPr lang="zh-CN" altLang="en-US" sz="3200" dirty="0">
                        <a:latin typeface="+mj-ea"/>
                        <a:ea typeface="+mj-ea"/>
                      </a:endParaRPr>
                    </a:p>
                  </a:txBody>
                  <a:tcPr marL="91439" marR="91439" anchor="ctr">
                    <a:solidFill>
                      <a:srgbClr val="FFC000"/>
                    </a:solidFill>
                  </a:tcPr>
                </a:tc>
                <a:tc>
                  <a:txBody>
                    <a:bodyPr/>
                    <a:lstStyle/>
                    <a:p>
                      <a:pPr algn="ctr"/>
                      <a:r>
                        <a:rPr lang="en-US" altLang="zh-CN" sz="3200" dirty="0">
                          <a:latin typeface="+mj-ea"/>
                          <a:ea typeface="+mj-ea"/>
                        </a:rPr>
                        <a:t>7</a:t>
                      </a:r>
                      <a:endParaRPr lang="zh-CN" altLang="en-US" sz="3200" dirty="0">
                        <a:latin typeface="+mj-ea"/>
                        <a:ea typeface="+mj-ea"/>
                      </a:endParaRPr>
                    </a:p>
                  </a:txBody>
                  <a:tcPr marL="91439" marR="91439" anchor="ctr">
                    <a:solidFill>
                      <a:srgbClr val="FFC000"/>
                    </a:solidFill>
                  </a:tcPr>
                </a:tc>
                <a:tc>
                  <a:txBody>
                    <a:bodyPr/>
                    <a:lstStyle/>
                    <a:p>
                      <a:pPr algn="ctr"/>
                      <a:r>
                        <a:rPr lang="en-US" altLang="zh-CN" sz="3200" dirty="0">
                          <a:latin typeface="+mj-ea"/>
                          <a:ea typeface="+mj-ea"/>
                        </a:rPr>
                        <a:t>11</a:t>
                      </a:r>
                      <a:endParaRPr lang="zh-CN" altLang="en-US" sz="3200" dirty="0">
                        <a:latin typeface="+mj-ea"/>
                        <a:ea typeface="+mj-ea"/>
                      </a:endParaRPr>
                    </a:p>
                  </a:txBody>
                  <a:tcPr marL="91439" marR="91439" anchor="ctr">
                    <a:solidFill>
                      <a:srgbClr val="FFC000"/>
                    </a:solidFill>
                  </a:tcPr>
                </a:tc>
                <a:tc>
                  <a:txBody>
                    <a:bodyPr/>
                    <a:lstStyle/>
                    <a:p>
                      <a:pPr algn="ctr"/>
                      <a:r>
                        <a:rPr lang="en-US" altLang="zh-CN" sz="3200" dirty="0">
                          <a:latin typeface="+mj-ea"/>
                          <a:ea typeface="+mj-ea"/>
                        </a:rPr>
                        <a:t>13</a:t>
                      </a:r>
                      <a:endParaRPr lang="zh-CN" altLang="en-US" sz="3200" dirty="0">
                        <a:latin typeface="+mj-ea"/>
                        <a:ea typeface="+mj-ea"/>
                      </a:endParaRPr>
                    </a:p>
                  </a:txBody>
                  <a:tcPr marL="91439" marR="91439" anchor="ctr">
                    <a:solidFill>
                      <a:srgbClr val="FFC000"/>
                    </a:solidFill>
                  </a:tcPr>
                </a:tc>
                <a:tc>
                  <a:txBody>
                    <a:bodyPr/>
                    <a:lstStyle/>
                    <a:p>
                      <a:pPr algn="ctr"/>
                      <a:r>
                        <a:rPr lang="en-US" altLang="zh-CN" sz="3200" dirty="0">
                          <a:latin typeface="+mj-ea"/>
                          <a:ea typeface="+mj-ea"/>
                        </a:rPr>
                        <a:t>17</a:t>
                      </a:r>
                      <a:endParaRPr lang="zh-CN" altLang="en-US" sz="3200" dirty="0">
                        <a:latin typeface="+mj-ea"/>
                        <a:ea typeface="+mj-ea"/>
                      </a:endParaRPr>
                    </a:p>
                  </a:txBody>
                  <a:tcPr marL="91439" marR="91439" anchor="ctr">
                    <a:solidFill>
                      <a:srgbClr val="FFC000"/>
                    </a:solidFill>
                  </a:tcPr>
                </a:tc>
                <a:tc>
                  <a:txBody>
                    <a:bodyPr/>
                    <a:lstStyle/>
                    <a:p>
                      <a:pPr algn="ctr"/>
                      <a:r>
                        <a:rPr lang="en-US" altLang="zh-CN" sz="3200" dirty="0">
                          <a:latin typeface="+mj-ea"/>
                          <a:ea typeface="+mj-ea"/>
                        </a:rPr>
                        <a:t>19</a:t>
                      </a:r>
                      <a:endParaRPr lang="zh-CN" altLang="en-US" sz="3200" dirty="0">
                        <a:latin typeface="+mj-ea"/>
                        <a:ea typeface="+mj-ea"/>
                      </a:endParaRPr>
                    </a:p>
                  </a:txBody>
                  <a:tcPr marL="91439" marR="91439" anchor="ctr">
                    <a:solidFill>
                      <a:srgbClr val="FFC000"/>
                    </a:solidFill>
                  </a:tcPr>
                </a:tc>
                <a:tc>
                  <a:txBody>
                    <a:bodyPr/>
                    <a:lstStyle/>
                    <a:p>
                      <a:pPr algn="ctr"/>
                      <a:r>
                        <a:rPr lang="en-US" altLang="zh-CN" sz="3200" dirty="0">
                          <a:latin typeface="+mj-ea"/>
                          <a:ea typeface="+mj-ea"/>
                        </a:rPr>
                        <a:t>23</a:t>
                      </a:r>
                      <a:endParaRPr lang="zh-CN" altLang="en-US" sz="3200" dirty="0">
                        <a:latin typeface="+mj-ea"/>
                        <a:ea typeface="+mj-ea"/>
                      </a:endParaRPr>
                    </a:p>
                  </a:txBody>
                  <a:tcPr marL="91439" marR="91439" anchor="ctr">
                    <a:solidFill>
                      <a:srgbClr val="FFC000"/>
                    </a:solidFill>
                  </a:tcPr>
                </a:tc>
                <a:tc>
                  <a:txBody>
                    <a:bodyPr/>
                    <a:lstStyle/>
                    <a:p>
                      <a:pPr algn="ctr"/>
                      <a:r>
                        <a:rPr lang="en-US" altLang="zh-CN" sz="3200" dirty="0">
                          <a:latin typeface="+mj-ea"/>
                          <a:ea typeface="+mj-ea"/>
                        </a:rPr>
                        <a:t>29</a:t>
                      </a:r>
                      <a:endParaRPr lang="zh-CN" altLang="en-US" sz="3200" dirty="0">
                        <a:latin typeface="+mj-ea"/>
                        <a:ea typeface="+mj-ea"/>
                      </a:endParaRPr>
                    </a:p>
                  </a:txBody>
                  <a:tcPr marL="91439" marR="91439" anchor="ctr">
                    <a:solidFill>
                      <a:srgbClr val="FFC000"/>
                    </a:solidFill>
                  </a:tcPr>
                </a:tc>
              </a:tr>
            </a:tbl>
          </a:graphicData>
        </a:graphic>
      </p:graphicFrame>
      <p:sp>
        <p:nvSpPr>
          <p:cNvPr id="5" name="TextBox 4"/>
          <p:cNvSpPr txBox="1"/>
          <p:nvPr/>
        </p:nvSpPr>
        <p:spPr>
          <a:xfrm>
            <a:off x="2237423" y="1980000"/>
            <a:ext cx="3571875" cy="583565"/>
          </a:xfrm>
          <a:prstGeom prst="rect">
            <a:avLst/>
          </a:prstGeom>
          <a:noFill/>
          <a:ln w="9525">
            <a:noFill/>
          </a:ln>
        </p:spPr>
        <p:txBody>
          <a:bodyPr>
            <a:spAutoFit/>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eaLnBrk="1" hangingPunct="1">
              <a:lnSpc>
                <a:spcPct val="100000"/>
              </a:lnSpc>
              <a:spcBef>
                <a:spcPct val="0"/>
              </a:spcBef>
              <a:buClrTx/>
              <a:buSzTx/>
              <a:buFontTx/>
              <a:buNone/>
            </a:pPr>
            <a:r>
              <a:rPr lang="en-US" altLang="zh-CN" sz="3200" b="1" dirty="0">
                <a:solidFill>
                  <a:srgbClr val="002060"/>
                </a:solidFill>
                <a:latin typeface="Times New Roman" panose="02020603050405020304" charset="0"/>
                <a:ea typeface="宋体" panose="02010600030101010101" pitchFamily="2" charset="-122"/>
                <a:cs typeface="Times New Roman" panose="02020603050405020304" charset="0"/>
              </a:rPr>
              <a:t>n=10</a:t>
            </a:r>
            <a:r>
              <a:rPr lang="zh-CN" altLang="en-US" sz="3200" b="1" dirty="0">
                <a:solidFill>
                  <a:srgbClr val="002060"/>
                </a:solidFill>
                <a:latin typeface="Times New Roman" panose="02020603050405020304" charset="0"/>
                <a:ea typeface="宋体" panose="02010600030101010101" pitchFamily="2" charset="-122"/>
                <a:cs typeface="Times New Roman" panose="02020603050405020304" charset="0"/>
              </a:rPr>
              <a:t>，</a:t>
            </a:r>
            <a:r>
              <a:rPr lang="en-US" altLang="zh-CN" sz="3200" b="1" dirty="0">
                <a:solidFill>
                  <a:srgbClr val="002060"/>
                </a:solidFill>
                <a:latin typeface="Times New Roman" panose="02020603050405020304" charset="0"/>
                <a:ea typeface="宋体" panose="02010600030101010101" pitchFamily="2" charset="-122"/>
                <a:cs typeface="Times New Roman" panose="02020603050405020304" charset="0"/>
              </a:rPr>
              <a:t> x=17</a:t>
            </a:r>
            <a:endParaRPr lang="zh-CN" altLang="en-US" sz="3200" b="1" dirty="0">
              <a:solidFill>
                <a:srgbClr val="002060"/>
              </a:solidFill>
              <a:latin typeface="Times New Roman" panose="02020603050405020304" charset="0"/>
              <a:ea typeface="宋体" panose="02010600030101010101" pitchFamily="2" charset="-122"/>
              <a:cs typeface="Times New Roman" panose="02020603050405020304" charset="0"/>
            </a:endParaRPr>
          </a:p>
        </p:txBody>
      </p:sp>
      <p:grpSp>
        <p:nvGrpSpPr>
          <p:cNvPr id="2" name="组合 13"/>
          <p:cNvGrpSpPr/>
          <p:nvPr/>
        </p:nvGrpSpPr>
        <p:grpSpPr>
          <a:xfrm>
            <a:off x="1844993" y="4433253"/>
            <a:ext cx="1643063" cy="1132840"/>
            <a:chOff x="428596" y="3643314"/>
            <a:chExt cx="1643074" cy="1742844"/>
          </a:xfrm>
        </p:grpSpPr>
        <p:sp>
          <p:nvSpPr>
            <p:cNvPr id="9266" name="上箭头 11"/>
            <p:cNvSpPr/>
            <p:nvPr>
              <p:custDataLst>
                <p:tags r:id="rId2"/>
              </p:custDataLst>
            </p:nvPr>
          </p:nvSpPr>
          <p:spPr>
            <a:xfrm>
              <a:off x="1071538" y="3643314"/>
              <a:ext cx="357190" cy="714380"/>
            </a:xfrm>
            <a:prstGeom prst="up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a:lnSpc>
                  <a:spcPct val="100000"/>
                </a:lnSpc>
                <a:spcBef>
                  <a:spcPct val="0"/>
                </a:spcBef>
                <a:buClrTx/>
                <a:buSzTx/>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9267" name="TextBox 12"/>
            <p:cNvSpPr txBox="1"/>
            <p:nvPr>
              <p:custDataLst>
                <p:tags r:id="rId3"/>
              </p:custDataLst>
            </p:nvPr>
          </p:nvSpPr>
          <p:spPr>
            <a:xfrm>
              <a:off x="428596" y="4488359"/>
              <a:ext cx="1643074" cy="897799"/>
            </a:xfrm>
            <a:prstGeom prst="rect">
              <a:avLst/>
            </a:prstGeom>
            <a:noFill/>
            <a:ln w="9525">
              <a:noFill/>
            </a:ln>
          </p:spPr>
          <p:txBody>
            <a:bodyPr>
              <a:spAutoFit/>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ctr" eaLnBrk="1" hangingPunct="1">
                <a:lnSpc>
                  <a:spcPct val="100000"/>
                </a:lnSpc>
                <a:spcBef>
                  <a:spcPct val="0"/>
                </a:spcBef>
                <a:buClrTx/>
                <a:buSzTx/>
                <a:buFontTx/>
                <a:buNone/>
              </a:pPr>
              <a:r>
                <a:rPr lang="en-US" altLang="zh-CN" sz="3200" b="1" dirty="0">
                  <a:solidFill>
                    <a:srgbClr val="002060"/>
                  </a:solidFill>
                </a:rPr>
                <a:t>left</a:t>
              </a:r>
              <a:endParaRPr lang="zh-CN" altLang="en-US" sz="3200" b="1" dirty="0">
                <a:solidFill>
                  <a:srgbClr val="002060"/>
                </a:solidFill>
              </a:endParaRPr>
            </a:p>
          </p:txBody>
        </p:sp>
      </p:grpSp>
      <p:grpSp>
        <p:nvGrpSpPr>
          <p:cNvPr id="3" name="组合 14"/>
          <p:cNvGrpSpPr/>
          <p:nvPr/>
        </p:nvGrpSpPr>
        <p:grpSpPr>
          <a:xfrm>
            <a:off x="8522971" y="4433253"/>
            <a:ext cx="1643062" cy="1132840"/>
            <a:chOff x="428596" y="3643314"/>
            <a:chExt cx="1643074" cy="1742844"/>
          </a:xfrm>
        </p:grpSpPr>
        <p:sp>
          <p:nvSpPr>
            <p:cNvPr id="9264" name="上箭头 15"/>
            <p:cNvSpPr/>
            <p:nvPr>
              <p:custDataLst>
                <p:tags r:id="rId4"/>
              </p:custDataLst>
            </p:nvPr>
          </p:nvSpPr>
          <p:spPr>
            <a:xfrm>
              <a:off x="1071538" y="3643314"/>
              <a:ext cx="357190" cy="714380"/>
            </a:xfrm>
            <a:prstGeom prst="up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a:lnSpc>
                  <a:spcPct val="100000"/>
                </a:lnSpc>
                <a:spcBef>
                  <a:spcPct val="0"/>
                </a:spcBef>
                <a:buClrTx/>
                <a:buSzTx/>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9265" name="TextBox 16"/>
            <p:cNvSpPr txBox="1"/>
            <p:nvPr>
              <p:custDataLst>
                <p:tags r:id="rId5"/>
              </p:custDataLst>
            </p:nvPr>
          </p:nvSpPr>
          <p:spPr>
            <a:xfrm>
              <a:off x="428596" y="4488359"/>
              <a:ext cx="1643074" cy="897799"/>
            </a:xfrm>
            <a:prstGeom prst="rect">
              <a:avLst/>
            </a:prstGeom>
            <a:noFill/>
            <a:ln w="9525">
              <a:noFill/>
            </a:ln>
          </p:spPr>
          <p:txBody>
            <a:bodyPr>
              <a:spAutoFit/>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ctr" eaLnBrk="1" hangingPunct="1">
                <a:lnSpc>
                  <a:spcPct val="100000"/>
                </a:lnSpc>
                <a:spcBef>
                  <a:spcPct val="0"/>
                </a:spcBef>
                <a:buClrTx/>
                <a:buSzTx/>
                <a:buFontTx/>
                <a:buNone/>
              </a:pPr>
              <a:r>
                <a:rPr lang="en-US" altLang="zh-CN" sz="3200" b="1" dirty="0">
                  <a:solidFill>
                    <a:srgbClr val="002060"/>
                  </a:solidFill>
                </a:rPr>
                <a:t>right</a:t>
              </a:r>
              <a:endParaRPr lang="zh-CN" altLang="en-US" sz="3200" b="1" dirty="0">
                <a:solidFill>
                  <a:srgbClr val="002060"/>
                </a:solidFill>
              </a:endParaRPr>
            </a:p>
          </p:txBody>
        </p:sp>
      </p:grpSp>
      <p:grpSp>
        <p:nvGrpSpPr>
          <p:cNvPr id="6" name="组合 17"/>
          <p:cNvGrpSpPr/>
          <p:nvPr/>
        </p:nvGrpSpPr>
        <p:grpSpPr>
          <a:xfrm>
            <a:off x="4765676" y="4433253"/>
            <a:ext cx="1643062" cy="1132840"/>
            <a:chOff x="428596" y="3643314"/>
            <a:chExt cx="1643074" cy="1742844"/>
          </a:xfrm>
        </p:grpSpPr>
        <p:sp>
          <p:nvSpPr>
            <p:cNvPr id="9262" name="上箭头 18"/>
            <p:cNvSpPr/>
            <p:nvPr>
              <p:custDataLst>
                <p:tags r:id="rId6"/>
              </p:custDataLst>
            </p:nvPr>
          </p:nvSpPr>
          <p:spPr>
            <a:xfrm>
              <a:off x="1071538" y="3643314"/>
              <a:ext cx="357190" cy="714380"/>
            </a:xfrm>
            <a:prstGeom prst="up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l">
                <a:lnSpc>
                  <a:spcPct val="100000"/>
                </a:lnSpc>
                <a:spcBef>
                  <a:spcPct val="0"/>
                </a:spcBef>
                <a:buClrTx/>
                <a:buSzTx/>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9263" name="TextBox 19"/>
            <p:cNvSpPr txBox="1"/>
            <p:nvPr>
              <p:custDataLst>
                <p:tags r:id="rId7"/>
              </p:custDataLst>
            </p:nvPr>
          </p:nvSpPr>
          <p:spPr>
            <a:xfrm>
              <a:off x="428596" y="4488359"/>
              <a:ext cx="1643074" cy="897799"/>
            </a:xfrm>
            <a:prstGeom prst="rect">
              <a:avLst/>
            </a:prstGeom>
            <a:noFill/>
            <a:ln w="9525">
              <a:noFill/>
            </a:ln>
          </p:spPr>
          <p:txBody>
            <a:bodyPr>
              <a:spAutoFit/>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indent="0" algn="ctr" eaLnBrk="1" hangingPunct="1">
                <a:lnSpc>
                  <a:spcPct val="100000"/>
                </a:lnSpc>
                <a:spcBef>
                  <a:spcPct val="0"/>
                </a:spcBef>
                <a:buClrTx/>
                <a:buSzTx/>
                <a:buFontTx/>
                <a:buNone/>
              </a:pPr>
              <a:r>
                <a:rPr lang="en-US" altLang="zh-CN" sz="3200" b="1" dirty="0">
                  <a:solidFill>
                    <a:srgbClr val="002060"/>
                  </a:solidFill>
                </a:rPr>
                <a:t>mid</a:t>
              </a:r>
              <a:endParaRPr lang="zh-CN" altLang="en-US" sz="3200" b="1" dirty="0">
                <a:solidFill>
                  <a:srgbClr val="002060"/>
                </a:solidFill>
              </a:endParaRPr>
            </a:p>
          </p:txBody>
        </p:sp>
      </p:grpSp>
      <p:sp>
        <p:nvSpPr>
          <p:cNvPr id="21" name="TextBox 20"/>
          <p:cNvSpPr txBox="1"/>
          <p:nvPr>
            <p:custDataLst>
              <p:tags r:id="rId8"/>
            </p:custDataLst>
          </p:nvPr>
        </p:nvSpPr>
        <p:spPr>
          <a:xfrm>
            <a:off x="6382385" y="1980000"/>
            <a:ext cx="3555365" cy="583565"/>
          </a:xfrm>
          <a:prstGeom prst="rect">
            <a:avLst/>
          </a:prstGeom>
          <a:noFill/>
          <a:ln w="9525">
            <a:noFill/>
          </a:ln>
        </p:spPr>
        <p:txBody>
          <a:bodyPr wrap="square">
            <a:spAutoFit/>
          </a:bodyPr>
          <a:lstStyle>
            <a:lvl1pPr marL="357505" indent="-357505" algn="just" rtl="0" eaLnBrk="0" fontAlgn="base" hangingPunct="0">
              <a:lnSpc>
                <a:spcPct val="110000"/>
              </a:lnSpc>
              <a:spcBef>
                <a:spcPts val="1800"/>
              </a:spcBef>
              <a:spcAft>
                <a:spcPct val="0"/>
              </a:spcAft>
              <a:buClr>
                <a:srgbClr val="339AF1"/>
              </a:buClr>
              <a:buSzPct val="100000"/>
              <a:buFont typeface="Wingdings 3" panose="05040102010807070707" pitchFamily="18" charset="2"/>
              <a:buChar char=""/>
              <a:defRPr sz="2000">
                <a:solidFill>
                  <a:srgbClr val="339AF1"/>
                </a:solidFill>
                <a:latin typeface="+mn-lt"/>
                <a:ea typeface="+mn-ea"/>
                <a:cs typeface="+mn-cs"/>
              </a:defRPr>
            </a:lvl1pPr>
            <a:lvl2pPr marL="357505" indent="-357505" algn="just" rtl="0" eaLnBrk="0" fontAlgn="base" hangingPunct="0">
              <a:lnSpc>
                <a:spcPct val="130000"/>
              </a:lnSpc>
              <a:spcBef>
                <a:spcPct val="0"/>
              </a:spcBef>
              <a:spcAft>
                <a:spcPts val="600"/>
              </a:spcAft>
              <a:buClr>
                <a:srgbClr val="A1ACD7"/>
              </a:buClr>
              <a:buFont typeface="幼圆" panose="02010509060101010101" charset="-122"/>
              <a:buChar char=" "/>
              <a:defRPr sz="1600">
                <a:solidFill>
                  <a:srgbClr val="7D7D7D"/>
                </a:solidFill>
                <a:latin typeface="宋体" panose="02010600030101010101" pitchFamily="2" charset="-122"/>
                <a:ea typeface="宋体" panose="02010600030101010101"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stStyle>
          <a:p>
            <a:pPr marL="0" lvl="0" algn="l" eaLnBrk="1" hangingPunct="1">
              <a:lnSpc>
                <a:spcPct val="100000"/>
              </a:lnSpc>
              <a:buClrTx/>
              <a:buSzTx/>
              <a:buFontTx/>
              <a:buNone/>
            </a:pPr>
            <a:r>
              <a:rPr lang="en-US" altLang="zh-CN" sz="3200" b="1" dirty="0">
                <a:solidFill>
                  <a:srgbClr val="002060"/>
                </a:solidFill>
                <a:latin typeface="Times New Roman" panose="02020603050405020304" charset="0"/>
                <a:ea typeface="宋体" panose="02010600030101010101" pitchFamily="2" charset="-122"/>
                <a:cs typeface="Times New Roman" panose="02020603050405020304" charset="0"/>
                <a:sym typeface="+mn-ea"/>
              </a:rPr>
              <a:t>mid=(left+right)/2</a:t>
            </a:r>
            <a:endParaRPr lang="en-US" altLang="zh-CN" sz="3200" b="1" dirty="0">
              <a:solidFill>
                <a:srgbClr val="002060"/>
              </a:solidFill>
              <a:latin typeface="Times New Roman" panose="02020603050405020304" charset="0"/>
              <a:ea typeface="宋体" panose="02010600030101010101" pitchFamily="2" charset="-122"/>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0" presetClass="path" presetSubtype="0" accel="50000" decel="50000" fill="hold" nodeType="clickEffect">
                                  <p:stCondLst>
                                    <p:cond delay="0"/>
                                  </p:stCondLst>
                                  <p:childTnLst>
                                    <p:animMotion origin="layout" path="M 0 0 L 0.304891 0.00203704 " pathEditMode="relative" rAng="0" ptsTypes="">
                                      <p:cBhvr>
                                        <p:cTn id="31" dur="2000" fill="hold"/>
                                        <p:tgtEl>
                                          <p:spTgt spid="2"/>
                                        </p:tgtEl>
                                        <p:attrNameLst>
                                          <p:attrName>ppt_x</p:attrName>
                                          <p:attrName>ppt_y</p:attrName>
                                        </p:attrNameLst>
                                      </p:cBhvr>
                                      <p:rCtr x="150" y="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9" name="文本框 105478"/>
          <p:cNvSpPr txBox="1"/>
          <p:nvPr/>
        </p:nvSpPr>
        <p:spPr>
          <a:xfrm>
            <a:off x="1511935" y="1800225"/>
            <a:ext cx="8100000" cy="4140000"/>
          </a:xfrm>
          <a:prstGeom prst="rect">
            <a:avLst/>
          </a:prstGeom>
          <a:noFill/>
          <a:ln w="38100">
            <a:solidFill>
              <a:srgbClr val="4680A3"/>
            </a:solidFill>
          </a:ln>
        </p:spPr>
        <p:txBody>
          <a:bodyPr wrap="square">
            <a:noAutofit/>
          </a:bodyPr>
          <a:p>
            <a:pPr indent="0" algn="l" fontAlgn="auto">
              <a:lnSpc>
                <a:spcPct val="100000"/>
              </a:lnSpc>
              <a:spcBef>
                <a:spcPts val="0"/>
              </a:spcBef>
              <a:spcAft>
                <a:spcPts val="0"/>
              </a:spcAft>
              <a:buClrTx/>
              <a:buSzTx/>
              <a:buFontTx/>
            </a:pPr>
            <a:r>
              <a:rPr lang="en-US" b="1">
                <a:latin typeface="Consolas" panose="020B0609020204030204" pitchFamily="49" charset="0"/>
                <a:ea typeface="宋体" panose="02010600030101010101" pitchFamily="2" charset="-122"/>
                <a:cs typeface="Consolas" panose="020B0609020204030204" pitchFamily="49" charset="0"/>
              </a:rPr>
              <a:t>int search(int nums[], int size, int target) {</a:t>
            </a:r>
            <a:endParaRPr lang="en-US" b="1">
              <a:latin typeface="Consolas" panose="020B0609020204030204" pitchFamily="49" charset="0"/>
              <a:ea typeface="宋体" panose="02010600030101010101" pitchFamily="2" charset="-122"/>
              <a:cs typeface="Consolas" panose="020B0609020204030204" pitchFamily="49" charset="0"/>
            </a:endParaRPr>
          </a:p>
          <a:p>
            <a:pPr indent="0" algn="l" fontAlgn="auto">
              <a:lnSpc>
                <a:spcPct val="100000"/>
              </a:lnSpc>
              <a:spcBef>
                <a:spcPts val="0"/>
              </a:spcBef>
              <a:spcAft>
                <a:spcPts val="0"/>
              </a:spcAft>
              <a:buClrTx/>
              <a:buSzTx/>
              <a:buFontTx/>
            </a:pPr>
            <a:r>
              <a:rPr lang="en-US" b="1">
                <a:latin typeface="Consolas" panose="020B0609020204030204" pitchFamily="49" charset="0"/>
                <a:ea typeface="宋体" panose="02010600030101010101" pitchFamily="2" charset="-122"/>
                <a:cs typeface="Consolas" panose="020B0609020204030204" pitchFamily="49" charset="0"/>
              </a:rPr>
              <a:t>  int left = 0;</a:t>
            </a:r>
            <a:endParaRPr lang="en-US" b="1">
              <a:latin typeface="Consolas" panose="020B0609020204030204" pitchFamily="49" charset="0"/>
              <a:ea typeface="宋体" panose="02010600030101010101" pitchFamily="2" charset="-122"/>
              <a:cs typeface="Consolas" panose="020B0609020204030204" pitchFamily="49" charset="0"/>
            </a:endParaRPr>
          </a:p>
          <a:p>
            <a:pPr indent="0" algn="l" fontAlgn="auto">
              <a:lnSpc>
                <a:spcPct val="100000"/>
              </a:lnSpc>
              <a:spcBef>
                <a:spcPts val="0"/>
              </a:spcBef>
              <a:spcAft>
                <a:spcPts val="0"/>
              </a:spcAft>
              <a:buClrTx/>
              <a:buSzTx/>
              <a:buFontTx/>
            </a:pPr>
            <a:r>
              <a:rPr lang="en-US" b="1">
                <a:latin typeface="Consolas" panose="020B0609020204030204" pitchFamily="49" charset="0"/>
                <a:ea typeface="宋体" panose="02010600030101010101" pitchFamily="2" charset="-122"/>
                <a:cs typeface="Consolas" panose="020B0609020204030204" pitchFamily="49" charset="0"/>
              </a:rPr>
              <a:t>  int </a:t>
            </a:r>
            <a:r>
              <a:rPr lang="en-US" b="1">
                <a:solidFill>
                  <a:srgbClr val="FF0000"/>
                </a:solidFill>
                <a:latin typeface="Consolas" panose="020B0609020204030204" pitchFamily="49" charset="0"/>
                <a:ea typeface="宋体" panose="02010600030101010101" pitchFamily="2" charset="-122"/>
                <a:cs typeface="Consolas" panose="020B0609020204030204" pitchFamily="49" charset="0"/>
              </a:rPr>
              <a:t>right = size - 1</a:t>
            </a:r>
            <a:r>
              <a:rPr lang="en-US" b="1">
                <a:latin typeface="Consolas" panose="020B0609020204030204" pitchFamily="49" charset="0"/>
                <a:ea typeface="宋体" panose="02010600030101010101" pitchFamily="2" charset="-122"/>
                <a:cs typeface="Consolas" panose="020B0609020204030204" pitchFamily="49" charset="0"/>
              </a:rPr>
              <a:t>;</a:t>
            </a:r>
            <a:endParaRPr lang="en-US" b="1">
              <a:latin typeface="Consolas" panose="020B0609020204030204" pitchFamily="49" charset="0"/>
              <a:ea typeface="宋体" panose="02010600030101010101" pitchFamily="2" charset="-122"/>
              <a:cs typeface="Consolas" panose="020B0609020204030204" pitchFamily="49" charset="0"/>
            </a:endParaRPr>
          </a:p>
          <a:p>
            <a:pPr indent="0" algn="l" fontAlgn="auto">
              <a:lnSpc>
                <a:spcPct val="100000"/>
              </a:lnSpc>
              <a:spcBef>
                <a:spcPts val="0"/>
              </a:spcBef>
              <a:spcAft>
                <a:spcPts val="0"/>
              </a:spcAft>
              <a:buClrTx/>
              <a:buSzTx/>
              <a:buFontTx/>
            </a:pPr>
            <a:r>
              <a:rPr lang="en-US" b="1">
                <a:latin typeface="Consolas" panose="020B0609020204030204" pitchFamily="49" charset="0"/>
                <a:ea typeface="宋体" panose="02010600030101010101" pitchFamily="2" charset="-122"/>
                <a:cs typeface="Consolas" panose="020B0609020204030204" pitchFamily="49" charset="0"/>
              </a:rPr>
              <a:t>  while (</a:t>
            </a:r>
            <a:r>
              <a:rPr lang="en-US" b="1">
                <a:solidFill>
                  <a:srgbClr val="FF0000"/>
                </a:solidFill>
                <a:latin typeface="Consolas" panose="020B0609020204030204" pitchFamily="49" charset="0"/>
                <a:ea typeface="宋体" panose="02010600030101010101" pitchFamily="2" charset="-122"/>
                <a:cs typeface="Consolas" panose="020B0609020204030204" pitchFamily="49" charset="0"/>
              </a:rPr>
              <a:t>left &lt;= right</a:t>
            </a:r>
            <a:r>
              <a:rPr lang="en-US" b="1">
                <a:latin typeface="Consolas" panose="020B0609020204030204" pitchFamily="49" charset="0"/>
                <a:ea typeface="宋体" panose="02010600030101010101" pitchFamily="2" charset="-122"/>
                <a:cs typeface="Consolas" panose="020B0609020204030204" pitchFamily="49" charset="0"/>
              </a:rPr>
              <a:t>) { </a:t>
            </a:r>
            <a:r>
              <a:rPr lang="en-US" b="1">
                <a:latin typeface="Consolas" panose="020B0609020204030204" pitchFamily="49" charset="0"/>
                <a:ea typeface="宋体" panose="02010600030101010101" pitchFamily="2" charset="-122"/>
                <a:cs typeface="Consolas" panose="020B0609020204030204" pitchFamily="49" charset="0"/>
                <a:sym typeface="+mn-ea"/>
              </a:rPr>
              <a:t>// </a:t>
            </a:r>
            <a:r>
              <a:rPr lang="zh-CN" altLang="en-US" b="1">
                <a:latin typeface="Consolas" panose="020B0609020204030204" pitchFamily="49" charset="0"/>
                <a:ea typeface="宋体" panose="02010600030101010101" pitchFamily="2" charset="-122"/>
                <a:cs typeface="Consolas" panose="020B0609020204030204" pitchFamily="49" charset="0"/>
                <a:sym typeface="+mn-ea"/>
              </a:rPr>
              <a:t>当</a:t>
            </a:r>
            <a:r>
              <a:rPr lang="en-US" altLang="zh-CN" b="1">
                <a:latin typeface="Consolas" panose="020B0609020204030204" pitchFamily="49" charset="0"/>
                <a:ea typeface="宋体" panose="02010600030101010101" pitchFamily="2" charset="-122"/>
                <a:cs typeface="Consolas" panose="020B0609020204030204" pitchFamily="49" charset="0"/>
                <a:sym typeface="+mn-ea"/>
              </a:rPr>
              <a:t> </a:t>
            </a:r>
            <a:r>
              <a:rPr lang="en-US" altLang="zh-CN" b="1">
                <a:solidFill>
                  <a:srgbClr val="FF0000"/>
                </a:solidFill>
                <a:latin typeface="Consolas" panose="020B0609020204030204" pitchFamily="49" charset="0"/>
                <a:ea typeface="宋体" panose="02010600030101010101" pitchFamily="2" charset="-122"/>
                <a:cs typeface="Consolas" panose="020B0609020204030204" pitchFamily="49" charset="0"/>
                <a:sym typeface="+mn-ea"/>
              </a:rPr>
              <a:t>left&gt;right</a:t>
            </a:r>
            <a:r>
              <a:rPr lang="en-US" altLang="zh-CN" b="1">
                <a:latin typeface="Consolas" panose="020B0609020204030204" pitchFamily="49" charset="0"/>
                <a:ea typeface="宋体" panose="02010600030101010101" pitchFamily="2" charset="-122"/>
                <a:cs typeface="Consolas" panose="020B0609020204030204" pitchFamily="49" charset="0"/>
                <a:sym typeface="+mn-ea"/>
              </a:rPr>
              <a:t> </a:t>
            </a:r>
            <a:r>
              <a:rPr lang="zh-CN" altLang="en-US" b="1">
                <a:latin typeface="Consolas" panose="020B0609020204030204" pitchFamily="49" charset="0"/>
                <a:ea typeface="宋体" panose="02010600030101010101" pitchFamily="2" charset="-122"/>
                <a:cs typeface="Consolas" panose="020B0609020204030204" pitchFamily="49" charset="0"/>
                <a:sym typeface="+mn-ea"/>
              </a:rPr>
              <a:t>时</a:t>
            </a:r>
            <a:r>
              <a:rPr lang="en-US" b="1">
                <a:latin typeface="Consolas" panose="020B0609020204030204" pitchFamily="49" charset="0"/>
                <a:ea typeface="宋体" panose="02010600030101010101" pitchFamily="2" charset="-122"/>
                <a:cs typeface="Consolas" panose="020B0609020204030204" pitchFamily="49" charset="0"/>
                <a:sym typeface="+mn-ea"/>
              </a:rPr>
              <a:t>没有找到目标值</a:t>
            </a:r>
            <a:endParaRPr lang="en-US" b="1">
              <a:latin typeface="Consolas" panose="020B0609020204030204" pitchFamily="49" charset="0"/>
              <a:ea typeface="宋体" panose="02010600030101010101" pitchFamily="2" charset="-122"/>
              <a:cs typeface="Consolas" panose="020B0609020204030204" pitchFamily="49" charset="0"/>
            </a:endParaRPr>
          </a:p>
          <a:p>
            <a:pPr indent="0" algn="l" fontAlgn="auto">
              <a:lnSpc>
                <a:spcPct val="100000"/>
              </a:lnSpc>
              <a:spcBef>
                <a:spcPts val="0"/>
              </a:spcBef>
              <a:spcAft>
                <a:spcPts val="0"/>
              </a:spcAft>
              <a:buClrTx/>
              <a:buSzTx/>
              <a:buFontTx/>
            </a:pPr>
            <a:r>
              <a:rPr lang="en-US" b="1">
                <a:latin typeface="Consolas" panose="020B0609020204030204" pitchFamily="49" charset="0"/>
                <a:ea typeface="宋体" panose="02010600030101010101" pitchFamily="2" charset="-122"/>
                <a:cs typeface="Consolas" panose="020B0609020204030204" pitchFamily="49" charset="0"/>
              </a:rPr>
              <a:t>    int middle = left + ((right - left) / 2);</a:t>
            </a:r>
            <a:endParaRPr lang="en-US" b="1">
              <a:latin typeface="Consolas" panose="020B0609020204030204" pitchFamily="49" charset="0"/>
              <a:ea typeface="宋体" panose="02010600030101010101" pitchFamily="2" charset="-122"/>
              <a:cs typeface="Consolas" panose="020B0609020204030204" pitchFamily="49" charset="0"/>
            </a:endParaRPr>
          </a:p>
          <a:p>
            <a:pPr indent="0" algn="l" fontAlgn="auto">
              <a:lnSpc>
                <a:spcPct val="100000"/>
              </a:lnSpc>
              <a:spcBef>
                <a:spcPts val="0"/>
              </a:spcBef>
              <a:spcAft>
                <a:spcPts val="0"/>
              </a:spcAft>
              <a:buClrTx/>
              <a:buSzTx/>
              <a:buFontTx/>
            </a:pPr>
            <a:r>
              <a:rPr lang="en-US" b="1">
                <a:latin typeface="Consolas" panose="020B0609020204030204" pitchFamily="49" charset="0"/>
                <a:ea typeface="宋体" panose="02010600030101010101" pitchFamily="2" charset="-122"/>
                <a:cs typeface="Consolas" panose="020B0609020204030204" pitchFamily="49" charset="0"/>
              </a:rPr>
              <a:t>    if (nums[middle] &gt; target)</a:t>
            </a:r>
            <a:endParaRPr lang="en-US" b="1">
              <a:latin typeface="Consolas" panose="020B0609020204030204" pitchFamily="49" charset="0"/>
              <a:ea typeface="宋体" panose="02010600030101010101" pitchFamily="2" charset="-122"/>
              <a:cs typeface="Consolas" panose="020B0609020204030204" pitchFamily="49" charset="0"/>
            </a:endParaRPr>
          </a:p>
          <a:p>
            <a:pPr indent="0" algn="l" fontAlgn="auto">
              <a:lnSpc>
                <a:spcPct val="100000"/>
              </a:lnSpc>
              <a:spcBef>
                <a:spcPts val="0"/>
              </a:spcBef>
              <a:spcAft>
                <a:spcPts val="0"/>
              </a:spcAft>
              <a:buClrTx/>
              <a:buSzTx/>
              <a:buFontTx/>
            </a:pPr>
            <a:r>
              <a:rPr lang="en-US" b="1">
                <a:latin typeface="Consolas" panose="020B0609020204030204" pitchFamily="49" charset="0"/>
                <a:ea typeface="宋体" panose="02010600030101010101" pitchFamily="2" charset="-122"/>
                <a:cs typeface="Consolas" panose="020B0609020204030204" pitchFamily="49" charset="0"/>
              </a:rPr>
              <a:t>      </a:t>
            </a:r>
            <a:r>
              <a:rPr lang="en-US" b="1">
                <a:solidFill>
                  <a:srgbClr val="FF0000"/>
                </a:solidFill>
                <a:latin typeface="Consolas" panose="020B0609020204030204" pitchFamily="49" charset="0"/>
                <a:ea typeface="宋体" panose="02010600030101010101" pitchFamily="2" charset="-122"/>
                <a:cs typeface="Consolas" panose="020B0609020204030204" pitchFamily="49" charset="0"/>
              </a:rPr>
              <a:t>right = middle-1</a:t>
            </a:r>
            <a:r>
              <a:rPr lang="en-US" b="1">
                <a:latin typeface="Consolas" panose="020B0609020204030204" pitchFamily="49" charset="0"/>
                <a:ea typeface="宋体" panose="02010600030101010101" pitchFamily="2" charset="-122"/>
                <a:cs typeface="Consolas" panose="020B0609020204030204" pitchFamily="49" charset="0"/>
              </a:rPr>
              <a:t>; </a:t>
            </a:r>
            <a:r>
              <a:rPr lang="en-US" b="1">
                <a:latin typeface="Consolas" panose="020B0609020204030204" pitchFamily="49" charset="0"/>
                <a:ea typeface="宋体" panose="02010600030101010101" pitchFamily="2" charset="-122"/>
                <a:cs typeface="Consolas" panose="020B0609020204030204" pitchFamily="49" charset="0"/>
                <a:sym typeface="+mn-ea"/>
              </a:rPr>
              <a:t>//target 在左区间，在</a:t>
            </a:r>
            <a:r>
              <a:rPr lang="en-US" b="1">
                <a:solidFill>
                  <a:srgbClr val="FF0000"/>
                </a:solidFill>
                <a:latin typeface="Consolas" panose="020B0609020204030204" pitchFamily="49" charset="0"/>
                <a:ea typeface="宋体" panose="02010600030101010101" pitchFamily="2" charset="-122"/>
                <a:cs typeface="Consolas" panose="020B0609020204030204" pitchFamily="49" charset="0"/>
                <a:sym typeface="+mn-ea"/>
              </a:rPr>
              <a:t>[left, middle-1]</a:t>
            </a:r>
            <a:r>
              <a:rPr lang="en-US" b="1">
                <a:latin typeface="Consolas" panose="020B0609020204030204" pitchFamily="49" charset="0"/>
                <a:ea typeface="宋体" panose="02010600030101010101" pitchFamily="2" charset="-122"/>
                <a:cs typeface="Consolas" panose="020B0609020204030204" pitchFamily="49" charset="0"/>
                <a:sym typeface="+mn-ea"/>
              </a:rPr>
              <a:t>中</a:t>
            </a:r>
            <a:endParaRPr lang="en-US" b="1">
              <a:latin typeface="Consolas" panose="020B0609020204030204" pitchFamily="49" charset="0"/>
              <a:ea typeface="宋体" panose="02010600030101010101" pitchFamily="2" charset="-122"/>
              <a:cs typeface="Consolas" panose="020B0609020204030204" pitchFamily="49" charset="0"/>
            </a:endParaRPr>
          </a:p>
          <a:p>
            <a:pPr indent="0" algn="l" fontAlgn="auto">
              <a:lnSpc>
                <a:spcPct val="100000"/>
              </a:lnSpc>
              <a:spcBef>
                <a:spcPts val="0"/>
              </a:spcBef>
              <a:spcAft>
                <a:spcPts val="0"/>
              </a:spcAft>
              <a:buClrTx/>
              <a:buSzTx/>
              <a:buFontTx/>
            </a:pPr>
            <a:r>
              <a:rPr lang="en-US" b="1">
                <a:latin typeface="Consolas" panose="020B0609020204030204" pitchFamily="49" charset="0"/>
                <a:ea typeface="宋体" panose="02010600030101010101" pitchFamily="2" charset="-122"/>
                <a:cs typeface="Consolas" panose="020B0609020204030204" pitchFamily="49" charset="0"/>
              </a:rPr>
              <a:t>    else if (nums[middle] &lt; target)</a:t>
            </a:r>
            <a:endParaRPr lang="en-US" b="1">
              <a:latin typeface="Consolas" panose="020B0609020204030204" pitchFamily="49" charset="0"/>
              <a:ea typeface="宋体" panose="02010600030101010101" pitchFamily="2" charset="-122"/>
              <a:cs typeface="Consolas" panose="020B0609020204030204" pitchFamily="49" charset="0"/>
            </a:endParaRPr>
          </a:p>
          <a:p>
            <a:pPr indent="0" algn="l" fontAlgn="auto">
              <a:lnSpc>
                <a:spcPct val="100000"/>
              </a:lnSpc>
              <a:spcBef>
                <a:spcPts val="0"/>
              </a:spcBef>
              <a:spcAft>
                <a:spcPts val="0"/>
              </a:spcAft>
              <a:buClrTx/>
              <a:buSzTx/>
              <a:buFontTx/>
            </a:pPr>
            <a:r>
              <a:rPr lang="en-US" b="1">
                <a:latin typeface="Consolas" panose="020B0609020204030204" pitchFamily="49" charset="0"/>
                <a:ea typeface="宋体" panose="02010600030101010101" pitchFamily="2" charset="-122"/>
                <a:cs typeface="Consolas" panose="020B0609020204030204" pitchFamily="49" charset="0"/>
              </a:rPr>
              <a:t>      left = middle + 1;</a:t>
            </a:r>
            <a:endParaRPr lang="en-US" b="1">
              <a:latin typeface="Consolas" panose="020B0609020204030204" pitchFamily="49" charset="0"/>
              <a:ea typeface="宋体" panose="02010600030101010101" pitchFamily="2" charset="-122"/>
              <a:cs typeface="Consolas" panose="020B0609020204030204" pitchFamily="49" charset="0"/>
            </a:endParaRPr>
          </a:p>
          <a:p>
            <a:pPr indent="0" algn="l" fontAlgn="auto">
              <a:lnSpc>
                <a:spcPct val="100000"/>
              </a:lnSpc>
              <a:spcBef>
                <a:spcPts val="0"/>
              </a:spcBef>
              <a:spcAft>
                <a:spcPts val="0"/>
              </a:spcAft>
              <a:buClrTx/>
              <a:buSzTx/>
              <a:buFontTx/>
            </a:pPr>
            <a:r>
              <a:rPr lang="en-US" b="1">
                <a:latin typeface="Consolas" panose="020B0609020204030204" pitchFamily="49" charset="0"/>
                <a:ea typeface="宋体" panose="02010600030101010101" pitchFamily="2" charset="-122"/>
                <a:cs typeface="Consolas" panose="020B0609020204030204" pitchFamily="49" charset="0"/>
              </a:rPr>
              <a:t>    else</a:t>
            </a:r>
            <a:endParaRPr lang="en-US" b="1">
              <a:latin typeface="Consolas" panose="020B0609020204030204" pitchFamily="49" charset="0"/>
              <a:ea typeface="宋体" panose="02010600030101010101" pitchFamily="2" charset="-122"/>
              <a:cs typeface="Consolas" panose="020B0609020204030204" pitchFamily="49" charset="0"/>
            </a:endParaRPr>
          </a:p>
          <a:p>
            <a:pPr indent="0" algn="l" fontAlgn="auto">
              <a:lnSpc>
                <a:spcPct val="100000"/>
              </a:lnSpc>
              <a:spcBef>
                <a:spcPts val="0"/>
              </a:spcBef>
              <a:spcAft>
                <a:spcPts val="0"/>
              </a:spcAft>
              <a:buClrTx/>
              <a:buSzTx/>
              <a:buFontTx/>
            </a:pPr>
            <a:r>
              <a:rPr lang="en-US" b="1">
                <a:latin typeface="Consolas" panose="020B0609020204030204" pitchFamily="49" charset="0"/>
                <a:ea typeface="宋体" panose="02010600030101010101" pitchFamily="2" charset="-122"/>
                <a:cs typeface="Consolas" panose="020B0609020204030204" pitchFamily="49" charset="0"/>
              </a:rPr>
              <a:t>      return middle;</a:t>
            </a:r>
            <a:endParaRPr lang="en-US" b="1">
              <a:latin typeface="Consolas" panose="020B0609020204030204" pitchFamily="49" charset="0"/>
              <a:ea typeface="宋体" panose="02010600030101010101" pitchFamily="2" charset="-122"/>
              <a:cs typeface="Consolas" panose="020B0609020204030204" pitchFamily="49" charset="0"/>
            </a:endParaRPr>
          </a:p>
          <a:p>
            <a:pPr indent="0" algn="l" fontAlgn="auto">
              <a:lnSpc>
                <a:spcPct val="100000"/>
              </a:lnSpc>
              <a:spcBef>
                <a:spcPts val="0"/>
              </a:spcBef>
              <a:spcAft>
                <a:spcPts val="0"/>
              </a:spcAft>
              <a:buClrTx/>
              <a:buSzTx/>
              <a:buFontTx/>
            </a:pPr>
            <a:r>
              <a:rPr lang="en-US" b="1">
                <a:latin typeface="Consolas" panose="020B0609020204030204" pitchFamily="49" charset="0"/>
                <a:ea typeface="宋体" panose="02010600030101010101" pitchFamily="2" charset="-122"/>
                <a:cs typeface="Consolas" panose="020B0609020204030204" pitchFamily="49" charset="0"/>
              </a:rPr>
              <a:t>  }</a:t>
            </a:r>
            <a:endParaRPr lang="en-US" b="1">
              <a:latin typeface="Consolas" panose="020B0609020204030204" pitchFamily="49" charset="0"/>
              <a:ea typeface="宋体" panose="02010600030101010101" pitchFamily="2" charset="-122"/>
              <a:cs typeface="Consolas" panose="020B0609020204030204" pitchFamily="49" charset="0"/>
            </a:endParaRPr>
          </a:p>
          <a:p>
            <a:pPr indent="0" algn="l" fontAlgn="auto">
              <a:lnSpc>
                <a:spcPct val="100000"/>
              </a:lnSpc>
              <a:spcBef>
                <a:spcPts val="0"/>
              </a:spcBef>
              <a:spcAft>
                <a:spcPts val="0"/>
              </a:spcAft>
              <a:buClrTx/>
              <a:buSzTx/>
              <a:buFontTx/>
            </a:pPr>
            <a:r>
              <a:rPr lang="en-US" b="1">
                <a:latin typeface="Consolas" panose="020B0609020204030204" pitchFamily="49" charset="0"/>
                <a:ea typeface="宋体" panose="02010600030101010101" pitchFamily="2" charset="-122"/>
                <a:cs typeface="Consolas" panose="020B0609020204030204" pitchFamily="49" charset="0"/>
              </a:rPr>
              <a:t>  return -1;  </a:t>
            </a:r>
            <a:endParaRPr lang="en-US" b="1">
              <a:latin typeface="Consolas" panose="020B0609020204030204" pitchFamily="49" charset="0"/>
              <a:ea typeface="宋体" panose="02010600030101010101" pitchFamily="2" charset="-122"/>
              <a:cs typeface="Consolas" panose="020B0609020204030204" pitchFamily="49" charset="0"/>
            </a:endParaRPr>
          </a:p>
          <a:p>
            <a:pPr indent="0" algn="l" fontAlgn="auto">
              <a:lnSpc>
                <a:spcPct val="100000"/>
              </a:lnSpc>
              <a:spcBef>
                <a:spcPts val="0"/>
              </a:spcBef>
              <a:spcAft>
                <a:spcPts val="0"/>
              </a:spcAft>
              <a:buClrTx/>
              <a:buSzTx/>
              <a:buFontTx/>
            </a:pPr>
            <a:r>
              <a:rPr lang="en-US" b="1">
                <a:latin typeface="Consolas" panose="020B0609020204030204" pitchFamily="49" charset="0"/>
                <a:ea typeface="宋体" panose="02010600030101010101" pitchFamily="2" charset="-122"/>
                <a:cs typeface="Consolas" panose="020B0609020204030204" pitchFamily="49" charset="0"/>
              </a:rPr>
              <a:t>}</a:t>
            </a:r>
            <a:endParaRPr lang="en-US" b="1">
              <a:latin typeface="Consolas" panose="020B0609020204030204" pitchFamily="49" charset="0"/>
              <a:ea typeface="宋体" panose="02010600030101010101" pitchFamily="2" charset="-122"/>
              <a:cs typeface="Consolas" panose="020B0609020204030204" pitchFamily="49" charset="0"/>
            </a:endParaRPr>
          </a:p>
        </p:txBody>
      </p:sp>
      <p:sp>
        <p:nvSpPr>
          <p:cNvPr id="3" name="文本框 2"/>
          <p:cNvSpPr txBox="1"/>
          <p:nvPr/>
        </p:nvSpPr>
        <p:spPr>
          <a:xfrm>
            <a:off x="504000" y="576000"/>
            <a:ext cx="7893050" cy="1188000"/>
          </a:xfrm>
          <a:prstGeom prst="rect">
            <a:avLst/>
          </a:prstGeom>
          <a:noFill/>
        </p:spPr>
        <p:txBody>
          <a:bodyPr wrap="square" rtlCol="0" anchor="t" anchorCtr="0">
            <a:noAutofit/>
          </a:bodyPr>
          <a:p>
            <a:pPr lvl="0" algn="l">
              <a:lnSpc>
                <a:spcPct val="200000"/>
              </a:lnSpc>
              <a:buClrTx/>
              <a:buSzTx/>
              <a:buFontTx/>
            </a:pPr>
            <a:r>
              <a:rPr lang="zh-CN" altLang="en-US" sz="3600" b="1" dirty="0" smtClean="0">
                <a:uFillTx/>
                <a:latin typeface="微软雅黑" panose="020B0503020204020204" pitchFamily="34" charset="-122"/>
                <a:ea typeface="微软雅黑" panose="020B0503020204020204" pitchFamily="34" charset="-122"/>
                <a:cs typeface="宋体" panose="02010600030101010101" pitchFamily="2" charset="-122"/>
                <a:sym typeface="+mn-ea"/>
              </a:rPr>
              <a:t>左闭</a:t>
            </a:r>
            <a:r>
              <a:rPr lang="zh-CN" altLang="en-US" sz="3600" b="1" dirty="0" smtClean="0">
                <a:solidFill>
                  <a:srgbClr val="FF0000"/>
                </a:solidFill>
                <a:uFillTx/>
                <a:latin typeface="微软雅黑" panose="020B0503020204020204" pitchFamily="34" charset="-122"/>
                <a:ea typeface="微软雅黑" panose="020B0503020204020204" pitchFamily="34" charset="-122"/>
                <a:cs typeface="宋体" panose="02010600030101010101" pitchFamily="2" charset="-122"/>
                <a:sym typeface="+mn-ea"/>
              </a:rPr>
              <a:t>右闭</a:t>
            </a:r>
            <a:r>
              <a:rPr lang="zh-CN" altLang="en-US" sz="3600" b="1" dirty="0" smtClean="0">
                <a:uFillTx/>
                <a:latin typeface="微软雅黑" panose="020B0503020204020204" pitchFamily="34" charset="-122"/>
                <a:ea typeface="微软雅黑" panose="020B0503020204020204" pitchFamily="34" charset="-122"/>
                <a:cs typeface="宋体" panose="02010600030101010101" pitchFamily="2" charset="-122"/>
                <a:sym typeface="+mn-ea"/>
              </a:rPr>
              <a:t>条件下二分查找参考程序</a:t>
            </a:r>
            <a:r>
              <a:rPr lang="zh-CN" altLang="en-US" sz="3600" b="1" dirty="0" smtClean="0">
                <a:uFillTx/>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3600" b="1" dirty="0" smtClean="0">
              <a:uFillTx/>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76000" y="1831340"/>
            <a:ext cx="11127740" cy="3253740"/>
          </a:xfrm>
          <a:prstGeom prst="rect">
            <a:avLst/>
          </a:prstGeom>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9" name="文本框 105478"/>
          <p:cNvSpPr txBox="1"/>
          <p:nvPr/>
        </p:nvSpPr>
        <p:spPr>
          <a:xfrm>
            <a:off x="1512000" y="1800000"/>
            <a:ext cx="8100000" cy="4140000"/>
          </a:xfrm>
          <a:prstGeom prst="rect">
            <a:avLst/>
          </a:prstGeom>
          <a:noFill/>
          <a:ln w="38100">
            <a:solidFill>
              <a:srgbClr val="4680A3"/>
            </a:solidFill>
          </a:ln>
        </p:spPr>
        <p:txBody>
          <a:bodyPr wrap="square">
            <a:noAutofit/>
          </a:bodyPr>
          <a:p>
            <a:pPr algn="l">
              <a:lnSpc>
                <a:spcPct val="100000"/>
              </a:lnSpc>
              <a:spcBef>
                <a:spcPts val="0"/>
              </a:spcBef>
              <a:spcAft>
                <a:spcPts val="0"/>
              </a:spcAft>
              <a:buClrTx/>
              <a:buSzTx/>
              <a:buFontTx/>
            </a:pPr>
            <a:r>
              <a:rPr lang="en-US" b="1">
                <a:latin typeface="Consolas" panose="020B0609020204030204" pitchFamily="49" charset="0"/>
                <a:ea typeface="宋体" panose="02010600030101010101" pitchFamily="2" charset="-122"/>
                <a:cs typeface="Consolas" panose="020B0609020204030204" pitchFamily="49" charset="0"/>
              </a:rPr>
              <a:t>int search(int nums[], int size, int target) {</a:t>
            </a:r>
            <a:endParaRPr lang="en-US" b="1">
              <a:latin typeface="Consolas" panose="020B0609020204030204" pitchFamily="49" charset="0"/>
              <a:ea typeface="宋体" panose="02010600030101010101" pitchFamily="2" charset="-122"/>
              <a:cs typeface="Consolas" panose="020B0609020204030204" pitchFamily="49" charset="0"/>
            </a:endParaRPr>
          </a:p>
          <a:p>
            <a:pPr algn="l">
              <a:lnSpc>
                <a:spcPct val="100000"/>
              </a:lnSpc>
              <a:spcBef>
                <a:spcPts val="0"/>
              </a:spcBef>
              <a:spcAft>
                <a:spcPts val="0"/>
              </a:spcAft>
              <a:buClrTx/>
              <a:buSzTx/>
              <a:buFontTx/>
            </a:pPr>
            <a:r>
              <a:rPr lang="en-US" b="1">
                <a:latin typeface="Consolas" panose="020B0609020204030204" pitchFamily="49" charset="0"/>
                <a:ea typeface="宋体" panose="02010600030101010101" pitchFamily="2" charset="-122"/>
                <a:cs typeface="Consolas" panose="020B0609020204030204" pitchFamily="49" charset="0"/>
              </a:rPr>
              <a:t>  int left = 0;</a:t>
            </a:r>
            <a:endParaRPr lang="en-US" b="1">
              <a:latin typeface="Consolas" panose="020B0609020204030204" pitchFamily="49" charset="0"/>
              <a:ea typeface="宋体" panose="02010600030101010101" pitchFamily="2" charset="-122"/>
              <a:cs typeface="Consolas" panose="020B0609020204030204" pitchFamily="49" charset="0"/>
            </a:endParaRPr>
          </a:p>
          <a:p>
            <a:pPr algn="l">
              <a:lnSpc>
                <a:spcPct val="100000"/>
              </a:lnSpc>
              <a:spcBef>
                <a:spcPts val="0"/>
              </a:spcBef>
              <a:spcAft>
                <a:spcPts val="0"/>
              </a:spcAft>
              <a:buClrTx/>
              <a:buSzTx/>
              <a:buFontTx/>
            </a:pPr>
            <a:r>
              <a:rPr lang="en-US" b="1">
                <a:latin typeface="Consolas" panose="020B0609020204030204" pitchFamily="49" charset="0"/>
                <a:ea typeface="宋体" panose="02010600030101010101" pitchFamily="2" charset="-122"/>
                <a:cs typeface="Consolas" panose="020B0609020204030204" pitchFamily="49" charset="0"/>
              </a:rPr>
              <a:t>  int </a:t>
            </a:r>
            <a:r>
              <a:rPr lang="en-US" b="1">
                <a:solidFill>
                  <a:srgbClr val="FF0000"/>
                </a:solidFill>
                <a:latin typeface="Consolas" panose="020B0609020204030204" pitchFamily="49" charset="0"/>
                <a:ea typeface="宋体" panose="02010600030101010101" pitchFamily="2" charset="-122"/>
                <a:cs typeface="Consolas" panose="020B0609020204030204" pitchFamily="49" charset="0"/>
              </a:rPr>
              <a:t>right = size</a:t>
            </a:r>
            <a:r>
              <a:rPr lang="en-US" b="1">
                <a:latin typeface="Consolas" panose="020B0609020204030204" pitchFamily="49" charset="0"/>
                <a:ea typeface="宋体" panose="02010600030101010101" pitchFamily="2" charset="-122"/>
                <a:cs typeface="Consolas" panose="020B0609020204030204" pitchFamily="49" charset="0"/>
              </a:rPr>
              <a:t>; </a:t>
            </a:r>
            <a:endParaRPr lang="en-US" b="1">
              <a:latin typeface="Consolas" panose="020B0609020204030204" pitchFamily="49" charset="0"/>
              <a:ea typeface="宋体" panose="02010600030101010101" pitchFamily="2" charset="-122"/>
              <a:cs typeface="Consolas" panose="020B0609020204030204" pitchFamily="49" charset="0"/>
            </a:endParaRPr>
          </a:p>
          <a:p>
            <a:pPr algn="l">
              <a:lnSpc>
                <a:spcPct val="100000"/>
              </a:lnSpc>
              <a:spcBef>
                <a:spcPts val="0"/>
              </a:spcBef>
              <a:spcAft>
                <a:spcPts val="0"/>
              </a:spcAft>
              <a:buClrTx/>
              <a:buSzTx/>
              <a:buFontTx/>
            </a:pPr>
            <a:r>
              <a:rPr lang="en-US" b="1">
                <a:latin typeface="Consolas" panose="020B0609020204030204" pitchFamily="49" charset="0"/>
                <a:ea typeface="宋体" panose="02010600030101010101" pitchFamily="2" charset="-122"/>
                <a:cs typeface="Consolas" panose="020B0609020204030204" pitchFamily="49" charset="0"/>
              </a:rPr>
              <a:t>  while (</a:t>
            </a:r>
            <a:r>
              <a:rPr lang="en-US" b="1">
                <a:solidFill>
                  <a:srgbClr val="FF0000"/>
                </a:solidFill>
                <a:latin typeface="Consolas" panose="020B0609020204030204" pitchFamily="49" charset="0"/>
                <a:ea typeface="宋体" panose="02010600030101010101" pitchFamily="2" charset="-122"/>
                <a:cs typeface="Consolas" panose="020B0609020204030204" pitchFamily="49" charset="0"/>
              </a:rPr>
              <a:t>left &lt; right</a:t>
            </a:r>
            <a:r>
              <a:rPr lang="en-US" b="1">
                <a:latin typeface="Consolas" panose="020B0609020204030204" pitchFamily="49" charset="0"/>
                <a:ea typeface="宋体" panose="02010600030101010101" pitchFamily="2" charset="-122"/>
                <a:cs typeface="Consolas" panose="020B0609020204030204" pitchFamily="49" charset="0"/>
              </a:rPr>
              <a:t>) {</a:t>
            </a:r>
            <a:r>
              <a:rPr lang="en-US" b="1">
                <a:latin typeface="Consolas" panose="020B0609020204030204" pitchFamily="49" charset="0"/>
                <a:ea typeface="宋体" panose="02010600030101010101" pitchFamily="2" charset="-122"/>
                <a:cs typeface="Consolas" panose="020B0609020204030204" pitchFamily="49" charset="0"/>
                <a:sym typeface="+mn-ea"/>
              </a:rPr>
              <a:t> // </a:t>
            </a:r>
            <a:r>
              <a:rPr lang="zh-CN" altLang="en-US" b="1">
                <a:latin typeface="Consolas" panose="020B0609020204030204" pitchFamily="49" charset="0"/>
                <a:ea typeface="宋体" panose="02010600030101010101" pitchFamily="2" charset="-122"/>
                <a:cs typeface="Consolas" panose="020B0609020204030204" pitchFamily="49" charset="0"/>
                <a:sym typeface="+mn-ea"/>
              </a:rPr>
              <a:t>当</a:t>
            </a:r>
            <a:r>
              <a:rPr lang="en-US" altLang="zh-CN" b="1">
                <a:latin typeface="Consolas" panose="020B0609020204030204" pitchFamily="49" charset="0"/>
                <a:ea typeface="宋体" panose="02010600030101010101" pitchFamily="2" charset="-122"/>
                <a:cs typeface="Consolas" panose="020B0609020204030204" pitchFamily="49" charset="0"/>
                <a:sym typeface="+mn-ea"/>
              </a:rPr>
              <a:t> </a:t>
            </a:r>
            <a:r>
              <a:rPr lang="en-US" altLang="zh-CN" b="1">
                <a:solidFill>
                  <a:srgbClr val="FF0000"/>
                </a:solidFill>
                <a:latin typeface="Consolas" panose="020B0609020204030204" pitchFamily="49" charset="0"/>
                <a:ea typeface="宋体" panose="02010600030101010101" pitchFamily="2" charset="-122"/>
                <a:cs typeface="Consolas" panose="020B0609020204030204" pitchFamily="49" charset="0"/>
                <a:sym typeface="+mn-ea"/>
              </a:rPr>
              <a:t>left=right</a:t>
            </a:r>
            <a:r>
              <a:rPr lang="en-US" altLang="zh-CN" b="1">
                <a:latin typeface="Consolas" panose="020B0609020204030204" pitchFamily="49" charset="0"/>
                <a:ea typeface="宋体" panose="02010600030101010101" pitchFamily="2" charset="-122"/>
                <a:cs typeface="Consolas" panose="020B0609020204030204" pitchFamily="49" charset="0"/>
                <a:sym typeface="+mn-ea"/>
              </a:rPr>
              <a:t> </a:t>
            </a:r>
            <a:r>
              <a:rPr lang="zh-CN" altLang="en-US" b="1">
                <a:latin typeface="Consolas" panose="020B0609020204030204" pitchFamily="49" charset="0"/>
                <a:ea typeface="宋体" panose="02010600030101010101" pitchFamily="2" charset="-122"/>
                <a:cs typeface="Consolas" panose="020B0609020204030204" pitchFamily="49" charset="0"/>
                <a:sym typeface="+mn-ea"/>
              </a:rPr>
              <a:t>时，没有找到目标值</a:t>
            </a:r>
            <a:endParaRPr lang="en-US" b="1">
              <a:latin typeface="Consolas" panose="020B0609020204030204" pitchFamily="49" charset="0"/>
              <a:ea typeface="宋体" panose="02010600030101010101" pitchFamily="2" charset="-122"/>
              <a:cs typeface="Consolas" panose="020B0609020204030204" pitchFamily="49" charset="0"/>
            </a:endParaRPr>
          </a:p>
          <a:p>
            <a:pPr algn="l">
              <a:lnSpc>
                <a:spcPct val="100000"/>
              </a:lnSpc>
              <a:spcBef>
                <a:spcPts val="0"/>
              </a:spcBef>
              <a:spcAft>
                <a:spcPts val="0"/>
              </a:spcAft>
              <a:buClrTx/>
              <a:buSzTx/>
              <a:buFontTx/>
            </a:pPr>
            <a:r>
              <a:rPr lang="en-US" b="1">
                <a:latin typeface="Consolas" panose="020B0609020204030204" pitchFamily="49" charset="0"/>
                <a:ea typeface="宋体" panose="02010600030101010101" pitchFamily="2" charset="-122"/>
                <a:cs typeface="Consolas" panose="020B0609020204030204" pitchFamily="49" charset="0"/>
              </a:rPr>
              <a:t>    int middle = left + ((right - left) / 2);</a:t>
            </a:r>
            <a:endParaRPr lang="en-US" b="1">
              <a:latin typeface="Consolas" panose="020B0609020204030204" pitchFamily="49" charset="0"/>
              <a:ea typeface="宋体" panose="02010600030101010101" pitchFamily="2" charset="-122"/>
              <a:cs typeface="Consolas" panose="020B0609020204030204" pitchFamily="49" charset="0"/>
            </a:endParaRPr>
          </a:p>
          <a:p>
            <a:pPr algn="l">
              <a:lnSpc>
                <a:spcPct val="100000"/>
              </a:lnSpc>
              <a:spcBef>
                <a:spcPts val="0"/>
              </a:spcBef>
              <a:spcAft>
                <a:spcPts val="0"/>
              </a:spcAft>
              <a:buClrTx/>
              <a:buSzTx/>
              <a:buFontTx/>
            </a:pPr>
            <a:r>
              <a:rPr lang="en-US" b="1">
                <a:latin typeface="Consolas" panose="020B0609020204030204" pitchFamily="49" charset="0"/>
                <a:ea typeface="宋体" panose="02010600030101010101" pitchFamily="2" charset="-122"/>
                <a:cs typeface="Consolas" panose="020B0609020204030204" pitchFamily="49" charset="0"/>
              </a:rPr>
              <a:t>    if (nums[middle] &gt; target)</a:t>
            </a:r>
            <a:endParaRPr lang="en-US" b="1">
              <a:latin typeface="Consolas" panose="020B0609020204030204" pitchFamily="49" charset="0"/>
              <a:ea typeface="宋体" panose="02010600030101010101" pitchFamily="2" charset="-122"/>
              <a:cs typeface="Consolas" panose="020B0609020204030204" pitchFamily="49" charset="0"/>
            </a:endParaRPr>
          </a:p>
          <a:p>
            <a:pPr algn="l">
              <a:lnSpc>
                <a:spcPct val="100000"/>
              </a:lnSpc>
              <a:spcBef>
                <a:spcPts val="0"/>
              </a:spcBef>
              <a:spcAft>
                <a:spcPts val="0"/>
              </a:spcAft>
              <a:buClrTx/>
              <a:buSzTx/>
              <a:buFontTx/>
            </a:pPr>
            <a:r>
              <a:rPr lang="en-US" b="1">
                <a:latin typeface="Consolas" panose="020B0609020204030204" pitchFamily="49" charset="0"/>
                <a:ea typeface="宋体" panose="02010600030101010101" pitchFamily="2" charset="-122"/>
                <a:cs typeface="Consolas" panose="020B0609020204030204" pitchFamily="49" charset="0"/>
              </a:rPr>
              <a:t>      </a:t>
            </a:r>
            <a:r>
              <a:rPr lang="en-US" b="1">
                <a:solidFill>
                  <a:srgbClr val="FF0000"/>
                </a:solidFill>
                <a:latin typeface="Consolas" panose="020B0609020204030204" pitchFamily="49" charset="0"/>
                <a:ea typeface="宋体" panose="02010600030101010101" pitchFamily="2" charset="-122"/>
                <a:cs typeface="Consolas" panose="020B0609020204030204" pitchFamily="49" charset="0"/>
              </a:rPr>
              <a:t>right = middle</a:t>
            </a:r>
            <a:r>
              <a:rPr lang="en-US" b="1">
                <a:latin typeface="Consolas" panose="020B0609020204030204" pitchFamily="49" charset="0"/>
                <a:ea typeface="宋体" panose="02010600030101010101" pitchFamily="2" charset="-122"/>
                <a:cs typeface="Consolas" panose="020B0609020204030204" pitchFamily="49" charset="0"/>
              </a:rPr>
              <a:t>; //target 在左区间，在</a:t>
            </a:r>
            <a:r>
              <a:rPr lang="en-US" b="1">
                <a:solidFill>
                  <a:srgbClr val="FF0000"/>
                </a:solidFill>
                <a:latin typeface="Consolas" panose="020B0609020204030204" pitchFamily="49" charset="0"/>
                <a:ea typeface="宋体" panose="02010600030101010101" pitchFamily="2" charset="-122"/>
                <a:cs typeface="Consolas" panose="020B0609020204030204" pitchFamily="49" charset="0"/>
              </a:rPr>
              <a:t>[left, middle)</a:t>
            </a:r>
            <a:r>
              <a:rPr lang="en-US" b="1">
                <a:latin typeface="Consolas" panose="020B0609020204030204" pitchFamily="49" charset="0"/>
                <a:ea typeface="宋体" panose="02010600030101010101" pitchFamily="2" charset="-122"/>
                <a:cs typeface="Consolas" panose="020B0609020204030204" pitchFamily="49" charset="0"/>
              </a:rPr>
              <a:t>中</a:t>
            </a:r>
            <a:endParaRPr lang="en-US" b="1">
              <a:latin typeface="Consolas" panose="020B0609020204030204" pitchFamily="49" charset="0"/>
              <a:ea typeface="宋体" panose="02010600030101010101" pitchFamily="2" charset="-122"/>
              <a:cs typeface="Consolas" panose="020B0609020204030204" pitchFamily="49" charset="0"/>
            </a:endParaRPr>
          </a:p>
          <a:p>
            <a:pPr algn="l">
              <a:lnSpc>
                <a:spcPct val="100000"/>
              </a:lnSpc>
              <a:spcBef>
                <a:spcPts val="0"/>
              </a:spcBef>
              <a:spcAft>
                <a:spcPts val="0"/>
              </a:spcAft>
              <a:buClrTx/>
              <a:buSzTx/>
              <a:buFontTx/>
            </a:pPr>
            <a:r>
              <a:rPr lang="en-US" b="1">
                <a:latin typeface="Consolas" panose="020B0609020204030204" pitchFamily="49" charset="0"/>
                <a:ea typeface="宋体" panose="02010600030101010101" pitchFamily="2" charset="-122"/>
                <a:cs typeface="Consolas" panose="020B0609020204030204" pitchFamily="49" charset="0"/>
              </a:rPr>
              <a:t>    else if (nums[middle] &lt; target)</a:t>
            </a:r>
            <a:endParaRPr lang="en-US" b="1">
              <a:latin typeface="Consolas" panose="020B0609020204030204" pitchFamily="49" charset="0"/>
              <a:ea typeface="宋体" panose="02010600030101010101" pitchFamily="2" charset="-122"/>
              <a:cs typeface="Consolas" panose="020B0609020204030204" pitchFamily="49" charset="0"/>
            </a:endParaRPr>
          </a:p>
          <a:p>
            <a:pPr algn="l">
              <a:lnSpc>
                <a:spcPct val="100000"/>
              </a:lnSpc>
              <a:spcBef>
                <a:spcPts val="0"/>
              </a:spcBef>
              <a:spcAft>
                <a:spcPts val="0"/>
              </a:spcAft>
              <a:buClrTx/>
              <a:buSzTx/>
              <a:buFontTx/>
            </a:pPr>
            <a:r>
              <a:rPr lang="en-US" b="1">
                <a:latin typeface="Consolas" panose="020B0609020204030204" pitchFamily="49" charset="0"/>
                <a:ea typeface="宋体" panose="02010600030101010101" pitchFamily="2" charset="-122"/>
                <a:cs typeface="Consolas" panose="020B0609020204030204" pitchFamily="49" charset="0"/>
              </a:rPr>
              <a:t>      left = middle + 1;</a:t>
            </a:r>
            <a:endParaRPr lang="en-US" b="1">
              <a:latin typeface="Consolas" panose="020B0609020204030204" pitchFamily="49" charset="0"/>
              <a:ea typeface="宋体" panose="02010600030101010101" pitchFamily="2" charset="-122"/>
              <a:cs typeface="Consolas" panose="020B0609020204030204" pitchFamily="49" charset="0"/>
            </a:endParaRPr>
          </a:p>
          <a:p>
            <a:pPr algn="l">
              <a:lnSpc>
                <a:spcPct val="100000"/>
              </a:lnSpc>
              <a:spcBef>
                <a:spcPts val="0"/>
              </a:spcBef>
              <a:spcAft>
                <a:spcPts val="0"/>
              </a:spcAft>
              <a:buClrTx/>
              <a:buSzTx/>
              <a:buFontTx/>
            </a:pPr>
            <a:r>
              <a:rPr lang="en-US" b="1">
                <a:latin typeface="Consolas" panose="020B0609020204030204" pitchFamily="49" charset="0"/>
                <a:ea typeface="宋体" panose="02010600030101010101" pitchFamily="2" charset="-122"/>
                <a:cs typeface="Consolas" panose="020B0609020204030204" pitchFamily="49" charset="0"/>
              </a:rPr>
              <a:t>    else</a:t>
            </a:r>
            <a:endParaRPr lang="en-US" b="1">
              <a:latin typeface="Consolas" panose="020B0609020204030204" pitchFamily="49" charset="0"/>
              <a:ea typeface="宋体" panose="02010600030101010101" pitchFamily="2" charset="-122"/>
              <a:cs typeface="Consolas" panose="020B0609020204030204" pitchFamily="49" charset="0"/>
            </a:endParaRPr>
          </a:p>
          <a:p>
            <a:pPr algn="l">
              <a:lnSpc>
                <a:spcPct val="100000"/>
              </a:lnSpc>
              <a:spcBef>
                <a:spcPts val="0"/>
              </a:spcBef>
              <a:spcAft>
                <a:spcPts val="0"/>
              </a:spcAft>
              <a:buClrTx/>
              <a:buSzTx/>
              <a:buFontTx/>
            </a:pPr>
            <a:r>
              <a:rPr lang="en-US" b="1">
                <a:latin typeface="Consolas" panose="020B0609020204030204" pitchFamily="49" charset="0"/>
                <a:ea typeface="宋体" panose="02010600030101010101" pitchFamily="2" charset="-122"/>
                <a:cs typeface="Consolas" panose="020B0609020204030204" pitchFamily="49" charset="0"/>
              </a:rPr>
              <a:t>      return middle;</a:t>
            </a:r>
            <a:endParaRPr lang="en-US" b="1">
              <a:latin typeface="Consolas" panose="020B0609020204030204" pitchFamily="49" charset="0"/>
              <a:ea typeface="宋体" panose="02010600030101010101" pitchFamily="2" charset="-122"/>
              <a:cs typeface="Consolas" panose="020B0609020204030204" pitchFamily="49" charset="0"/>
            </a:endParaRPr>
          </a:p>
          <a:p>
            <a:pPr algn="l">
              <a:lnSpc>
                <a:spcPct val="100000"/>
              </a:lnSpc>
              <a:spcBef>
                <a:spcPts val="0"/>
              </a:spcBef>
              <a:spcAft>
                <a:spcPts val="0"/>
              </a:spcAft>
              <a:buClrTx/>
              <a:buSzTx/>
              <a:buFontTx/>
            </a:pPr>
            <a:r>
              <a:rPr lang="en-US" b="1">
                <a:latin typeface="Consolas" panose="020B0609020204030204" pitchFamily="49" charset="0"/>
                <a:ea typeface="宋体" panose="02010600030101010101" pitchFamily="2" charset="-122"/>
                <a:cs typeface="Consolas" panose="020B0609020204030204" pitchFamily="49" charset="0"/>
              </a:rPr>
              <a:t>  }</a:t>
            </a:r>
            <a:endParaRPr lang="en-US" b="1">
              <a:latin typeface="Consolas" panose="020B0609020204030204" pitchFamily="49" charset="0"/>
              <a:ea typeface="宋体" panose="02010600030101010101" pitchFamily="2" charset="-122"/>
              <a:cs typeface="Consolas" panose="020B0609020204030204" pitchFamily="49" charset="0"/>
            </a:endParaRPr>
          </a:p>
          <a:p>
            <a:pPr algn="l">
              <a:lnSpc>
                <a:spcPct val="100000"/>
              </a:lnSpc>
              <a:spcBef>
                <a:spcPts val="0"/>
              </a:spcBef>
              <a:spcAft>
                <a:spcPts val="0"/>
              </a:spcAft>
              <a:buClrTx/>
              <a:buSzTx/>
              <a:buFontTx/>
            </a:pPr>
            <a:r>
              <a:rPr lang="en-US" b="1">
                <a:latin typeface="Consolas" panose="020B0609020204030204" pitchFamily="49" charset="0"/>
                <a:ea typeface="宋体" panose="02010600030101010101" pitchFamily="2" charset="-122"/>
                <a:cs typeface="Consolas" panose="020B0609020204030204" pitchFamily="49" charset="0"/>
              </a:rPr>
              <a:t>  return -1;	</a:t>
            </a:r>
            <a:endParaRPr lang="en-US" b="1">
              <a:latin typeface="Consolas" panose="020B0609020204030204" pitchFamily="49" charset="0"/>
              <a:ea typeface="宋体" panose="02010600030101010101" pitchFamily="2" charset="-122"/>
              <a:cs typeface="Consolas" panose="020B0609020204030204" pitchFamily="49" charset="0"/>
            </a:endParaRPr>
          </a:p>
          <a:p>
            <a:pPr algn="l">
              <a:lnSpc>
                <a:spcPct val="100000"/>
              </a:lnSpc>
              <a:spcBef>
                <a:spcPts val="0"/>
              </a:spcBef>
              <a:spcAft>
                <a:spcPts val="0"/>
              </a:spcAft>
              <a:buClrTx/>
              <a:buSzTx/>
              <a:buFontTx/>
            </a:pPr>
            <a:r>
              <a:rPr lang="en-US" b="1">
                <a:latin typeface="Consolas" panose="020B0609020204030204" pitchFamily="49" charset="0"/>
                <a:ea typeface="宋体" panose="02010600030101010101" pitchFamily="2" charset="-122"/>
                <a:cs typeface="Consolas" panose="020B0609020204030204" pitchFamily="49" charset="0"/>
              </a:rPr>
              <a:t>}</a:t>
            </a:r>
            <a:endParaRPr lang="en-US" b="1">
              <a:latin typeface="Consolas" panose="020B0609020204030204" pitchFamily="49" charset="0"/>
              <a:ea typeface="宋体" panose="02010600030101010101" pitchFamily="2" charset="-122"/>
              <a:cs typeface="Consolas" panose="020B0609020204030204" pitchFamily="49" charset="0"/>
            </a:endParaRPr>
          </a:p>
        </p:txBody>
      </p:sp>
      <p:sp>
        <p:nvSpPr>
          <p:cNvPr id="3" name="文本框 2"/>
          <p:cNvSpPr txBox="1"/>
          <p:nvPr/>
        </p:nvSpPr>
        <p:spPr>
          <a:xfrm>
            <a:off x="504000" y="576000"/>
            <a:ext cx="7893050" cy="1198880"/>
          </a:xfrm>
          <a:prstGeom prst="rect">
            <a:avLst/>
          </a:prstGeom>
          <a:noFill/>
        </p:spPr>
        <p:txBody>
          <a:bodyPr wrap="square" rtlCol="0" anchor="t" anchorCtr="0">
            <a:spAutoFit/>
          </a:bodyPr>
          <a:p>
            <a:pPr lvl="0" algn="l">
              <a:lnSpc>
                <a:spcPct val="200000"/>
              </a:lnSpc>
              <a:buClrTx/>
              <a:buSzTx/>
              <a:buFontTx/>
            </a:pPr>
            <a:r>
              <a:rPr lang="zh-CN" altLang="en-US" sz="3600" b="1" dirty="0" smtClean="0">
                <a:uFillTx/>
                <a:latin typeface="微软雅黑" panose="020B0503020204020204" pitchFamily="34" charset="-122"/>
                <a:ea typeface="微软雅黑" panose="020B0503020204020204" pitchFamily="34" charset="-122"/>
                <a:cs typeface="宋体" panose="02010600030101010101" pitchFamily="2" charset="-122"/>
                <a:sym typeface="+mn-ea"/>
              </a:rPr>
              <a:t>左闭</a:t>
            </a:r>
            <a:r>
              <a:rPr lang="zh-CN" altLang="en-US" sz="3600" b="1" dirty="0" smtClean="0">
                <a:solidFill>
                  <a:srgbClr val="FF0000"/>
                </a:solidFill>
                <a:uFillTx/>
                <a:latin typeface="微软雅黑" panose="020B0503020204020204" pitchFamily="34" charset="-122"/>
                <a:ea typeface="微软雅黑" panose="020B0503020204020204" pitchFamily="34" charset="-122"/>
                <a:cs typeface="宋体" panose="02010600030101010101" pitchFamily="2" charset="-122"/>
                <a:sym typeface="+mn-ea"/>
              </a:rPr>
              <a:t>右开</a:t>
            </a:r>
            <a:r>
              <a:rPr lang="zh-CN" altLang="en-US" sz="3600" b="1" dirty="0" smtClean="0">
                <a:uFillTx/>
                <a:latin typeface="微软雅黑" panose="020B0503020204020204" pitchFamily="34" charset="-122"/>
                <a:ea typeface="微软雅黑" panose="020B0503020204020204" pitchFamily="34" charset="-122"/>
                <a:cs typeface="宋体" panose="02010600030101010101" pitchFamily="2" charset="-122"/>
                <a:sym typeface="+mn-ea"/>
              </a:rPr>
              <a:t>条件下二分查找参考程序</a:t>
            </a:r>
            <a:r>
              <a:rPr lang="zh-CN" altLang="en-US" sz="3600" b="1" dirty="0" smtClean="0">
                <a:uFillTx/>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3600" b="1" dirty="0" smtClean="0">
              <a:uFillTx/>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par>
    </p:tnLst>
  </p:timing>
</p:sld>
</file>

<file path=ppt/tags/tag1.xml><?xml version="1.0" encoding="utf-8"?>
<p:tagLst xmlns:p="http://schemas.openxmlformats.org/presentationml/2006/main">
  <p:tag name="KSO_WM_UNIT_TABLE_BEAUTIFY" val="smartTable{308d2218-f2ea-493e-a933-96ccb306806c}"/>
</p:tagLst>
</file>

<file path=ppt/tags/tag10.xml><?xml version="1.0" encoding="utf-8"?>
<p:tagLst xmlns:p="http://schemas.openxmlformats.org/presentationml/2006/main">
  <p:tag name="KSO_WM_UNIT_PLACING_PICTURE_USER_VIEWPORT" val="{&quot;height&quot;:1501,&quot;width&quot;:15358}"/>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UNIT_PLACING_PICTURE_USER_VIEWPORT" val="{&quot;height&quot;:1501,&quot;width&quot;:15358}"/>
  <p:tag name="KSO_WM_BEAUTIFY_FLAG" val=""/>
</p:tagLst>
</file>

<file path=ppt/tags/tag13.xml><?xml version="1.0" encoding="utf-8"?>
<p:tagLst xmlns:p="http://schemas.openxmlformats.org/presentationml/2006/main">
  <p:tag name="KSO_WM_UNIT_PLACING_PICTURE_USER_VIEWPORT" val="{&quot;height&quot;:1501,&quot;width&quot;:15358}"/>
  <p:tag name="KSO_WM_BEAUTIFY_FLAG" val=""/>
</p:tagLst>
</file>

<file path=ppt/tags/tag14.xml><?xml version="1.0" encoding="utf-8"?>
<p:tagLst xmlns:p="http://schemas.openxmlformats.org/presentationml/2006/main">
  <p:tag name="KSO_WM_UNIT_PLACING_PICTURE_USER_VIEWPORT" val="{&quot;height&quot;:1501,&quot;width&quot;:15358}"/>
  <p:tag name="KSO_WM_BEAUTIFY_FLAG" val=""/>
</p:tagLst>
</file>

<file path=ppt/tags/tag15.xml><?xml version="1.0" encoding="utf-8"?>
<p:tagLst xmlns:p="http://schemas.openxmlformats.org/presentationml/2006/main">
  <p:tag name="KSO_WM_UNIT_PLACING_PICTURE_USER_VIEWPORT" val="{&quot;height&quot;:1501,&quot;width&quot;:15358}"/>
  <p:tag name="KSO_WM_BEAUTIFY_FLAG" val=""/>
</p:tagLst>
</file>

<file path=ppt/tags/tag16.xml><?xml version="1.0" encoding="utf-8"?>
<p:tagLst xmlns:p="http://schemas.openxmlformats.org/presentationml/2006/main">
  <p:tag name="KSO_WM_UNIT_PLACING_PICTURE_USER_VIEWPORT" val="{&quot;height&quot;:1501,&quot;width&quot;:15358}"/>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UNIT_PLACING_PICTURE_USER_VIEWPORT" val="{&quot;height&quot;:1501,&quot;width&quot;:15358}"/>
  <p:tag name="KSO_WM_BEAUTIFY_FLAG" val=""/>
</p:tagLst>
</file>

<file path=ppt/tags/tag21.xml><?xml version="1.0" encoding="utf-8"?>
<p:tagLst xmlns:p="http://schemas.openxmlformats.org/presentationml/2006/main">
  <p:tag name="KSO_WM_UNIT_PLACING_PICTURE_USER_VIEWPORT" val="{&quot;height&quot;:1501,&quot;width&quot;:15358}"/>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UNIT_PLACING_PICTURE_USER_VIEWPORT" val="{&quot;height&quot;:1501,&quot;width&quot;:15358}"/>
  <p:tag name="KSO_WM_BEAUTIFY_FLAG" val=""/>
</p:tagLst>
</file>

<file path=ppt/tags/tag24.xml><?xml version="1.0" encoding="utf-8"?>
<p:tagLst xmlns:p="http://schemas.openxmlformats.org/presentationml/2006/main">
  <p:tag name="KSO_WM_UNIT_PLACING_PICTURE_USER_VIEWPORT" val="{&quot;height&quot;:1501,&quot;width&quot;:15358}"/>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UNIT_PLACING_PICTURE_USER_VIEWPORT" val="{&quot;height&quot;:1501,&quot;width&quot;:15358}"/>
  <p:tag name="KSO_WM_BEAUTIFY_FLAG" val=""/>
</p:tagLst>
</file>

<file path=ppt/tags/tag32.xml><?xml version="1.0" encoding="utf-8"?>
<p:tagLst xmlns:p="http://schemas.openxmlformats.org/presentationml/2006/main">
  <p:tag name="KSO_WM_UNIT_PLACING_PICTURE_USER_VIEWPORT" val="{&quot;height&quot;:1501,&quot;width&quot;:15358}"/>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UNIT_PLACING_PICTURE_USER_VIEWPORT" val="{&quot;height&quot;:1501,&quot;width&quot;:15358}"/>
  <p:tag name="KSO_WM_BEAUTIFY_FLAG" val=""/>
</p:tagLst>
</file>

<file path=ppt/tags/tag35.xml><?xml version="1.0" encoding="utf-8"?>
<p:tagLst xmlns:p="http://schemas.openxmlformats.org/presentationml/2006/main">
  <p:tag name="KSO_WM_UNIT_PLACING_PICTURE_USER_VIEWPORT" val="{&quot;height&quot;:1501,&quot;width&quot;:15358}"/>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UNIT_PLACING_PICTURE_USER_VIEWPORT" val="{&quot;height&quot;:1501,&quot;width&quot;:15358}"/>
  <p:tag name="KSO_WM_BEAUTIFY_FLAG" val=""/>
</p:tagLst>
</file>

<file path=ppt/tags/tag44.xml><?xml version="1.0" encoding="utf-8"?>
<p:tagLst xmlns:p="http://schemas.openxmlformats.org/presentationml/2006/main">
  <p:tag name="KSO_WM_UNIT_PLACING_PICTURE_USER_VIEWPORT" val="{&quot;height&quot;:1501,&quot;width&quot;:15358}"/>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UNIT_PLACING_PICTURE_USER_VIEWPORT" val="{&quot;height&quot;:1501,&quot;width&quot;:15358}"/>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UNIT_PLACING_PICTURE_USER_VIEWPORT" val="{&quot;height&quot;:1501,&quot;width&quot;:15358}"/>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UNIT_PLACING_PICTURE_USER_VIEWPORT" val="{&quot;height&quot;:1501,&quot;width&quot;:15358}"/>
  <p:tag name="KSO_WM_BEAUTIFY_FLAG" val=""/>
</p:tagLst>
</file>

<file path=ppt/tags/tag61.xml><?xml version="1.0" encoding="utf-8"?>
<p:tagLst xmlns:p="http://schemas.openxmlformats.org/presentationml/2006/main">
  <p:tag name="ISPRING_PRESENTATION_TITLE" val="PowerPoint 演示文稿"/>
  <p:tag name="COMMONDATA" val="eyJoZGlkIjoiNTI2MTIyY2QxZTRmOTZkOTRmN2U2YmEyYjc5OTI1NGEifQ=="/>
  <p:tag name="KSO_WPP_MARK_KEY" val="328c79b9-1312-4bf2-bfcf-9e50619c561f"/>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烹饪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烹饪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烹饪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6973</Words>
  <Application>WPS 演示</Application>
  <PresentationFormat>自定义</PresentationFormat>
  <Paragraphs>610</Paragraphs>
  <Slides>47</Slides>
  <Notes>31</Notes>
  <HiddenSlides>0</HiddenSlides>
  <MMClips>0</MMClips>
  <ScaleCrop>false</ScaleCrop>
  <HeadingPairs>
    <vt:vector size="6" baseType="variant">
      <vt:variant>
        <vt:lpstr>已用的字体</vt:lpstr>
      </vt:variant>
      <vt:variant>
        <vt:i4>17</vt:i4>
      </vt:variant>
      <vt:variant>
        <vt:lpstr>主题</vt:lpstr>
      </vt:variant>
      <vt:variant>
        <vt:i4>3</vt:i4>
      </vt:variant>
      <vt:variant>
        <vt:lpstr>幻灯片标题</vt:lpstr>
      </vt:variant>
      <vt:variant>
        <vt:i4>47</vt:i4>
      </vt:variant>
    </vt:vector>
  </HeadingPairs>
  <TitlesOfParts>
    <vt:vector size="67" baseType="lpstr">
      <vt:lpstr>Arial</vt:lpstr>
      <vt:lpstr>宋体</vt:lpstr>
      <vt:lpstr>Wingdings</vt:lpstr>
      <vt:lpstr>兰米大黑</vt:lpstr>
      <vt:lpstr>微软雅黑</vt:lpstr>
      <vt:lpstr>方正黑体简体</vt:lpstr>
      <vt:lpstr>桃醉相思楷</vt:lpstr>
      <vt:lpstr>Wingdings 3</vt:lpstr>
      <vt:lpstr>幼圆</vt:lpstr>
      <vt:lpstr>Times New Roman</vt:lpstr>
      <vt:lpstr>Consolas</vt:lpstr>
      <vt:lpstr>Constantia</vt:lpstr>
      <vt:lpstr>Arial Unicode MS</vt:lpstr>
      <vt:lpstr>等线</vt:lpstr>
      <vt:lpstr>Wingdings</vt:lpstr>
      <vt:lpstr>楷体</vt:lpstr>
      <vt:lpstr>Calibri</vt:lpstr>
      <vt:lpstr>烹饪 16x9</vt:lpstr>
      <vt:lpstr>1_烹饪 16x9</vt:lpstr>
      <vt:lpstr>2_烹饪 16x9</vt:lpstr>
      <vt:lpstr>PowerPoint 演示文稿</vt:lpstr>
      <vt:lpstr>PowerPoint 演示文稿</vt:lpstr>
      <vt:lpstr>引例1：猜数字</vt:lpstr>
      <vt:lpstr>引例1：猜数字</vt:lpstr>
      <vt:lpstr>从查找说起</vt:lpstr>
      <vt:lpstr>二分查找</vt:lpstr>
      <vt:lpstr>PowerPoint 演示文稿</vt:lpstr>
      <vt:lpstr>PowerPoint 演示文稿</vt:lpstr>
      <vt:lpstr>PowerPoint 演示文稿</vt:lpstr>
      <vt:lpstr>STL中的二分查找</vt:lpstr>
      <vt:lpstr>STL中的二分查找</vt:lpstr>
      <vt:lpstr>二分查找的场景</vt:lpstr>
      <vt:lpstr>【例1】求方程的根</vt:lpstr>
      <vt:lpstr>PowerPoint 演示文稿</vt:lpstr>
      <vt:lpstr>PowerPoint 演示文稿</vt:lpstr>
      <vt:lpstr>二分答案</vt:lpstr>
      <vt:lpstr>二分答案的基本框架</vt:lpstr>
      <vt:lpstr>二分答案的基本框架</vt:lpstr>
      <vt:lpstr>二分答案的基本框架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【例3】网线主管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【例3】河中跳房子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孤鹜1426493193</cp:lastModifiedBy>
  <cp:revision>832</cp:revision>
  <dcterms:created xsi:type="dcterms:W3CDTF">2017-07-18T10:15:00Z</dcterms:created>
  <dcterms:modified xsi:type="dcterms:W3CDTF">2023-07-06T02:33:10Z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23F00E254E2C47E5B1B6AB0301F1CBCA</vt:lpwstr>
  </property>
</Properties>
</file>