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3" r:id="rId4"/>
  </p:sldMasterIdLst>
  <p:notesMasterIdLst>
    <p:notesMasterId r:id="rId6"/>
  </p:notesMasterIdLst>
  <p:handoutMasterIdLst>
    <p:handoutMasterId r:id="rId37"/>
  </p:handoutMasterIdLst>
  <p:sldIdLst>
    <p:sldId id="256" r:id="rId5"/>
    <p:sldId id="762" r:id="rId7"/>
    <p:sldId id="763" r:id="rId8"/>
    <p:sldId id="764" r:id="rId9"/>
    <p:sldId id="765" r:id="rId10"/>
    <p:sldId id="806" r:id="rId11"/>
    <p:sldId id="807" r:id="rId12"/>
    <p:sldId id="809" r:id="rId13"/>
    <p:sldId id="808" r:id="rId14"/>
    <p:sldId id="811" r:id="rId15"/>
    <p:sldId id="871" r:id="rId16"/>
    <p:sldId id="767" r:id="rId17"/>
    <p:sldId id="850" r:id="rId18"/>
    <p:sldId id="852" r:id="rId19"/>
    <p:sldId id="853" r:id="rId20"/>
    <p:sldId id="768" r:id="rId21"/>
    <p:sldId id="769" r:id="rId22"/>
    <p:sldId id="770" r:id="rId23"/>
    <p:sldId id="771" r:id="rId24"/>
    <p:sldId id="772" r:id="rId25"/>
    <p:sldId id="773" r:id="rId26"/>
    <p:sldId id="774" r:id="rId27"/>
    <p:sldId id="777" r:id="rId28"/>
    <p:sldId id="778" r:id="rId29"/>
    <p:sldId id="779" r:id="rId30"/>
    <p:sldId id="780" r:id="rId31"/>
    <p:sldId id="781" r:id="rId32"/>
    <p:sldId id="782" r:id="rId33"/>
    <p:sldId id="783" r:id="rId34"/>
    <p:sldId id="784" r:id="rId35"/>
    <p:sldId id="370" r:id="rId36"/>
  </p:sldIdLst>
  <p:sldSz cx="12190095"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64" userDrawn="1">
          <p15:clr>
            <a:srgbClr val="A4A3A4"/>
          </p15:clr>
        </p15:guide>
        <p15:guide id="2" pos="317" userDrawn="1">
          <p15:clr>
            <a:srgbClr val="A4A3A4"/>
          </p15:clr>
        </p15:guide>
        <p15:guide id="3" orient="horz" pos="1389" userDrawn="1">
          <p15:clr>
            <a:srgbClr val="A4A3A4"/>
          </p15:clr>
        </p15:guide>
        <p15:guide id="4" pos="6550" userDrawn="1">
          <p15:clr>
            <a:srgbClr val="A4A3A4"/>
          </p15:clr>
        </p15:guide>
        <p15:guide id="5" pos="5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4680A3"/>
    <a:srgbClr val="0766D4"/>
    <a:srgbClr val="3F506C"/>
    <a:srgbClr val="4681A3"/>
    <a:srgbClr val="9BBB59"/>
    <a:srgbClr val="F05425"/>
    <a:srgbClr val="36B2E6"/>
    <a:srgbClr val="FF0064"/>
    <a:srgbClr val="7F7F7F"/>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varScale="1">
        <p:scale>
          <a:sx n="115" d="100"/>
          <a:sy n="115" d="100"/>
        </p:scale>
        <p:origin x="396" y="84"/>
      </p:cViewPr>
      <p:guideLst>
        <p:guide orient="horz" pos="2564"/>
        <p:guide pos="317"/>
        <p:guide orient="horz" pos="1389"/>
        <p:guide pos="6550"/>
        <p:guide pos="57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1" Type="http://schemas.openxmlformats.org/officeDocument/2006/relationships/tags" Target="tags/tag3.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3999A-0D55-4456-A493-BC0CB54857A0}"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3" name="日期占位符 2"/>
          <p:cNvSpPr>
            <a:spLocks noGrp="1"/>
          </p:cNvSpPr>
          <p:nvPr>
            <p:ph type="dt" idx="1"/>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3" name="日期占位符 2"/>
          <p:cNvSpPr>
            <a:spLocks noGrp="1"/>
          </p:cNvSpPr>
          <p:nvPr>
            <p:ph type="dt" idx="1"/>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107632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107632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11811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11811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
        <p:nvSpPr>
          <p:cNvPr id="2" name="圆角矩形 1"/>
          <p:cNvSpPr/>
          <p:nvPr userDrawn="1"/>
        </p:nvSpPr>
        <p:spPr>
          <a:xfrm>
            <a:off x="262255" y="1344295"/>
            <a:ext cx="11664950" cy="4532630"/>
          </a:xfrm>
          <a:prstGeom prst="roundRect">
            <a:avLst>
              <a:gd name="adj" fmla="val 5263"/>
            </a:avLst>
          </a:prstGeom>
          <a:noFill/>
          <a:ln w="57150">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11811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
        <p:nvSpPr>
          <p:cNvPr id="2" name="标题 1"/>
          <p:cNvSpPr>
            <a:spLocks noGrp="1"/>
          </p:cNvSpPr>
          <p:nvPr>
            <p:ph type="title" idx="4294967295" hasCustomPrompt="1"/>
          </p:nvPr>
        </p:nvSpPr>
        <p:spPr>
          <a:xfrm>
            <a:off x="504000" y="1152635"/>
            <a:ext cx="7200000" cy="720000"/>
          </a:xfrm>
        </p:spPr>
        <p:txBody>
          <a:bodyPr vert="horz" lIns="121899" tIns="60949" rIns="121899" bIns="60949" rtlCol="0" anchor="t" anchorCtr="0">
            <a:normAutofit/>
          </a:bodyPr>
          <a:p>
            <a:pPr lvl="0" algn="l">
              <a:buClrTx/>
              <a:buSzTx/>
              <a:buFontTx/>
            </a:pPr>
            <a:endPar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58356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11811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49149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81A3"/>
        </a:solidFill>
        <a:effectLst/>
      </p:bgPr>
    </p:bg>
    <p:spTree>
      <p:nvGrpSpPr>
        <p:cNvPr id="1" name=""/>
        <p:cNvGrpSpPr/>
        <p:nvPr/>
      </p:nvGrpSpPr>
      <p:grpSpPr>
        <a:xfrm>
          <a:off x="0" y="0"/>
          <a:ext cx="0" cy="0"/>
          <a:chOff x="0" y="0"/>
          <a:chExt cx="0" cy="0"/>
        </a:xfrm>
      </p:grpSpPr>
      <p:pic>
        <p:nvPicPr>
          <p:cNvPr id="3" name="图片 2" descr="未标题-2"/>
          <p:cNvPicPr>
            <a:picLocks noChangeAspect="1"/>
          </p:cNvPicPr>
          <p:nvPr/>
        </p:nvPicPr>
        <p:blipFill>
          <a:blip r:embed="rId1"/>
          <a:stretch>
            <a:fillRect/>
          </a:stretch>
        </p:blipFill>
        <p:spPr>
          <a:xfrm>
            <a:off x="8327390" y="3789045"/>
            <a:ext cx="3694430" cy="2783840"/>
          </a:xfrm>
          <a:prstGeom prst="rect">
            <a:avLst/>
          </a:prstGeom>
        </p:spPr>
      </p:pic>
      <p:sp>
        <p:nvSpPr>
          <p:cNvPr id="7" name="文本框 6" descr="7b0a20202020227461726765744d6f64756c65223a202270726f636573734f6e6c696e65466f6e7473220a7d0a"/>
          <p:cNvSpPr txBox="1"/>
          <p:nvPr/>
        </p:nvSpPr>
        <p:spPr>
          <a:xfrm>
            <a:off x="2999105" y="4004310"/>
            <a:ext cx="5458460" cy="1198880"/>
          </a:xfrm>
          <a:prstGeom prst="rect">
            <a:avLst/>
          </a:prstGeom>
          <a:noFill/>
        </p:spPr>
        <p:txBody>
          <a:bodyPr wrap="square" rtlCol="0">
            <a:spAutoFit/>
          </a:bodyPr>
          <a:p>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主</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讲：</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江苏省镇江第一中学</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马骋</a:t>
            </a:r>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a:p>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a:p>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时</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间：</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2023</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年</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7</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月</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5</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日</a:t>
            </a:r>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p:txBody>
      </p:sp>
      <p:sp>
        <p:nvSpPr>
          <p:cNvPr id="4" name="矩形 3"/>
          <p:cNvSpPr/>
          <p:nvPr/>
        </p:nvSpPr>
        <p:spPr>
          <a:xfrm>
            <a:off x="2854960" y="2016760"/>
            <a:ext cx="5828665" cy="1198880"/>
          </a:xfrm>
          <a:prstGeom prst="rect">
            <a:avLst/>
          </a:prstGeom>
        </p:spPr>
        <p:txBody>
          <a:bodyPr wrap="square">
            <a:spAutoFit/>
          </a:bodyPr>
          <a:p>
            <a:pPr algn="dist"/>
            <a:r>
              <a:rPr lang="en-US" altLang="zh-CN"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 </a:t>
            </a:r>
            <a:r>
              <a:rPr lang="zh-CN" altLang="en-US"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二分答案</a:t>
            </a:r>
            <a:endParaRPr lang="zh-CN" altLang="en-US"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txBox="1">
            <a:spLocks noGrp="1"/>
          </p:cNvSpPr>
          <p:nvPr>
            <p:ph type="title" idx="4294967295"/>
          </p:nvPr>
        </p:nvSpPr>
        <p:spPr>
          <a:xfrm>
            <a:off x="504000" y="90889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solidFill>
                  <a:schemeClr val="tx1"/>
                </a:solidFill>
                <a:cs typeface="宋体" panose="02010600030101010101" pitchFamily="2" charset="-122"/>
                <a:sym typeface="+mn-ea"/>
              </a:rPr>
              <a:t>例</a:t>
            </a:r>
            <a:r>
              <a:rPr lang="en-US" altLang="zh-CN" sz="2800" b="1" dirty="0" smtClean="0">
                <a:solidFill>
                  <a:schemeClr val="tx1"/>
                </a:solidFill>
                <a:cs typeface="宋体" panose="02010600030101010101" pitchFamily="2" charset="-122"/>
                <a:sym typeface="+mn-ea"/>
              </a:rPr>
              <a:t>1</a:t>
            </a:r>
            <a:r>
              <a:rPr lang="zh-CN" altLang="en-US" sz="2800" b="1" dirty="0" smtClean="0">
                <a:solidFill>
                  <a:schemeClr val="tx1"/>
                </a:solidFill>
                <a:cs typeface="宋体" panose="02010600030101010101" pitchFamily="2" charset="-122"/>
                <a:sym typeface="+mn-ea"/>
              </a:rPr>
              <a:t>.求方程的根</a:t>
            </a:r>
            <a:endParaRPr lang="zh-CN" altLang="en-US" sz="2800" b="1" dirty="0" smtClean="0">
              <a:solidFill>
                <a:schemeClr val="tx1"/>
              </a:solidFill>
              <a:cs typeface="宋体" panose="02010600030101010101" pitchFamily="2" charset="-122"/>
              <a:sym typeface="+mn-ea"/>
            </a:endParaRPr>
          </a:p>
        </p:txBody>
      </p:sp>
      <p:sp>
        <p:nvSpPr>
          <p:cNvPr id="22531" name="内容占位符 2"/>
          <p:cNvSpPr>
            <a:spLocks noGrp="1"/>
          </p:cNvSpPr>
          <p:nvPr>
            <p:ph idx="4294967295"/>
          </p:nvPr>
        </p:nvSpPr>
        <p:spPr>
          <a:xfrm>
            <a:off x="504190" y="1979930"/>
            <a:ext cx="7012940" cy="2865120"/>
          </a:xfrm>
        </p:spPr>
        <p:txBody>
          <a:bodyPr vert="horz" wrap="square" lIns="91440" tIns="45720" rIns="91440" bIns="45720" anchor="t" anchorCtr="0">
            <a:normAutofit lnSpcReduction="20000"/>
          </a:bodyPr>
          <a:p>
            <a:pPr marL="0" indent="0" fontAlgn="auto">
              <a:lnSpc>
                <a:spcPct val="180000"/>
              </a:lnSpc>
              <a:spcBef>
                <a:spcPts val="0"/>
              </a:spcBef>
              <a:spcAft>
                <a:spcPts val="0"/>
              </a:spcAft>
              <a:buNone/>
            </a:pPr>
            <a:r>
              <a:rPr sz="2000" b="1" dirty="0">
                <a:solidFill>
                  <a:schemeClr val="tx1"/>
                </a:solidFill>
                <a:latin typeface="楷体" panose="02010609060101010101" charset="-122"/>
                <a:ea typeface="楷体" panose="02010609060101010101" charset="-122"/>
                <a:cs typeface="楷体" panose="02010609060101010101" charset="-122"/>
              </a:rPr>
              <a:t>求方程的根：f(x) = </a:t>
            </a:r>
            <a:r>
              <a:rPr lang="en-US" sz="2000" b="1" dirty="0">
                <a:solidFill>
                  <a:schemeClr val="tx1"/>
                </a:solidFill>
                <a:latin typeface="楷体" panose="02010609060101010101" charset="-122"/>
                <a:ea typeface="楷体" panose="02010609060101010101" charset="-122"/>
                <a:cs typeface="楷体" panose="02010609060101010101" charset="-122"/>
              </a:rPr>
              <a:t>a</a:t>
            </a:r>
            <a:r>
              <a:rPr sz="2000" b="1" dirty="0">
                <a:solidFill>
                  <a:schemeClr val="tx1"/>
                </a:solidFill>
                <a:latin typeface="楷体" panose="02010609060101010101" charset="-122"/>
                <a:ea typeface="楷体" panose="02010609060101010101" charset="-122"/>
                <a:cs typeface="楷体" panose="02010609060101010101" charset="-122"/>
              </a:rPr>
              <a:t>x</a:t>
            </a:r>
            <a:r>
              <a:rPr sz="2000" b="1" baseline="30000" dirty="0">
                <a:solidFill>
                  <a:schemeClr val="tx1"/>
                </a:solidFill>
                <a:latin typeface="楷体" panose="02010609060101010101" charset="-122"/>
                <a:ea typeface="楷体" panose="02010609060101010101" charset="-122"/>
                <a:cs typeface="楷体" panose="02010609060101010101" charset="-122"/>
              </a:rPr>
              <a:t>3</a:t>
            </a:r>
            <a:r>
              <a:rPr lang="en-US" sz="2000" b="1" baseline="30000" dirty="0">
                <a:solidFill>
                  <a:schemeClr val="tx1"/>
                </a:solidFill>
                <a:latin typeface="楷体" panose="02010609060101010101" charset="-122"/>
                <a:ea typeface="楷体" panose="02010609060101010101" charset="-122"/>
                <a:cs typeface="楷体" panose="02010609060101010101" charset="-122"/>
              </a:rPr>
              <a:t> </a:t>
            </a:r>
            <a:r>
              <a:rPr lang="en-US" sz="2000" b="1" dirty="0">
                <a:solidFill>
                  <a:schemeClr val="tx1"/>
                </a:solidFill>
                <a:latin typeface="楷体" panose="02010609060101010101" charset="-122"/>
                <a:ea typeface="楷体" panose="02010609060101010101" charset="-122"/>
                <a:cs typeface="楷体" panose="02010609060101010101" charset="-122"/>
              </a:rPr>
              <a:t>+ b</a:t>
            </a:r>
            <a:r>
              <a:rPr sz="2000" b="1" dirty="0">
                <a:solidFill>
                  <a:schemeClr val="tx1"/>
                </a:solidFill>
                <a:latin typeface="楷体" panose="02010609060101010101" charset="-122"/>
                <a:ea typeface="楷体" panose="02010609060101010101" charset="-122"/>
                <a:cs typeface="楷体" panose="02010609060101010101" charset="-122"/>
              </a:rPr>
              <a:t>x</a:t>
            </a:r>
            <a:r>
              <a:rPr sz="2000" b="1" baseline="30000" dirty="0">
                <a:solidFill>
                  <a:schemeClr val="tx1"/>
                </a:solidFill>
                <a:latin typeface="楷体" panose="02010609060101010101" charset="-122"/>
                <a:ea typeface="楷体" panose="02010609060101010101" charset="-122"/>
                <a:cs typeface="楷体" panose="02010609060101010101" charset="-122"/>
              </a:rPr>
              <a:t>2</a:t>
            </a:r>
            <a:r>
              <a:rPr lang="en-US" sz="2000" b="1" baseline="30000" dirty="0">
                <a:solidFill>
                  <a:schemeClr val="tx1"/>
                </a:solidFill>
                <a:latin typeface="楷体" panose="02010609060101010101" charset="-122"/>
                <a:ea typeface="楷体" panose="02010609060101010101" charset="-122"/>
                <a:cs typeface="楷体" panose="02010609060101010101" charset="-122"/>
              </a:rPr>
              <a:t> </a:t>
            </a:r>
            <a:r>
              <a:rPr sz="2000" b="1" dirty="0">
                <a:solidFill>
                  <a:schemeClr val="tx1"/>
                </a:solidFill>
                <a:latin typeface="楷体" panose="02010609060101010101" charset="-122"/>
                <a:ea typeface="楷体" panose="02010609060101010101" charset="-122"/>
                <a:cs typeface="楷体" panose="02010609060101010101" charset="-122"/>
              </a:rPr>
              <a:t>+ </a:t>
            </a:r>
            <a:r>
              <a:rPr lang="en-US" sz="2000" b="1" dirty="0">
                <a:solidFill>
                  <a:schemeClr val="tx1"/>
                </a:solidFill>
                <a:latin typeface="楷体" panose="02010609060101010101" charset="-122"/>
                <a:ea typeface="楷体" panose="02010609060101010101" charset="-122"/>
                <a:cs typeface="楷体" panose="02010609060101010101" charset="-122"/>
              </a:rPr>
              <a:t>c</a:t>
            </a:r>
            <a:r>
              <a:rPr sz="2000" b="1" dirty="0">
                <a:solidFill>
                  <a:schemeClr val="tx1"/>
                </a:solidFill>
                <a:latin typeface="楷体" panose="02010609060101010101" charset="-122"/>
                <a:ea typeface="楷体" panose="02010609060101010101" charset="-122"/>
                <a:cs typeface="楷体" panose="02010609060101010101" charset="-122"/>
              </a:rPr>
              <a:t>x </a:t>
            </a:r>
            <a:r>
              <a:rPr lang="en-US" sz="2000" b="1" dirty="0">
                <a:solidFill>
                  <a:schemeClr val="tx1"/>
                </a:solidFill>
                <a:latin typeface="楷体" panose="02010609060101010101" charset="-122"/>
                <a:ea typeface="楷体" panose="02010609060101010101" charset="-122"/>
                <a:cs typeface="楷体" panose="02010609060101010101" charset="-122"/>
              </a:rPr>
              <a:t>+ d</a:t>
            </a:r>
            <a:r>
              <a:rPr sz="2000" b="1" dirty="0">
                <a:solidFill>
                  <a:schemeClr val="tx1"/>
                </a:solidFill>
                <a:latin typeface="楷体" panose="02010609060101010101" charset="-122"/>
                <a:ea typeface="楷体" panose="02010609060101010101" charset="-122"/>
                <a:cs typeface="楷体" panose="02010609060101010101" charset="-122"/>
              </a:rPr>
              <a:t> = 0。</a:t>
            </a:r>
            <a:endParaRPr sz="2000" b="1" dirty="0">
              <a:solidFill>
                <a:schemeClr val="tx1"/>
              </a:solidFill>
              <a:latin typeface="楷体" panose="02010609060101010101" charset="-122"/>
              <a:ea typeface="楷体" panose="02010609060101010101" charset="-122"/>
              <a:cs typeface="楷体" panose="02010609060101010101" charset="-122"/>
            </a:endParaRPr>
          </a:p>
          <a:p>
            <a:pPr marL="0" indent="0" fontAlgn="auto">
              <a:lnSpc>
                <a:spcPct val="180000"/>
              </a:lnSpc>
              <a:spcBef>
                <a:spcPts val="0"/>
              </a:spcBef>
              <a:spcAft>
                <a:spcPts val="0"/>
              </a:spcAft>
              <a:buNone/>
            </a:pPr>
            <a:r>
              <a:rPr sz="2000" b="1" dirty="0">
                <a:solidFill>
                  <a:schemeClr val="tx1"/>
                </a:solidFill>
                <a:latin typeface="楷体" panose="02010609060101010101" charset="-122"/>
                <a:ea typeface="楷体" panose="02010609060101010101" charset="-122"/>
                <a:cs typeface="楷体" panose="02010609060101010101" charset="-122"/>
              </a:rPr>
              <a:t>给出该方程中各项的系数（a,b,c,d均为实数）并约定该方程存在三个不同实根（根的范围在 −100 至 100 之间），且根与根之差的绝对值≥1。要求由小到大依次在同一行输出这三个实根（根与根之间留有空格），并精确到小数点后</a:t>
            </a:r>
            <a:r>
              <a:rPr lang="en-US" sz="2000" b="1" dirty="0">
                <a:solidFill>
                  <a:schemeClr val="tx1"/>
                </a:solidFill>
                <a:latin typeface="楷体" panose="02010609060101010101" charset="-122"/>
                <a:ea typeface="楷体" panose="02010609060101010101" charset="-122"/>
                <a:cs typeface="楷体" panose="02010609060101010101" charset="-122"/>
              </a:rPr>
              <a:t> </a:t>
            </a:r>
            <a:r>
              <a:rPr sz="2000" b="1" dirty="0">
                <a:solidFill>
                  <a:schemeClr val="tx1"/>
                </a:solidFill>
                <a:latin typeface="楷体" panose="02010609060101010101" charset="-122"/>
                <a:ea typeface="楷体" panose="02010609060101010101" charset="-122"/>
                <a:cs typeface="楷体" panose="02010609060101010101" charset="-122"/>
              </a:rPr>
              <a:t>2 位。</a:t>
            </a:r>
            <a:endParaRPr sz="2000" b="1" dirty="0">
              <a:solidFill>
                <a:schemeClr val="tx1"/>
              </a:solidFill>
              <a:latin typeface="楷体" panose="02010609060101010101" charset="-122"/>
              <a:ea typeface="楷体" panose="02010609060101010101" charset="-122"/>
              <a:cs typeface="楷体" panose="02010609060101010101" charset="-122"/>
            </a:endParaRPr>
          </a:p>
        </p:txBody>
      </p:sp>
      <p:pic>
        <p:nvPicPr>
          <p:cNvPr id="14339" name="Picture 5" descr="http://t0.gstatic.com/images?q=tbn:ANd9GcR7ihLuanA2CqyAV2INPRtHdfhW-U219E2o0JHnhamgiqKSB67lXw"/>
          <p:cNvPicPr>
            <a:picLocks noChangeAspect="1"/>
          </p:cNvPicPr>
          <p:nvPr/>
        </p:nvPicPr>
        <p:blipFill>
          <a:blip r:embed="rId1"/>
          <a:stretch>
            <a:fillRect/>
          </a:stretch>
        </p:blipFill>
        <p:spPr>
          <a:xfrm>
            <a:off x="8255000" y="2204720"/>
            <a:ext cx="3286125" cy="29527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Rectangle 3"/>
          <p:cNvSpPr>
            <a:spLocks noGrp="1"/>
          </p:cNvSpPr>
          <p:nvPr>
            <p:ph idx="4294967295"/>
          </p:nvPr>
        </p:nvSpPr>
        <p:spPr>
          <a:xfrm>
            <a:off x="504190" y="1980000"/>
            <a:ext cx="11244580" cy="3771900"/>
          </a:xfrm>
        </p:spPr>
        <p:txBody>
          <a:bodyPr vert="horz" wrap="square" lIns="91440" tIns="45720" rIns="91440" bIns="45720" anchor="t" anchorCtr="0">
            <a:noAutofit/>
          </a:bodyPr>
          <a:p>
            <a:pPr marL="0" indent="0" fontAlgn="auto">
              <a:lnSpc>
                <a:spcPct val="100000"/>
              </a:lnSpc>
              <a:spcBef>
                <a:spcPts val="0"/>
              </a:spcBef>
              <a:spcAft>
                <a:spcPts val="0"/>
              </a:spcAft>
              <a:buNone/>
            </a:pPr>
            <a:r>
              <a:rPr sz="2000" b="1" dirty="0">
                <a:latin typeface="楷体" panose="02010609060101010101" charset="-122"/>
                <a:ea typeface="楷体" panose="02010609060101010101" charset="-122"/>
                <a:cs typeface="楷体" panose="02010609060101010101" charset="-122"/>
                <a:sym typeface="+mn-ea"/>
              </a:rPr>
              <a:t>【问题分析】</a:t>
            </a:r>
            <a:endParaRPr sz="2000" b="1" dirty="0">
              <a:latin typeface="楷体" panose="02010609060101010101" charset="-122"/>
              <a:ea typeface="楷体" panose="02010609060101010101" charset="-122"/>
              <a:cs typeface="楷体" panose="02010609060101010101" charset="-122"/>
              <a:sym typeface="+mn-ea"/>
            </a:endParaRPr>
          </a:p>
          <a:p>
            <a:pPr marL="0" indent="0" fontAlgn="auto">
              <a:lnSpc>
                <a:spcPct val="150000"/>
              </a:lnSpc>
              <a:spcBef>
                <a:spcPts val="0"/>
              </a:spcBef>
              <a:spcAft>
                <a:spcPts val="0"/>
              </a:spcAft>
              <a:buNone/>
            </a:pPr>
            <a:r>
              <a:rPr sz="2000" b="1" dirty="0">
                <a:latin typeface="楷体" panose="02010609060101010101" charset="-122"/>
                <a:ea typeface="楷体" panose="02010609060101010101" charset="-122"/>
                <a:cs typeface="楷体" panose="02010609060101010101" charset="-122"/>
                <a:sym typeface="+mn-ea"/>
              </a:rPr>
              <a:t>枚举根的值域中的每一个整数x(-100≤x≤100)。由于根与根之差的绝对值≥1，因此设定搜索区间[x1，</a:t>
            </a:r>
            <a:r>
              <a:rPr sz="2000" b="1" dirty="0">
                <a:latin typeface="楷体" panose="02010609060101010101" charset="-122"/>
                <a:ea typeface="楷体" panose="02010609060101010101" charset="-122"/>
                <a:cs typeface="楷体" panose="02010609060101010101" charset="-122"/>
                <a:sym typeface="+mn-ea"/>
              </a:rPr>
              <a:t>x2</a:t>
            </a:r>
            <a:r>
              <a:rPr lang="en-US" sz="2000" b="1" dirty="0">
                <a:latin typeface="楷体" panose="02010609060101010101" charset="-122"/>
                <a:ea typeface="楷体" panose="02010609060101010101" charset="-122"/>
                <a:cs typeface="楷体" panose="02010609060101010101" charset="-122"/>
                <a:sym typeface="+mn-ea"/>
              </a:rPr>
              <a:t>)</a:t>
            </a:r>
            <a:r>
              <a:rPr sz="2000" b="1" dirty="0">
                <a:latin typeface="楷体" panose="02010609060101010101" charset="-122"/>
                <a:ea typeface="楷体" panose="02010609060101010101" charset="-122"/>
                <a:cs typeface="楷体" panose="02010609060101010101" charset="-122"/>
                <a:sym typeface="+mn-ea"/>
              </a:rPr>
              <a:t>，其中x1=x，x2=x+1。若</a:t>
            </a:r>
            <a:endParaRPr sz="2000" b="1" dirty="0">
              <a:latin typeface="楷体" panose="02010609060101010101" charset="-122"/>
              <a:ea typeface="楷体" panose="02010609060101010101" charset="-122"/>
              <a:cs typeface="楷体" panose="02010609060101010101" charset="-122"/>
            </a:endParaRPr>
          </a:p>
          <a:p>
            <a:pPr marL="0" indent="0" fontAlgn="auto">
              <a:lnSpc>
                <a:spcPct val="150000"/>
              </a:lnSpc>
              <a:spcBef>
                <a:spcPts val="0"/>
              </a:spcBef>
              <a:spcAft>
                <a:spcPts val="0"/>
              </a:spcAft>
              <a:buNone/>
            </a:pPr>
            <a:r>
              <a:rPr sz="2000" b="1" dirty="0">
                <a:latin typeface="楷体" panose="02010609060101010101" charset="-122"/>
                <a:ea typeface="楷体" panose="02010609060101010101" charset="-122"/>
                <a:cs typeface="楷体" panose="02010609060101010101" charset="-122"/>
                <a:sym typeface="+mn-ea"/>
              </a:rPr>
              <a:t>⑴</a:t>
            </a:r>
            <a:r>
              <a:rPr lang="en-US" sz="2000" b="1" dirty="0">
                <a:latin typeface="楷体" panose="02010609060101010101" charset="-122"/>
                <a:ea typeface="楷体" panose="02010609060101010101" charset="-122"/>
                <a:cs typeface="楷体" panose="02010609060101010101" charset="-122"/>
                <a:sym typeface="+mn-ea"/>
              </a:rPr>
              <a:t> </a:t>
            </a:r>
            <a:r>
              <a:rPr sz="2000" b="1" dirty="0">
                <a:latin typeface="楷体" panose="02010609060101010101" charset="-122"/>
                <a:ea typeface="楷体" panose="02010609060101010101" charset="-122"/>
                <a:cs typeface="楷体" panose="02010609060101010101" charset="-122"/>
                <a:sym typeface="+mn-ea"/>
              </a:rPr>
              <a:t>f(x1)=0，则确定x1为f(x)的根；</a:t>
            </a:r>
            <a:endParaRPr sz="2000" b="1" dirty="0">
              <a:latin typeface="楷体" panose="02010609060101010101" charset="-122"/>
              <a:ea typeface="楷体" panose="02010609060101010101" charset="-122"/>
              <a:cs typeface="楷体" panose="02010609060101010101" charset="-122"/>
            </a:endParaRPr>
          </a:p>
          <a:p>
            <a:pPr marL="0" indent="0" fontAlgn="auto">
              <a:lnSpc>
                <a:spcPct val="150000"/>
              </a:lnSpc>
              <a:spcBef>
                <a:spcPts val="0"/>
              </a:spcBef>
              <a:spcAft>
                <a:spcPts val="0"/>
              </a:spcAft>
              <a:buNone/>
            </a:pPr>
            <a:r>
              <a:rPr sz="2000" b="1" dirty="0">
                <a:latin typeface="楷体" panose="02010609060101010101" charset="-122"/>
                <a:ea typeface="楷体" panose="02010609060101010101" charset="-122"/>
                <a:cs typeface="楷体" panose="02010609060101010101" charset="-122"/>
                <a:sym typeface="+mn-ea"/>
              </a:rPr>
              <a:t>⑵</a:t>
            </a:r>
            <a:r>
              <a:rPr lang="en-US" sz="2000" b="1" dirty="0">
                <a:latin typeface="楷体" panose="02010609060101010101" charset="-122"/>
                <a:ea typeface="楷体" panose="02010609060101010101" charset="-122"/>
                <a:cs typeface="楷体" panose="02010609060101010101" charset="-122"/>
                <a:sym typeface="+mn-ea"/>
              </a:rPr>
              <a:t> </a:t>
            </a:r>
            <a:r>
              <a:rPr sz="2000" b="1" dirty="0">
                <a:latin typeface="楷体" panose="02010609060101010101" charset="-122"/>
                <a:ea typeface="楷体" panose="02010609060101010101" charset="-122"/>
                <a:cs typeface="楷体" panose="02010609060101010101" charset="-122"/>
                <a:sym typeface="+mn-ea"/>
              </a:rPr>
              <a:t>f(x1)*f(x2)&gt;0，则确定根x不在区间[x1，x2</a:t>
            </a:r>
            <a:r>
              <a:rPr lang="en-US" sz="2000" b="1" dirty="0">
                <a:latin typeface="楷体" panose="02010609060101010101" charset="-122"/>
                <a:ea typeface="楷体" panose="02010609060101010101" charset="-122"/>
                <a:cs typeface="楷体" panose="02010609060101010101" charset="-122"/>
                <a:sym typeface="+mn-ea"/>
              </a:rPr>
              <a:t>)</a:t>
            </a:r>
            <a:r>
              <a:rPr sz="2000" b="1" dirty="0">
                <a:latin typeface="楷体" panose="02010609060101010101" charset="-122"/>
                <a:ea typeface="楷体" panose="02010609060101010101" charset="-122"/>
                <a:cs typeface="楷体" panose="02010609060101010101" charset="-122"/>
                <a:sym typeface="+mn-ea"/>
              </a:rPr>
              <a:t>内，设定[x2，x2+1</a:t>
            </a:r>
            <a:r>
              <a:rPr lang="en-US" sz="2000" b="1" dirty="0">
                <a:latin typeface="楷体" panose="02010609060101010101" charset="-122"/>
                <a:ea typeface="楷体" panose="02010609060101010101" charset="-122"/>
                <a:cs typeface="楷体" panose="02010609060101010101" charset="-122"/>
                <a:sym typeface="+mn-ea"/>
              </a:rPr>
              <a:t>)</a:t>
            </a:r>
            <a:r>
              <a:rPr sz="2000" b="1" dirty="0">
                <a:latin typeface="楷体" panose="02010609060101010101" charset="-122"/>
                <a:ea typeface="楷体" panose="02010609060101010101" charset="-122"/>
                <a:cs typeface="楷体" panose="02010609060101010101" charset="-122"/>
                <a:sym typeface="+mn-ea"/>
              </a:rPr>
              <a:t>为下一个搜索区间</a:t>
            </a:r>
            <a:r>
              <a:rPr lang="zh-CN" sz="2000" b="1" dirty="0">
                <a:latin typeface="楷体" panose="02010609060101010101" charset="-122"/>
                <a:ea typeface="楷体" panose="02010609060101010101" charset="-122"/>
                <a:cs typeface="楷体" panose="02010609060101010101" charset="-122"/>
                <a:sym typeface="+mn-ea"/>
              </a:rPr>
              <a:t>；</a:t>
            </a:r>
            <a:endParaRPr sz="2000" b="1" dirty="0">
              <a:latin typeface="楷体" panose="02010609060101010101" charset="-122"/>
              <a:ea typeface="楷体" panose="02010609060101010101" charset="-122"/>
              <a:cs typeface="楷体" panose="02010609060101010101" charset="-122"/>
            </a:endParaRPr>
          </a:p>
          <a:p>
            <a:pPr marL="0" indent="0" fontAlgn="auto">
              <a:lnSpc>
                <a:spcPct val="150000"/>
              </a:lnSpc>
              <a:spcBef>
                <a:spcPts val="0"/>
              </a:spcBef>
              <a:spcAft>
                <a:spcPts val="0"/>
              </a:spcAft>
              <a:buNone/>
            </a:pPr>
            <a:r>
              <a:rPr sz="2000" b="1" dirty="0">
                <a:latin typeface="楷体" panose="02010609060101010101" charset="-122"/>
                <a:ea typeface="楷体" panose="02010609060101010101" charset="-122"/>
                <a:cs typeface="楷体" panose="02010609060101010101" charset="-122"/>
                <a:sym typeface="+mn-ea"/>
              </a:rPr>
              <a:t>⑶</a:t>
            </a:r>
            <a:r>
              <a:rPr lang="en-US" sz="2000" b="1" dirty="0">
                <a:latin typeface="楷体" panose="02010609060101010101" charset="-122"/>
                <a:ea typeface="楷体" panose="02010609060101010101" charset="-122"/>
                <a:cs typeface="楷体" panose="02010609060101010101" charset="-122"/>
                <a:sym typeface="+mn-ea"/>
              </a:rPr>
              <a:t> </a:t>
            </a:r>
            <a:r>
              <a:rPr sz="2000" b="1" dirty="0">
                <a:latin typeface="楷体" panose="02010609060101010101" charset="-122"/>
                <a:ea typeface="楷体" panose="02010609060101010101" charset="-122"/>
                <a:cs typeface="楷体" panose="02010609060101010101" charset="-122"/>
                <a:sym typeface="+mn-ea"/>
              </a:rPr>
              <a:t>f(x1)*f(x2)&lt;0，则确定根x在区间[x1，x2</a:t>
            </a:r>
            <a:r>
              <a:rPr lang="en-US" sz="2000" b="1" dirty="0">
                <a:latin typeface="楷体" panose="02010609060101010101" charset="-122"/>
                <a:ea typeface="楷体" panose="02010609060101010101" charset="-122"/>
                <a:cs typeface="楷体" panose="02010609060101010101" charset="-122"/>
                <a:sym typeface="+mn-ea"/>
              </a:rPr>
              <a:t>)</a:t>
            </a:r>
            <a:r>
              <a:rPr sz="2000" b="1" dirty="0">
                <a:latin typeface="楷体" panose="02010609060101010101" charset="-122"/>
                <a:ea typeface="楷体" panose="02010609060101010101" charset="-122"/>
                <a:cs typeface="楷体" panose="02010609060101010101" charset="-122"/>
                <a:sym typeface="+mn-ea"/>
              </a:rPr>
              <a:t>内。</a:t>
            </a:r>
            <a:endParaRPr sz="2000" b="1" dirty="0">
              <a:latin typeface="楷体" panose="02010609060101010101" charset="-122"/>
              <a:ea typeface="楷体" panose="02010609060101010101" charset="-122"/>
              <a:cs typeface="楷体" panose="02010609060101010101" charset="-122"/>
            </a:endParaRPr>
          </a:p>
          <a:p>
            <a:pPr marL="0" indent="508000" fontAlgn="auto">
              <a:lnSpc>
                <a:spcPct val="150000"/>
              </a:lnSpc>
              <a:spcBef>
                <a:spcPts val="0"/>
              </a:spcBef>
              <a:spcAft>
                <a:spcPts val="0"/>
              </a:spcAft>
              <a:buNone/>
              <a:extLst>
                <a:ext uri="{35155182-B16C-46BC-9424-99874614C6A1}">
                  <wpsdc:indentchars xmlns:wpsdc="http://www.wps.cn/officeDocument/2017/drawingmlCustomData" val="200" checksum="282533468"/>
                </a:ext>
              </a:extLst>
            </a:pPr>
            <a:r>
              <a:rPr sz="2000" b="1" dirty="0">
                <a:latin typeface="楷体" panose="02010609060101010101" charset="-122"/>
                <a:ea typeface="楷体" panose="02010609060101010101" charset="-122"/>
                <a:cs typeface="楷体" panose="02010609060101010101" charset="-122"/>
                <a:sym typeface="+mn-ea"/>
              </a:rPr>
              <a:t>如果确定根x在区间[x1，x2</a:t>
            </a:r>
            <a:r>
              <a:rPr lang="en-US" sz="2000" b="1" dirty="0">
                <a:latin typeface="楷体" panose="02010609060101010101" charset="-122"/>
                <a:ea typeface="楷体" panose="02010609060101010101" charset="-122"/>
                <a:cs typeface="楷体" panose="02010609060101010101" charset="-122"/>
                <a:sym typeface="+mn-ea"/>
              </a:rPr>
              <a:t>)</a:t>
            </a:r>
            <a:r>
              <a:rPr sz="2000" b="1" dirty="0">
                <a:latin typeface="楷体" panose="02010609060101010101" charset="-122"/>
                <a:ea typeface="楷体" panose="02010609060101010101" charset="-122"/>
                <a:cs typeface="楷体" panose="02010609060101010101" charset="-122"/>
                <a:sym typeface="+mn-ea"/>
              </a:rPr>
              <a:t>内的话（</a:t>
            </a:r>
            <a:r>
              <a:rPr lang="en-US" sz="2000" b="1" dirty="0">
                <a:latin typeface="楷体" panose="02010609060101010101" charset="-122"/>
                <a:ea typeface="楷体" panose="02010609060101010101" charset="-122"/>
                <a:cs typeface="楷体" panose="02010609060101010101" charset="-122"/>
                <a:sym typeface="+mn-ea"/>
              </a:rPr>
              <a:t> </a:t>
            </a:r>
            <a:r>
              <a:rPr sz="2000" b="1" dirty="0">
                <a:latin typeface="楷体" panose="02010609060101010101" charset="-122"/>
                <a:ea typeface="楷体" panose="02010609060101010101" charset="-122"/>
                <a:cs typeface="楷体" panose="02010609060101010101" charset="-122"/>
                <a:sym typeface="+mn-ea"/>
              </a:rPr>
              <a:t>f(x1)*f(x2)&lt;0</a:t>
            </a:r>
            <a:r>
              <a:rPr lang="en-US" sz="2000" b="1" dirty="0">
                <a:latin typeface="楷体" panose="02010609060101010101" charset="-122"/>
                <a:ea typeface="楷体" panose="02010609060101010101" charset="-122"/>
                <a:cs typeface="楷体" panose="02010609060101010101" charset="-122"/>
                <a:sym typeface="+mn-ea"/>
              </a:rPr>
              <a:t> </a:t>
            </a:r>
            <a:r>
              <a:rPr sz="2000" b="1" dirty="0">
                <a:latin typeface="楷体" panose="02010609060101010101" charset="-122"/>
                <a:ea typeface="楷体" panose="02010609060101010101" charset="-122"/>
                <a:cs typeface="楷体" panose="02010609060101010101" charset="-122"/>
                <a:sym typeface="+mn-ea"/>
              </a:rPr>
              <a:t>），</a:t>
            </a:r>
            <a:r>
              <a:rPr lang="zh-CN" sz="2000" b="1" dirty="0">
                <a:latin typeface="楷体" panose="02010609060101010101" charset="-122"/>
                <a:ea typeface="楷体" panose="02010609060101010101" charset="-122"/>
                <a:cs typeface="楷体" panose="02010609060101010101" charset="-122"/>
                <a:sym typeface="+mn-ea"/>
              </a:rPr>
              <a:t>可以</a:t>
            </a:r>
            <a:r>
              <a:rPr sz="2000" b="1" dirty="0">
                <a:latin typeface="楷体" panose="02010609060101010101" charset="-122"/>
                <a:ea typeface="楷体" panose="02010609060101010101" charset="-122"/>
                <a:cs typeface="楷体" panose="02010609060101010101" charset="-122"/>
                <a:sym typeface="+mn-ea"/>
              </a:rPr>
              <a:t>采用二分法</a:t>
            </a:r>
            <a:r>
              <a:rPr lang="zh-CN" sz="2000" b="1" dirty="0">
                <a:latin typeface="楷体" panose="02010609060101010101" charset="-122"/>
                <a:ea typeface="楷体" panose="02010609060101010101" charset="-122"/>
                <a:cs typeface="楷体" panose="02010609060101010101" charset="-122"/>
                <a:sym typeface="+mn-ea"/>
              </a:rPr>
              <a:t>求得</a:t>
            </a:r>
            <a:r>
              <a:rPr sz="2000" b="1" dirty="0">
                <a:latin typeface="楷体" panose="02010609060101010101" charset="-122"/>
                <a:ea typeface="楷体" panose="02010609060101010101" charset="-122"/>
                <a:cs typeface="楷体" panose="02010609060101010101" charset="-122"/>
                <a:sym typeface="+mn-ea"/>
              </a:rPr>
              <a:t>在该区间找到根的确切位置。</a:t>
            </a:r>
            <a:endParaRPr sz="2000" b="1" dirty="0">
              <a:solidFill>
                <a:schemeClr val="tx1"/>
              </a:solidFill>
              <a:latin typeface="楷体" panose="02010609060101010101" charset="-122"/>
              <a:ea typeface="楷体" panose="02010609060101010101" charset="-122"/>
              <a:cs typeface="楷体" panose="02010609060101010101" charset="-122"/>
            </a:endParaRPr>
          </a:p>
        </p:txBody>
      </p:sp>
      <p:sp>
        <p:nvSpPr>
          <p:cNvPr id="22530" name="标题 1"/>
          <p:cNvSpPr txBox="1">
            <a:spLocks noGrp="1"/>
          </p:cNvSpPr>
          <p:nvPr/>
        </p:nvSpPr>
        <p:spPr>
          <a:xfrm>
            <a:off x="504000" y="90889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solidFill>
                  <a:schemeClr val="tx1"/>
                </a:solidFill>
                <a:cs typeface="宋体" panose="02010600030101010101" pitchFamily="2" charset="-122"/>
                <a:sym typeface="+mn-ea"/>
              </a:rPr>
              <a:t>例</a:t>
            </a:r>
            <a:r>
              <a:rPr lang="en-US" altLang="zh-CN" sz="2800" b="1" dirty="0" smtClean="0">
                <a:solidFill>
                  <a:schemeClr val="tx1"/>
                </a:solidFill>
                <a:cs typeface="宋体" panose="02010600030101010101" pitchFamily="2" charset="-122"/>
                <a:sym typeface="+mn-ea"/>
              </a:rPr>
              <a:t>1</a:t>
            </a:r>
            <a:r>
              <a:rPr lang="zh-CN" altLang="en-US" sz="2800" b="1" dirty="0" smtClean="0">
                <a:solidFill>
                  <a:schemeClr val="tx1"/>
                </a:solidFill>
                <a:cs typeface="宋体" panose="02010600030101010101" pitchFamily="2" charset="-122"/>
                <a:sym typeface="+mn-ea"/>
              </a:rPr>
              <a:t>.求方程的根</a:t>
            </a:r>
            <a:endParaRPr lang="zh-CN" altLang="en-US" sz="2800" b="1" dirty="0" smtClean="0">
              <a:solidFill>
                <a:schemeClr val="tx1"/>
              </a:solidFill>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txBox="1">
            <a:spLocks noGrp="1"/>
          </p:cNvSpPr>
          <p:nvPr>
            <p:ph type="title" idx="4294967295"/>
          </p:nvPr>
        </p:nvSpPr>
        <p:spPr>
          <a:xfrm>
            <a:off x="504000" y="900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cs typeface="宋体" panose="02010600030101010101" pitchFamily="2" charset="-122"/>
                <a:sym typeface="+mn-ea"/>
              </a:rPr>
              <a:t>二分答案</a:t>
            </a:r>
            <a:endParaRPr lang="zh-CN" altLang="en-US" sz="2800" b="1" dirty="0" smtClean="0">
              <a:cs typeface="宋体" panose="02010600030101010101" pitchFamily="2" charset="-122"/>
              <a:sym typeface="+mn-ea"/>
            </a:endParaRPr>
          </a:p>
        </p:txBody>
      </p:sp>
      <p:sp>
        <p:nvSpPr>
          <p:cNvPr id="21507" name="Rectangle 3"/>
          <p:cNvSpPr>
            <a:spLocks noGrp="1"/>
          </p:cNvSpPr>
          <p:nvPr>
            <p:ph idx="4294967295"/>
          </p:nvPr>
        </p:nvSpPr>
        <p:spPr>
          <a:xfrm>
            <a:off x="504000" y="2202180"/>
            <a:ext cx="10885170" cy="3556000"/>
          </a:xfrm>
        </p:spPr>
        <p:txBody>
          <a:bodyPr vert="horz" wrap="square" lIns="91440" tIns="45720" rIns="91440" bIns="45720" anchor="t" anchorCtr="0"/>
          <a:p>
            <a:pPr eaLnBrk="1" hangingPunct="1">
              <a:lnSpc>
                <a:spcPct val="100000"/>
              </a:lnSpc>
              <a:spcAft>
                <a:spcPts val="0"/>
              </a:spcAft>
              <a:buNone/>
            </a:pPr>
            <a:r>
              <a:rPr lang="zh-CN" altLang="en-US" sz="2000" b="1" dirty="0">
                <a:solidFill>
                  <a:schemeClr val="tx1"/>
                </a:solidFill>
                <a:cs typeface="宋体" panose="02010600030101010101" pitchFamily="2" charset="-122"/>
              </a:rPr>
              <a:t>在答案可能值区间内，利用二分枚举，判断值是否满足要求，不断逼近答案，最终得到答案。</a:t>
            </a:r>
            <a:endParaRPr lang="zh-CN" altLang="en-US" sz="2000" b="1" dirty="0">
              <a:solidFill>
                <a:schemeClr val="tx1"/>
              </a:solidFill>
              <a:cs typeface="宋体" panose="02010600030101010101" pitchFamily="2" charset="-122"/>
            </a:endParaRPr>
          </a:p>
          <a:p>
            <a:pPr eaLnBrk="1" hangingPunct="1">
              <a:buNone/>
            </a:pPr>
            <a:r>
              <a:rPr lang="zh-CN" altLang="en-US" sz="2000" b="1" dirty="0">
                <a:solidFill>
                  <a:schemeClr val="tx1"/>
                </a:solidFill>
                <a:cs typeface="宋体" panose="02010600030101010101" pitchFamily="2" charset="-122"/>
              </a:rPr>
              <a:t>通过二分答案，</a:t>
            </a:r>
            <a:r>
              <a:rPr lang="zh-CN" altLang="en-US" sz="2000" b="1" dirty="0">
                <a:sym typeface="+mn-ea"/>
              </a:rPr>
              <a:t>可以将最优性问题转化为可行性问题。</a:t>
            </a:r>
            <a:endParaRPr lang="zh-CN" altLang="en-US" sz="2000" b="1" dirty="0">
              <a:solidFill>
                <a:schemeClr val="tx1"/>
              </a:solidFill>
              <a:cs typeface="宋体" panose="02010600030101010101" pitchFamily="2" charset="-122"/>
            </a:endParaRPr>
          </a:p>
          <a:p>
            <a:pPr eaLnBrk="1" hangingPunct="1">
              <a:buNone/>
            </a:pPr>
            <a:r>
              <a:rPr lang="zh-CN" altLang="en-US" sz="2000" b="1" dirty="0">
                <a:solidFill>
                  <a:schemeClr val="tx1"/>
                </a:solidFill>
                <a:cs typeface="宋体" panose="02010600030101010101" pitchFamily="2" charset="-122"/>
              </a:rPr>
              <a:t>适合使用二分答案的题目一般满足以下特征：</a:t>
            </a:r>
            <a:endParaRPr lang="zh-CN" altLang="en-US" sz="2000" b="1" dirty="0">
              <a:solidFill>
                <a:schemeClr val="tx1"/>
              </a:solidFill>
              <a:cs typeface="宋体" panose="02010600030101010101" pitchFamily="2" charset="-122"/>
            </a:endParaRPr>
          </a:p>
          <a:p>
            <a:pPr eaLnBrk="1" hangingPunct="1">
              <a:buNone/>
            </a:pPr>
            <a:r>
              <a:rPr lang="en-US" altLang="zh-CN" sz="2000" b="1" dirty="0">
                <a:solidFill>
                  <a:schemeClr val="tx1"/>
                </a:solidFill>
                <a:cs typeface="宋体" panose="02010600030101010101" pitchFamily="2" charset="-122"/>
              </a:rPr>
              <a:t>1</a:t>
            </a:r>
            <a:r>
              <a:rPr lang="en-US" altLang="zh-CN" sz="2000" b="1" dirty="0">
                <a:sym typeface="+mn-ea"/>
              </a:rPr>
              <a:t>. 当且仅当答案的范围已知且具有单调性</a:t>
            </a:r>
            <a:r>
              <a:rPr lang="zh-CN" altLang="en-US" sz="2000" b="1" dirty="0">
                <a:sym typeface="+mn-ea"/>
              </a:rPr>
              <a:t>，标志是</a:t>
            </a:r>
            <a:r>
              <a:rPr lang="zh-CN" altLang="en-US" sz="2000" b="1" dirty="0">
                <a:solidFill>
                  <a:schemeClr val="tx1"/>
                </a:solidFill>
                <a:cs typeface="宋体" panose="02010600030101010101" pitchFamily="2" charset="-122"/>
              </a:rPr>
              <a:t>要求</a:t>
            </a:r>
            <a:r>
              <a:rPr lang="en-US" altLang="zh-CN" sz="2000" b="1" dirty="0">
                <a:solidFill>
                  <a:schemeClr val="tx1"/>
                </a:solidFill>
                <a:cs typeface="宋体" panose="02010600030101010101" pitchFamily="2" charset="-122"/>
              </a:rPr>
              <a:t>“</a:t>
            </a:r>
            <a:r>
              <a:rPr lang="zh-CN" altLang="en-US" sz="2000" b="1" dirty="0">
                <a:solidFill>
                  <a:schemeClr val="tx1"/>
                </a:solidFill>
                <a:cs typeface="宋体" panose="02010600030101010101" pitchFamily="2" charset="-122"/>
              </a:rPr>
              <a:t>最小值最大化</a:t>
            </a:r>
            <a:r>
              <a:rPr lang="en-US" altLang="zh-CN" sz="2000" b="1" dirty="0">
                <a:solidFill>
                  <a:schemeClr val="tx1"/>
                </a:solidFill>
                <a:cs typeface="宋体" panose="02010600030101010101" pitchFamily="2" charset="-122"/>
              </a:rPr>
              <a:t>”</a:t>
            </a:r>
            <a:r>
              <a:rPr lang="zh-CN" altLang="en-US" sz="2000" b="1" dirty="0">
                <a:solidFill>
                  <a:schemeClr val="tx1"/>
                </a:solidFill>
                <a:cs typeface="宋体" panose="02010600030101010101" pitchFamily="2" charset="-122"/>
              </a:rPr>
              <a:t>或</a:t>
            </a:r>
            <a:r>
              <a:rPr lang="en-US" altLang="zh-CN" sz="2000" b="1" dirty="0">
                <a:solidFill>
                  <a:schemeClr val="tx1"/>
                </a:solidFill>
                <a:cs typeface="宋体" panose="02010600030101010101" pitchFamily="2" charset="-122"/>
              </a:rPr>
              <a:t>“</a:t>
            </a:r>
            <a:r>
              <a:rPr lang="zh-CN" altLang="en-US" sz="2000" b="1" dirty="0">
                <a:solidFill>
                  <a:schemeClr val="tx1"/>
                </a:solidFill>
                <a:cs typeface="宋体" panose="02010600030101010101" pitchFamily="2" charset="-122"/>
              </a:rPr>
              <a:t>最大值最小化</a:t>
            </a:r>
            <a:r>
              <a:rPr lang="en-US" altLang="zh-CN" sz="2000" b="1" dirty="0">
                <a:solidFill>
                  <a:schemeClr val="tx1"/>
                </a:solidFill>
                <a:cs typeface="宋体" panose="02010600030101010101" pitchFamily="2" charset="-122"/>
              </a:rPr>
              <a:t>”</a:t>
            </a:r>
            <a:endParaRPr lang="en-US" altLang="zh-CN" sz="2000" b="1" dirty="0">
              <a:solidFill>
                <a:schemeClr val="tx1"/>
              </a:solidFill>
              <a:cs typeface="宋体" panose="02010600030101010101" pitchFamily="2" charset="-122"/>
            </a:endParaRPr>
          </a:p>
          <a:p>
            <a:pPr eaLnBrk="1" hangingPunct="1">
              <a:buNone/>
            </a:pPr>
            <a:r>
              <a:rPr lang="en-US" altLang="zh-CN" sz="2000" b="1" dirty="0">
                <a:solidFill>
                  <a:schemeClr val="tx1"/>
                </a:solidFill>
                <a:cs typeface="宋体" panose="02010600030101010101" pitchFamily="2" charset="-122"/>
              </a:rPr>
              <a:t>2</a:t>
            </a:r>
            <a:r>
              <a:rPr lang="en-US" altLang="zh-CN" sz="2000" b="1" dirty="0">
                <a:sym typeface="+mn-ea"/>
              </a:rPr>
              <a:t>. </a:t>
            </a:r>
            <a:r>
              <a:rPr lang="zh-CN" altLang="en-US" sz="2000" b="1" dirty="0">
                <a:solidFill>
                  <a:schemeClr val="tx1"/>
                </a:solidFill>
                <a:cs typeface="宋体" panose="02010600030101010101" pitchFamily="2" charset="-122"/>
              </a:rPr>
              <a:t>答案是可以枚举的整数（或有限精度小数）</a:t>
            </a:r>
            <a:endParaRPr lang="en-US" altLang="zh-CN" sz="2000" b="1" dirty="0">
              <a:solidFill>
                <a:schemeClr val="tx1"/>
              </a:solidFill>
              <a:cs typeface="宋体" panose="02010600030101010101" pitchFamily="2" charset="-122"/>
            </a:endParaRPr>
          </a:p>
          <a:p>
            <a:pPr eaLnBrk="1" hangingPunct="1">
              <a:buNone/>
            </a:pPr>
            <a:r>
              <a:rPr lang="en-US" altLang="zh-CN" sz="2000" b="1" dirty="0">
                <a:solidFill>
                  <a:schemeClr val="tx1"/>
                </a:solidFill>
                <a:cs typeface="宋体" panose="02010600030101010101" pitchFamily="2" charset="-122"/>
              </a:rPr>
              <a:t>3</a:t>
            </a:r>
            <a:r>
              <a:rPr lang="en-US" altLang="zh-CN" sz="2000" b="1" dirty="0">
                <a:sym typeface="+mn-ea"/>
              </a:rPr>
              <a:t>. </a:t>
            </a:r>
            <a:r>
              <a:rPr lang="zh-CN" altLang="en-US" sz="2000" b="1" dirty="0">
                <a:sym typeface="+mn-ea"/>
              </a:rPr>
              <a:t>通过检验答案，</a:t>
            </a:r>
            <a:r>
              <a:rPr lang="zh-CN" altLang="en-US" sz="2000" b="1" dirty="0">
                <a:solidFill>
                  <a:schemeClr val="tx1"/>
                </a:solidFill>
                <a:cs typeface="宋体" panose="02010600030101010101" pitchFamily="2" charset="-122"/>
              </a:rPr>
              <a:t>可以方便地判断出答案是过大还是过小（二分答案的关键）</a:t>
            </a:r>
            <a:endParaRPr lang="en-US" altLang="zh-CN" sz="2000" b="1" dirty="0">
              <a:solidFill>
                <a:schemeClr val="tx1"/>
              </a:solidFill>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txBox="1">
            <a:spLocks noGrp="1"/>
          </p:cNvSpPr>
          <p:nvPr>
            <p:ph type="title" idx="4294967295"/>
          </p:nvPr>
        </p:nvSpPr>
        <p:spPr>
          <a:xfrm>
            <a:off x="504000" y="900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cs typeface="宋体" panose="02010600030101010101" pitchFamily="2" charset="-122"/>
                <a:sym typeface="+mn-ea"/>
              </a:rPr>
              <a:t>二分答案的基本框架</a:t>
            </a:r>
            <a:endParaRPr lang="zh-CN" altLang="en-US" sz="2800" b="1" dirty="0" smtClean="0">
              <a:cs typeface="宋体" panose="02010600030101010101" pitchFamily="2" charset="-122"/>
              <a:sym typeface="+mn-ea"/>
            </a:endParaRPr>
          </a:p>
        </p:txBody>
      </p:sp>
      <p:sp>
        <p:nvSpPr>
          <p:cNvPr id="2" name="Rectangle 3"/>
          <p:cNvSpPr>
            <a:spLocks noGrp="1"/>
          </p:cNvSpPr>
          <p:nvPr/>
        </p:nvSpPr>
        <p:spPr>
          <a:xfrm>
            <a:off x="504190" y="2202180"/>
            <a:ext cx="11083290" cy="2266950"/>
          </a:xfrm>
          <a:prstGeom prst="rect">
            <a:avLst/>
          </a:prstGeom>
        </p:spPr>
        <p:txBody>
          <a:bodyPr vert="horz" wrap="square" lIns="91440" tIns="45720" rIns="91440" bIns="45720" rtlCol="0" anchor="t" anchorCtr="0">
            <a:normAutofit lnSpcReduction="10000"/>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eaLnBrk="1" hangingPunct="1">
              <a:lnSpc>
                <a:spcPct val="100000"/>
              </a:lnSpc>
              <a:buNone/>
            </a:pPr>
            <a:r>
              <a:rPr lang="zh-CN" altLang="en-US" sz="2000" b="1" dirty="0">
                <a:solidFill>
                  <a:schemeClr val="tx1"/>
                </a:solidFill>
                <a:cs typeface="宋体" panose="02010600030101010101" pitchFamily="2" charset="-122"/>
              </a:rPr>
              <a:t>以最小值最大化为例，和二分查找不同，二分答案找的是</a:t>
            </a:r>
            <a:r>
              <a:rPr lang="en-US" altLang="zh-CN" sz="2000" b="1" dirty="0">
                <a:solidFill>
                  <a:schemeClr val="tx1"/>
                </a:solidFill>
                <a:cs typeface="宋体" panose="02010600030101010101" pitchFamily="2" charset="-122"/>
              </a:rPr>
              <a:t>“&lt;x”</a:t>
            </a:r>
            <a:r>
              <a:rPr lang="zh-CN" altLang="en-US" sz="2000" b="1" dirty="0">
                <a:solidFill>
                  <a:schemeClr val="tx1"/>
                </a:solidFill>
                <a:cs typeface="宋体" panose="02010600030101010101" pitchFamily="2" charset="-122"/>
              </a:rPr>
              <a:t>的最大值</a:t>
            </a:r>
            <a:r>
              <a:rPr lang="en-US" altLang="zh-CN" sz="2000" b="1" dirty="0">
                <a:solidFill>
                  <a:schemeClr val="tx1"/>
                </a:solidFill>
                <a:cs typeface="宋体" panose="02010600030101010101" pitchFamily="2" charset="-122"/>
              </a:rPr>
              <a:t>,</a:t>
            </a:r>
            <a:r>
              <a:rPr lang="zh-CN" altLang="en-US" sz="2000" b="1" dirty="0">
                <a:solidFill>
                  <a:schemeClr val="tx1"/>
                </a:solidFill>
                <a:cs typeface="宋体" panose="02010600030101010101" pitchFamily="2" charset="-122"/>
              </a:rPr>
              <a:t>如下图所示：</a:t>
            </a:r>
            <a:endParaRPr lang="zh-CN" altLang="en-US" sz="2000" b="1" dirty="0">
              <a:solidFill>
                <a:schemeClr val="tx1"/>
              </a:solidFill>
              <a:cs typeface="宋体" panose="02010600030101010101" pitchFamily="2" charset="-122"/>
            </a:endParaRPr>
          </a:p>
          <a:p>
            <a:pPr eaLnBrk="1" hangingPunct="1">
              <a:lnSpc>
                <a:spcPct val="100000"/>
              </a:lnSpc>
              <a:buNone/>
            </a:pPr>
            <a:r>
              <a:rPr lang="en-US" altLang="zh-CN" sz="2000" b="1" dirty="0">
                <a:solidFill>
                  <a:schemeClr val="tx1"/>
                </a:solidFill>
                <a:cs typeface="宋体" panose="02010600030101010101" pitchFamily="2" charset="-122"/>
              </a:rPr>
              <a:t>x </a:t>
            </a:r>
            <a:r>
              <a:rPr lang="zh-CN" altLang="en-US" sz="2000" b="1" dirty="0">
                <a:solidFill>
                  <a:schemeClr val="tx1"/>
                </a:solidFill>
                <a:cs typeface="宋体" panose="02010600030101010101" pitchFamily="2" charset="-122"/>
              </a:rPr>
              <a:t>是不符合要求的最小值，</a:t>
            </a:r>
            <a:r>
              <a:rPr lang="en-US" altLang="zh-CN" sz="2000" b="1" dirty="0">
                <a:solidFill>
                  <a:schemeClr val="tx1"/>
                </a:solidFill>
                <a:cs typeface="宋体" panose="02010600030101010101" pitchFamily="2" charset="-122"/>
              </a:rPr>
              <a:t>x-1 </a:t>
            </a:r>
            <a:r>
              <a:rPr lang="zh-CN" altLang="en-US" sz="2000" b="1" dirty="0">
                <a:solidFill>
                  <a:schemeClr val="tx1"/>
                </a:solidFill>
                <a:cs typeface="宋体" panose="02010600030101010101" pitchFamily="2" charset="-122"/>
              </a:rPr>
              <a:t>是符合要求的最大值，中间是分界线。</a:t>
            </a:r>
            <a:endParaRPr lang="zh-CN" altLang="en-US" sz="2000" b="1" dirty="0">
              <a:solidFill>
                <a:schemeClr val="tx1"/>
              </a:solidFill>
              <a:cs typeface="宋体" panose="02010600030101010101" pitchFamily="2" charset="-122"/>
            </a:endParaRPr>
          </a:p>
          <a:p>
            <a:pPr eaLnBrk="1" hangingPunct="1">
              <a:lnSpc>
                <a:spcPct val="100000"/>
              </a:lnSpc>
              <a:buNone/>
            </a:pPr>
            <a:r>
              <a:rPr lang="zh-CN" altLang="en-US" sz="2000" b="1" dirty="0">
                <a:solidFill>
                  <a:schemeClr val="tx1"/>
                </a:solidFill>
                <a:cs typeface="宋体" panose="02010600030101010101" pitchFamily="2" charset="-122"/>
              </a:rPr>
              <a:t>初始的时候，</a:t>
            </a:r>
            <a:r>
              <a:rPr lang="en-US" altLang="zh-CN" sz="2000" b="1" dirty="0">
                <a:solidFill>
                  <a:schemeClr val="tx1"/>
                </a:solidFill>
                <a:cs typeface="宋体" panose="02010600030101010101" pitchFamily="2" charset="-122"/>
              </a:rPr>
              <a:t>left</a:t>
            </a:r>
            <a:r>
              <a:rPr lang="zh-CN" altLang="en-US" sz="2000" b="1" dirty="0">
                <a:solidFill>
                  <a:schemeClr val="tx1"/>
                </a:solidFill>
                <a:cs typeface="宋体" panose="02010600030101010101" pitchFamily="2" charset="-122"/>
              </a:rPr>
              <a:t>表示符合要求的最小值，</a:t>
            </a:r>
            <a:r>
              <a:rPr lang="en-US" altLang="zh-CN" sz="2000" b="1" dirty="0">
                <a:solidFill>
                  <a:schemeClr val="tx1"/>
                </a:solidFill>
                <a:cs typeface="宋体" panose="02010600030101010101" pitchFamily="2" charset="-122"/>
              </a:rPr>
              <a:t>right</a:t>
            </a:r>
            <a:r>
              <a:rPr lang="zh-CN" altLang="en-US" sz="2000" b="1" dirty="0">
                <a:solidFill>
                  <a:schemeClr val="tx1"/>
                </a:solidFill>
                <a:cs typeface="宋体" panose="02010600030101010101" pitchFamily="2" charset="-122"/>
              </a:rPr>
              <a:t>表示不符合要求的最大值，中间是灰色区域。</a:t>
            </a:r>
            <a:endParaRPr lang="zh-CN" altLang="en-US" sz="2000" b="1" dirty="0">
              <a:solidFill>
                <a:schemeClr val="tx1"/>
              </a:solidFill>
              <a:cs typeface="宋体" panose="02010600030101010101" pitchFamily="2" charset="-122"/>
            </a:endParaRPr>
          </a:p>
        </p:txBody>
      </p:sp>
      <p:graphicFrame>
        <p:nvGraphicFramePr>
          <p:cNvPr id="5" name="表格 4"/>
          <p:cNvGraphicFramePr/>
          <p:nvPr/>
        </p:nvGraphicFramePr>
        <p:xfrm>
          <a:off x="2140585" y="3951605"/>
          <a:ext cx="8532495" cy="53975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000"/>
                <a:gridCol w="540000"/>
                <a:gridCol w="540000"/>
                <a:gridCol w="540000"/>
              </a:tblGrid>
              <a:tr h="539750">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r>
                        <a:rPr lang="en-US" altLang="zh-CN" sz="1800"/>
                        <a:t>x-1</a:t>
                      </a:r>
                      <a:endParaRPr lang="en-US" altLang="zh-CN" sz="1800"/>
                    </a:p>
                  </a:txBody>
                  <a:tcPr anchor="ctr" anchorCtr="0">
                    <a:solidFill>
                      <a:srgbClr val="00B0F0"/>
                    </a:solidFill>
                  </a:tcPr>
                </a:tc>
                <a:tc>
                  <a:txBody>
                    <a:bodyPr/>
                    <a:p>
                      <a:pPr algn="ctr">
                        <a:buNone/>
                      </a:pPr>
                      <a:r>
                        <a:rPr lang="en-US" altLang="zh-CN" sz="1800"/>
                        <a:t>x</a:t>
                      </a:r>
                      <a:endParaRPr lang="en-US" altLang="zh-CN" sz="1800"/>
                    </a:p>
                  </a:txBody>
                  <a:tcPr anchor="ctr" anchorCtr="0">
                    <a:solidFill>
                      <a:srgbClr val="FF0000"/>
                    </a:solidFill>
                  </a:tcPr>
                </a:tc>
                <a:tc>
                  <a:txBody>
                    <a:bodyPr/>
                    <a:p>
                      <a:pPr algn="ctr">
                        <a:buNone/>
                      </a:pPr>
                      <a:endParaRPr lang="zh-CN" altLang="en-US"/>
                    </a:p>
                  </a:txBody>
                  <a:tcPr anchor="ctr" anchorCtr="0">
                    <a:solidFill>
                      <a:srgbClr val="FF0000"/>
                    </a:solidFill>
                  </a:tcPr>
                </a:tc>
                <a:tc>
                  <a:txBody>
                    <a:bodyPr/>
                    <a:p>
                      <a:pPr algn="ctr">
                        <a:buNone/>
                      </a:pPr>
                      <a:endParaRPr lang="zh-CN" altLang="en-US"/>
                    </a:p>
                  </a:txBody>
                  <a:tcPr anchor="ctr" anchorCtr="0">
                    <a:solidFill>
                      <a:srgbClr val="FF0000"/>
                    </a:solidFill>
                  </a:tcPr>
                </a:tc>
                <a:tc>
                  <a:txBody>
                    <a:bodyPr/>
                    <a:p>
                      <a:pPr algn="ctr">
                        <a:buNone/>
                      </a:pPr>
                      <a:endParaRPr lang="zh-CN" altLang="en-US"/>
                    </a:p>
                  </a:txBody>
                  <a:tcPr anchor="ctr" anchorCtr="0">
                    <a:solidFill>
                      <a:srgbClr val="FF0000"/>
                    </a:solidFill>
                  </a:tcPr>
                </a:tc>
                <a:tc>
                  <a:txBody>
                    <a:bodyPr/>
                    <a:p>
                      <a:pPr algn="ctr">
                        <a:buNone/>
                      </a:pPr>
                      <a:endParaRPr lang="zh-CN" altLang="en-US"/>
                    </a:p>
                  </a:txBody>
                  <a:tcPr anchor="ctr" anchorCtr="0">
                    <a:solidFill>
                      <a:srgbClr val="FF0000"/>
                    </a:solidFill>
                  </a:tcPr>
                </a:tc>
                <a:tc>
                  <a:txBody>
                    <a:bodyPr/>
                    <a:p>
                      <a:pPr algn="ctr">
                        <a:buNone/>
                      </a:pPr>
                      <a:endParaRPr lang="zh-CN" altLang="en-US"/>
                    </a:p>
                  </a:txBody>
                  <a:tcPr anchor="ctr" anchorCtr="0">
                    <a:solidFill>
                      <a:srgbClr val="FF0000"/>
                    </a:solidFill>
                  </a:tcPr>
                </a:tc>
              </a:tr>
            </a:tbl>
          </a:graphicData>
        </a:graphic>
      </p:graphicFrame>
      <p:graphicFrame>
        <p:nvGraphicFramePr>
          <p:cNvPr id="7" name="表格 6"/>
          <p:cNvGraphicFramePr/>
          <p:nvPr/>
        </p:nvGraphicFramePr>
        <p:xfrm>
          <a:off x="2134235" y="5012690"/>
          <a:ext cx="6480385" cy="53975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000"/>
                <a:gridCol w="540000"/>
                <a:gridCol w="540000"/>
                <a:gridCol w="540385"/>
              </a:tblGrid>
              <a:tr h="539750">
                <a:tc>
                  <a:txBody>
                    <a:bodyPr/>
                    <a:p>
                      <a:pPr algn="ctr">
                        <a:buNone/>
                      </a:pPr>
                      <a:r>
                        <a:rPr lang="en-US" altLang="zh-CN" sz="1600"/>
                        <a:t>left</a:t>
                      </a:r>
                      <a:endParaRPr lang="en-US" altLang="zh-CN" sz="1600"/>
                    </a:p>
                  </a:txBody>
                  <a:tcPr anchor="ctr" anchorCtr="0">
                    <a:solidFill>
                      <a:srgbClr val="00B0F0"/>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en-US" altLang="zh-CN"/>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r>
                        <a:rPr lang="en-US" altLang="zh-CN" sz="1600"/>
                        <a:t>right</a:t>
                      </a:r>
                      <a:endParaRPr lang="en-US" altLang="zh-CN" sz="1600"/>
                    </a:p>
                  </a:txBody>
                  <a:tcPr marL="0" marR="0" anchor="ctr" anchorCtr="0">
                    <a:solidFill>
                      <a:srgbClr val="FF0000"/>
                    </a:solidFill>
                  </a:tcPr>
                </a:tc>
              </a:tr>
            </a:tbl>
          </a:graphicData>
        </a:graphic>
      </p:graphicFrame>
      <p:cxnSp>
        <p:nvCxnSpPr>
          <p:cNvPr id="8" name="直接连接符 7"/>
          <p:cNvCxnSpPr/>
          <p:nvPr/>
        </p:nvCxnSpPr>
        <p:spPr>
          <a:xfrm>
            <a:off x="5374640" y="3787140"/>
            <a:ext cx="0" cy="92202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500"/>
                                        <p:tgtEl>
                                          <p:spTgt spid="2">
                                            <p:txEl>
                                              <p:pRg st="2" end="2"/>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txBox="1">
            <a:spLocks noGrp="1"/>
          </p:cNvSpPr>
          <p:nvPr>
            <p:ph type="title" idx="4294967295"/>
          </p:nvPr>
        </p:nvSpPr>
        <p:spPr>
          <a:xfrm>
            <a:off x="504000" y="900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cs typeface="宋体" panose="02010600030101010101" pitchFamily="2" charset="-122"/>
                <a:sym typeface="+mn-ea"/>
              </a:rPr>
              <a:t>二分答案的基本框架</a:t>
            </a:r>
            <a:endParaRPr lang="zh-CN" altLang="en-US" sz="2800" b="1" dirty="0" smtClean="0">
              <a:cs typeface="宋体" panose="02010600030101010101" pitchFamily="2" charset="-122"/>
              <a:sym typeface="+mn-ea"/>
            </a:endParaRPr>
          </a:p>
        </p:txBody>
      </p:sp>
      <p:sp>
        <p:nvSpPr>
          <p:cNvPr id="2" name="Rectangle 3"/>
          <p:cNvSpPr>
            <a:spLocks noGrp="1"/>
          </p:cNvSpPr>
          <p:nvPr/>
        </p:nvSpPr>
        <p:spPr>
          <a:xfrm>
            <a:off x="504190" y="2202180"/>
            <a:ext cx="11083290" cy="2266950"/>
          </a:xfrm>
          <a:prstGeom prst="rect">
            <a:avLst/>
          </a:prstGeom>
        </p:spPr>
        <p:txBody>
          <a:bodyPr vert="horz" wrap="square" lIns="91440" tIns="45720" rIns="91440" bIns="45720" rtlCol="0" anchor="t" anchorCtr="0">
            <a:normAutofit lnSpcReduction="20000"/>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eaLnBrk="1" hangingPunct="1">
              <a:lnSpc>
                <a:spcPct val="150000"/>
              </a:lnSpc>
              <a:spcBef>
                <a:spcPts val="0"/>
              </a:spcBef>
              <a:spcAft>
                <a:spcPts val="0"/>
              </a:spcAft>
              <a:buNone/>
            </a:pPr>
            <a:r>
              <a:rPr lang="en-US" altLang="zh-CN" sz="1800" b="1" dirty="0">
                <a:solidFill>
                  <a:schemeClr val="tx1"/>
                </a:solidFill>
                <a:latin typeface="Consolas" panose="020B0609020204030204" pitchFamily="49" charset="0"/>
                <a:cs typeface="Consolas" panose="020B0609020204030204" pitchFamily="49" charset="0"/>
              </a:rPr>
              <a:t>    </a:t>
            </a:r>
            <a:endParaRPr lang="en-US" altLang="zh-CN" sz="1800" b="1" dirty="0">
              <a:solidFill>
                <a:schemeClr val="tx1"/>
              </a:solidFill>
              <a:latin typeface="Consolas" panose="020B0609020204030204" pitchFamily="49" charset="0"/>
              <a:cs typeface="Consolas" panose="020B0609020204030204" pitchFamily="49" charset="0"/>
            </a:endParaRPr>
          </a:p>
        </p:txBody>
      </p:sp>
      <p:graphicFrame>
        <p:nvGraphicFramePr>
          <p:cNvPr id="7" name="表格 6"/>
          <p:cNvGraphicFramePr/>
          <p:nvPr/>
        </p:nvGraphicFramePr>
        <p:xfrm>
          <a:off x="5124450" y="1692910"/>
          <a:ext cx="6480385" cy="53975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000"/>
                <a:gridCol w="540000"/>
                <a:gridCol w="540000"/>
                <a:gridCol w="540385"/>
              </a:tblGrid>
              <a:tr h="539750">
                <a:tc>
                  <a:txBody>
                    <a:bodyPr/>
                    <a:p>
                      <a:pPr algn="ctr">
                        <a:buNone/>
                      </a:pPr>
                      <a:r>
                        <a:rPr lang="en-US" altLang="zh-CN" sz="1600"/>
                        <a:t>left</a:t>
                      </a:r>
                      <a:endParaRPr lang="en-US" altLang="zh-CN" sz="1600"/>
                    </a:p>
                  </a:txBody>
                  <a:tcPr anchor="ctr" anchorCtr="0">
                    <a:solidFill>
                      <a:srgbClr val="00B0F0"/>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en-US" altLang="zh-CN"/>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r>
                        <a:rPr lang="en-US" altLang="zh-CN" sz="1600"/>
                        <a:t>right</a:t>
                      </a:r>
                      <a:endParaRPr lang="en-US" altLang="zh-CN" sz="1600"/>
                    </a:p>
                  </a:txBody>
                  <a:tcPr marL="0" marR="0" anchor="ctr" anchorCtr="0">
                    <a:solidFill>
                      <a:srgbClr val="FF0000"/>
                    </a:solidFill>
                  </a:tcPr>
                </a:tc>
              </a:tr>
            </a:tbl>
          </a:graphicData>
        </a:graphic>
      </p:graphicFrame>
      <p:sp>
        <p:nvSpPr>
          <p:cNvPr id="3" name="文本框 2"/>
          <p:cNvSpPr txBox="1"/>
          <p:nvPr/>
        </p:nvSpPr>
        <p:spPr>
          <a:xfrm>
            <a:off x="550545" y="2491740"/>
            <a:ext cx="6096000" cy="2861310"/>
          </a:xfrm>
          <a:prstGeom prst="rect">
            <a:avLst/>
          </a:prstGeom>
          <a:noFill/>
        </p:spPr>
        <p:txBody>
          <a:bodyPr wrap="square" rtlCol="0" anchor="t">
            <a:spAutoFit/>
          </a:bodyPr>
          <a:p>
            <a:r>
              <a:rPr lang="zh-CN" altLang="en-US">
                <a:latin typeface="Consolas" panose="020B0609020204030204" pitchFamily="49" charset="0"/>
                <a:cs typeface="Consolas" panose="020B0609020204030204" pitchFamily="49" charset="0"/>
              </a:rPr>
              <a:t>  left = minBlue, right = maxRed;</a:t>
            </a:r>
            <a:endParaRPr lang="zh-CN" altLang="en-US">
              <a:latin typeface="Consolas" panose="020B0609020204030204" pitchFamily="49" charset="0"/>
              <a:cs typeface="Consolas" panose="020B0609020204030204" pitchFamily="49" charset="0"/>
            </a:endParaRPr>
          </a:p>
          <a:p>
            <a:r>
              <a:rPr lang="zh-CN" altLang="en-US">
                <a:latin typeface="Consolas" panose="020B0609020204030204" pitchFamily="49" charset="0"/>
                <a:cs typeface="Consolas" panose="020B0609020204030204" pitchFamily="49" charset="0"/>
              </a:rPr>
              <a:t>  while (left + 1 &lt; right)</a:t>
            </a:r>
            <a:endParaRPr lang="zh-CN" altLang="en-US">
              <a:latin typeface="Consolas" panose="020B0609020204030204" pitchFamily="49" charset="0"/>
              <a:cs typeface="Consolas" panose="020B0609020204030204" pitchFamily="49" charset="0"/>
            </a:endParaRPr>
          </a:p>
          <a:p>
            <a:r>
              <a:rPr lang="zh-CN" altLang="en-US">
                <a:latin typeface="Consolas" panose="020B0609020204030204" pitchFamily="49" charset="0"/>
                <a:cs typeface="Consolas" panose="020B0609020204030204" pitchFamily="49" charset="0"/>
              </a:rPr>
              <a:t>  {</a:t>
            </a:r>
            <a:endParaRPr lang="zh-CN" altLang="en-US">
              <a:latin typeface="Consolas" panose="020B0609020204030204" pitchFamily="49" charset="0"/>
              <a:cs typeface="Consolas" panose="020B0609020204030204" pitchFamily="49" charset="0"/>
            </a:endParaRPr>
          </a:p>
          <a:p>
            <a:r>
              <a:rPr lang="zh-CN" altLang="en-US">
                <a:latin typeface="Consolas" panose="020B0609020204030204" pitchFamily="49" charset="0"/>
                <a:cs typeface="Consolas" panose="020B0609020204030204" pitchFamily="49" charset="0"/>
              </a:rPr>
              <a:t>    mid = (left + right) / 2;</a:t>
            </a:r>
            <a:endParaRPr lang="zh-CN" altLang="en-US">
              <a:latin typeface="Consolas" panose="020B0609020204030204" pitchFamily="49" charset="0"/>
              <a:cs typeface="Consolas" panose="020B0609020204030204" pitchFamily="49" charset="0"/>
            </a:endParaRPr>
          </a:p>
          <a:p>
            <a:r>
              <a:rPr lang="zh-CN" altLang="en-US">
                <a:latin typeface="Consolas" panose="020B0609020204030204" pitchFamily="49" charset="0"/>
                <a:cs typeface="Consolas" panose="020B0609020204030204" pitchFamily="49" charset="0"/>
              </a:rPr>
              <a:t>    if IsBlue(m</a:t>
            </a:r>
            <a:r>
              <a:rPr lang="en-US" altLang="zh-CN">
                <a:latin typeface="Consolas" panose="020B0609020204030204" pitchFamily="49" charset="0"/>
                <a:cs typeface="Consolas" panose="020B0609020204030204" pitchFamily="49" charset="0"/>
              </a:rPr>
              <a:t>id</a:t>
            </a:r>
            <a:r>
              <a:rPr lang="zh-CN" altLang="en-US">
                <a:latin typeface="Consolas" panose="020B0609020204030204" pitchFamily="49" charset="0"/>
                <a:cs typeface="Consolas" panose="020B0609020204030204" pitchFamily="49" charset="0"/>
              </a:rPr>
              <a:t>) </a:t>
            </a:r>
            <a:r>
              <a:rPr lang="en-US" altLang="zh-CN">
                <a:latin typeface="Consolas" panose="020B0609020204030204" pitchFamily="49" charset="0"/>
                <a:cs typeface="Consolas" panose="020B0609020204030204" pitchFamily="49" charset="0"/>
              </a:rPr>
              <a:t>	</a:t>
            </a:r>
            <a:r>
              <a:rPr lang="zh-CN" altLang="en-US">
                <a:latin typeface="Consolas" panose="020B0609020204030204" pitchFamily="49" charset="0"/>
                <a:cs typeface="Consolas" panose="020B0609020204030204" pitchFamily="49" charset="0"/>
              </a:rPr>
              <a:t>// 符合条件，在蓝色区域</a:t>
            </a:r>
            <a:endParaRPr lang="zh-CN" altLang="en-US">
              <a:latin typeface="Consolas" panose="020B0609020204030204" pitchFamily="49" charset="0"/>
              <a:cs typeface="Consolas" panose="020B0609020204030204" pitchFamily="49" charset="0"/>
            </a:endParaRPr>
          </a:p>
          <a:p>
            <a:r>
              <a:rPr lang="zh-CN" altLang="en-US">
                <a:latin typeface="Consolas" panose="020B0609020204030204" pitchFamily="49" charset="0"/>
                <a:cs typeface="Consolas" panose="020B0609020204030204" pitchFamily="49" charset="0"/>
              </a:rPr>
              <a:t>      left = mid;</a:t>
            </a:r>
            <a:endParaRPr lang="zh-CN" altLang="en-US">
              <a:latin typeface="Consolas" panose="020B0609020204030204" pitchFamily="49" charset="0"/>
              <a:cs typeface="Consolas" panose="020B0609020204030204" pitchFamily="49" charset="0"/>
            </a:endParaRPr>
          </a:p>
          <a:p>
            <a:r>
              <a:rPr lang="zh-CN" altLang="en-US">
                <a:latin typeface="Consolas" panose="020B0609020204030204" pitchFamily="49" charset="0"/>
                <a:cs typeface="Consolas" panose="020B0609020204030204" pitchFamily="49" charset="0"/>
              </a:rPr>
              <a:t>    else</a:t>
            </a:r>
            <a:endParaRPr lang="zh-CN" altLang="en-US">
              <a:latin typeface="Consolas" panose="020B0609020204030204" pitchFamily="49" charset="0"/>
              <a:cs typeface="Consolas" panose="020B0609020204030204" pitchFamily="49" charset="0"/>
            </a:endParaRPr>
          </a:p>
          <a:p>
            <a:r>
              <a:rPr lang="zh-CN" altLang="en-US">
                <a:latin typeface="Consolas" panose="020B0609020204030204" pitchFamily="49" charset="0"/>
                <a:cs typeface="Consolas" panose="020B0609020204030204" pitchFamily="49" charset="0"/>
              </a:rPr>
              <a:t>      right = mid; </a:t>
            </a:r>
            <a:r>
              <a:rPr lang="en-US" altLang="zh-CN">
                <a:latin typeface="Consolas" panose="020B0609020204030204" pitchFamily="49" charset="0"/>
                <a:cs typeface="Consolas" panose="020B0609020204030204" pitchFamily="49" charset="0"/>
              </a:rPr>
              <a:t>	</a:t>
            </a:r>
            <a:r>
              <a:rPr lang="zh-CN" altLang="en-US">
                <a:latin typeface="Consolas" panose="020B0609020204030204" pitchFamily="49" charset="0"/>
                <a:cs typeface="Consolas" panose="020B0609020204030204" pitchFamily="49" charset="0"/>
              </a:rPr>
              <a:t>// 不符合条件，在红色区域</a:t>
            </a:r>
            <a:endParaRPr lang="zh-CN" altLang="en-US">
              <a:latin typeface="Consolas" panose="020B0609020204030204" pitchFamily="49" charset="0"/>
              <a:cs typeface="Consolas" panose="020B0609020204030204" pitchFamily="49" charset="0"/>
            </a:endParaRPr>
          </a:p>
          <a:p>
            <a:r>
              <a:rPr lang="zh-CN" altLang="en-US">
                <a:latin typeface="Consolas" panose="020B0609020204030204" pitchFamily="49" charset="0"/>
                <a:cs typeface="Consolas" panose="020B0609020204030204" pitchFamily="49" charset="0"/>
              </a:rPr>
              <a:t>  }</a:t>
            </a:r>
            <a:endParaRPr lang="zh-CN" altLang="en-US">
              <a:latin typeface="Consolas" panose="020B0609020204030204" pitchFamily="49" charset="0"/>
              <a:cs typeface="Consolas" panose="020B0609020204030204" pitchFamily="49" charset="0"/>
            </a:endParaRPr>
          </a:p>
          <a:p>
            <a:r>
              <a:rPr lang="zh-CN" altLang="en-US">
                <a:latin typeface="Consolas" panose="020B0609020204030204" pitchFamily="49" charset="0"/>
                <a:cs typeface="Consolas" panose="020B0609020204030204" pitchFamily="49" charset="0"/>
              </a:rPr>
              <a:t>  return left;</a:t>
            </a:r>
            <a:endParaRPr lang="zh-CN" altLang="en-US">
              <a:latin typeface="Consolas" panose="020B0609020204030204" pitchFamily="49" charset="0"/>
              <a:cs typeface="Consolas" panose="020B0609020204030204" pitchFamily="49" charset="0"/>
            </a:endParaRPr>
          </a:p>
        </p:txBody>
      </p:sp>
      <p:graphicFrame>
        <p:nvGraphicFramePr>
          <p:cNvPr id="4" name="表格 3"/>
          <p:cNvGraphicFramePr/>
          <p:nvPr/>
        </p:nvGraphicFramePr>
        <p:xfrm>
          <a:off x="5107305" y="2493010"/>
          <a:ext cx="6480385" cy="53975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000"/>
                <a:gridCol w="540000"/>
                <a:gridCol w="540000"/>
                <a:gridCol w="540385"/>
              </a:tblGrid>
              <a:tr h="539750">
                <a:tc>
                  <a:txBody>
                    <a:bodyPr/>
                    <a:p>
                      <a:pPr algn="ctr">
                        <a:buNone/>
                      </a:pPr>
                      <a:r>
                        <a:rPr lang="en-US" altLang="zh-CN" sz="1600"/>
                        <a:t>left</a:t>
                      </a:r>
                      <a:endParaRPr lang="en-US" altLang="zh-CN" sz="1600"/>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r>
                        <a:rPr lang="en-US" altLang="zh-CN" sz="1600">
                          <a:latin typeface="Consolas" panose="020B0609020204030204" pitchFamily="49" charset="0"/>
                          <a:cs typeface="Consolas" panose="020B0609020204030204" pitchFamily="49" charset="0"/>
                        </a:rPr>
                        <a:t>mid</a:t>
                      </a:r>
                      <a:endParaRPr lang="en-US" altLang="zh-CN" sz="1600">
                        <a:latin typeface="Consolas" panose="020B0609020204030204" pitchFamily="49" charset="0"/>
                        <a:cs typeface="Consolas" panose="020B0609020204030204" pitchFamily="49" charset="0"/>
                      </a:endParaRPr>
                    </a:p>
                  </a:txBody>
                  <a:tcPr anchor="ctr" anchorCtr="0">
                    <a:solidFill>
                      <a:srgbClr val="00B0F0"/>
                    </a:solidFill>
                  </a:tcPr>
                </a:tc>
                <a:tc>
                  <a:txBody>
                    <a:bodyPr/>
                    <a:p>
                      <a:pPr algn="ctr">
                        <a:buNone/>
                      </a:pPr>
                      <a:endParaRPr lang="en-US" altLang="zh-CN"/>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r>
                        <a:rPr lang="en-US" altLang="zh-CN" sz="1600"/>
                        <a:t>right</a:t>
                      </a:r>
                      <a:endParaRPr lang="en-US" altLang="zh-CN" sz="1600"/>
                    </a:p>
                  </a:txBody>
                  <a:tcPr marL="0" marR="0" anchor="ctr" anchorCtr="0">
                    <a:solidFill>
                      <a:srgbClr val="FF0000"/>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txBox="1">
            <a:spLocks noGrp="1"/>
          </p:cNvSpPr>
          <p:nvPr>
            <p:ph type="title" idx="4294967295"/>
          </p:nvPr>
        </p:nvSpPr>
        <p:spPr>
          <a:xfrm>
            <a:off x="504000" y="900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cs typeface="宋体" panose="02010600030101010101" pitchFamily="2" charset="-122"/>
                <a:sym typeface="+mn-ea"/>
              </a:rPr>
              <a:t>二分答案的简单应用</a:t>
            </a:r>
            <a:endParaRPr lang="zh-CN" altLang="en-US" sz="2800" b="1" dirty="0" smtClean="0">
              <a:cs typeface="宋体" panose="02010600030101010101" pitchFamily="2" charset="-122"/>
              <a:sym typeface="+mn-ea"/>
            </a:endParaRPr>
          </a:p>
        </p:txBody>
      </p:sp>
      <p:sp>
        <p:nvSpPr>
          <p:cNvPr id="2" name="Rectangle 3"/>
          <p:cNvSpPr>
            <a:spLocks noGrp="1"/>
          </p:cNvSpPr>
          <p:nvPr/>
        </p:nvSpPr>
        <p:spPr>
          <a:xfrm>
            <a:off x="504190" y="2202180"/>
            <a:ext cx="11083290" cy="2266950"/>
          </a:xfrm>
          <a:prstGeom prst="rect">
            <a:avLst/>
          </a:prstGeom>
        </p:spPr>
        <p:txBody>
          <a:bodyPr vert="horz" wrap="square" lIns="91440" tIns="45720" rIns="91440" bIns="45720" rtlCol="0" anchor="t" anchorCtr="0">
            <a:normAutofit lnSpcReduction="20000"/>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eaLnBrk="1" hangingPunct="1">
              <a:lnSpc>
                <a:spcPct val="150000"/>
              </a:lnSpc>
              <a:spcBef>
                <a:spcPts val="0"/>
              </a:spcBef>
              <a:spcAft>
                <a:spcPts val="0"/>
              </a:spcAft>
              <a:buNone/>
            </a:pPr>
            <a:r>
              <a:rPr lang="en-US" altLang="zh-CN" sz="1800" b="1" dirty="0">
                <a:solidFill>
                  <a:schemeClr val="tx1"/>
                </a:solidFill>
                <a:latin typeface="Consolas" panose="020B0609020204030204" pitchFamily="49" charset="0"/>
                <a:cs typeface="Consolas" panose="020B0609020204030204" pitchFamily="49" charset="0"/>
              </a:rPr>
              <a:t>    </a:t>
            </a:r>
            <a:endParaRPr lang="en-US" altLang="zh-CN" sz="1800" b="1" dirty="0">
              <a:solidFill>
                <a:schemeClr val="tx1"/>
              </a:solidFill>
              <a:latin typeface="Consolas" panose="020B0609020204030204" pitchFamily="49" charset="0"/>
              <a:cs typeface="Consolas" panose="020B0609020204030204" pitchFamily="49" charset="0"/>
            </a:endParaRPr>
          </a:p>
        </p:txBody>
      </p:sp>
      <p:sp>
        <p:nvSpPr>
          <p:cNvPr id="4" name="文本框 3"/>
          <p:cNvSpPr txBox="1"/>
          <p:nvPr/>
        </p:nvSpPr>
        <p:spPr>
          <a:xfrm>
            <a:off x="600710" y="2042795"/>
            <a:ext cx="10760710" cy="1478280"/>
          </a:xfrm>
          <a:prstGeom prst="rect">
            <a:avLst/>
          </a:prstGeom>
          <a:noFill/>
        </p:spPr>
        <p:txBody>
          <a:bodyPr wrap="square" rtlCol="0" anchor="t">
            <a:spAutoFit/>
          </a:bodyPr>
          <a:p>
            <a:pPr marL="0" indent="0" algn="l" defTabSz="914400" eaLnBrk="0" hangingPunct="0">
              <a:lnSpc>
                <a:spcPct val="130000"/>
              </a:lnSpc>
              <a:spcBef>
                <a:spcPts val="1200"/>
              </a:spcBef>
              <a:spcAft>
                <a:spcPts val="0"/>
              </a:spcAft>
              <a:buClrTx/>
              <a:buSzPct val="120000"/>
              <a:buNone/>
            </a:pPr>
            <a:r>
              <a:rPr lang="zh-CN" altLang="en-US" b="1">
                <a:latin typeface="幼圆" panose="02010509060101010101" charset="-122"/>
                <a:ea typeface="幼圆" panose="02010509060101010101" charset="-122"/>
                <a:cs typeface="幼圆" panose="02010509060101010101" charset="-122"/>
                <a:sym typeface="+mn-ea"/>
              </a:rPr>
              <a:t>例如：</a:t>
            </a:r>
            <a:r>
              <a:rPr lang="en-US" altLang="zh-CN" b="1">
                <a:latin typeface="幼圆" panose="02010509060101010101" charset="-122"/>
                <a:ea typeface="幼圆" panose="02010509060101010101" charset="-122"/>
                <a:cs typeface="幼圆" panose="02010509060101010101" charset="-122"/>
                <a:sym typeface="+mn-ea"/>
              </a:rPr>
              <a:t>对于数组 a[8] = {1,2,3,5,5,5,8,9}</a:t>
            </a:r>
            <a:endParaRPr lang="en-US" altLang="zh-CN" b="1">
              <a:solidFill>
                <a:schemeClr val="tx1"/>
              </a:solidFill>
              <a:latin typeface="幼圆" panose="02010509060101010101" charset="-122"/>
              <a:ea typeface="幼圆" panose="02010509060101010101" charset="-122"/>
              <a:cs typeface="幼圆" panose="02010509060101010101" charset="-122"/>
            </a:endParaRPr>
          </a:p>
          <a:p>
            <a:pPr marL="0" indent="0" algn="l" defTabSz="914400" eaLnBrk="0" hangingPunct="0">
              <a:lnSpc>
                <a:spcPct val="130000"/>
              </a:lnSpc>
              <a:spcBef>
                <a:spcPts val="1200"/>
              </a:spcBef>
              <a:spcAft>
                <a:spcPts val="0"/>
              </a:spcAft>
              <a:buClrTx/>
              <a:buSzPct val="120000"/>
              <a:buNone/>
            </a:pPr>
            <a:r>
              <a:rPr lang="zh-CN" altLang="en-US" b="1">
                <a:latin typeface="幼圆" panose="02010509060101010101" charset="-122"/>
                <a:ea typeface="幼圆" panose="02010509060101010101" charset="-122"/>
                <a:cs typeface="幼圆" panose="02010509060101010101" charset="-122"/>
                <a:sym typeface="+mn-ea"/>
              </a:rPr>
              <a:t>找到第一个</a:t>
            </a:r>
            <a:r>
              <a:rPr lang="en-US" altLang="zh-CN" b="1">
                <a:latin typeface="幼圆" panose="02010509060101010101" charset="-122"/>
                <a:ea typeface="幼圆" panose="02010509060101010101" charset="-122"/>
                <a:cs typeface="幼圆" panose="02010509060101010101" charset="-122"/>
                <a:sym typeface="+mn-ea"/>
              </a:rPr>
              <a:t>“≥5”</a:t>
            </a:r>
            <a:r>
              <a:rPr lang="zh-CN" altLang="en-US" b="1">
                <a:latin typeface="幼圆" panose="02010509060101010101" charset="-122"/>
                <a:ea typeface="幼圆" panose="02010509060101010101" charset="-122"/>
                <a:cs typeface="幼圆" panose="02010509060101010101" charset="-122"/>
                <a:sym typeface="+mn-ea"/>
              </a:rPr>
              <a:t>的元素：</a:t>
            </a:r>
            <a:r>
              <a:rPr lang="en-US" altLang="zh-CN" b="1">
                <a:latin typeface="幼圆" panose="02010509060101010101" charset="-122"/>
                <a:ea typeface="幼圆" panose="02010509060101010101" charset="-122"/>
                <a:cs typeface="幼圆" panose="02010509060101010101" charset="-122"/>
                <a:sym typeface="+mn-ea"/>
              </a:rPr>
              <a:t>			</a:t>
            </a:r>
            <a:r>
              <a:rPr lang="zh-CN" altLang="en-US" b="1">
                <a:latin typeface="幼圆" panose="02010509060101010101" charset="-122"/>
                <a:ea typeface="幼圆" panose="02010509060101010101" charset="-122"/>
                <a:cs typeface="幼圆" panose="02010509060101010101" charset="-122"/>
                <a:sym typeface="+mn-ea"/>
              </a:rPr>
              <a:t>找到最后一个</a:t>
            </a:r>
            <a:r>
              <a:rPr lang="en-US" altLang="zh-CN" b="1">
                <a:latin typeface="幼圆" panose="02010509060101010101" charset="-122"/>
                <a:ea typeface="幼圆" panose="02010509060101010101" charset="-122"/>
                <a:cs typeface="幼圆" panose="02010509060101010101" charset="-122"/>
                <a:sym typeface="+mn-ea"/>
              </a:rPr>
              <a:t>“</a:t>
            </a:r>
            <a:r>
              <a:rPr lang="zh-CN" altLang="en-US" b="1">
                <a:latin typeface="幼圆" panose="02010509060101010101" charset="-122"/>
                <a:ea typeface="幼圆" panose="02010509060101010101" charset="-122"/>
                <a:cs typeface="幼圆" panose="02010509060101010101" charset="-122"/>
                <a:sym typeface="+mn-ea"/>
              </a:rPr>
              <a:t>＜</a:t>
            </a:r>
            <a:r>
              <a:rPr lang="en-US" altLang="zh-CN" b="1">
                <a:latin typeface="幼圆" panose="02010509060101010101" charset="-122"/>
                <a:ea typeface="幼圆" panose="02010509060101010101" charset="-122"/>
                <a:cs typeface="幼圆" panose="02010509060101010101" charset="-122"/>
                <a:sym typeface="+mn-ea"/>
              </a:rPr>
              <a:t>5”</a:t>
            </a:r>
            <a:r>
              <a:rPr lang="zh-CN" altLang="en-US" b="1">
                <a:latin typeface="幼圆" panose="02010509060101010101" charset="-122"/>
                <a:ea typeface="幼圆" panose="02010509060101010101" charset="-122"/>
                <a:cs typeface="幼圆" panose="02010509060101010101" charset="-122"/>
                <a:sym typeface="+mn-ea"/>
              </a:rPr>
              <a:t>的元素：</a:t>
            </a:r>
            <a:r>
              <a:rPr lang="en-US" altLang="zh-CN" b="1">
                <a:solidFill>
                  <a:srgbClr val="FF0000"/>
                </a:solidFill>
                <a:latin typeface="幼圆" panose="02010509060101010101" charset="-122"/>
                <a:ea typeface="幼圆" panose="02010509060101010101" charset="-122"/>
                <a:cs typeface="幼圆" panose="02010509060101010101" charset="-122"/>
                <a:sym typeface="+mn-ea"/>
              </a:rPr>
              <a:t>	</a:t>
            </a:r>
            <a:endParaRPr lang="en-US" altLang="zh-CN" b="1">
              <a:solidFill>
                <a:srgbClr val="FF0000"/>
              </a:solidFill>
              <a:latin typeface="幼圆" panose="02010509060101010101" charset="-122"/>
              <a:ea typeface="幼圆" panose="02010509060101010101" charset="-122"/>
              <a:cs typeface="幼圆" panose="02010509060101010101" charset="-122"/>
            </a:endParaRPr>
          </a:p>
          <a:p>
            <a:pPr marL="0" indent="0" algn="l" defTabSz="914400" eaLnBrk="0" hangingPunct="0">
              <a:lnSpc>
                <a:spcPct val="130000"/>
              </a:lnSpc>
              <a:spcBef>
                <a:spcPts val="1200"/>
              </a:spcBef>
              <a:spcAft>
                <a:spcPts val="0"/>
              </a:spcAft>
              <a:buClrTx/>
              <a:buSzPct val="120000"/>
              <a:buNone/>
            </a:pPr>
            <a:r>
              <a:rPr lang="zh-CN" altLang="en-US" b="1">
                <a:latin typeface="幼圆" panose="02010509060101010101" charset="-122"/>
                <a:ea typeface="幼圆" panose="02010509060101010101" charset="-122"/>
                <a:cs typeface="幼圆" panose="02010509060101010101" charset="-122"/>
                <a:sym typeface="+mn-ea"/>
              </a:rPr>
              <a:t>找到第一个</a:t>
            </a:r>
            <a:r>
              <a:rPr lang="en-US" altLang="zh-CN" b="1">
                <a:latin typeface="幼圆" panose="02010509060101010101" charset="-122"/>
                <a:ea typeface="幼圆" panose="02010509060101010101" charset="-122"/>
                <a:cs typeface="幼圆" panose="02010509060101010101" charset="-122"/>
                <a:sym typeface="+mn-ea"/>
              </a:rPr>
              <a:t>“</a:t>
            </a:r>
            <a:r>
              <a:rPr lang="zh-CN" altLang="en-US" b="1">
                <a:latin typeface="幼圆" panose="02010509060101010101" charset="-122"/>
                <a:ea typeface="幼圆" panose="02010509060101010101" charset="-122"/>
                <a:cs typeface="幼圆" panose="02010509060101010101" charset="-122"/>
                <a:sym typeface="+mn-ea"/>
              </a:rPr>
              <a:t>＞</a:t>
            </a:r>
            <a:r>
              <a:rPr lang="en-US" altLang="zh-CN" b="1">
                <a:latin typeface="幼圆" panose="02010509060101010101" charset="-122"/>
                <a:ea typeface="幼圆" panose="02010509060101010101" charset="-122"/>
                <a:cs typeface="幼圆" panose="02010509060101010101" charset="-122"/>
                <a:sym typeface="+mn-ea"/>
              </a:rPr>
              <a:t>5”</a:t>
            </a:r>
            <a:r>
              <a:rPr lang="zh-CN" altLang="en-US" b="1">
                <a:latin typeface="幼圆" panose="02010509060101010101" charset="-122"/>
                <a:ea typeface="幼圆" panose="02010509060101010101" charset="-122"/>
                <a:cs typeface="幼圆" panose="02010509060101010101" charset="-122"/>
                <a:sym typeface="+mn-ea"/>
              </a:rPr>
              <a:t>的元素：</a:t>
            </a:r>
            <a:r>
              <a:rPr lang="en-US" altLang="zh-CN" b="1">
                <a:solidFill>
                  <a:srgbClr val="FF0000"/>
                </a:solidFill>
                <a:latin typeface="幼圆" panose="02010509060101010101" charset="-122"/>
                <a:ea typeface="幼圆" panose="02010509060101010101" charset="-122"/>
                <a:cs typeface="幼圆" panose="02010509060101010101" charset="-122"/>
                <a:sym typeface="+mn-ea"/>
              </a:rPr>
              <a:t>		</a:t>
            </a:r>
            <a:r>
              <a:rPr lang="en-US" altLang="zh-CN" b="1">
                <a:latin typeface="幼圆" panose="02010509060101010101" charset="-122"/>
                <a:ea typeface="幼圆" panose="02010509060101010101" charset="-122"/>
                <a:cs typeface="幼圆" panose="02010509060101010101" charset="-122"/>
                <a:sym typeface="+mn-ea"/>
              </a:rPr>
              <a:t>	</a:t>
            </a:r>
            <a:r>
              <a:rPr lang="zh-CN" altLang="en-US" b="1">
                <a:latin typeface="幼圆" panose="02010509060101010101" charset="-122"/>
                <a:ea typeface="幼圆" panose="02010509060101010101" charset="-122"/>
                <a:cs typeface="幼圆" panose="02010509060101010101" charset="-122"/>
                <a:sym typeface="+mn-ea"/>
              </a:rPr>
              <a:t>找到最后一个</a:t>
            </a:r>
            <a:r>
              <a:rPr lang="en-US" altLang="zh-CN" b="1">
                <a:latin typeface="幼圆" panose="02010509060101010101" charset="-122"/>
                <a:ea typeface="幼圆" panose="02010509060101010101" charset="-122"/>
                <a:cs typeface="幼圆" panose="02010509060101010101" charset="-122"/>
                <a:sym typeface="+mn-ea"/>
              </a:rPr>
              <a:t>“≤5”</a:t>
            </a:r>
            <a:r>
              <a:rPr lang="zh-CN" altLang="en-US" b="1">
                <a:latin typeface="幼圆" panose="02010509060101010101" charset="-122"/>
                <a:ea typeface="幼圆" panose="02010509060101010101" charset="-122"/>
                <a:cs typeface="幼圆" panose="02010509060101010101" charset="-122"/>
                <a:sym typeface="+mn-ea"/>
              </a:rPr>
              <a:t>的元素：</a:t>
            </a:r>
            <a:r>
              <a:rPr lang="en-US" altLang="zh-CN" b="1">
                <a:solidFill>
                  <a:srgbClr val="FF0000"/>
                </a:solidFill>
                <a:latin typeface="幼圆" panose="02010509060101010101" charset="-122"/>
                <a:ea typeface="幼圆" panose="02010509060101010101" charset="-122"/>
                <a:cs typeface="幼圆" panose="02010509060101010101" charset="-122"/>
                <a:sym typeface="+mn-ea"/>
              </a:rPr>
              <a:t>	</a:t>
            </a:r>
            <a:endParaRPr lang="zh-CN" altLang="en-US">
              <a:latin typeface="幼圆" panose="02010509060101010101" charset="-122"/>
              <a:ea typeface="幼圆" panose="02010509060101010101" charset="-122"/>
              <a:cs typeface="幼圆" panose="02010509060101010101" charset="-122"/>
            </a:endParaRPr>
          </a:p>
        </p:txBody>
      </p:sp>
      <p:graphicFrame>
        <p:nvGraphicFramePr>
          <p:cNvPr id="5" name="表格 4"/>
          <p:cNvGraphicFramePr/>
          <p:nvPr/>
        </p:nvGraphicFramePr>
        <p:xfrm>
          <a:off x="694055" y="4364990"/>
          <a:ext cx="8532495" cy="53975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539750">
                <a:tc>
                  <a:txBody>
                    <a:bodyPr/>
                    <a:p>
                      <a:pPr algn="ctr">
                        <a:buNone/>
                      </a:pPr>
                      <a:r>
                        <a:rPr lang="en-US" altLang="zh-CN" sz="1600">
                          <a:latin typeface="幼圆" panose="02010509060101010101" charset="-122"/>
                          <a:ea typeface="幼圆" panose="02010509060101010101" charset="-122"/>
                        </a:rPr>
                        <a:t>1</a:t>
                      </a:r>
                      <a:endParaRPr lang="en-US" altLang="zh-CN" sz="1600">
                        <a:latin typeface="幼圆" panose="02010509060101010101" charset="-122"/>
                        <a:ea typeface="幼圆" panose="02010509060101010101" charset="-122"/>
                      </a:endParaRPr>
                    </a:p>
                  </a:txBody>
                  <a:tcPr anchor="ctr" anchorCtr="0">
                    <a:solidFill>
                      <a:srgbClr val="00B0F0"/>
                    </a:solidFill>
                  </a:tcPr>
                </a:tc>
                <a:tc>
                  <a:txBody>
                    <a:bodyPr/>
                    <a:p>
                      <a:pPr algn="ctr">
                        <a:buNone/>
                      </a:pPr>
                      <a:r>
                        <a:rPr lang="en-US" altLang="zh-CN" sz="1600">
                          <a:latin typeface="幼圆" panose="02010509060101010101" charset="-122"/>
                          <a:ea typeface="幼圆" panose="02010509060101010101" charset="-122"/>
                        </a:rPr>
                        <a:t>2</a:t>
                      </a:r>
                      <a:endParaRPr lang="en-US" altLang="zh-CN" sz="1600">
                        <a:latin typeface="幼圆" panose="02010509060101010101" charset="-122"/>
                        <a:ea typeface="幼圆" panose="02010509060101010101" charset="-122"/>
                      </a:endParaRPr>
                    </a:p>
                  </a:txBody>
                  <a:tcPr anchor="ctr" anchorCtr="0">
                    <a:solidFill>
                      <a:srgbClr val="00B0F0"/>
                    </a:solidFill>
                  </a:tcPr>
                </a:tc>
                <a:tc>
                  <a:txBody>
                    <a:bodyPr/>
                    <a:p>
                      <a:pPr algn="ctr">
                        <a:buNone/>
                      </a:pPr>
                      <a:r>
                        <a:rPr lang="en-US" altLang="zh-CN" sz="1600">
                          <a:latin typeface="幼圆" panose="02010509060101010101" charset="-122"/>
                          <a:ea typeface="幼圆" panose="02010509060101010101" charset="-122"/>
                        </a:rPr>
                        <a:t>3</a:t>
                      </a:r>
                      <a:endParaRPr lang="en-US" altLang="zh-CN" sz="1600">
                        <a:latin typeface="幼圆" panose="02010509060101010101" charset="-122"/>
                        <a:ea typeface="幼圆" panose="02010509060101010101" charset="-122"/>
                      </a:endParaRPr>
                    </a:p>
                  </a:txBody>
                  <a:tcPr anchor="ctr" anchorCtr="0">
                    <a:solidFill>
                      <a:srgbClr val="00B0F0"/>
                    </a:solidFill>
                  </a:tcPr>
                </a:tc>
                <a:tc>
                  <a:txBody>
                    <a:bodyPr/>
                    <a:p>
                      <a:pPr algn="ctr">
                        <a:buNone/>
                      </a:pPr>
                      <a:r>
                        <a:rPr lang="en-US" altLang="zh-CN" sz="1600">
                          <a:latin typeface="幼圆" panose="02010509060101010101" charset="-122"/>
                          <a:ea typeface="幼圆" panose="02010509060101010101" charset="-122"/>
                        </a:rPr>
                        <a:t>5</a:t>
                      </a:r>
                      <a:endParaRPr lang="en-US" altLang="zh-CN" sz="1600">
                        <a:latin typeface="幼圆" panose="02010509060101010101" charset="-122"/>
                        <a:ea typeface="幼圆" panose="02010509060101010101" charset="-122"/>
                      </a:endParaRPr>
                    </a:p>
                  </a:txBody>
                  <a:tcPr anchor="ctr" anchorCtr="0">
                    <a:solidFill>
                      <a:srgbClr val="FF0000"/>
                    </a:solidFill>
                  </a:tcPr>
                </a:tc>
                <a:tc>
                  <a:txBody>
                    <a:bodyPr/>
                    <a:p>
                      <a:pPr algn="ctr">
                        <a:buNone/>
                      </a:pPr>
                      <a:r>
                        <a:rPr lang="en-US" altLang="zh-CN" sz="1600">
                          <a:latin typeface="幼圆" panose="02010509060101010101" charset="-122"/>
                          <a:ea typeface="幼圆" panose="02010509060101010101" charset="-122"/>
                        </a:rPr>
                        <a:t>5</a:t>
                      </a:r>
                      <a:endParaRPr lang="en-US" altLang="zh-CN" sz="1600">
                        <a:latin typeface="幼圆" panose="02010509060101010101" charset="-122"/>
                        <a:ea typeface="幼圆" panose="02010509060101010101" charset="-122"/>
                      </a:endParaRPr>
                    </a:p>
                  </a:txBody>
                  <a:tcPr anchor="ctr" anchorCtr="0">
                    <a:solidFill>
                      <a:srgbClr val="FF0000"/>
                    </a:solidFill>
                  </a:tcPr>
                </a:tc>
                <a:tc>
                  <a:txBody>
                    <a:bodyPr/>
                    <a:p>
                      <a:pPr algn="ctr">
                        <a:buNone/>
                      </a:pPr>
                      <a:r>
                        <a:rPr lang="en-US" altLang="zh-CN" sz="1600">
                          <a:latin typeface="幼圆" panose="02010509060101010101" charset="-122"/>
                          <a:ea typeface="幼圆" panose="02010509060101010101" charset="-122"/>
                        </a:rPr>
                        <a:t>5</a:t>
                      </a:r>
                      <a:endParaRPr lang="en-US" altLang="zh-CN" sz="1600">
                        <a:latin typeface="幼圆" panose="02010509060101010101" charset="-122"/>
                        <a:ea typeface="幼圆" panose="02010509060101010101" charset="-122"/>
                      </a:endParaRPr>
                    </a:p>
                  </a:txBody>
                  <a:tcPr anchor="ctr" anchorCtr="0">
                    <a:solidFill>
                      <a:srgbClr val="FF0000"/>
                    </a:solidFill>
                  </a:tcPr>
                </a:tc>
                <a:tc>
                  <a:txBody>
                    <a:bodyPr/>
                    <a:p>
                      <a:pPr algn="ctr">
                        <a:buNone/>
                      </a:pPr>
                      <a:r>
                        <a:rPr lang="en-US" altLang="zh-CN" sz="1600">
                          <a:latin typeface="幼圆" panose="02010509060101010101" charset="-122"/>
                          <a:ea typeface="幼圆" panose="02010509060101010101" charset="-122"/>
                        </a:rPr>
                        <a:t>8</a:t>
                      </a:r>
                      <a:endParaRPr lang="en-US" altLang="zh-CN" sz="1600">
                        <a:latin typeface="幼圆" panose="02010509060101010101" charset="-122"/>
                        <a:ea typeface="幼圆" panose="02010509060101010101" charset="-122"/>
                      </a:endParaRPr>
                    </a:p>
                  </a:txBody>
                  <a:tcPr anchor="ctr" anchorCtr="0">
                    <a:solidFill>
                      <a:srgbClr val="FF0000"/>
                    </a:solidFill>
                  </a:tcPr>
                </a:tc>
                <a:tc>
                  <a:txBody>
                    <a:bodyPr/>
                    <a:p>
                      <a:pPr algn="ctr">
                        <a:buNone/>
                      </a:pPr>
                      <a:r>
                        <a:rPr lang="en-US" altLang="zh-CN" sz="1600">
                          <a:latin typeface="幼圆" panose="02010509060101010101" charset="-122"/>
                          <a:ea typeface="幼圆" panose="02010509060101010101" charset="-122"/>
                        </a:rPr>
                        <a:t>9</a:t>
                      </a:r>
                      <a:endParaRPr lang="en-US" altLang="zh-CN" sz="1600">
                        <a:latin typeface="幼圆" panose="02010509060101010101" charset="-122"/>
                        <a:ea typeface="幼圆" panose="02010509060101010101" charset="-122"/>
                      </a:endParaRPr>
                    </a:p>
                  </a:txBody>
                  <a:tcPr anchor="ctr" anchorCtr="0">
                    <a:solidFill>
                      <a:srgbClr val="FF0000"/>
                    </a:solidFill>
                  </a:tcPr>
                </a:tc>
              </a:tr>
            </a:tbl>
          </a:graphicData>
        </a:graphic>
      </p:graphicFrame>
      <p:graphicFrame>
        <p:nvGraphicFramePr>
          <p:cNvPr id="6" name="表格 5"/>
          <p:cNvGraphicFramePr/>
          <p:nvPr/>
        </p:nvGraphicFramePr>
        <p:xfrm>
          <a:off x="6166485" y="4364990"/>
          <a:ext cx="8532495" cy="53975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539750">
                <a:tc>
                  <a:txBody>
                    <a:bodyPr/>
                    <a:p>
                      <a:pPr algn="ctr">
                        <a:buNone/>
                      </a:pPr>
                      <a:r>
                        <a:rPr lang="en-US" altLang="zh-CN" sz="1600">
                          <a:latin typeface="幼圆" panose="02010509060101010101" charset="-122"/>
                          <a:ea typeface="幼圆" panose="02010509060101010101" charset="-122"/>
                        </a:rPr>
                        <a:t>1</a:t>
                      </a:r>
                      <a:endParaRPr lang="en-US" altLang="zh-CN" sz="1600">
                        <a:latin typeface="幼圆" panose="02010509060101010101" charset="-122"/>
                        <a:ea typeface="幼圆" panose="02010509060101010101" charset="-122"/>
                      </a:endParaRPr>
                    </a:p>
                  </a:txBody>
                  <a:tcPr anchor="ctr" anchorCtr="0">
                    <a:solidFill>
                      <a:srgbClr val="00B0F0"/>
                    </a:solidFill>
                  </a:tcPr>
                </a:tc>
                <a:tc>
                  <a:txBody>
                    <a:bodyPr/>
                    <a:p>
                      <a:pPr algn="ctr">
                        <a:buNone/>
                      </a:pPr>
                      <a:r>
                        <a:rPr lang="en-US" altLang="zh-CN" sz="1600">
                          <a:latin typeface="幼圆" panose="02010509060101010101" charset="-122"/>
                          <a:ea typeface="幼圆" panose="02010509060101010101" charset="-122"/>
                        </a:rPr>
                        <a:t>2</a:t>
                      </a:r>
                      <a:endParaRPr lang="en-US" altLang="zh-CN" sz="1600">
                        <a:latin typeface="幼圆" panose="02010509060101010101" charset="-122"/>
                        <a:ea typeface="幼圆" panose="02010509060101010101" charset="-122"/>
                      </a:endParaRPr>
                    </a:p>
                  </a:txBody>
                  <a:tcPr anchor="ctr" anchorCtr="0">
                    <a:solidFill>
                      <a:srgbClr val="00B0F0"/>
                    </a:solidFill>
                  </a:tcPr>
                </a:tc>
                <a:tc>
                  <a:txBody>
                    <a:bodyPr/>
                    <a:p>
                      <a:pPr algn="ctr">
                        <a:buNone/>
                      </a:pPr>
                      <a:r>
                        <a:rPr lang="en-US" altLang="zh-CN" sz="1600">
                          <a:latin typeface="幼圆" panose="02010509060101010101" charset="-122"/>
                          <a:ea typeface="幼圆" panose="02010509060101010101" charset="-122"/>
                        </a:rPr>
                        <a:t>3</a:t>
                      </a:r>
                      <a:endParaRPr lang="en-US" altLang="zh-CN" sz="1600">
                        <a:latin typeface="幼圆" panose="02010509060101010101" charset="-122"/>
                        <a:ea typeface="幼圆" panose="02010509060101010101" charset="-122"/>
                      </a:endParaRPr>
                    </a:p>
                  </a:txBody>
                  <a:tcPr anchor="ctr" anchorCtr="0">
                    <a:solidFill>
                      <a:srgbClr val="00B0F0"/>
                    </a:solidFill>
                  </a:tcPr>
                </a:tc>
                <a:tc>
                  <a:txBody>
                    <a:bodyPr/>
                    <a:p>
                      <a:pPr algn="ctr">
                        <a:buNone/>
                      </a:pPr>
                      <a:r>
                        <a:rPr lang="en-US" altLang="zh-CN" sz="1600">
                          <a:latin typeface="幼圆" panose="02010509060101010101" charset="-122"/>
                          <a:ea typeface="幼圆" panose="02010509060101010101" charset="-122"/>
                        </a:rPr>
                        <a:t>5</a:t>
                      </a:r>
                      <a:endParaRPr lang="en-US" altLang="zh-CN" sz="1600">
                        <a:latin typeface="幼圆" panose="02010509060101010101" charset="-122"/>
                        <a:ea typeface="幼圆" panose="02010509060101010101" charset="-122"/>
                      </a:endParaRPr>
                    </a:p>
                  </a:txBody>
                  <a:tcPr anchor="ctr" anchorCtr="0">
                    <a:solidFill>
                      <a:srgbClr val="00B0F0"/>
                    </a:solidFill>
                  </a:tcPr>
                </a:tc>
                <a:tc>
                  <a:txBody>
                    <a:bodyPr/>
                    <a:p>
                      <a:pPr algn="ctr">
                        <a:buNone/>
                      </a:pPr>
                      <a:r>
                        <a:rPr lang="en-US" altLang="zh-CN" sz="1600">
                          <a:latin typeface="幼圆" panose="02010509060101010101" charset="-122"/>
                          <a:ea typeface="幼圆" panose="02010509060101010101" charset="-122"/>
                        </a:rPr>
                        <a:t>5</a:t>
                      </a:r>
                      <a:endParaRPr lang="en-US" altLang="zh-CN" sz="1600">
                        <a:latin typeface="幼圆" panose="02010509060101010101" charset="-122"/>
                        <a:ea typeface="幼圆" panose="02010509060101010101" charset="-122"/>
                      </a:endParaRPr>
                    </a:p>
                  </a:txBody>
                  <a:tcPr anchor="ctr" anchorCtr="0">
                    <a:solidFill>
                      <a:srgbClr val="00B0F0"/>
                    </a:solidFill>
                  </a:tcPr>
                </a:tc>
                <a:tc>
                  <a:txBody>
                    <a:bodyPr/>
                    <a:p>
                      <a:pPr algn="ctr">
                        <a:buNone/>
                      </a:pPr>
                      <a:r>
                        <a:rPr lang="en-US" altLang="zh-CN" sz="1600">
                          <a:latin typeface="幼圆" panose="02010509060101010101" charset="-122"/>
                          <a:ea typeface="幼圆" panose="02010509060101010101" charset="-122"/>
                        </a:rPr>
                        <a:t>5</a:t>
                      </a:r>
                      <a:endParaRPr lang="en-US" altLang="zh-CN" sz="1600">
                        <a:latin typeface="幼圆" panose="02010509060101010101" charset="-122"/>
                        <a:ea typeface="幼圆" panose="02010509060101010101" charset="-122"/>
                      </a:endParaRPr>
                    </a:p>
                  </a:txBody>
                  <a:tcPr anchor="ctr" anchorCtr="0">
                    <a:solidFill>
                      <a:srgbClr val="00B0F0"/>
                    </a:solidFill>
                  </a:tcPr>
                </a:tc>
                <a:tc>
                  <a:txBody>
                    <a:bodyPr/>
                    <a:p>
                      <a:pPr algn="ctr">
                        <a:buNone/>
                      </a:pPr>
                      <a:r>
                        <a:rPr lang="en-US" altLang="zh-CN" sz="1600">
                          <a:latin typeface="幼圆" panose="02010509060101010101" charset="-122"/>
                          <a:ea typeface="幼圆" panose="02010509060101010101" charset="-122"/>
                        </a:rPr>
                        <a:t>8</a:t>
                      </a:r>
                      <a:endParaRPr lang="en-US" altLang="zh-CN" sz="1600">
                        <a:latin typeface="幼圆" panose="02010509060101010101" charset="-122"/>
                        <a:ea typeface="幼圆" panose="02010509060101010101" charset="-122"/>
                      </a:endParaRPr>
                    </a:p>
                  </a:txBody>
                  <a:tcPr anchor="ctr" anchorCtr="0">
                    <a:solidFill>
                      <a:srgbClr val="FF0000"/>
                    </a:solidFill>
                  </a:tcPr>
                </a:tc>
                <a:tc>
                  <a:txBody>
                    <a:bodyPr/>
                    <a:p>
                      <a:pPr algn="ctr">
                        <a:buNone/>
                      </a:pPr>
                      <a:r>
                        <a:rPr lang="en-US" altLang="zh-CN" sz="1600">
                          <a:latin typeface="幼圆" panose="02010509060101010101" charset="-122"/>
                          <a:ea typeface="幼圆" panose="02010509060101010101" charset="-122"/>
                        </a:rPr>
                        <a:t>9</a:t>
                      </a:r>
                      <a:endParaRPr lang="en-US" altLang="zh-CN" sz="1600">
                        <a:latin typeface="幼圆" panose="02010509060101010101" charset="-122"/>
                        <a:ea typeface="幼圆" panose="02010509060101010101" charset="-122"/>
                      </a:endParaRPr>
                    </a:p>
                  </a:txBody>
                  <a:tcPr anchor="ctr" anchorCtr="0">
                    <a:solidFill>
                      <a:srgbClr val="FF0000"/>
                    </a:solidFill>
                  </a:tcPr>
                </a:tc>
              </a:tr>
            </a:tbl>
          </a:graphicData>
        </a:graphic>
      </p:graphicFrame>
      <p:grpSp>
        <p:nvGrpSpPr>
          <p:cNvPr id="10" name="组合 9"/>
          <p:cNvGrpSpPr/>
          <p:nvPr/>
        </p:nvGrpSpPr>
        <p:grpSpPr>
          <a:xfrm>
            <a:off x="1570990" y="4936490"/>
            <a:ext cx="899160" cy="648970"/>
            <a:chOff x="2353" y="7774"/>
            <a:chExt cx="1416" cy="1022"/>
          </a:xfrm>
        </p:grpSpPr>
        <p:sp>
          <p:nvSpPr>
            <p:cNvPr id="9266" name="上箭头 11"/>
            <p:cNvSpPr/>
            <p:nvPr/>
          </p:nvSpPr>
          <p:spPr>
            <a:xfrm>
              <a:off x="2908" y="7774"/>
              <a:ext cx="308" cy="454"/>
            </a:xfrm>
            <a:prstGeom prst="upArrow">
              <a:avLst>
                <a:gd name="adj1" fmla="val 50000"/>
                <a:gd name="adj2" fmla="val 50000"/>
              </a:avLst>
            </a:prstGeom>
            <a:solidFill>
              <a:srgbClr val="002060"/>
            </a:solidFill>
            <a:ln w="9525" cap="flat" cmpd="sng">
              <a:solidFill>
                <a:srgbClr val="002060"/>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9267" name="TextBox 12"/>
            <p:cNvSpPr txBox="1"/>
            <p:nvPr/>
          </p:nvSpPr>
          <p:spPr>
            <a:xfrm>
              <a:off x="2353" y="8278"/>
              <a:ext cx="1417" cy="518"/>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1800" b="1" dirty="0">
                  <a:solidFill>
                    <a:srgbClr val="002060"/>
                  </a:solidFill>
                </a:rPr>
                <a:t>left</a:t>
              </a:r>
              <a:endParaRPr lang="en-US" altLang="zh-CN" sz="1800" b="1" dirty="0">
                <a:solidFill>
                  <a:srgbClr val="002060"/>
                </a:solidFill>
              </a:endParaRPr>
            </a:p>
          </p:txBody>
        </p:sp>
      </p:grpSp>
      <p:grpSp>
        <p:nvGrpSpPr>
          <p:cNvPr id="11" name="组合 10"/>
          <p:cNvGrpSpPr/>
          <p:nvPr/>
        </p:nvGrpSpPr>
        <p:grpSpPr>
          <a:xfrm>
            <a:off x="2158365" y="4936490"/>
            <a:ext cx="899160" cy="695325"/>
            <a:chOff x="3487" y="7781"/>
            <a:chExt cx="1416" cy="1095"/>
          </a:xfrm>
        </p:grpSpPr>
        <p:sp>
          <p:nvSpPr>
            <p:cNvPr id="9264" name="上箭头 15"/>
            <p:cNvSpPr/>
            <p:nvPr/>
          </p:nvSpPr>
          <p:spPr>
            <a:xfrm>
              <a:off x="4042" y="7781"/>
              <a:ext cx="308" cy="453"/>
            </a:xfrm>
            <a:prstGeom prst="upArrow">
              <a:avLst>
                <a:gd name="adj1" fmla="val 50000"/>
                <a:gd name="adj2" fmla="val 50000"/>
              </a:avLst>
            </a:prstGeom>
            <a:solidFill>
              <a:srgbClr val="C00000"/>
            </a:solidFill>
            <a:ln w="9525" cap="flat" cmpd="sng">
              <a:solidFill>
                <a:srgbClr val="C00000"/>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9265" name="TextBox 16"/>
            <p:cNvSpPr txBox="1"/>
            <p:nvPr/>
          </p:nvSpPr>
          <p:spPr>
            <a:xfrm>
              <a:off x="3487" y="8278"/>
              <a:ext cx="1417" cy="598"/>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1800" b="1" dirty="0">
                  <a:solidFill>
                    <a:srgbClr val="C00000"/>
                  </a:solidFill>
                </a:rPr>
                <a:t>right</a:t>
              </a:r>
              <a:endParaRPr lang="en-US" altLang="zh-CN" sz="1800" b="1" dirty="0">
                <a:solidFill>
                  <a:srgbClr val="C00000"/>
                </a:solidFill>
              </a:endParaRPr>
            </a:p>
          </p:txBody>
        </p:sp>
      </p:grpSp>
      <p:grpSp>
        <p:nvGrpSpPr>
          <p:cNvPr id="12" name="组合 11"/>
          <p:cNvGrpSpPr/>
          <p:nvPr/>
        </p:nvGrpSpPr>
        <p:grpSpPr>
          <a:xfrm>
            <a:off x="8658225" y="4936490"/>
            <a:ext cx="899160" cy="648970"/>
            <a:chOff x="2353" y="7774"/>
            <a:chExt cx="1416" cy="1022"/>
          </a:xfrm>
        </p:grpSpPr>
        <p:sp>
          <p:nvSpPr>
            <p:cNvPr id="13" name="上箭头 11"/>
            <p:cNvSpPr/>
            <p:nvPr/>
          </p:nvSpPr>
          <p:spPr>
            <a:xfrm>
              <a:off x="2908" y="7774"/>
              <a:ext cx="308" cy="454"/>
            </a:xfrm>
            <a:prstGeom prst="upArrow">
              <a:avLst>
                <a:gd name="adj1" fmla="val 50000"/>
                <a:gd name="adj2" fmla="val 50000"/>
              </a:avLst>
            </a:prstGeom>
            <a:solidFill>
              <a:srgbClr val="002060"/>
            </a:solidFill>
            <a:ln w="9525" cap="flat" cmpd="sng">
              <a:solidFill>
                <a:srgbClr val="002060"/>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14" name="TextBox 12"/>
            <p:cNvSpPr txBox="1"/>
            <p:nvPr/>
          </p:nvSpPr>
          <p:spPr>
            <a:xfrm>
              <a:off x="2353" y="8278"/>
              <a:ext cx="1417" cy="518"/>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1800" b="1" dirty="0">
                  <a:solidFill>
                    <a:srgbClr val="002060"/>
                  </a:solidFill>
                </a:rPr>
                <a:t>left</a:t>
              </a:r>
              <a:endParaRPr lang="en-US" altLang="zh-CN" sz="1800" b="1" dirty="0">
                <a:solidFill>
                  <a:srgbClr val="002060"/>
                </a:solidFill>
              </a:endParaRPr>
            </a:p>
          </p:txBody>
        </p:sp>
      </p:grpSp>
      <p:grpSp>
        <p:nvGrpSpPr>
          <p:cNvPr id="15" name="组合 14"/>
          <p:cNvGrpSpPr/>
          <p:nvPr/>
        </p:nvGrpSpPr>
        <p:grpSpPr>
          <a:xfrm>
            <a:off x="9245600" y="4936490"/>
            <a:ext cx="899160" cy="695325"/>
            <a:chOff x="3487" y="7781"/>
            <a:chExt cx="1416" cy="1095"/>
          </a:xfrm>
        </p:grpSpPr>
        <p:sp>
          <p:nvSpPr>
            <p:cNvPr id="16" name="上箭头 15"/>
            <p:cNvSpPr/>
            <p:nvPr/>
          </p:nvSpPr>
          <p:spPr>
            <a:xfrm>
              <a:off x="4042" y="7781"/>
              <a:ext cx="308" cy="453"/>
            </a:xfrm>
            <a:prstGeom prst="upArrow">
              <a:avLst>
                <a:gd name="adj1" fmla="val 50000"/>
                <a:gd name="adj2" fmla="val 50000"/>
              </a:avLst>
            </a:prstGeom>
            <a:solidFill>
              <a:srgbClr val="C00000"/>
            </a:solidFill>
            <a:ln w="9525" cap="flat" cmpd="sng">
              <a:solidFill>
                <a:srgbClr val="C00000"/>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17" name="TextBox 16"/>
            <p:cNvSpPr txBox="1"/>
            <p:nvPr/>
          </p:nvSpPr>
          <p:spPr>
            <a:xfrm>
              <a:off x="3487" y="8278"/>
              <a:ext cx="1417" cy="598"/>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1800" b="1" dirty="0">
                  <a:solidFill>
                    <a:srgbClr val="C00000"/>
                  </a:solidFill>
                </a:rPr>
                <a:t>right</a:t>
              </a:r>
              <a:endParaRPr lang="en-US" altLang="zh-CN" sz="1800" b="1" dirty="0">
                <a:solidFill>
                  <a:srgbClr val="C00000"/>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txBox="1">
            <a:spLocks noGrp="1"/>
          </p:cNvSpPr>
          <p:nvPr>
            <p:ph type="title" idx="4294967295"/>
          </p:nvPr>
        </p:nvSpPr>
        <p:spPr>
          <a:xfrm>
            <a:off x="504000" y="900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solidFill>
                  <a:schemeClr val="tx1"/>
                </a:solidFill>
                <a:cs typeface="宋体" panose="02010600030101010101" pitchFamily="2" charset="-122"/>
                <a:sym typeface="+mn-ea"/>
              </a:rPr>
              <a:t>例</a:t>
            </a:r>
            <a:r>
              <a:rPr lang="en-US" altLang="zh-CN" sz="2800" b="1" dirty="0" smtClean="0">
                <a:solidFill>
                  <a:schemeClr val="tx1"/>
                </a:solidFill>
                <a:cs typeface="宋体" panose="02010600030101010101" pitchFamily="2" charset="-122"/>
                <a:sym typeface="+mn-ea"/>
              </a:rPr>
              <a:t>2</a:t>
            </a:r>
            <a:r>
              <a:rPr lang="zh-CN" altLang="en-US" sz="2800" b="1" dirty="0" smtClean="0">
                <a:solidFill>
                  <a:schemeClr val="tx1"/>
                </a:solidFill>
                <a:cs typeface="宋体" panose="02010600030101010101" pitchFamily="2" charset="-122"/>
                <a:sym typeface="+mn-ea"/>
              </a:rPr>
              <a:t>.</a:t>
            </a:r>
            <a:r>
              <a:rPr lang="zh-CN" altLang="en-US" sz="2800" b="1" dirty="0" smtClean="0">
                <a:solidFill>
                  <a:schemeClr val="tx1"/>
                </a:solidFill>
                <a:cs typeface="宋体" panose="02010600030101010101" pitchFamily="2" charset="-122"/>
                <a:sym typeface="+mn-ea"/>
              </a:rPr>
              <a:t>网线主管</a:t>
            </a:r>
            <a:endParaRPr lang="zh-CN" altLang="en-US" sz="2800" b="1" dirty="0" smtClean="0">
              <a:solidFill>
                <a:schemeClr val="tx1"/>
              </a:solidFill>
              <a:cs typeface="宋体" panose="02010600030101010101" pitchFamily="2" charset="-122"/>
              <a:sym typeface="+mn-ea"/>
            </a:endParaRPr>
          </a:p>
        </p:txBody>
      </p:sp>
      <p:sp>
        <p:nvSpPr>
          <p:cNvPr id="22531" name="内容占位符 2"/>
          <p:cNvSpPr>
            <a:spLocks noGrp="1"/>
          </p:cNvSpPr>
          <p:nvPr>
            <p:ph idx="4294967295"/>
          </p:nvPr>
        </p:nvSpPr>
        <p:spPr>
          <a:xfrm>
            <a:off x="504000" y="1979930"/>
            <a:ext cx="10800000" cy="3240000"/>
          </a:xfrm>
        </p:spPr>
        <p:txBody>
          <a:bodyPr vert="horz" wrap="square" lIns="91440" tIns="45720" rIns="91440" bIns="45720" anchor="t" anchorCtr="0">
            <a:normAutofit/>
          </a:bodyPr>
          <a:p>
            <a:pPr marL="0" indent="0" fontAlgn="auto">
              <a:lnSpc>
                <a:spcPct val="150000"/>
              </a:lnSpc>
              <a:buNone/>
            </a:pPr>
            <a:r>
              <a:rPr lang="en-US" altLang="zh-CN" sz="2000" b="1" dirty="0">
                <a:solidFill>
                  <a:schemeClr val="tx1"/>
                </a:solidFill>
                <a:latin typeface="楷体" panose="02010609060101010101" charset="-122"/>
                <a:ea typeface="楷体" panose="02010609060101010101" charset="-122"/>
                <a:cs typeface="楷体" panose="02010609060101010101" charset="-122"/>
              </a:rPr>
              <a:t>    </a:t>
            </a:r>
            <a:r>
              <a:rPr lang="zh-CN" altLang="en-US" sz="2000" b="1" dirty="0">
                <a:solidFill>
                  <a:schemeClr val="tx1"/>
                </a:solidFill>
                <a:latin typeface="楷体" panose="02010609060101010101" charset="-122"/>
                <a:ea typeface="楷体" panose="02010609060101010101" charset="-122"/>
                <a:cs typeface="楷体" panose="02010609060101010101" charset="-122"/>
              </a:rPr>
              <a:t>仙境的居民们决定举办一场程序设计区域赛。裁判委员会完全由自愿组成，他们承诺要组织一次史上最公正的比赛。他们决定将选手的电脑用星形拓扑结构连接在一起，即将它们全部连到一个单一的中心服务器。为了组织这个完全公正的比赛，裁判委员会主席提出要将所有选手的电脑等距离地围绕在服务器周围放置。</a:t>
            </a:r>
            <a:endParaRPr lang="zh-CN" altLang="en-US" sz="2000" b="1" dirty="0">
              <a:solidFill>
                <a:schemeClr val="tx1"/>
              </a:solidFill>
              <a:latin typeface="楷体" panose="02010609060101010101" charset="-122"/>
              <a:ea typeface="楷体" panose="02010609060101010101" charset="-122"/>
              <a:cs typeface="楷体" panose="02010609060101010101" charset="-122"/>
            </a:endParaRPr>
          </a:p>
          <a:p>
            <a:pPr marL="0" indent="0" fontAlgn="auto">
              <a:lnSpc>
                <a:spcPct val="150000"/>
              </a:lnSpc>
              <a:buNone/>
            </a:pPr>
            <a:r>
              <a:rPr lang="en-US" altLang="zh-CN" sz="2000" b="1" dirty="0">
                <a:solidFill>
                  <a:schemeClr val="tx1"/>
                </a:solidFill>
                <a:latin typeface="楷体" panose="02010609060101010101" charset="-122"/>
                <a:ea typeface="楷体" panose="02010609060101010101" charset="-122"/>
                <a:cs typeface="楷体" panose="02010609060101010101" charset="-122"/>
              </a:rPr>
              <a:t>    </a:t>
            </a:r>
            <a:r>
              <a:rPr lang="zh-CN" altLang="en-US" sz="2000" b="1" dirty="0">
                <a:solidFill>
                  <a:schemeClr val="tx1"/>
                </a:solidFill>
                <a:latin typeface="楷体" panose="02010609060101010101" charset="-122"/>
                <a:ea typeface="楷体" panose="02010609060101010101" charset="-122"/>
                <a:cs typeface="楷体" panose="02010609060101010101" charset="-122"/>
              </a:rPr>
              <a:t>为购买网线，裁判委员会联系了当地的一个网络解决方案提供商，要求能够提供一定数量的等长网线。裁判委员会希望网线越长越好，这样选手们之间的距离可以尽可能远一些。</a:t>
            </a:r>
            <a:endParaRPr lang="zh-CN" altLang="en-US" sz="2000" b="1" dirty="0">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内容占位符 2"/>
          <p:cNvSpPr>
            <a:spLocks noGrp="1"/>
          </p:cNvSpPr>
          <p:nvPr>
            <p:ph idx="4294967295"/>
          </p:nvPr>
        </p:nvSpPr>
        <p:spPr>
          <a:xfrm>
            <a:off x="504000" y="1980000"/>
            <a:ext cx="10800000" cy="3240000"/>
          </a:xfrm>
        </p:spPr>
        <p:txBody>
          <a:bodyPr vert="horz" wrap="square" lIns="91440" tIns="45720" rIns="91440" bIns="45720" rtlCol="0" anchor="t" anchorCtr="0">
            <a:normAutofit/>
          </a:bodyPr>
          <a:p>
            <a:pPr marL="0" lvl="0" algn="l">
              <a:lnSpc>
                <a:spcPct val="150000"/>
              </a:lnSpc>
              <a:buSzTx/>
              <a:buNone/>
            </a:pP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该公司的网线主管承接了这个任务。他知道库存中每条网线的长度（精确到厘米），并且只要告诉他所需的网线长度（精确到厘米），他都能够完成对网线的切割工作。但是，这次，所需的网线长度并不知道，这让网线主管不知所措。</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50000"/>
              </a:lnSpc>
              <a:buSzTx/>
              <a:buNone/>
            </a:pP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你需要编写一个程序，帮助网线主管确定一个最长的网线长度，并且按此长度对库存中的网线进行切割，能够得到指定数量的网线。</a:t>
            </a:r>
            <a:endParaRPr lang="en-US" altLang="zh-CN" sz="2000" b="1" dirty="0">
              <a:latin typeface="楷体" panose="02010609060101010101" charset="-122"/>
              <a:ea typeface="楷体" panose="02010609060101010101" charset="-122"/>
              <a:cs typeface="楷体" panose="02010609060101010101" charset="-122"/>
              <a:sym typeface="+mn-ea"/>
            </a:endParaRPr>
          </a:p>
        </p:txBody>
      </p:sp>
      <p:sp>
        <p:nvSpPr>
          <p:cNvPr id="22530" name="标题 1"/>
          <p:cNvSpPr txBox="1">
            <a:spLocks noGrp="1"/>
          </p:cNvSpPr>
          <p:nvPr/>
        </p:nvSpPr>
        <p:spPr>
          <a:xfrm>
            <a:off x="504000" y="900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solidFill>
                  <a:schemeClr val="tx1"/>
                </a:solidFill>
                <a:cs typeface="宋体" panose="02010600030101010101" pitchFamily="2" charset="-122"/>
                <a:sym typeface="+mn-ea"/>
              </a:rPr>
              <a:t>例</a:t>
            </a:r>
            <a:r>
              <a:rPr lang="en-US" altLang="zh-CN" sz="2800" b="1" dirty="0" smtClean="0">
                <a:solidFill>
                  <a:schemeClr val="tx1"/>
                </a:solidFill>
                <a:cs typeface="宋体" panose="02010600030101010101" pitchFamily="2" charset="-122"/>
                <a:sym typeface="+mn-ea"/>
              </a:rPr>
              <a:t>2</a:t>
            </a:r>
            <a:r>
              <a:rPr lang="zh-CN" altLang="en-US" sz="2800" b="1" dirty="0" smtClean="0">
                <a:solidFill>
                  <a:schemeClr val="tx1"/>
                </a:solidFill>
                <a:cs typeface="宋体" panose="02010600030101010101" pitchFamily="2" charset="-122"/>
                <a:sym typeface="+mn-ea"/>
              </a:rPr>
              <a:t>.</a:t>
            </a:r>
            <a:r>
              <a:rPr lang="zh-CN" altLang="en-US" sz="2800" b="1" dirty="0" smtClean="0">
                <a:solidFill>
                  <a:schemeClr val="tx1"/>
                </a:solidFill>
                <a:cs typeface="宋体" panose="02010600030101010101" pitchFamily="2" charset="-122"/>
                <a:sym typeface="+mn-ea"/>
              </a:rPr>
              <a:t>网线主管</a:t>
            </a:r>
            <a:endParaRPr lang="zh-CN" altLang="en-US" sz="2800" b="1" dirty="0" smtClean="0">
              <a:solidFill>
                <a:schemeClr val="tx1"/>
              </a:solidFill>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内容占位符 2"/>
          <p:cNvSpPr>
            <a:spLocks noGrp="1"/>
          </p:cNvSpPr>
          <p:nvPr>
            <p:ph idx="4294967295"/>
          </p:nvPr>
        </p:nvSpPr>
        <p:spPr>
          <a:xfrm>
            <a:off x="504190" y="2051685"/>
            <a:ext cx="10532745" cy="3863975"/>
          </a:xfrm>
        </p:spPr>
        <p:txBody>
          <a:bodyPr vert="horz" wrap="square" lIns="91440" tIns="45720" rIns="91440" bIns="45720" rtlCol="0" anchor="t" anchorCtr="0">
            <a:normAutofit/>
          </a:bodyPr>
          <a:p>
            <a:pPr marL="0" lvl="0" algn="l">
              <a:lnSpc>
                <a:spcPct val="100000"/>
              </a:lnSpc>
              <a:buSzTx/>
              <a:buNone/>
            </a:pPr>
            <a:r>
              <a:rPr lang="en-US" altLang="zh-CN" sz="2400" b="1" dirty="0">
                <a:latin typeface="楷体" panose="02010609060101010101" charset="-122"/>
                <a:ea typeface="楷体" panose="02010609060101010101" charset="-122"/>
                <a:cs typeface="楷体" panose="02010609060101010101" charset="-122"/>
                <a:sym typeface="+mn-ea"/>
              </a:rPr>
              <a:t>输入</a:t>
            </a:r>
            <a:r>
              <a:rPr lang="zh-CN" altLang="en-US" sz="2400" b="1" dirty="0">
                <a:latin typeface="楷体" panose="02010609060101010101" charset="-122"/>
                <a:ea typeface="楷体" panose="02010609060101010101" charset="-122"/>
                <a:cs typeface="楷体" panose="02010609060101010101" charset="-122"/>
                <a:sym typeface="+mn-ea"/>
              </a:rPr>
              <a:t>数据</a:t>
            </a:r>
            <a:endParaRPr lang="en-US" altLang="zh-CN" sz="2400" b="1" dirty="0">
              <a:latin typeface="楷体" panose="02010609060101010101" charset="-122"/>
              <a:ea typeface="楷体" panose="02010609060101010101" charset="-122"/>
              <a:cs typeface="楷体" panose="02010609060101010101" charset="-122"/>
              <a:sym typeface="+mn-ea"/>
            </a:endParaRPr>
          </a:p>
          <a:p>
            <a:pPr marL="0" lvl="0" algn="l">
              <a:lnSpc>
                <a:spcPct val="100000"/>
              </a:lnSpc>
              <a:spcBef>
                <a:spcPts val="10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第一行包含两个整数N</a:t>
            </a:r>
            <a:r>
              <a:rPr lang="en-US" altLang="zh-CN" sz="2000" b="1" dirty="0">
                <a:latin typeface="楷体" panose="02010609060101010101" charset="-122"/>
                <a:ea typeface="楷体" panose="02010609060101010101" charset="-122"/>
                <a:cs typeface="楷体" panose="02010609060101010101" charset="-122"/>
                <a:sym typeface="+mn-ea"/>
              </a:rPr>
              <a:t>和K</a:t>
            </a:r>
            <a:r>
              <a:rPr lang="en-US" altLang="zh-CN" sz="2000" b="1" dirty="0">
                <a:latin typeface="楷体" panose="02010609060101010101" charset="-122"/>
                <a:ea typeface="楷体" panose="02010609060101010101" charset="-122"/>
                <a:cs typeface="楷体" panose="02010609060101010101" charset="-122"/>
                <a:sym typeface="+mn-ea"/>
              </a:rPr>
              <a:t>，以单个空格隔开。N</a:t>
            </a:r>
            <a:r>
              <a:rPr lang="en-US" altLang="zh-CN" sz="2000" b="1" dirty="0">
                <a:latin typeface="楷体" panose="02010609060101010101" charset="-122"/>
                <a:ea typeface="楷体" panose="02010609060101010101" charset="-122"/>
                <a:cs typeface="楷体" panose="02010609060101010101" charset="-122"/>
                <a:sym typeface="+mn-ea"/>
              </a:rPr>
              <a:t>（1&lt;=N&lt;=10000</a:t>
            </a:r>
            <a:r>
              <a:rPr lang="en-US" altLang="zh-CN" sz="2000" b="1" dirty="0">
                <a:latin typeface="楷体" panose="02010609060101010101" charset="-122"/>
                <a:ea typeface="楷体" panose="02010609060101010101" charset="-122"/>
                <a:cs typeface="楷体" panose="02010609060101010101" charset="-122"/>
                <a:sym typeface="+mn-ea"/>
              </a:rPr>
              <a:t>）是库存中的网线数，K</a:t>
            </a:r>
            <a:r>
              <a:rPr lang="en-US" altLang="zh-CN" sz="2000" b="1" dirty="0">
                <a:latin typeface="楷体" panose="02010609060101010101" charset="-122"/>
                <a:ea typeface="楷体" panose="02010609060101010101" charset="-122"/>
                <a:cs typeface="楷体" panose="02010609060101010101" charset="-122"/>
                <a:sym typeface="+mn-ea"/>
              </a:rPr>
              <a:t>（1&lt;=K&lt;=10000</a:t>
            </a:r>
            <a:r>
              <a:rPr lang="en-US" altLang="zh-CN" sz="2000" b="1" dirty="0">
                <a:latin typeface="楷体" panose="02010609060101010101" charset="-122"/>
                <a:ea typeface="楷体" panose="02010609060101010101" charset="-122"/>
                <a:cs typeface="楷体" panose="02010609060101010101" charset="-122"/>
                <a:sym typeface="+mn-ea"/>
              </a:rPr>
              <a:t>）是需要的网线数量。接下来N</a:t>
            </a:r>
            <a:r>
              <a:rPr lang="en-US" altLang="zh-CN" sz="2000" b="1" dirty="0">
                <a:latin typeface="楷体" panose="02010609060101010101" charset="-122"/>
                <a:ea typeface="楷体" panose="02010609060101010101" charset="-122"/>
                <a:cs typeface="楷体" panose="02010609060101010101" charset="-122"/>
                <a:sym typeface="+mn-ea"/>
              </a:rPr>
              <a:t>行，每行一个数，为库存中每条网线的长度（单位：米）。所有网线的长度至少1m</a:t>
            </a:r>
            <a:r>
              <a:rPr lang="en-US" altLang="zh-CN" sz="2000" b="1" dirty="0">
                <a:latin typeface="楷体" panose="02010609060101010101" charset="-122"/>
                <a:ea typeface="楷体" panose="02010609060101010101" charset="-122"/>
                <a:cs typeface="楷体" panose="02010609060101010101" charset="-122"/>
                <a:sym typeface="+mn-ea"/>
              </a:rPr>
              <a:t>，至多100km</a:t>
            </a:r>
            <a:r>
              <a:rPr lang="en-US" altLang="zh-CN" sz="2000" b="1" dirty="0">
                <a:latin typeface="楷体" panose="02010609060101010101" charset="-122"/>
                <a:ea typeface="楷体" panose="02010609060101010101" charset="-122"/>
                <a:cs typeface="楷体" panose="02010609060101010101" charset="-122"/>
                <a:sym typeface="+mn-ea"/>
              </a:rPr>
              <a:t>。输入中的所有长度都精确到厘米，即保留到小数点后两位。</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00000"/>
              </a:lnSpc>
              <a:spcBef>
                <a:spcPts val="0"/>
              </a:spcBef>
              <a:spcAft>
                <a:spcPts val="0"/>
              </a:spcAft>
              <a:buSzTx/>
              <a:buNone/>
            </a:pP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00000"/>
              </a:lnSpc>
              <a:buSzTx/>
              <a:buNone/>
            </a:pPr>
            <a:r>
              <a:rPr lang="en-US" altLang="zh-CN" sz="2400" b="1" dirty="0">
                <a:latin typeface="楷体" panose="02010609060101010101" charset="-122"/>
                <a:ea typeface="楷体" panose="02010609060101010101" charset="-122"/>
                <a:cs typeface="楷体" panose="02010609060101010101" charset="-122"/>
                <a:sym typeface="+mn-ea"/>
              </a:rPr>
              <a:t>输出</a:t>
            </a:r>
            <a:r>
              <a:rPr lang="zh-CN" altLang="en-US" sz="2400" b="1" dirty="0">
                <a:latin typeface="楷体" panose="02010609060101010101" charset="-122"/>
                <a:ea typeface="楷体" panose="02010609060101010101" charset="-122"/>
                <a:cs typeface="楷体" panose="02010609060101010101" charset="-122"/>
                <a:sym typeface="+mn-ea"/>
              </a:rPr>
              <a:t>数据</a:t>
            </a:r>
            <a:endParaRPr lang="en-US" altLang="zh-CN" sz="2400" b="1" dirty="0">
              <a:latin typeface="楷体" panose="02010609060101010101" charset="-122"/>
              <a:ea typeface="楷体" panose="02010609060101010101" charset="-122"/>
              <a:cs typeface="楷体" panose="02010609060101010101" charset="-122"/>
              <a:sym typeface="+mn-ea"/>
            </a:endParaRPr>
          </a:p>
          <a:p>
            <a:pPr marL="0" lvl="0" algn="l">
              <a:lnSpc>
                <a:spcPct val="100000"/>
              </a:lnSpc>
              <a:spcBef>
                <a:spcPts val="10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网线主管能够从库存的网线中切出指定数量的网线的最长长度（单位：米）。必须精确到厘米，即保留到小数点后两位。若无法得到长度至少为1cm</a:t>
            </a:r>
            <a:r>
              <a:rPr lang="en-US" altLang="zh-CN" sz="2000" b="1" dirty="0">
                <a:latin typeface="楷体" panose="02010609060101010101" charset="-122"/>
                <a:ea typeface="楷体" panose="02010609060101010101" charset="-122"/>
                <a:cs typeface="楷体" panose="02010609060101010101" charset="-122"/>
                <a:sym typeface="+mn-ea"/>
              </a:rPr>
              <a:t>的指定数量的网线，则必须输出“0.00”</a:t>
            </a:r>
            <a:r>
              <a:rPr lang="en-US" altLang="zh-CN" sz="2000" b="1" dirty="0">
                <a:latin typeface="楷体" panose="02010609060101010101" charset="-122"/>
                <a:ea typeface="楷体" panose="02010609060101010101" charset="-122"/>
                <a:cs typeface="楷体" panose="02010609060101010101" charset="-122"/>
                <a:sym typeface="+mn-ea"/>
              </a:rPr>
              <a:t>（不包含引号）。</a:t>
            </a:r>
            <a:endParaRPr lang="en-US" altLang="zh-CN" sz="2000" b="1" dirty="0">
              <a:latin typeface="楷体" panose="02010609060101010101" charset="-122"/>
              <a:ea typeface="楷体" panose="02010609060101010101" charset="-122"/>
              <a:cs typeface="楷体" panose="02010609060101010101" charset="-122"/>
              <a:sym typeface="+mn-ea"/>
            </a:endParaRPr>
          </a:p>
        </p:txBody>
      </p:sp>
      <p:sp>
        <p:nvSpPr>
          <p:cNvPr id="22530" name="标题 1"/>
          <p:cNvSpPr txBox="1">
            <a:spLocks noGrp="1"/>
          </p:cNvSpPr>
          <p:nvPr/>
        </p:nvSpPr>
        <p:spPr>
          <a:xfrm>
            <a:off x="504000" y="900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solidFill>
                  <a:schemeClr val="tx1"/>
                </a:solidFill>
                <a:cs typeface="宋体" panose="02010600030101010101" pitchFamily="2" charset="-122"/>
                <a:sym typeface="+mn-ea"/>
              </a:rPr>
              <a:t>例</a:t>
            </a:r>
            <a:r>
              <a:rPr lang="en-US" altLang="zh-CN" sz="2800" b="1" dirty="0" smtClean="0">
                <a:solidFill>
                  <a:schemeClr val="tx1"/>
                </a:solidFill>
                <a:cs typeface="宋体" panose="02010600030101010101" pitchFamily="2" charset="-122"/>
                <a:sym typeface="+mn-ea"/>
              </a:rPr>
              <a:t>2</a:t>
            </a:r>
            <a:r>
              <a:rPr lang="zh-CN" altLang="en-US" sz="2800" b="1" dirty="0" smtClean="0">
                <a:solidFill>
                  <a:schemeClr val="tx1"/>
                </a:solidFill>
                <a:cs typeface="宋体" panose="02010600030101010101" pitchFamily="2" charset="-122"/>
                <a:sym typeface="+mn-ea"/>
              </a:rPr>
              <a:t>.</a:t>
            </a:r>
            <a:r>
              <a:rPr lang="zh-CN" altLang="en-US" sz="2800" b="1" dirty="0" smtClean="0">
                <a:solidFill>
                  <a:schemeClr val="tx1"/>
                </a:solidFill>
                <a:cs typeface="宋体" panose="02010600030101010101" pitchFamily="2" charset="-122"/>
                <a:sym typeface="+mn-ea"/>
              </a:rPr>
              <a:t>网线主管</a:t>
            </a:r>
            <a:endParaRPr lang="zh-CN" altLang="en-US" sz="2800" b="1" dirty="0" smtClean="0">
              <a:solidFill>
                <a:schemeClr val="tx1"/>
              </a:solidFill>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内容占位符 2"/>
          <p:cNvSpPr>
            <a:spLocks noGrp="1"/>
          </p:cNvSpPr>
          <p:nvPr>
            <p:ph idx="4294967295"/>
          </p:nvPr>
        </p:nvSpPr>
        <p:spPr>
          <a:xfrm>
            <a:off x="504000" y="1332000"/>
            <a:ext cx="3345180" cy="4345305"/>
          </a:xfrm>
        </p:spPr>
        <p:txBody>
          <a:bodyPr vert="horz" wrap="square" lIns="91440" tIns="45720" rIns="91440" bIns="45720" anchor="t" anchorCtr="0">
            <a:normAutofit/>
          </a:bodyPr>
          <a:p>
            <a:pPr marL="0" indent="0" algn="l">
              <a:lnSpc>
                <a:spcPct val="100000"/>
              </a:lnSpc>
              <a:spcBef>
                <a:spcPts val="1200"/>
              </a:spcBef>
              <a:spcAft>
                <a:spcPts val="0"/>
              </a:spcAft>
              <a:buSzTx/>
              <a:buNone/>
            </a:pPr>
            <a:r>
              <a:rPr lang="en-US" altLang="zh-CN" sz="2400" b="1" dirty="0">
                <a:latin typeface="楷体" panose="02010609060101010101" charset="-122"/>
                <a:ea typeface="楷体" panose="02010609060101010101" charset="-122"/>
                <a:cs typeface="楷体" panose="02010609060101010101" charset="-122"/>
              </a:rPr>
              <a:t>样例输入</a:t>
            </a:r>
            <a:endParaRPr lang="en-US" altLang="zh-CN" sz="24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4 11</a:t>
            </a: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8.02</a:t>
            </a: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7.43</a:t>
            </a: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4.57</a:t>
            </a: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5.39</a:t>
            </a: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400" b="1" dirty="0">
                <a:latin typeface="楷体" panose="02010609060101010101" charset="-122"/>
                <a:ea typeface="楷体" panose="02010609060101010101" charset="-122"/>
                <a:cs typeface="楷体" panose="02010609060101010101" charset="-122"/>
              </a:rPr>
              <a:t>样例输出</a:t>
            </a:r>
            <a:endParaRPr lang="en-US" altLang="zh-CN" sz="24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2.00</a:t>
            </a:r>
            <a:endParaRPr lang="en-US" altLang="zh-CN" sz="2000" b="1" dirty="0">
              <a:latin typeface="楷体" panose="02010609060101010101" charset="-122"/>
              <a:ea typeface="楷体" panose="02010609060101010101" charset="-122"/>
              <a:cs typeface="楷体" panose="02010609060101010101" charset="-122"/>
            </a:endParaRPr>
          </a:p>
        </p:txBody>
      </p:sp>
      <p:sp>
        <p:nvSpPr>
          <p:cNvPr id="20485" name="右箭头 4"/>
          <p:cNvSpPr/>
          <p:nvPr/>
        </p:nvSpPr>
        <p:spPr>
          <a:xfrm>
            <a:off x="4007485" y="3106420"/>
            <a:ext cx="1370965" cy="655955"/>
          </a:xfrm>
          <a:prstGeom prst="rightArrow">
            <a:avLst>
              <a:gd name="adj1" fmla="val 50000"/>
              <a:gd name="adj2" fmla="val 49968"/>
            </a:avLst>
          </a:prstGeom>
          <a:solidFill>
            <a:srgbClr val="4680A3"/>
          </a:solidFill>
          <a:ln w="9525" cap="flat" cmpd="sng">
            <a:solidFill>
              <a:schemeClr val="tx1"/>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3" name="内容占位符 2"/>
          <p:cNvSpPr>
            <a:spLocks noGrp="1"/>
          </p:cNvSpPr>
          <p:nvPr/>
        </p:nvSpPr>
        <p:spPr>
          <a:xfrm>
            <a:off x="6732000" y="1332000"/>
            <a:ext cx="3345180" cy="4345305"/>
          </a:xfrm>
          <a:prstGeom prst="rect">
            <a:avLst/>
          </a:prstGeom>
        </p:spPr>
        <p:txBody>
          <a:bodyPr vert="horz" wrap="square" lIns="91440" tIns="45720" rIns="91440" bIns="45720" rtlCol="0" anchor="t" anchorCtr="0">
            <a:norm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algn="l">
              <a:lnSpc>
                <a:spcPct val="100000"/>
              </a:lnSpc>
              <a:spcBef>
                <a:spcPts val="1200"/>
              </a:spcBef>
              <a:spcAft>
                <a:spcPts val="0"/>
              </a:spcAft>
              <a:buSzTx/>
              <a:buNone/>
            </a:pPr>
            <a:r>
              <a:rPr lang="en-US" altLang="zh-CN" sz="2400" b="1" dirty="0">
                <a:latin typeface="楷体" panose="02010609060101010101" charset="-122"/>
                <a:ea typeface="楷体" panose="02010609060101010101" charset="-122"/>
                <a:cs typeface="楷体" panose="02010609060101010101" charset="-122"/>
              </a:rPr>
              <a:t>样例输入</a:t>
            </a:r>
            <a:endParaRPr lang="en-US" altLang="zh-CN" sz="24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4 11</a:t>
            </a: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802</a:t>
            </a: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743</a:t>
            </a: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457</a:t>
            </a: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539</a:t>
            </a: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endParaRPr lang="en-US" altLang="zh-CN" sz="20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400" b="1" dirty="0">
                <a:latin typeface="楷体" panose="02010609060101010101" charset="-122"/>
                <a:ea typeface="楷体" panose="02010609060101010101" charset="-122"/>
                <a:cs typeface="楷体" panose="02010609060101010101" charset="-122"/>
              </a:rPr>
              <a:t>样例输出</a:t>
            </a:r>
            <a:endParaRPr lang="en-US" altLang="zh-CN" sz="2400" b="1" dirty="0">
              <a:latin typeface="楷体" panose="02010609060101010101" charset="-122"/>
              <a:ea typeface="楷体" panose="02010609060101010101" charset="-122"/>
              <a:cs typeface="楷体" panose="02010609060101010101" charset="-122"/>
            </a:endParaRPr>
          </a:p>
          <a:p>
            <a:pPr marL="0" indent="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rPr>
              <a:t>200</a:t>
            </a:r>
            <a:endParaRPr lang="en-US" altLang="zh-CN" sz="2000" b="1" dirty="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additive="base">
                                        <p:cTn id="7" dur="500"/>
                                        <p:tgtEl>
                                          <p:spTgt spid="20485"/>
                                        </p:tgtEl>
                                        <p:attrNameLst>
                                          <p:attrName>ppt_x</p:attrName>
                                        </p:attrNameLst>
                                      </p:cBhvr>
                                      <p:tavLst>
                                        <p:tav tm="0">
                                          <p:val>
                                            <p:strVal val="#ppt_x-#ppt_w*1.125000"/>
                                          </p:val>
                                        </p:tav>
                                        <p:tav tm="100000">
                                          <p:val>
                                            <p:strVal val="#ppt_x"/>
                                          </p:val>
                                        </p:tav>
                                      </p:tavLst>
                                    </p:anim>
                                    <p:animEffect transition="in" filter="wipe(right)">
                                      <p:cBhvr>
                                        <p:cTn id="8" dur="500"/>
                                        <p:tgtEl>
                                          <p:spTgt spid="20485"/>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5" grpId="1" animBg="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nvPr>
        </p:nvSpPr>
        <p:spPr>
          <a:xfrm>
            <a:off x="504000" y="900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猜数字</a:t>
            </a:r>
            <a:endPar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000" y="1872245"/>
            <a:ext cx="9893935" cy="3723005"/>
          </a:xfrm>
        </p:spPr>
        <p:txBody>
          <a:bodyPr vert="horz" wrap="square" lIns="91440" tIns="45720" rIns="91440" bIns="45720" anchor="t" anchorCtr="0">
            <a:noAutofit/>
          </a:bodyPr>
          <a:p>
            <a:pPr marL="0" indent="0" fontAlgn="auto">
              <a:lnSpc>
                <a:spcPct val="190000"/>
              </a:lnSpc>
              <a:spcBef>
                <a:spcPts val="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我任意写一个</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亿之间的整数，现在请你猜出这个数字。</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你每猜一次，我都会反馈你的答案是偏大、偏小还是刚好。</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请问有什么高效的方案？</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最多猜多少次可以准确地给出答案？</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为什么这样做很快？</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内容占位符 2"/>
          <p:cNvSpPr>
            <a:spLocks noGrp="1"/>
          </p:cNvSpPr>
          <p:nvPr>
            <p:ph idx="4294967295"/>
          </p:nvPr>
        </p:nvSpPr>
        <p:spPr>
          <a:xfrm>
            <a:off x="504190" y="2016125"/>
            <a:ext cx="6323965" cy="3036570"/>
          </a:xfrm>
        </p:spPr>
        <p:txBody>
          <a:bodyPr vert="horz" wrap="square" lIns="91440" tIns="45720" rIns="91440" bIns="45720" anchor="t" anchorCtr="0">
            <a:normAutofit/>
          </a:bodyPr>
          <a:p>
            <a:pPr>
              <a:lnSpc>
                <a:spcPct val="200000"/>
              </a:lnSpc>
              <a:buNone/>
            </a:pPr>
            <a:r>
              <a:rPr lang="en-US" altLang="zh-CN" sz="2000" b="1" dirty="0">
                <a:solidFill>
                  <a:schemeClr val="tx1"/>
                </a:solidFill>
                <a:latin typeface="宋体" panose="02010600030101010101" pitchFamily="2" charset="-122"/>
              </a:rPr>
              <a:t>1</a:t>
            </a:r>
            <a:r>
              <a:rPr lang="en-US" altLang="zh-CN" sz="2000" b="1" dirty="0">
                <a:sym typeface="+mn-ea"/>
              </a:rPr>
              <a:t>. </a:t>
            </a:r>
            <a:r>
              <a:rPr lang="zh-CN" altLang="en-US" sz="2000" b="1" dirty="0">
                <a:solidFill>
                  <a:schemeClr val="tx1"/>
                </a:solidFill>
                <a:latin typeface="宋体" panose="02010600030101010101" pitchFamily="2" charset="-122"/>
              </a:rPr>
              <a:t>能否直接求解？</a:t>
            </a:r>
            <a:endParaRPr lang="en-US" altLang="zh-CN" sz="2000" b="1" dirty="0">
              <a:solidFill>
                <a:schemeClr val="tx1"/>
              </a:solidFill>
              <a:latin typeface="宋体" panose="02010600030101010101" pitchFamily="2" charset="-122"/>
            </a:endParaRPr>
          </a:p>
          <a:p>
            <a:pPr>
              <a:lnSpc>
                <a:spcPct val="200000"/>
              </a:lnSpc>
              <a:buNone/>
            </a:pPr>
            <a:r>
              <a:rPr lang="en-US" altLang="zh-CN" sz="2000" b="1" dirty="0">
                <a:solidFill>
                  <a:schemeClr val="tx1"/>
                </a:solidFill>
                <a:latin typeface="宋体" panose="02010600030101010101" pitchFamily="2" charset="-122"/>
              </a:rPr>
              <a:t>2</a:t>
            </a:r>
            <a:r>
              <a:rPr lang="en-US" altLang="zh-CN" sz="2000" b="1" dirty="0">
                <a:sym typeface="+mn-ea"/>
              </a:rPr>
              <a:t>. </a:t>
            </a:r>
            <a:r>
              <a:rPr lang="zh-CN" altLang="en-US" sz="2000" b="1" dirty="0">
                <a:solidFill>
                  <a:schemeClr val="tx1"/>
                </a:solidFill>
                <a:latin typeface="宋体" panose="02010600030101010101" pitchFamily="2" charset="-122"/>
              </a:rPr>
              <a:t>能否根据答案进行判定？如何判定？</a:t>
            </a:r>
            <a:endParaRPr lang="en-US" altLang="zh-CN" sz="2000" b="1" dirty="0">
              <a:solidFill>
                <a:schemeClr val="tx1"/>
              </a:solidFill>
              <a:latin typeface="宋体" panose="02010600030101010101" pitchFamily="2" charset="-122"/>
            </a:endParaRPr>
          </a:p>
          <a:p>
            <a:pPr>
              <a:lnSpc>
                <a:spcPct val="200000"/>
              </a:lnSpc>
              <a:buNone/>
            </a:pPr>
            <a:r>
              <a:rPr lang="en-US" altLang="zh-CN" sz="2000" b="1" dirty="0">
                <a:solidFill>
                  <a:schemeClr val="tx1"/>
                </a:solidFill>
                <a:latin typeface="宋体" panose="02010600030101010101" pitchFamily="2" charset="-122"/>
              </a:rPr>
              <a:t>3</a:t>
            </a:r>
            <a:r>
              <a:rPr lang="en-US" altLang="zh-CN" sz="2000" b="1" dirty="0">
                <a:sym typeface="+mn-ea"/>
              </a:rPr>
              <a:t>. </a:t>
            </a:r>
            <a:r>
              <a:rPr lang="zh-CN" altLang="en-US" sz="2000" b="1" dirty="0">
                <a:solidFill>
                  <a:schemeClr val="tx1"/>
                </a:solidFill>
                <a:latin typeface="宋体" panose="02010600030101010101" pitchFamily="2" charset="-122"/>
              </a:rPr>
              <a:t>这个答案能否二分？</a:t>
            </a:r>
            <a:endParaRPr lang="zh-CN" altLang="en-US" sz="2000" b="1" dirty="0">
              <a:solidFill>
                <a:schemeClr val="tx1"/>
              </a:solidFill>
              <a:latin typeface="宋体" panose="02010600030101010101" pitchFamily="2" charset="-122"/>
            </a:endParaRPr>
          </a:p>
        </p:txBody>
      </p:sp>
      <p:sp>
        <p:nvSpPr>
          <p:cNvPr id="22530" name="标题 1"/>
          <p:cNvSpPr txBox="1">
            <a:spLocks noGrp="1"/>
          </p:cNvSpPr>
          <p:nvPr/>
        </p:nvSpPr>
        <p:spPr>
          <a:xfrm>
            <a:off x="504000" y="900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solidFill>
                  <a:schemeClr val="tx1"/>
                </a:solidFill>
                <a:cs typeface="宋体" panose="02010600030101010101" pitchFamily="2" charset="-122"/>
                <a:sym typeface="+mn-ea"/>
              </a:rPr>
              <a:t>问题分析</a:t>
            </a:r>
            <a:r>
              <a:rPr lang="en-US" altLang="zh-CN" sz="2800" b="1" dirty="0" smtClean="0">
                <a:solidFill>
                  <a:schemeClr val="tx1"/>
                </a:solidFill>
                <a:cs typeface="宋体" panose="02010600030101010101" pitchFamily="2" charset="-122"/>
                <a:sym typeface="+mn-ea"/>
              </a:rPr>
              <a:t>:</a:t>
            </a:r>
            <a:endParaRPr lang="en-US" altLang="zh-CN" sz="2800" b="1" dirty="0" smtClean="0">
              <a:solidFill>
                <a:schemeClr val="tx1"/>
              </a:solidFill>
              <a:cs typeface="宋体" panose="02010600030101010101" pitchFamily="2" charset="-122"/>
              <a:sym typeface="+mn-ea"/>
            </a:endParaRPr>
          </a:p>
        </p:txBody>
      </p:sp>
      <p:sp>
        <p:nvSpPr>
          <p:cNvPr id="3" name="TextBox 3"/>
          <p:cNvSpPr txBox="1"/>
          <p:nvPr/>
        </p:nvSpPr>
        <p:spPr>
          <a:xfrm>
            <a:off x="7020000" y="2880000"/>
            <a:ext cx="4906010" cy="2861310"/>
          </a:xfrm>
          <a:prstGeom prst="rect">
            <a:avLst/>
          </a:prstGeom>
          <a:noFill/>
          <a:ln w="50800" cap="flat" cmpd="thickThin">
            <a:solidFill>
              <a:schemeClr val="accent4"/>
            </a:solidFill>
            <a:prstDash val="solid"/>
            <a:round/>
            <a:headEnd type="none" w="med" len="med"/>
            <a:tailEnd type="none" w="med" len="med"/>
          </a:ln>
        </p:spPr>
        <p:txBody>
          <a:bodyPr wrap="square">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int left=0, right=10000001;</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while (left+1&lt;right){	</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int mid=(left+right)/2;</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int tot=0;</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for (int i=1;i&lt;=n;i++)</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tot+=a[i]/mid;</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if (tot&gt;=k) left=mid;</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else right=mid;</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a:t>
            </a:r>
            <a:endParaRPr lang="zh-CN" altLang="en-US" dirty="0">
              <a:solidFill>
                <a:schemeClr val="tx1"/>
              </a:solidFill>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6627" grpId="0" uiExpand="1" build="p"/>
      <p:bldP spid="26627"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idx="4294967295"/>
          </p:nvPr>
        </p:nvSpPr>
        <p:spPr>
          <a:xfrm>
            <a:off x="504000" y="900000"/>
            <a:ext cx="9752330" cy="1295400"/>
          </a:xfrm>
        </p:spPr>
        <p:txBody>
          <a:bodyPr vert="horz" wrap="square" lIns="91440" tIns="45720" rIns="91440" bIns="45720" anchor="t" anchorCtr="0"/>
          <a:p>
            <a:pPr algn="l" defTabSz="914400">
              <a:lnSpc>
                <a:spcPct val="200000"/>
              </a:lnSpc>
              <a:buClrTx/>
              <a:buSzTx/>
              <a:buFontTx/>
            </a:pPr>
            <a:r>
              <a:rPr lang="zh-CN" altLang="en-US" sz="2800" b="1" dirty="0" smtClean="0">
                <a:cs typeface="宋体" panose="02010600030101010101" pitchFamily="2" charset="-122"/>
              </a:rPr>
              <a:t>思考：</a:t>
            </a:r>
            <a:endParaRPr lang="zh-CN" altLang="en-US" sz="2800" b="1" dirty="0" smtClean="0">
              <a:cs typeface="宋体" panose="02010600030101010101" pitchFamily="2" charset="-122"/>
            </a:endParaRPr>
          </a:p>
        </p:txBody>
      </p:sp>
      <p:sp>
        <p:nvSpPr>
          <p:cNvPr id="3" name="内容占位符 2"/>
          <p:cNvSpPr>
            <a:spLocks noGrp="1"/>
          </p:cNvSpPr>
          <p:nvPr>
            <p:ph idx="4294967295"/>
          </p:nvPr>
        </p:nvSpPr>
        <p:spPr>
          <a:xfrm>
            <a:off x="504000" y="2016000"/>
            <a:ext cx="8291195" cy="1647825"/>
          </a:xfrm>
        </p:spPr>
        <p:txBody>
          <a:bodyPr vert="horz" wrap="square" lIns="91440" tIns="45720" rIns="91440" bIns="45720" numCol="1" anchor="t" anchorCtr="0" compatLnSpc="1">
            <a:noAutofit/>
          </a:bodyPr>
          <a:lstStyle/>
          <a:p>
            <a:pPr marL="0" marR="0" lvl="0" indent="0" algn="l" defTabSz="1218565" rtl="0" latinLnBrk="0">
              <a:lnSpc>
                <a:spcPct val="200000"/>
              </a:lnSpc>
              <a:spcBef>
                <a:spcPts val="1800"/>
              </a:spcBef>
              <a:buSzTx/>
              <a:buNone/>
            </a:pPr>
            <a:r>
              <a:rPr kumimoji="0" lang="en-US" altLang="zh-CN" sz="2000" b="1" i="0" u="none" strike="noStrike" cap="none" spc="0" normalizeH="0" baseline="0" dirty="0">
                <a:cs typeface="+mn-cs"/>
              </a:rPr>
              <a:t>1. 为什么</a:t>
            </a:r>
            <a:r>
              <a:rPr kumimoji="0" lang="en-US" altLang="zh-CN" sz="2000" b="1" i="0" u="none" strike="noStrike" kern="1200" cap="none" spc="0" normalizeH="0" baseline="0" dirty="0">
                <a:solidFill>
                  <a:schemeClr val="tx1"/>
                </a:solidFill>
              </a:rPr>
              <a:t>left</a:t>
            </a:r>
            <a:r>
              <a:rPr kumimoji="0" lang="en-US" altLang="zh-CN" sz="2000" b="1" i="0" u="none" strike="noStrike" cap="none" spc="0" normalizeH="0" baseline="0" dirty="0">
                <a:cs typeface="+mn-cs"/>
              </a:rPr>
              <a:t>的初值设为</a:t>
            </a:r>
            <a:r>
              <a:rPr kumimoji="0" lang="en-US" altLang="zh-CN" sz="2000" b="1" i="0" u="none" strike="noStrike" kern="1200" cap="none" spc="0" normalizeH="0" baseline="0" dirty="0">
                <a:solidFill>
                  <a:schemeClr val="tx1"/>
                </a:solidFill>
              </a:rPr>
              <a:t>0</a:t>
            </a:r>
            <a:r>
              <a:rPr kumimoji="0" lang="en-US" altLang="zh-CN" sz="2000" b="1" i="0" u="none" strike="noStrike" cap="none" spc="0" normalizeH="0" baseline="0" dirty="0">
                <a:cs typeface="+mn-cs"/>
              </a:rPr>
              <a:t>，</a:t>
            </a:r>
            <a:r>
              <a:rPr kumimoji="0" lang="en-US" altLang="zh-CN" sz="2000" b="1" i="0" u="none" strike="noStrike" kern="1200" cap="none" spc="0" normalizeH="0" baseline="0" dirty="0">
                <a:solidFill>
                  <a:schemeClr val="tx1"/>
                </a:solidFill>
              </a:rPr>
              <a:t>right</a:t>
            </a:r>
            <a:r>
              <a:rPr kumimoji="0" lang="en-US" altLang="zh-CN" sz="2000" b="1" i="0" u="none" strike="noStrike" cap="none" spc="0" normalizeH="0" baseline="0" dirty="0">
                <a:cs typeface="+mn-cs"/>
              </a:rPr>
              <a:t>为</a:t>
            </a:r>
            <a:r>
              <a:rPr kumimoji="0" lang="en-US" altLang="zh-CN" sz="2000" b="1" i="0" u="none" strike="noStrike" kern="1200" cap="none" spc="0" normalizeH="0" baseline="0" dirty="0">
                <a:solidFill>
                  <a:schemeClr val="tx1"/>
                </a:solidFill>
              </a:rPr>
              <a:t>10000001</a:t>
            </a:r>
            <a:r>
              <a:rPr kumimoji="0" lang="en-US" altLang="zh-CN" sz="2000" b="1" i="0" u="none" strike="noStrike" cap="none" spc="0" normalizeH="0" baseline="0" dirty="0">
                <a:cs typeface="+mn-cs"/>
              </a:rPr>
              <a:t>？</a:t>
            </a:r>
            <a:r>
              <a:rPr kumimoji="0" lang="en-US" altLang="zh-CN" sz="2000" b="1" i="0" u="none" strike="noStrike" kern="1200" cap="none" spc="0" normalizeH="0" baseline="0" dirty="0">
                <a:solidFill>
                  <a:schemeClr val="tx1"/>
                </a:solidFill>
              </a:rPr>
              <a:t>left</a:t>
            </a:r>
            <a:r>
              <a:rPr kumimoji="0" lang="en-US" altLang="zh-CN" sz="2000" b="1" i="0" u="none" strike="noStrike" cap="none" spc="0" normalizeH="0" baseline="0" dirty="0">
                <a:cs typeface="+mn-cs"/>
              </a:rPr>
              <a:t>能否设为</a:t>
            </a:r>
            <a:r>
              <a:rPr kumimoji="0" lang="en-US" altLang="zh-CN" sz="2000" b="1" i="0" u="none" strike="noStrike" kern="1200" cap="none" spc="0" normalizeH="0" baseline="0" dirty="0">
                <a:solidFill>
                  <a:schemeClr val="tx1"/>
                </a:solidFill>
              </a:rPr>
              <a:t>1</a:t>
            </a:r>
            <a:r>
              <a:rPr kumimoji="0" lang="en-US" altLang="zh-CN" sz="2000" b="1" i="0" u="none" strike="noStrike" cap="none" spc="0" normalizeH="0" baseline="0" dirty="0">
                <a:cs typeface="+mn-cs"/>
              </a:rPr>
              <a:t>？</a:t>
            </a:r>
            <a:endParaRPr kumimoji="0" lang="en-US" altLang="zh-CN" sz="2000" b="1" i="0" u="none" strike="noStrike" cap="none" spc="0" normalizeH="0" baseline="0" dirty="0">
              <a:cs typeface="+mn-cs"/>
            </a:endParaRPr>
          </a:p>
          <a:p>
            <a:pPr marL="0" marR="0" lvl="0" indent="0" algn="l" defTabSz="1218565" rtl="0" latinLnBrk="0">
              <a:lnSpc>
                <a:spcPct val="200000"/>
              </a:lnSpc>
              <a:spcBef>
                <a:spcPts val="1800"/>
              </a:spcBef>
              <a:buSzTx/>
              <a:buNone/>
            </a:pPr>
            <a:r>
              <a:rPr kumimoji="0" lang="en-US" altLang="zh-CN" sz="2000" b="1" i="0" u="none" strike="noStrike" cap="none" spc="0" normalizeH="0" baseline="0" dirty="0">
                <a:cs typeface="+mn-cs"/>
              </a:rPr>
              <a:t>2. 运行过程中，</a:t>
            </a:r>
            <a:r>
              <a:rPr kumimoji="0" lang="en-US" altLang="zh-CN" sz="2000" b="1" i="0" u="none" strike="noStrike" kern="1200" cap="none" spc="0" normalizeH="0" baseline="0" dirty="0">
                <a:solidFill>
                  <a:schemeClr val="tx1"/>
                </a:solidFill>
              </a:rPr>
              <a:t>mid</a:t>
            </a:r>
            <a:r>
              <a:rPr kumimoji="0" lang="en-US" altLang="zh-CN" sz="2000" b="1" i="0" u="none" strike="noStrike" cap="none" spc="0" normalizeH="0" baseline="0" dirty="0">
                <a:cs typeface="+mn-cs"/>
              </a:rPr>
              <a:t>的值是否会等于</a:t>
            </a:r>
            <a:r>
              <a:rPr kumimoji="0" lang="en-US" altLang="zh-CN" sz="2000" b="1" i="0" u="none" strike="noStrike" kern="1200" cap="none" spc="0" normalizeH="0" baseline="0" dirty="0">
                <a:solidFill>
                  <a:schemeClr val="tx1"/>
                </a:solidFill>
              </a:rPr>
              <a:t>0</a:t>
            </a:r>
            <a:r>
              <a:rPr kumimoji="0" lang="en-US" altLang="zh-CN" sz="2000" b="1" i="0" u="none" strike="noStrike" cap="none" spc="0" normalizeH="0" baseline="0" dirty="0">
                <a:cs typeface="+mn-cs"/>
              </a:rPr>
              <a:t>？</a:t>
            </a:r>
            <a:endParaRPr kumimoji="0" lang="en-US" altLang="zh-CN" sz="2000" b="1" i="0" u="none" strike="noStrike" cap="none" spc="0" normalizeH="0" baseline="0" dirty="0">
              <a:cs typeface="+mn-cs"/>
            </a:endParaRPr>
          </a:p>
        </p:txBody>
      </p:sp>
      <p:sp>
        <p:nvSpPr>
          <p:cNvPr id="4" name="TextBox 3"/>
          <p:cNvSpPr txBox="1"/>
          <p:nvPr/>
        </p:nvSpPr>
        <p:spPr>
          <a:xfrm>
            <a:off x="7020000" y="2880000"/>
            <a:ext cx="4906010" cy="2861310"/>
          </a:xfrm>
          <a:prstGeom prst="rect">
            <a:avLst/>
          </a:prstGeom>
          <a:noFill/>
          <a:ln w="50800" cap="flat" cmpd="thickThin">
            <a:solidFill>
              <a:schemeClr val="accent4"/>
            </a:solidFill>
            <a:prstDash val="solid"/>
            <a:round/>
            <a:headEnd type="none" w="med" len="med"/>
            <a:tailEnd type="none" w="med" len="med"/>
          </a:ln>
        </p:spPr>
        <p:txBody>
          <a:bodyPr wrap="square">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int left=0, right=10000001;</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while (left+1&lt;right){	</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int mid=(left+right)/2;</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int tot=0;</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for (int i=1;i&lt;=n;i++)</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tot+=a[i]/mid;</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if (tot&gt;=k) left=mid;</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	else right=mid;</a:t>
            </a:r>
            <a:endParaRPr lang="en-US" altLang="zh-CN"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dirty="0">
                <a:solidFill>
                  <a:schemeClr val="tx1"/>
                </a:solidFill>
                <a:latin typeface="Consolas" panose="020B0609020204030204" pitchFamily="49" charset="0"/>
              </a:rPr>
              <a:t>}</a:t>
            </a:r>
            <a:endParaRPr lang="zh-CN" altLang="en-US" dirty="0">
              <a:solidFill>
                <a:schemeClr val="tx1"/>
              </a:solidFill>
              <a:latin typeface="Consolas" panose="020B0609020204030204" pitchFamily="49" charset="0"/>
            </a:endParaRPr>
          </a:p>
        </p:txBody>
      </p:sp>
      <p:graphicFrame>
        <p:nvGraphicFramePr>
          <p:cNvPr id="7" name="表格 6"/>
          <p:cNvGraphicFramePr/>
          <p:nvPr/>
        </p:nvGraphicFramePr>
        <p:xfrm>
          <a:off x="5124450" y="1334135"/>
          <a:ext cx="6480385" cy="53975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000"/>
                <a:gridCol w="540000"/>
                <a:gridCol w="540000"/>
                <a:gridCol w="540385"/>
              </a:tblGrid>
              <a:tr h="539750">
                <a:tc>
                  <a:txBody>
                    <a:bodyPr/>
                    <a:p>
                      <a:pPr algn="ctr">
                        <a:buNone/>
                      </a:pPr>
                      <a:r>
                        <a:rPr lang="en-US" altLang="zh-CN" sz="1600"/>
                        <a:t>left</a:t>
                      </a:r>
                      <a:endParaRPr lang="en-US" altLang="zh-CN" sz="1600"/>
                    </a:p>
                  </a:txBody>
                  <a:tcPr anchor="ctr" anchorCtr="0">
                    <a:solidFill>
                      <a:srgbClr val="00B0F0"/>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en-US" altLang="zh-CN"/>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r>
                        <a:rPr lang="en-US" altLang="zh-CN" sz="1600"/>
                        <a:t>right</a:t>
                      </a:r>
                      <a:endParaRPr lang="en-US" altLang="zh-CN" sz="1600"/>
                    </a:p>
                  </a:txBody>
                  <a:tcPr marL="0" marR="0" anchor="ctr" anchorCtr="0">
                    <a:solidFill>
                      <a:srgbClr val="FF0000"/>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内容占位符 2"/>
          <p:cNvSpPr>
            <a:spLocks noGrp="1"/>
          </p:cNvSpPr>
          <p:nvPr>
            <p:ph idx="4294967295"/>
          </p:nvPr>
        </p:nvSpPr>
        <p:spPr>
          <a:xfrm>
            <a:off x="550545" y="1988820"/>
            <a:ext cx="10800080" cy="3699510"/>
          </a:xfrm>
        </p:spPr>
        <p:txBody>
          <a:bodyPr vert="horz" wrap="square" lIns="91440" tIns="45720" rIns="91440" bIns="45720" anchor="t" anchorCtr="0">
            <a:normAutofit fontScale="80000"/>
          </a:bodyPr>
          <a:p>
            <a:pPr marL="0" indent="-360045" algn="l" fontAlgn="auto">
              <a:lnSpc>
                <a:spcPct val="150000"/>
              </a:lnSpc>
              <a:spcBef>
                <a:spcPts val="1200"/>
              </a:spcBef>
              <a:buClr>
                <a:srgbClr val="000000"/>
              </a:buClr>
              <a:buSzPct val="120000"/>
              <a:buFont typeface="Arial" panose="020B0604020202020204" pitchFamily="34" charset="0"/>
              <a:buChar char="•"/>
            </a:pPr>
            <a:r>
              <a:rPr lang="zh-CN" altLang="en-US" sz="2400" b="1" dirty="0"/>
              <a:t>和一般二分查找不同，二分答案</a:t>
            </a:r>
            <a:r>
              <a:rPr lang="en-US" altLang="zh-CN" sz="2400" b="1" dirty="0"/>
              <a:t>要求left一定能被裁剪出来，right一定不可以</a:t>
            </a:r>
            <a:r>
              <a:rPr lang="zh-CN" altLang="en-US" sz="2400" b="1" dirty="0"/>
              <a:t>，初始值既如此</a:t>
            </a:r>
            <a:r>
              <a:rPr lang="en-US" altLang="zh-CN" sz="2400" b="1" dirty="0"/>
              <a:t>。</a:t>
            </a:r>
            <a:endParaRPr lang="en-US" altLang="zh-CN" sz="2400" b="1" dirty="0"/>
          </a:p>
          <a:p>
            <a:pPr marL="0" indent="-360045" algn="l" fontAlgn="auto">
              <a:lnSpc>
                <a:spcPct val="150000"/>
              </a:lnSpc>
              <a:spcBef>
                <a:spcPts val="1200"/>
              </a:spcBef>
              <a:buClr>
                <a:srgbClr val="000000"/>
              </a:buClr>
              <a:buSzPct val="120000"/>
              <a:buFont typeface="Arial" panose="020B0604020202020204" pitchFamily="34" charset="0"/>
              <a:buChar char="•"/>
            </a:pPr>
            <a:r>
              <a:rPr lang="en-US" altLang="zh-CN" sz="2400" b="1" dirty="0"/>
              <a:t>考虑极端情况，长度为0的网线一定能被裁剪出来，而长度为1的就不一定了，所以left的初始值设置为0，而不是1。循环结束后直接输出left即可，注意要除以100并保留2位小数。</a:t>
            </a:r>
            <a:endParaRPr lang="en-US" altLang="zh-CN" sz="2400" b="1" dirty="0"/>
          </a:p>
          <a:p>
            <a:pPr marL="0" indent="-360045" algn="l" fontAlgn="auto">
              <a:lnSpc>
                <a:spcPct val="150000"/>
              </a:lnSpc>
              <a:spcBef>
                <a:spcPts val="1200"/>
              </a:spcBef>
              <a:buClr>
                <a:srgbClr val="000000"/>
              </a:buClr>
              <a:buSzPct val="120000"/>
              <a:buFont typeface="Arial" panose="020B0604020202020204" pitchFamily="34" charset="0"/>
              <a:buChar char="•"/>
            </a:pPr>
            <a:r>
              <a:rPr lang="en-US" altLang="zh-CN" sz="2400" b="1" dirty="0"/>
              <a:t>因为有</a:t>
            </a:r>
            <a:r>
              <a:rPr lang="en-US" altLang="zh-CN" sz="2400" b="1" dirty="0">
                <a:solidFill>
                  <a:schemeClr val="tx1"/>
                </a:solidFill>
              </a:rPr>
              <a:t>tot+=a[i]/mid</a:t>
            </a:r>
            <a:r>
              <a:rPr lang="en-US" altLang="zh-CN" sz="2400" b="1" dirty="0"/>
              <a:t>一句，所以我们会思考mid是否有可能为0。我们while循环的条件是</a:t>
            </a:r>
            <a:r>
              <a:rPr lang="en-US" altLang="zh-CN" sz="2400" b="1" dirty="0">
                <a:solidFill>
                  <a:schemeClr val="tx1"/>
                </a:solidFill>
              </a:rPr>
              <a:t>left+1&lt;right</a:t>
            </a:r>
            <a:r>
              <a:rPr lang="en-US" altLang="zh-CN" sz="2400" b="1" dirty="0"/>
              <a:t>，所以right至少会比left大2，mid至少是left+1，不会出现除零错误。</a:t>
            </a:r>
            <a:endParaRPr lang="zh-CN" altLang="en-US" dirty="0"/>
          </a:p>
        </p:txBody>
      </p:sp>
      <p:graphicFrame>
        <p:nvGraphicFramePr>
          <p:cNvPr id="28676" name="Object 2"/>
          <p:cNvGraphicFramePr/>
          <p:nvPr/>
        </p:nvGraphicFramePr>
        <p:xfrm>
          <a:off x="5206048" y="1854200"/>
          <a:ext cx="914400" cy="198438"/>
        </p:xfrm>
        <a:graphic>
          <a:graphicData uri="http://schemas.openxmlformats.org/presentationml/2006/ole">
            <mc:AlternateContent xmlns:mc="http://schemas.openxmlformats.org/markup-compatibility/2006">
              <mc:Choice xmlns:v="urn:schemas-microsoft-com:vml" Requires="v">
                <p:oleObj spid="_x0000_s3076" name="" r:id="rId1" imgW="127635" imgH="198755" progId="Equation.DSMT4">
                  <p:embed/>
                </p:oleObj>
              </mc:Choice>
              <mc:Fallback>
                <p:oleObj name="" r:id="rId1" imgW="127635" imgH="198755" progId="Equation.DSMT4">
                  <p:embed/>
                  <p:pic>
                    <p:nvPicPr>
                      <p:cNvPr id="0" name="图片 3075"/>
                      <p:cNvPicPr/>
                      <p:nvPr/>
                    </p:nvPicPr>
                    <p:blipFill>
                      <a:blip r:embed="rId2"/>
                      <a:stretch>
                        <a:fillRect/>
                      </a:stretch>
                    </p:blipFill>
                    <p:spPr>
                      <a:xfrm>
                        <a:off x="5206048" y="1854200"/>
                        <a:ext cx="914400" cy="198438"/>
                      </a:xfrm>
                      <a:prstGeom prst="rect">
                        <a:avLst/>
                      </a:prstGeom>
                      <a:noFill/>
                      <a:ln w="38100">
                        <a:noFill/>
                        <a:miter/>
                      </a:ln>
                    </p:spPr>
                  </p:pic>
                </p:oleObj>
              </mc:Fallback>
            </mc:AlternateContent>
          </a:graphicData>
        </a:graphic>
      </p:graphicFrame>
      <p:sp>
        <p:nvSpPr>
          <p:cNvPr id="27650" name="标题 1"/>
          <p:cNvSpPr>
            <a:spLocks noGrp="1"/>
          </p:cNvSpPr>
          <p:nvPr/>
        </p:nvSpPr>
        <p:spPr>
          <a:xfrm>
            <a:off x="540000" y="900000"/>
            <a:ext cx="9752330" cy="1295400"/>
          </a:xfrm>
          <a:prstGeom prst="rect">
            <a:avLst/>
          </a:prstGeom>
        </p:spPr>
        <p:txBody>
          <a:bodyPr vert="horz" wrap="square" lIns="91440" tIns="45720" rIns="91440" bIns="45720" rtlCol="0" anchor="t" anchorCtr="0">
            <a:norm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algn="l" defTabSz="914400">
              <a:lnSpc>
                <a:spcPct val="200000"/>
              </a:lnSpc>
              <a:buClrTx/>
              <a:buSzTx/>
              <a:buFontTx/>
            </a:pPr>
            <a:r>
              <a:rPr lang="zh-CN" altLang="en-US" sz="2800" b="1" dirty="0" smtClean="0">
                <a:cs typeface="宋体" panose="02010600030101010101" pitchFamily="2" charset="-122"/>
              </a:rPr>
              <a:t>解惑：</a:t>
            </a:r>
            <a:endParaRPr lang="zh-CN" altLang="en-US" sz="2800" b="1" dirty="0" smtClean="0">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5"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txBox="1">
            <a:spLocks noGrp="1"/>
          </p:cNvSpPr>
          <p:nvPr>
            <p:ph type="title" idx="4294967295"/>
          </p:nvPr>
        </p:nvSpPr>
        <p:spPr>
          <a:xfrm>
            <a:off x="504000" y="900000"/>
            <a:ext cx="9752330" cy="953135"/>
          </a:xfr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cs typeface="宋体" panose="02010600030101010101" pitchFamily="2" charset="-122"/>
                <a:sym typeface="+mn-ea"/>
              </a:rPr>
              <a:t>例</a:t>
            </a:r>
            <a:r>
              <a:rPr lang="en-US" altLang="zh-CN" sz="2800" b="1" dirty="0" smtClean="0">
                <a:cs typeface="宋体" panose="02010600030101010101" pitchFamily="2" charset="-122"/>
                <a:sym typeface="+mn-ea"/>
              </a:rPr>
              <a:t>3</a:t>
            </a:r>
            <a:r>
              <a:rPr lang="zh-CN" altLang="en-US" sz="2800" b="1" dirty="0" smtClean="0">
                <a:cs typeface="宋体" panose="02010600030101010101" pitchFamily="2" charset="-122"/>
                <a:sym typeface="+mn-ea"/>
              </a:rPr>
              <a:t>.</a:t>
            </a:r>
            <a:r>
              <a:rPr lang="zh-CN" altLang="en-US" sz="2800" b="1" dirty="0" smtClean="0">
                <a:cs typeface="宋体" panose="02010600030101010101" pitchFamily="2" charset="-122"/>
                <a:sym typeface="+mn-ea"/>
              </a:rPr>
              <a:t>河中跳房子</a:t>
            </a:r>
            <a:endParaRPr lang="zh-CN" altLang="en-US" sz="2800" b="1" dirty="0" smtClean="0">
              <a:cs typeface="宋体" panose="02010600030101010101" pitchFamily="2" charset="-122"/>
              <a:sym typeface="+mn-ea"/>
            </a:endParaRPr>
          </a:p>
        </p:txBody>
      </p:sp>
      <p:sp>
        <p:nvSpPr>
          <p:cNvPr id="31747" name="内容占位符 2"/>
          <p:cNvSpPr>
            <a:spLocks noGrp="1"/>
          </p:cNvSpPr>
          <p:nvPr>
            <p:ph idx="4294967295"/>
          </p:nvPr>
        </p:nvSpPr>
        <p:spPr>
          <a:xfrm>
            <a:off x="504000" y="1980000"/>
            <a:ext cx="10800080" cy="3240000"/>
          </a:xfrm>
        </p:spPr>
        <p:txBody>
          <a:bodyPr vert="horz" wrap="square" lIns="91440" tIns="45720" rIns="91440" bIns="45720" rtlCol="0" anchor="t" anchorCtr="0">
            <a:normAutofit/>
          </a:bodyPr>
          <a:p>
            <a:pPr marL="0" lvl="0" algn="l">
              <a:lnSpc>
                <a:spcPct val="150000"/>
              </a:lnSpc>
              <a:buSzTx/>
              <a:buNone/>
            </a:pP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每年奶牛们都要举办各种特殊版本的跳房子比赛，包括在河里从一个岩石跳到另一个岩石。这项激动人心的活动在一条长长的笔直河道中进行，在起点和离起点L</a:t>
            </a:r>
            <a:r>
              <a:rPr lang="en-US" altLang="zh-CN" sz="2000" b="1" dirty="0">
                <a:latin typeface="楷体" panose="02010609060101010101" charset="-122"/>
                <a:ea typeface="楷体" panose="02010609060101010101" charset="-122"/>
                <a:cs typeface="楷体" panose="02010609060101010101" charset="-122"/>
                <a:sym typeface="+mn-ea"/>
              </a:rPr>
              <a:t>远(1≤L≤1,000,000,000)</a:t>
            </a:r>
            <a:r>
              <a:rPr lang="en-US" altLang="zh-CN" sz="2000" b="1" dirty="0">
                <a:latin typeface="楷体" panose="02010609060101010101" charset="-122"/>
                <a:ea typeface="楷体" panose="02010609060101010101" charset="-122"/>
                <a:cs typeface="楷体" panose="02010609060101010101" charset="-122"/>
                <a:sym typeface="+mn-ea"/>
              </a:rPr>
              <a:t>的终点处均有一个岩石。在起点和终点之间，有N(0≤N≤50,000)</a:t>
            </a:r>
            <a:r>
              <a:rPr lang="en-US" altLang="zh-CN" sz="2000" b="1" dirty="0">
                <a:latin typeface="楷体" panose="02010609060101010101" charset="-122"/>
                <a:ea typeface="楷体" panose="02010609060101010101" charset="-122"/>
                <a:cs typeface="楷体" panose="02010609060101010101" charset="-122"/>
                <a:sym typeface="+mn-ea"/>
              </a:rPr>
              <a:t>个岩石，每个岩石与起点的距离分别为Di(0&lt;Di&lt;L)</a:t>
            </a:r>
            <a:r>
              <a:rPr lang="en-US" altLang="zh-CN" sz="2000" b="1" dirty="0">
                <a:latin typeface="楷体" panose="02010609060101010101" charset="-122"/>
                <a:ea typeface="楷体" panose="02010609060101010101" charset="-122"/>
                <a:cs typeface="楷体" panose="02010609060101010101" charset="-122"/>
                <a:sym typeface="+mn-ea"/>
              </a:rPr>
              <a:t>。</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50000"/>
              </a:lnSpc>
              <a:buSzTx/>
              <a:buNone/>
            </a:pP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在比赛过程中，奶牛轮流从起点出发，尝试到达终点，每一步只能从一个岩石跳到另一个岩石。当然，实力不济的奶牛是没有办法完成目标的。</a:t>
            </a:r>
            <a:endParaRPr lang="en-US" altLang="zh-CN" sz="2000" b="1" dirty="0">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内容占位符 2"/>
          <p:cNvSpPr>
            <a:spLocks noGrp="1"/>
          </p:cNvSpPr>
          <p:nvPr>
            <p:ph idx="4294967295"/>
          </p:nvPr>
        </p:nvSpPr>
        <p:spPr>
          <a:xfrm>
            <a:off x="504190" y="1979930"/>
            <a:ext cx="10386060" cy="3239770"/>
          </a:xfrm>
        </p:spPr>
        <p:txBody>
          <a:bodyPr vert="horz" wrap="square" lIns="91440" tIns="45720" rIns="91440" bIns="45720" rtlCol="0" anchor="t" anchorCtr="0">
            <a:normAutofit/>
          </a:bodyPr>
          <a:p>
            <a:pPr marL="0" lvl="0" algn="l">
              <a:lnSpc>
                <a:spcPct val="150000"/>
              </a:lnSpc>
              <a:buSzTx/>
              <a:buNone/>
            </a:pP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农夫约翰为他的奶牛们感到自豪并且年年都观看了这项比赛。但随着时间的推移，看着其他农夫的胆小奶牛们在相距很近的岩石之间缓慢前行，他感到非常厌烦。他计划移走一些岩石，使得从起点到终点的过程中，最短的跳跃距离最长。他可以移走除起点和终点外的至多 M (0≤M≤N)</a:t>
            </a:r>
            <a:r>
              <a:rPr lang="en-US" altLang="zh-CN" sz="2000" b="1" dirty="0">
                <a:latin typeface="楷体" panose="02010609060101010101" charset="-122"/>
                <a:ea typeface="楷体" panose="02010609060101010101" charset="-122"/>
                <a:cs typeface="楷体" panose="02010609060101010101" charset="-122"/>
                <a:sym typeface="+mn-ea"/>
              </a:rPr>
              <a:t>个岩石。</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50000"/>
              </a:lnSpc>
              <a:buSzTx/>
              <a:buNone/>
            </a:pP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请帮助约翰确定移走这些岩石后，最长</a:t>
            </a:r>
            <a:r>
              <a:rPr lang="en-US" altLang="zh-CN" sz="2000" b="1" dirty="0">
                <a:latin typeface="楷体" panose="02010609060101010101" charset="-122"/>
                <a:ea typeface="楷体" panose="02010609060101010101" charset="-122"/>
                <a:cs typeface="楷体" panose="02010609060101010101" charset="-122"/>
                <a:sym typeface="+mn-ea"/>
              </a:rPr>
              <a:t>可能的最短</a:t>
            </a:r>
            <a:r>
              <a:rPr lang="en-US" altLang="zh-CN" sz="2000" b="1" dirty="0">
                <a:latin typeface="楷体" panose="02010609060101010101" charset="-122"/>
                <a:ea typeface="楷体" panose="02010609060101010101" charset="-122"/>
                <a:cs typeface="楷体" panose="02010609060101010101" charset="-122"/>
                <a:sym typeface="+mn-ea"/>
              </a:rPr>
              <a:t>跳跃距离是多少？</a:t>
            </a:r>
            <a:endParaRPr lang="en-US" altLang="zh-CN" sz="2000" b="1" dirty="0">
              <a:latin typeface="楷体" panose="02010609060101010101" charset="-122"/>
              <a:ea typeface="楷体" panose="02010609060101010101" charset="-122"/>
              <a:cs typeface="楷体" panose="02010609060101010101" charset="-122"/>
              <a:sym typeface="+mn-ea"/>
            </a:endParaRPr>
          </a:p>
        </p:txBody>
      </p:sp>
      <p:sp>
        <p:nvSpPr>
          <p:cNvPr id="31746" name="标题 1"/>
          <p:cNvSpPr txBox="1">
            <a:spLocks noGrp="1"/>
          </p:cNvSpPr>
          <p:nvPr/>
        </p:nvSpPr>
        <p:spPr>
          <a:xfrm>
            <a:off x="504000" y="900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cs typeface="宋体" panose="02010600030101010101" pitchFamily="2" charset="-122"/>
                <a:sym typeface="+mn-ea"/>
              </a:rPr>
              <a:t>例</a:t>
            </a:r>
            <a:r>
              <a:rPr lang="en-US" altLang="zh-CN" sz="2800" b="1" dirty="0" smtClean="0">
                <a:cs typeface="宋体" panose="02010600030101010101" pitchFamily="2" charset="-122"/>
                <a:sym typeface="+mn-ea"/>
              </a:rPr>
              <a:t>3</a:t>
            </a:r>
            <a:r>
              <a:rPr lang="zh-CN" altLang="en-US" sz="2800" b="1" dirty="0" smtClean="0">
                <a:cs typeface="宋体" panose="02010600030101010101" pitchFamily="2" charset="-122"/>
                <a:sym typeface="+mn-ea"/>
              </a:rPr>
              <a:t>.</a:t>
            </a:r>
            <a:r>
              <a:rPr lang="zh-CN" altLang="en-US" sz="2800" b="1" dirty="0" smtClean="0">
                <a:cs typeface="宋体" panose="02010600030101010101" pitchFamily="2" charset="-122"/>
                <a:sym typeface="+mn-ea"/>
              </a:rPr>
              <a:t>河中跳房子</a:t>
            </a:r>
            <a:endParaRPr lang="zh-CN" altLang="en-US" sz="2800" b="1" dirty="0" smtClean="0">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内容占位符 2"/>
          <p:cNvSpPr>
            <a:spLocks noGrp="1"/>
          </p:cNvSpPr>
          <p:nvPr>
            <p:ph idx="4294967295"/>
          </p:nvPr>
        </p:nvSpPr>
        <p:spPr>
          <a:xfrm>
            <a:off x="504190" y="1979930"/>
            <a:ext cx="10723880" cy="3431540"/>
          </a:xfrm>
        </p:spPr>
        <p:txBody>
          <a:bodyPr vert="horz" wrap="square" lIns="91440" tIns="45720" rIns="91440" bIns="45720" rtlCol="0" anchor="t" anchorCtr="0">
            <a:normAutofit/>
          </a:bodyPr>
          <a:p>
            <a:pPr marL="0" lvl="0" algn="l">
              <a:lnSpc>
                <a:spcPct val="100000"/>
              </a:lnSpc>
              <a:buSzTx/>
              <a:buNone/>
            </a:pPr>
            <a:r>
              <a:rPr lang="en-US" altLang="zh-CN" sz="2400" b="1" dirty="0">
                <a:latin typeface="楷体" panose="02010609060101010101" charset="-122"/>
                <a:ea typeface="楷体" panose="02010609060101010101" charset="-122"/>
                <a:cs typeface="楷体" panose="02010609060101010101" charset="-122"/>
                <a:sym typeface="+mn-ea"/>
              </a:rPr>
              <a:t>输入</a:t>
            </a:r>
            <a:r>
              <a:rPr lang="zh-CN" altLang="en-US" sz="2400" b="1" dirty="0">
                <a:latin typeface="楷体" panose="02010609060101010101" charset="-122"/>
                <a:ea typeface="楷体" panose="02010609060101010101" charset="-122"/>
                <a:cs typeface="楷体" panose="02010609060101010101" charset="-122"/>
                <a:sym typeface="+mn-ea"/>
              </a:rPr>
              <a:t>数据</a:t>
            </a:r>
            <a:endParaRPr lang="en-US" altLang="zh-CN" sz="2400" b="1" dirty="0">
              <a:latin typeface="楷体" panose="02010609060101010101" charset="-122"/>
              <a:ea typeface="楷体" panose="02010609060101010101" charset="-122"/>
              <a:cs typeface="楷体" panose="02010609060101010101" charset="-122"/>
              <a:sym typeface="+mn-ea"/>
            </a:endParaRPr>
          </a:p>
          <a:p>
            <a:pPr marL="0" lvl="0" algn="l">
              <a:lnSpc>
                <a:spcPct val="100000"/>
              </a:lnSpc>
              <a:buSzTx/>
              <a:buNone/>
            </a:pP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第一行包含三个整数L,N,M</a:t>
            </a:r>
            <a:r>
              <a:rPr lang="en-US" altLang="zh-CN" sz="2000" b="1" dirty="0">
                <a:latin typeface="楷体" panose="02010609060101010101" charset="-122"/>
                <a:ea typeface="楷体" panose="02010609060101010101" charset="-122"/>
                <a:cs typeface="楷体" panose="02010609060101010101" charset="-122"/>
                <a:sym typeface="+mn-ea"/>
              </a:rPr>
              <a:t>，相邻两个整数之间用单个空格隔开。</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00000"/>
              </a:lnSpc>
              <a:buSzTx/>
              <a:buNone/>
            </a:pP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接下来N</a:t>
            </a:r>
            <a:r>
              <a:rPr lang="en-US" altLang="zh-CN" sz="2000" b="1" dirty="0">
                <a:latin typeface="楷体" panose="02010609060101010101" charset="-122"/>
                <a:ea typeface="楷体" panose="02010609060101010101" charset="-122"/>
                <a:cs typeface="楷体" panose="02010609060101010101" charset="-122"/>
                <a:sym typeface="+mn-ea"/>
              </a:rPr>
              <a:t>行，每行一个整数，表示每个岩石与起点的距离。岩石按与起点距离从近到远给出，且不会有两个岩石出现在同一个位置。</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00000"/>
              </a:lnSpc>
              <a:spcBef>
                <a:spcPts val="0"/>
              </a:spcBef>
              <a:spcAft>
                <a:spcPts val="0"/>
              </a:spcAft>
              <a:buSzTx/>
              <a:buNone/>
            </a:pP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00000"/>
              </a:lnSpc>
              <a:buSzTx/>
              <a:buNone/>
            </a:pPr>
            <a:r>
              <a:rPr lang="en-US" altLang="zh-CN" sz="2400" b="1" dirty="0">
                <a:latin typeface="楷体" panose="02010609060101010101" charset="-122"/>
                <a:ea typeface="楷体" panose="02010609060101010101" charset="-122"/>
                <a:cs typeface="楷体" panose="02010609060101010101" charset="-122"/>
                <a:sym typeface="+mn-ea"/>
              </a:rPr>
              <a:t>输出</a:t>
            </a:r>
            <a:r>
              <a:rPr lang="zh-CN" altLang="en-US" sz="2400" b="1" dirty="0">
                <a:latin typeface="楷体" panose="02010609060101010101" charset="-122"/>
                <a:ea typeface="楷体" panose="02010609060101010101" charset="-122"/>
                <a:cs typeface="楷体" panose="02010609060101010101" charset="-122"/>
                <a:sym typeface="+mn-ea"/>
              </a:rPr>
              <a:t>数据</a:t>
            </a:r>
            <a:endParaRPr lang="en-US" altLang="zh-CN" sz="2400" b="1" dirty="0">
              <a:latin typeface="楷体" panose="02010609060101010101" charset="-122"/>
              <a:ea typeface="楷体" panose="02010609060101010101" charset="-122"/>
              <a:cs typeface="楷体" panose="02010609060101010101" charset="-122"/>
              <a:sym typeface="+mn-ea"/>
            </a:endParaRPr>
          </a:p>
          <a:p>
            <a:pPr marL="0" lvl="0" algn="l">
              <a:lnSpc>
                <a:spcPct val="100000"/>
              </a:lnSpc>
              <a:buSzTx/>
              <a:buNone/>
            </a:pP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一个整数，最长可能的最短跳跃距离。</a:t>
            </a:r>
            <a:endParaRPr lang="en-US" altLang="zh-CN" sz="2000" b="1" dirty="0">
              <a:latin typeface="楷体" panose="02010609060101010101" charset="-122"/>
              <a:ea typeface="楷体" panose="02010609060101010101" charset="-122"/>
              <a:cs typeface="楷体" panose="02010609060101010101" charset="-122"/>
              <a:sym typeface="+mn-ea"/>
            </a:endParaRPr>
          </a:p>
        </p:txBody>
      </p:sp>
      <p:sp>
        <p:nvSpPr>
          <p:cNvPr id="31746" name="标题 1"/>
          <p:cNvSpPr txBox="1">
            <a:spLocks noGrp="1"/>
          </p:cNvSpPr>
          <p:nvPr/>
        </p:nvSpPr>
        <p:spPr>
          <a:xfrm>
            <a:off x="504000" y="900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cs typeface="宋体" panose="02010600030101010101" pitchFamily="2" charset="-122"/>
                <a:sym typeface="+mn-ea"/>
              </a:rPr>
              <a:t>例</a:t>
            </a:r>
            <a:r>
              <a:rPr lang="en-US" altLang="zh-CN" sz="2800" b="1" dirty="0" smtClean="0">
                <a:cs typeface="宋体" panose="02010600030101010101" pitchFamily="2" charset="-122"/>
                <a:sym typeface="+mn-ea"/>
              </a:rPr>
              <a:t>3</a:t>
            </a:r>
            <a:r>
              <a:rPr lang="zh-CN" altLang="en-US" sz="2800" b="1" dirty="0" smtClean="0">
                <a:cs typeface="宋体" panose="02010600030101010101" pitchFamily="2" charset="-122"/>
                <a:sym typeface="+mn-ea"/>
              </a:rPr>
              <a:t>.</a:t>
            </a:r>
            <a:r>
              <a:rPr lang="zh-CN" altLang="en-US" sz="2800" b="1" dirty="0" smtClean="0">
                <a:cs typeface="宋体" panose="02010600030101010101" pitchFamily="2" charset="-122"/>
                <a:sym typeface="+mn-ea"/>
              </a:rPr>
              <a:t>河中跳房子</a:t>
            </a:r>
            <a:endParaRPr lang="zh-CN" altLang="en-US" sz="2800" b="1" dirty="0" smtClean="0">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内容占位符 2"/>
          <p:cNvSpPr>
            <a:spLocks noGrp="1"/>
          </p:cNvSpPr>
          <p:nvPr>
            <p:ph idx="4294967295"/>
          </p:nvPr>
        </p:nvSpPr>
        <p:spPr>
          <a:xfrm>
            <a:off x="504000" y="1332000"/>
            <a:ext cx="3131185" cy="4572000"/>
          </a:xfrm>
        </p:spPr>
        <p:txBody>
          <a:bodyPr vert="horz" wrap="square" lIns="91440" tIns="45720" rIns="91440" bIns="45720" rtlCol="0" anchor="t" anchorCtr="0">
            <a:normAutofit/>
          </a:bodyPr>
          <a:p>
            <a:pPr marL="0" lvl="0" algn="l">
              <a:lnSpc>
                <a:spcPct val="100000"/>
              </a:lnSpc>
              <a:spcBef>
                <a:spcPts val="1200"/>
              </a:spcBef>
              <a:spcAft>
                <a:spcPts val="0"/>
              </a:spcAft>
              <a:buSzTx/>
              <a:buNone/>
            </a:pPr>
            <a:r>
              <a:rPr lang="en-US" altLang="zh-CN" sz="2400" b="1" dirty="0">
                <a:latin typeface="楷体" panose="02010609060101010101" charset="-122"/>
                <a:ea typeface="楷体" panose="02010609060101010101" charset="-122"/>
                <a:cs typeface="楷体" panose="02010609060101010101" charset="-122"/>
                <a:sym typeface="+mn-ea"/>
              </a:rPr>
              <a:t>样例输入</a:t>
            </a:r>
            <a:endParaRPr lang="en-US" altLang="zh-CN" sz="2400" b="1" dirty="0">
              <a:latin typeface="楷体" panose="02010609060101010101" charset="-122"/>
              <a:ea typeface="楷体" panose="02010609060101010101" charset="-122"/>
              <a:cs typeface="楷体" panose="02010609060101010101" charset="-122"/>
              <a:sym typeface="+mn-ea"/>
            </a:endParaRPr>
          </a:p>
          <a:p>
            <a:pPr marL="0" lvl="0" algn="l" fontAlgn="auto">
              <a:lnSpc>
                <a:spcPct val="100000"/>
              </a:lnSpc>
              <a:spcBef>
                <a:spcPts val="6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sym typeface="+mn-ea"/>
              </a:rPr>
              <a:t>25 5 2</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fontAlgn="auto">
              <a:lnSpc>
                <a:spcPct val="100000"/>
              </a:lnSpc>
              <a:spcBef>
                <a:spcPts val="6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sym typeface="+mn-ea"/>
              </a:rPr>
              <a:t>2</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fontAlgn="auto">
              <a:lnSpc>
                <a:spcPct val="100000"/>
              </a:lnSpc>
              <a:spcBef>
                <a:spcPts val="6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sym typeface="+mn-ea"/>
              </a:rPr>
              <a:t>11</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fontAlgn="auto">
              <a:lnSpc>
                <a:spcPct val="100000"/>
              </a:lnSpc>
              <a:spcBef>
                <a:spcPts val="6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sym typeface="+mn-ea"/>
              </a:rPr>
              <a:t>14</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fontAlgn="auto">
              <a:lnSpc>
                <a:spcPct val="100000"/>
              </a:lnSpc>
              <a:spcBef>
                <a:spcPts val="6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sym typeface="+mn-ea"/>
              </a:rPr>
              <a:t>17</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fontAlgn="auto">
              <a:lnSpc>
                <a:spcPct val="100000"/>
              </a:lnSpc>
              <a:spcBef>
                <a:spcPts val="6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sym typeface="+mn-ea"/>
              </a:rPr>
              <a:t>21</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00000"/>
              </a:lnSpc>
              <a:spcBef>
                <a:spcPts val="1200"/>
              </a:spcBef>
              <a:spcAft>
                <a:spcPts val="0"/>
              </a:spcAft>
              <a:buSzTx/>
              <a:buNone/>
            </a:pP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00000"/>
              </a:lnSpc>
              <a:spcBef>
                <a:spcPts val="12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sym typeface="+mn-ea"/>
              </a:rPr>
              <a:t>样例输出</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00000"/>
              </a:lnSpc>
              <a:spcBef>
                <a:spcPts val="600"/>
              </a:spcBef>
              <a:spcAft>
                <a:spcPts val="0"/>
              </a:spcAft>
              <a:buSzTx/>
              <a:buNone/>
            </a:pPr>
            <a:r>
              <a:rPr lang="en-US" altLang="zh-CN" sz="2000" b="1" dirty="0">
                <a:latin typeface="楷体" panose="02010609060101010101" charset="-122"/>
                <a:ea typeface="楷体" panose="02010609060101010101" charset="-122"/>
                <a:cs typeface="楷体" panose="02010609060101010101" charset="-122"/>
                <a:sym typeface="+mn-ea"/>
              </a:rPr>
              <a:t>4</a:t>
            </a:r>
            <a:endParaRPr lang="en-US" altLang="zh-CN" sz="2000" b="1" dirty="0">
              <a:latin typeface="楷体" panose="02010609060101010101" charset="-122"/>
              <a:ea typeface="楷体" panose="02010609060101010101" charset="-122"/>
              <a:cs typeface="楷体" panose="02010609060101010101" charset="-122"/>
              <a:sym typeface="+mn-ea"/>
            </a:endParaRPr>
          </a:p>
          <a:p>
            <a:pPr marL="0" lvl="0" algn="l">
              <a:lnSpc>
                <a:spcPct val="100000"/>
              </a:lnSpc>
              <a:spcBef>
                <a:spcPts val="1200"/>
              </a:spcBef>
              <a:spcAft>
                <a:spcPts val="0"/>
              </a:spcAft>
              <a:buSzTx/>
              <a:buNone/>
            </a:pPr>
            <a:endParaRPr lang="en-US" altLang="zh-CN" sz="2000" b="1" dirty="0">
              <a:latin typeface="楷体" panose="02010609060101010101" charset="-122"/>
              <a:ea typeface="楷体" panose="02010609060101010101" charset="-122"/>
              <a:cs typeface="楷体" panose="02010609060101010101" charset="-122"/>
              <a:sym typeface="+mn-ea"/>
            </a:endParaRPr>
          </a:p>
        </p:txBody>
      </p:sp>
      <p:grpSp>
        <p:nvGrpSpPr>
          <p:cNvPr id="2" name="组合 16"/>
          <p:cNvGrpSpPr/>
          <p:nvPr/>
        </p:nvGrpSpPr>
        <p:grpSpPr>
          <a:xfrm>
            <a:off x="4167823" y="2355215"/>
            <a:ext cx="6500813" cy="743386"/>
            <a:chOff x="2214546" y="4207674"/>
            <a:chExt cx="6500858" cy="743526"/>
          </a:xfrm>
        </p:grpSpPr>
        <p:cxnSp>
          <p:nvCxnSpPr>
            <p:cNvPr id="34829" name="直接连接符 4"/>
            <p:cNvCxnSpPr/>
            <p:nvPr/>
          </p:nvCxnSpPr>
          <p:spPr>
            <a:xfrm>
              <a:off x="2357422" y="4349660"/>
              <a:ext cx="5929354" cy="1781"/>
            </a:xfrm>
            <a:prstGeom prst="line">
              <a:avLst/>
            </a:prstGeom>
            <a:ln w="38100" cap="flat" cmpd="sng">
              <a:solidFill>
                <a:schemeClr val="tx1"/>
              </a:solidFill>
              <a:prstDash val="solid"/>
              <a:headEnd type="none" w="med" len="med"/>
              <a:tailEnd type="none" w="med" len="med"/>
            </a:ln>
          </p:spPr>
        </p:cxnSp>
        <p:sp>
          <p:nvSpPr>
            <p:cNvPr id="34830" name="TextBox 6"/>
            <p:cNvSpPr txBox="1"/>
            <p:nvPr/>
          </p:nvSpPr>
          <p:spPr>
            <a:xfrm>
              <a:off x="2214546" y="4429132"/>
              <a:ext cx="6500858" cy="522068"/>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sz="2800" b="1" dirty="0">
                  <a:solidFill>
                    <a:srgbClr val="17375E"/>
                  </a:solidFill>
                  <a:latin typeface="宋体" panose="02010600030101010101" pitchFamily="2" charset="-122"/>
                </a:rPr>
                <a:t>0  2      11   14   17    21    25</a:t>
              </a:r>
              <a:endParaRPr lang="en-US" altLang="zh-CN" sz="2800" b="1" dirty="0">
                <a:solidFill>
                  <a:srgbClr val="17375E"/>
                </a:solidFill>
                <a:latin typeface="宋体" panose="02010600030101010101" pitchFamily="2" charset="-122"/>
              </a:endParaRPr>
            </a:p>
          </p:txBody>
        </p:sp>
        <p:sp>
          <p:nvSpPr>
            <p:cNvPr id="34831" name="椭圆 9"/>
            <p:cNvSpPr/>
            <p:nvPr/>
          </p:nvSpPr>
          <p:spPr>
            <a:xfrm>
              <a:off x="224312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2" name="椭圆 10"/>
            <p:cNvSpPr/>
            <p:nvPr/>
          </p:nvSpPr>
          <p:spPr>
            <a:xfrm>
              <a:off x="2786050"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3" name="椭圆 11"/>
            <p:cNvSpPr/>
            <p:nvPr/>
          </p:nvSpPr>
          <p:spPr>
            <a:xfrm>
              <a:off x="414337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4" name="椭圆 12"/>
            <p:cNvSpPr/>
            <p:nvPr/>
          </p:nvSpPr>
          <p:spPr>
            <a:xfrm>
              <a:off x="5000628"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5" name="椭圆 13"/>
            <p:cNvSpPr/>
            <p:nvPr/>
          </p:nvSpPr>
          <p:spPr>
            <a:xfrm>
              <a:off x="5857884"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6" name="椭圆 14"/>
            <p:cNvSpPr/>
            <p:nvPr/>
          </p:nvSpPr>
          <p:spPr>
            <a:xfrm>
              <a:off x="700089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7" name="椭圆 15"/>
            <p:cNvSpPr/>
            <p:nvPr/>
          </p:nvSpPr>
          <p:spPr>
            <a:xfrm>
              <a:off x="807246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grpSp>
      <p:grpSp>
        <p:nvGrpSpPr>
          <p:cNvPr id="3" name="组合 27"/>
          <p:cNvGrpSpPr/>
          <p:nvPr/>
        </p:nvGrpSpPr>
        <p:grpSpPr>
          <a:xfrm>
            <a:off x="4167823" y="3753803"/>
            <a:ext cx="6500813" cy="743386"/>
            <a:chOff x="2285984" y="4756024"/>
            <a:chExt cx="6500858" cy="743527"/>
          </a:xfrm>
        </p:grpSpPr>
        <p:cxnSp>
          <p:nvCxnSpPr>
            <p:cNvPr id="34822" name="直接连接符 18"/>
            <p:cNvCxnSpPr/>
            <p:nvPr/>
          </p:nvCxnSpPr>
          <p:spPr>
            <a:xfrm>
              <a:off x="2428860" y="4898010"/>
              <a:ext cx="5929354" cy="1781"/>
            </a:xfrm>
            <a:prstGeom prst="line">
              <a:avLst/>
            </a:prstGeom>
            <a:ln w="38100" cap="flat" cmpd="sng">
              <a:solidFill>
                <a:schemeClr val="tx1"/>
              </a:solidFill>
              <a:prstDash val="solid"/>
              <a:headEnd type="none" w="med" len="med"/>
              <a:tailEnd type="none" w="med" len="med"/>
            </a:ln>
          </p:spPr>
        </p:cxnSp>
        <p:sp>
          <p:nvSpPr>
            <p:cNvPr id="34823" name="TextBox 19"/>
            <p:cNvSpPr txBox="1"/>
            <p:nvPr/>
          </p:nvSpPr>
          <p:spPr>
            <a:xfrm>
              <a:off x="2285984" y="4977482"/>
              <a:ext cx="6500858" cy="522069"/>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sz="2800" b="1" dirty="0">
                  <a:solidFill>
                    <a:srgbClr val="17375E"/>
                  </a:solidFill>
                  <a:latin typeface="宋体" panose="02010600030101010101" pitchFamily="2" charset="-122"/>
                </a:rPr>
                <a:t>0         11        17    21    25</a:t>
              </a:r>
              <a:endParaRPr lang="en-US" altLang="zh-CN" sz="2800" b="1" dirty="0">
                <a:solidFill>
                  <a:srgbClr val="17375E"/>
                </a:solidFill>
                <a:latin typeface="宋体" panose="02010600030101010101" pitchFamily="2" charset="-122"/>
              </a:endParaRPr>
            </a:p>
          </p:txBody>
        </p:sp>
        <p:sp>
          <p:nvSpPr>
            <p:cNvPr id="34824" name="椭圆 20"/>
            <p:cNvSpPr/>
            <p:nvPr/>
          </p:nvSpPr>
          <p:spPr>
            <a:xfrm>
              <a:off x="2314560" y="475602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25" name="椭圆 22"/>
            <p:cNvSpPr/>
            <p:nvPr/>
          </p:nvSpPr>
          <p:spPr>
            <a:xfrm>
              <a:off x="4214810" y="475602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26" name="椭圆 24"/>
            <p:cNvSpPr/>
            <p:nvPr/>
          </p:nvSpPr>
          <p:spPr>
            <a:xfrm>
              <a:off x="5929322" y="475602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27" name="椭圆 25"/>
            <p:cNvSpPr/>
            <p:nvPr/>
          </p:nvSpPr>
          <p:spPr>
            <a:xfrm>
              <a:off x="7072330" y="475602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28" name="椭圆 26"/>
            <p:cNvSpPr/>
            <p:nvPr/>
          </p:nvSpPr>
          <p:spPr>
            <a:xfrm>
              <a:off x="8143900" y="475602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grpSp>
      <p:sp>
        <p:nvSpPr>
          <p:cNvPr id="5" name="内容占位符 2"/>
          <p:cNvSpPr>
            <a:spLocks noGrp="1"/>
          </p:cNvSpPr>
          <p:nvPr/>
        </p:nvSpPr>
        <p:spPr>
          <a:xfrm>
            <a:off x="4167823" y="1332000"/>
            <a:ext cx="3131185" cy="670560"/>
          </a:xfrm>
          <a:prstGeom prst="rect">
            <a:avLst/>
          </a:prstGeom>
        </p:spPr>
        <p:txBody>
          <a:bodyPr vert="horz" wrap="square" lIns="91440" tIns="45720" rIns="91440" bIns="45720" rtlCol="0" anchor="t" anchorCtr="0">
            <a:norm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a:lnSpc>
                <a:spcPct val="100000"/>
              </a:lnSpc>
              <a:spcBef>
                <a:spcPts val="1200"/>
              </a:spcBef>
              <a:spcAft>
                <a:spcPts val="0"/>
              </a:spcAft>
              <a:buSzTx/>
              <a:buNone/>
            </a:pPr>
            <a:r>
              <a:rPr lang="en-US" altLang="zh-CN" sz="2400" b="1" dirty="0">
                <a:latin typeface="楷体" panose="02010609060101010101" charset="-122"/>
                <a:ea typeface="楷体" panose="02010609060101010101" charset="-122"/>
                <a:cs typeface="楷体" panose="02010609060101010101" charset="-122"/>
                <a:sym typeface="+mn-ea"/>
              </a:rPr>
              <a:t>样例</a:t>
            </a:r>
            <a:r>
              <a:rPr lang="zh-CN" altLang="en-US" sz="2400" b="1" dirty="0">
                <a:latin typeface="楷体" panose="02010609060101010101" charset="-122"/>
                <a:ea typeface="楷体" panose="02010609060101010101" charset="-122"/>
                <a:cs typeface="楷体" panose="02010609060101010101" charset="-122"/>
                <a:sym typeface="+mn-ea"/>
              </a:rPr>
              <a:t>解析</a:t>
            </a:r>
            <a:endParaRPr lang="en-US" altLang="zh-CN" sz="2400" b="1" dirty="0">
              <a:latin typeface="楷体" panose="02010609060101010101" charset="-122"/>
              <a:ea typeface="楷体" panose="02010609060101010101" charset="-122"/>
              <a:cs typeface="楷体" panose="02010609060101010101" charset="-122"/>
              <a:sym typeface="+mn-ea"/>
            </a:endParaRPr>
          </a:p>
          <a:p>
            <a:pPr marL="0" lvl="0" algn="l">
              <a:lnSpc>
                <a:spcPct val="100000"/>
              </a:lnSpc>
              <a:spcBef>
                <a:spcPts val="1200"/>
              </a:spcBef>
              <a:spcAft>
                <a:spcPts val="0"/>
              </a:spcAft>
              <a:buSzTx/>
              <a:buNone/>
            </a:pPr>
            <a:endParaRPr lang="en-US" altLang="zh-CN" sz="2400" b="1" dirty="0">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3" name="内容占位符 2"/>
          <p:cNvSpPr>
            <a:spLocks noGrp="1"/>
          </p:cNvSpPr>
          <p:nvPr>
            <p:ph idx="4294967295"/>
          </p:nvPr>
        </p:nvSpPr>
        <p:spPr>
          <a:xfrm>
            <a:off x="504000" y="1980000"/>
            <a:ext cx="7858125" cy="3215005"/>
          </a:xfrm>
        </p:spPr>
        <p:txBody>
          <a:bodyPr vert="horz" wrap="square" lIns="91440" tIns="45720" rIns="91440" bIns="45720" numCol="1" rtlCol="0" anchor="t" anchorCtr="0" compatLnSpc="1">
            <a:normAutofit/>
          </a:bodyPr>
          <a:lstStyle/>
          <a:p>
            <a:pPr marL="0" lvl="0" algn="l">
              <a:lnSpc>
                <a:spcPct val="150000"/>
              </a:lnSpc>
              <a:buSzTx/>
              <a:buNone/>
            </a:pPr>
            <a:r>
              <a:rPr lang="en-US" altLang="zh-CN" sz="2400" b="1" dirty="0">
                <a:sym typeface="+mn-ea"/>
              </a:rPr>
              <a:t>1</a:t>
            </a:r>
            <a:r>
              <a:rPr lang="en-US" altLang="zh-CN" sz="2400" b="1" dirty="0">
                <a:sym typeface="+mn-ea"/>
              </a:rPr>
              <a:t>. </a:t>
            </a:r>
            <a:r>
              <a:rPr lang="en-US" altLang="zh-CN" sz="2400" b="1" dirty="0">
                <a:sym typeface="+mn-ea"/>
              </a:rPr>
              <a:t>在开始二分枚举前还需要做什么工作？</a:t>
            </a:r>
            <a:endParaRPr lang="en-US" altLang="zh-CN" sz="2400" b="1" dirty="0">
              <a:sym typeface="+mn-ea"/>
            </a:endParaRPr>
          </a:p>
          <a:p>
            <a:pPr marL="0" lvl="0" algn="l">
              <a:lnSpc>
                <a:spcPct val="150000"/>
              </a:lnSpc>
              <a:buSzTx/>
              <a:buNone/>
            </a:pPr>
            <a:r>
              <a:rPr lang="en-US" altLang="zh-CN" sz="2400" b="1" dirty="0">
                <a:sym typeface="+mn-ea"/>
              </a:rPr>
              <a:t>2</a:t>
            </a:r>
            <a:r>
              <a:rPr lang="en-US" altLang="zh-CN" sz="2400" b="1" dirty="0">
                <a:sym typeface="+mn-ea"/>
              </a:rPr>
              <a:t>. </a:t>
            </a:r>
            <a:r>
              <a:rPr lang="en-US" altLang="zh-CN" sz="2400" b="1" dirty="0">
                <a:sym typeface="+mn-ea"/>
              </a:rPr>
              <a:t>如何在 </a:t>
            </a:r>
            <a:r>
              <a:rPr lang="en-US" altLang="zh-CN" sz="2400" b="1" dirty="0">
                <a:sym typeface="+mn-ea"/>
              </a:rPr>
              <a:t>O</a:t>
            </a:r>
            <a:r>
              <a:rPr lang="en-US" altLang="zh-CN" sz="2400" b="1" dirty="0">
                <a:sym typeface="+mn-ea"/>
              </a:rPr>
              <a:t>(</a:t>
            </a:r>
            <a:r>
              <a:rPr lang="en-US" altLang="zh-CN" sz="2400" b="1" dirty="0">
                <a:sym typeface="+mn-ea"/>
              </a:rPr>
              <a:t>n</a:t>
            </a:r>
            <a:r>
              <a:rPr lang="en-US" altLang="zh-CN" sz="2400" b="1" dirty="0">
                <a:sym typeface="+mn-ea"/>
              </a:rPr>
              <a:t>)</a:t>
            </a:r>
            <a:r>
              <a:rPr lang="en-US" altLang="zh-CN" sz="2400" b="1" dirty="0">
                <a:sym typeface="+mn-ea"/>
              </a:rPr>
              <a:t> </a:t>
            </a:r>
            <a:r>
              <a:rPr lang="en-US" altLang="zh-CN" sz="2400" b="1" dirty="0">
                <a:sym typeface="+mn-ea"/>
              </a:rPr>
              <a:t>时间内判断一个答案是否符合条件？</a:t>
            </a:r>
            <a:endParaRPr lang="en-US" altLang="zh-CN" sz="2400" b="1" dirty="0">
              <a:sym typeface="+mn-ea"/>
            </a:endParaRPr>
          </a:p>
          <a:p>
            <a:pPr marL="0" lvl="0" algn="l">
              <a:lnSpc>
                <a:spcPct val="150000"/>
              </a:lnSpc>
              <a:buSzTx/>
              <a:buNone/>
            </a:pPr>
            <a:r>
              <a:rPr lang="en-US" altLang="zh-CN" sz="2400" b="1" dirty="0">
                <a:sym typeface="+mn-ea"/>
              </a:rPr>
              <a:t>3</a:t>
            </a:r>
            <a:r>
              <a:rPr lang="en-US" altLang="zh-CN" sz="2400" b="1" dirty="0">
                <a:sym typeface="+mn-ea"/>
              </a:rPr>
              <a:t>. </a:t>
            </a:r>
            <a:r>
              <a:rPr lang="en-US" altLang="zh-CN" sz="2400" b="1" dirty="0">
                <a:sym typeface="+mn-ea"/>
              </a:rPr>
              <a:t>尝试估算算法的总时间复杂度</a:t>
            </a:r>
            <a:r>
              <a:rPr lang="zh-CN" altLang="en-US" sz="2400" b="1" dirty="0">
                <a:sym typeface="+mn-ea"/>
              </a:rPr>
              <a:t>。</a:t>
            </a:r>
            <a:endParaRPr lang="zh-CN" altLang="en-US" sz="2400" b="1" dirty="0">
              <a:sym typeface="+mn-ea"/>
            </a:endParaRPr>
          </a:p>
        </p:txBody>
      </p:sp>
      <p:sp>
        <p:nvSpPr>
          <p:cNvPr id="27650" name="标题 1"/>
          <p:cNvSpPr>
            <a:spLocks noGrp="1"/>
          </p:cNvSpPr>
          <p:nvPr/>
        </p:nvSpPr>
        <p:spPr>
          <a:xfrm>
            <a:off x="504000" y="900000"/>
            <a:ext cx="9752330" cy="1295400"/>
          </a:xfrm>
          <a:prstGeom prst="rect">
            <a:avLst/>
          </a:prstGeom>
        </p:spPr>
        <p:txBody>
          <a:bodyPr vert="horz" wrap="square" lIns="91440" tIns="45720" rIns="91440" bIns="45720" rtlCol="0" anchor="t" anchorCtr="0">
            <a:norm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algn="l" defTabSz="914400">
              <a:lnSpc>
                <a:spcPct val="200000"/>
              </a:lnSpc>
              <a:buClrTx/>
              <a:buSzTx/>
              <a:buFontTx/>
            </a:pPr>
            <a:r>
              <a:rPr lang="zh-CN" altLang="en-US" sz="2800" b="1" dirty="0" smtClean="0">
                <a:cs typeface="宋体" panose="02010600030101010101" pitchFamily="2" charset="-122"/>
              </a:rPr>
              <a:t>思考：</a:t>
            </a:r>
            <a:endParaRPr lang="zh-CN" altLang="en-US" sz="2800" b="1" dirty="0" smtClean="0">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fade">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fade">
                                      <p:cBhvr>
                                        <p:cTn id="17"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35843"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idx="4294967295"/>
          </p:nvPr>
        </p:nvSpPr>
        <p:spPr>
          <a:xfrm>
            <a:off x="504000" y="900000"/>
            <a:ext cx="9752330" cy="1295400"/>
          </a:xfrm>
        </p:spPr>
        <p:txBody>
          <a:bodyPr vert="horz" wrap="square" lIns="91440" tIns="45720" rIns="91440" bIns="45720" rtlCol="0" anchor="t" anchorCtr="0">
            <a:norm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cs typeface="宋体" panose="02010600030101010101" pitchFamily="2" charset="-122"/>
                <a:sym typeface="+mn-ea"/>
              </a:rPr>
              <a:t>尝试填空</a:t>
            </a:r>
            <a:endParaRPr lang="zh-CN" altLang="en-US" sz="2800" b="1" dirty="0" smtClean="0">
              <a:cs typeface="宋体" panose="02010600030101010101" pitchFamily="2" charset="-122"/>
              <a:sym typeface="+mn-ea"/>
            </a:endParaRPr>
          </a:p>
        </p:txBody>
      </p:sp>
      <p:sp>
        <p:nvSpPr>
          <p:cNvPr id="37891" name="TextBox 3"/>
          <p:cNvSpPr txBox="1"/>
          <p:nvPr/>
        </p:nvSpPr>
        <p:spPr>
          <a:xfrm>
            <a:off x="2592000" y="1800000"/>
            <a:ext cx="5868000" cy="4140000"/>
          </a:xfrm>
          <a:prstGeom prst="rect">
            <a:avLst/>
          </a:prstGeom>
          <a:noFill/>
          <a:ln w="44450" cap="flat" cmpd="thickThin">
            <a:solidFill>
              <a:srgbClr val="FF0000"/>
            </a:solidFill>
            <a:prstDash val="solid"/>
            <a:round/>
            <a:headEnd type="none" w="med" len="med"/>
            <a:tailEnd type="none" w="med" len="med"/>
          </a:ln>
        </p:spPr>
        <p:txBody>
          <a:bodyPr wrap="square">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int left=</a:t>
            </a:r>
            <a:r>
              <a:rPr lang="en-US" altLang="zh-CN" b="1" u="sng" dirty="0">
                <a:solidFill>
                  <a:schemeClr val="tx1"/>
                </a:solidFill>
                <a:latin typeface="Consolas" panose="020B0609020204030204" pitchFamily="49" charset="0"/>
                <a:cs typeface="Consolas" panose="020B0609020204030204" pitchFamily="49" charset="0"/>
              </a:rPr>
              <a:t>      </a:t>
            </a:r>
            <a:r>
              <a:rPr lang="en-US" altLang="zh-CN" b="1" dirty="0">
                <a:solidFill>
                  <a:schemeClr val="tx1"/>
                </a:solidFill>
                <a:latin typeface="Consolas" panose="020B0609020204030204" pitchFamily="49" charset="0"/>
                <a:cs typeface="Consolas" panose="020B0609020204030204" pitchFamily="49" charset="0"/>
              </a:rPr>
              <a:t>, right=</a:t>
            </a:r>
            <a:r>
              <a:rPr lang="en-US" altLang="zh-CN" b="1" u="sng" dirty="0">
                <a:solidFill>
                  <a:schemeClr val="tx1"/>
                </a:solidFill>
                <a:latin typeface="Consolas" panose="020B0609020204030204" pitchFamily="49" charset="0"/>
                <a:cs typeface="Consolas" panose="020B0609020204030204" pitchFamily="49" charset="0"/>
              </a:rPr>
              <a:t>        </a:t>
            </a:r>
            <a:r>
              <a:rPr lang="en-US" altLang="zh-CN" b="1" dirty="0">
                <a:solidFill>
                  <a:schemeClr val="tx1"/>
                </a:solidFill>
                <a:latin typeface="Consolas" panose="020B0609020204030204" pitchFamily="49" charset="0"/>
                <a:cs typeface="Consolas" panose="020B0609020204030204" pitchFamily="49" charset="0"/>
              </a:rPr>
              <a:t>;</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while (</a:t>
            </a:r>
            <a:r>
              <a:rPr lang="en-US" altLang="zh-CN" b="1" u="sng" dirty="0">
                <a:solidFill>
                  <a:schemeClr val="tx1"/>
                </a:solidFill>
                <a:latin typeface="Consolas" panose="020B0609020204030204" pitchFamily="49" charset="0"/>
                <a:cs typeface="Consolas" panose="020B0609020204030204" pitchFamily="49" charset="0"/>
              </a:rPr>
              <a:t>          </a:t>
            </a:r>
            <a:r>
              <a:rPr lang="en-US" altLang="zh-CN" b="1" dirty="0">
                <a:solidFill>
                  <a:schemeClr val="tx1"/>
                </a:solidFill>
                <a:latin typeface="Consolas" panose="020B0609020204030204" pitchFamily="49" charset="0"/>
                <a:cs typeface="Consolas" panose="020B0609020204030204" pitchFamily="49" charset="0"/>
              </a:rPr>
              <a:t>) {</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	int x=0, tot=0; </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	int mid=</a:t>
            </a:r>
            <a:r>
              <a:rPr lang="en-US" altLang="zh-CN" b="1" u="sng" dirty="0">
                <a:solidFill>
                  <a:schemeClr val="tx1"/>
                </a:solidFill>
                <a:latin typeface="Consolas" panose="020B0609020204030204" pitchFamily="49" charset="0"/>
                <a:cs typeface="Consolas" panose="020B0609020204030204" pitchFamily="49" charset="0"/>
              </a:rPr>
              <a:t>       </a:t>
            </a:r>
            <a:r>
              <a:rPr lang="zh-CN" altLang="en-US" b="1" dirty="0">
                <a:solidFill>
                  <a:schemeClr val="tx1"/>
                </a:solidFill>
                <a:latin typeface="Consolas" panose="020B0609020204030204" pitchFamily="49" charset="0"/>
                <a:cs typeface="Consolas" panose="020B0609020204030204" pitchFamily="49" charset="0"/>
              </a:rPr>
              <a:t>；</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	for (int i=1;i&lt;=n+1;i++)</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		if (a[i]-x&lt;mid)</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			tot++;</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		else	x=a[i];</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	if (</a:t>
            </a:r>
            <a:r>
              <a:rPr lang="en-US" altLang="zh-CN" b="1" u="sng" dirty="0">
                <a:solidFill>
                  <a:schemeClr val="tx1"/>
                </a:solidFill>
                <a:latin typeface="Consolas" panose="020B0609020204030204" pitchFamily="49" charset="0"/>
                <a:cs typeface="Consolas" panose="020B0609020204030204" pitchFamily="49" charset="0"/>
              </a:rPr>
              <a:t>        </a:t>
            </a:r>
            <a:r>
              <a:rPr lang="en-US" altLang="zh-CN" b="1" dirty="0">
                <a:solidFill>
                  <a:schemeClr val="tx1"/>
                </a:solidFill>
                <a:latin typeface="Consolas" panose="020B0609020204030204" pitchFamily="49" charset="0"/>
                <a:cs typeface="Consolas" panose="020B0609020204030204" pitchFamily="49" charset="0"/>
              </a:rPr>
              <a:t>)	</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		</a:t>
            </a:r>
            <a:r>
              <a:rPr lang="en-US" altLang="zh-CN" b="1" u="sng" dirty="0">
                <a:solidFill>
                  <a:schemeClr val="tx1"/>
                </a:solidFill>
                <a:latin typeface="Consolas" panose="020B0609020204030204" pitchFamily="49" charset="0"/>
                <a:cs typeface="Consolas" panose="020B0609020204030204" pitchFamily="49" charset="0"/>
              </a:rPr>
              <a:t>          </a:t>
            </a:r>
            <a:r>
              <a:rPr lang="en-US" altLang="zh-CN" b="1" dirty="0">
                <a:solidFill>
                  <a:schemeClr val="tx1"/>
                </a:solidFill>
                <a:latin typeface="Consolas" panose="020B0609020204030204" pitchFamily="49" charset="0"/>
                <a:cs typeface="Consolas" panose="020B0609020204030204" pitchFamily="49" charset="0"/>
              </a:rPr>
              <a:t>;</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	else	</a:t>
            </a:r>
            <a:r>
              <a:rPr lang="en-US" altLang="zh-CN" b="1" u="sng" dirty="0">
                <a:solidFill>
                  <a:schemeClr val="tx1"/>
                </a:solidFill>
                <a:latin typeface="Consolas" panose="020B0609020204030204" pitchFamily="49" charset="0"/>
                <a:cs typeface="Consolas" panose="020B0609020204030204" pitchFamily="49" charset="0"/>
              </a:rPr>
              <a:t>          </a:t>
            </a:r>
            <a:r>
              <a:rPr lang="en-US" altLang="zh-CN" b="1" dirty="0">
                <a:solidFill>
                  <a:schemeClr val="tx1"/>
                </a:solidFill>
                <a:latin typeface="Consolas" panose="020B0609020204030204" pitchFamily="49" charset="0"/>
                <a:cs typeface="Consolas" panose="020B0609020204030204" pitchFamily="49" charset="0"/>
              </a:rPr>
              <a:t>;</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a:t>
            </a:r>
            <a:endParaRPr lang="en-US" altLang="zh-CN" b="1" dirty="0">
              <a:solidFill>
                <a:schemeClr val="tx1"/>
              </a:solidFill>
              <a:latin typeface="Consolas" panose="020B0609020204030204" pitchFamily="49" charset="0"/>
              <a:cs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cs typeface="Consolas" panose="020B0609020204030204" pitchFamily="49" charset="0"/>
              </a:rPr>
              <a:t>cout &lt;&lt; </a:t>
            </a:r>
            <a:r>
              <a:rPr lang="en-US" altLang="zh-CN" b="1" u="sng" dirty="0">
                <a:solidFill>
                  <a:schemeClr val="tx1"/>
                </a:solidFill>
                <a:latin typeface="Consolas" panose="020B0609020204030204" pitchFamily="49" charset="0"/>
                <a:cs typeface="Consolas" panose="020B0609020204030204" pitchFamily="49" charset="0"/>
              </a:rPr>
              <a:t>         </a:t>
            </a:r>
            <a:r>
              <a:rPr lang="en-US" altLang="zh-CN" b="1" dirty="0">
                <a:solidFill>
                  <a:schemeClr val="tx1"/>
                </a:solidFill>
                <a:latin typeface="Consolas" panose="020B0609020204030204" pitchFamily="49" charset="0"/>
                <a:cs typeface="Consolas" panose="020B0609020204030204" pitchFamily="49" charset="0"/>
              </a:rPr>
              <a:t>&lt;&lt; endl;</a:t>
            </a:r>
            <a:endParaRPr lang="en-US" altLang="zh-CN" b="1" dirty="0">
              <a:solidFill>
                <a:schemeClr val="tx1"/>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idx="4294967295"/>
          </p:nvPr>
        </p:nvSpPr>
        <p:spPr>
          <a:xfrm>
            <a:off x="504000" y="900000"/>
            <a:ext cx="9752330" cy="1295400"/>
          </a:xfrm>
        </p:spPr>
        <p:txBody>
          <a:bodyPr vert="horz" wrap="square" lIns="91440" tIns="45720" rIns="91440" bIns="45720" rtlCol="0" anchor="t" anchorCtr="0">
            <a:norm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cs typeface="宋体" panose="02010600030101010101" pitchFamily="2" charset="-122"/>
                <a:sym typeface="+mn-ea"/>
              </a:rPr>
              <a:t>参考程序</a:t>
            </a:r>
            <a:endParaRPr lang="zh-CN" altLang="en-US" sz="2800" b="1" dirty="0" smtClean="0">
              <a:cs typeface="宋体" panose="02010600030101010101" pitchFamily="2" charset="-122"/>
              <a:sym typeface="+mn-ea"/>
            </a:endParaRPr>
          </a:p>
        </p:txBody>
      </p:sp>
      <p:sp>
        <p:nvSpPr>
          <p:cNvPr id="38915" name="TextBox 3"/>
          <p:cNvSpPr txBox="1"/>
          <p:nvPr/>
        </p:nvSpPr>
        <p:spPr>
          <a:xfrm>
            <a:off x="2592000" y="1800000"/>
            <a:ext cx="5868000" cy="4140000"/>
          </a:xfrm>
          <a:prstGeom prst="rect">
            <a:avLst/>
          </a:prstGeom>
          <a:noFill/>
          <a:ln w="44450" cap="flat" cmpd="thickThin">
            <a:solidFill>
              <a:srgbClr val="FF0000"/>
            </a:solidFill>
            <a:prstDash val="solid"/>
            <a:round/>
            <a:headEnd type="none" w="med" len="med"/>
            <a:tailEnd type="none" w="med" len="med"/>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int left=</a:t>
            </a:r>
            <a:r>
              <a:rPr lang="en-US" altLang="zh-CN" b="1" dirty="0">
                <a:solidFill>
                  <a:srgbClr val="FF0000"/>
                </a:solidFill>
                <a:latin typeface="Consolas" panose="020B0609020204030204" pitchFamily="49" charset="0"/>
              </a:rPr>
              <a:t>1</a:t>
            </a:r>
            <a:r>
              <a:rPr lang="en-US" altLang="zh-CN" b="1" dirty="0">
                <a:solidFill>
                  <a:schemeClr val="tx1"/>
                </a:solidFill>
                <a:latin typeface="Consolas" panose="020B0609020204030204" pitchFamily="49" charset="0"/>
              </a:rPr>
              <a:t>, right=</a:t>
            </a:r>
            <a:r>
              <a:rPr lang="en-US" altLang="zh-CN" b="1" dirty="0">
                <a:solidFill>
                  <a:srgbClr val="FF0000"/>
                </a:solidFill>
                <a:latin typeface="Consolas" panose="020B0609020204030204" pitchFamily="49" charset="0"/>
              </a:rPr>
              <a:t>l+1</a:t>
            </a:r>
            <a:r>
              <a:rPr lang="en-US" altLang="zh-CN" b="1" dirty="0">
                <a:solidFill>
                  <a:schemeClr val="tx1"/>
                </a:solidFill>
                <a:latin typeface="Consolas" panose="020B0609020204030204" pitchFamily="49" charset="0"/>
              </a:rPr>
              <a:t>;</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while (</a:t>
            </a:r>
            <a:r>
              <a:rPr lang="en-US" altLang="zh-CN" b="1" dirty="0">
                <a:solidFill>
                  <a:srgbClr val="FF0000"/>
                </a:solidFill>
                <a:latin typeface="Consolas" panose="020B0609020204030204" pitchFamily="49" charset="0"/>
              </a:rPr>
              <a:t>left+1&lt;right</a:t>
            </a:r>
            <a:r>
              <a:rPr lang="en-US" altLang="zh-CN" b="1" dirty="0">
                <a:solidFill>
                  <a:schemeClr val="tx1"/>
                </a:solidFill>
                <a:latin typeface="Consolas" panose="020B0609020204030204" pitchFamily="49" charset="0"/>
              </a:rPr>
              <a:t>) {</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	int x=0, tot=0; </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	int mid=</a:t>
            </a:r>
            <a:r>
              <a:rPr lang="en-US" altLang="zh-CN" b="1" dirty="0">
                <a:solidFill>
                  <a:srgbClr val="FF0000"/>
                </a:solidFill>
                <a:latin typeface="Consolas" panose="020B0609020204030204" pitchFamily="49" charset="0"/>
              </a:rPr>
              <a:t>(left+right)/2</a:t>
            </a:r>
            <a:r>
              <a:rPr lang="en-US" altLang="zh-CN" b="1" dirty="0">
                <a:solidFill>
                  <a:schemeClr val="tx1"/>
                </a:solidFill>
                <a:latin typeface="Consolas" panose="020B0609020204030204" pitchFamily="49" charset="0"/>
              </a:rPr>
              <a:t>;</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	for (int i=1;i&lt;=n+1;i++)</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		if (a[i]-x&lt;mid)</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			tot++;</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		else	x=a[i];</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	if (</a:t>
            </a:r>
            <a:r>
              <a:rPr lang="en-US" altLang="zh-CN" b="1" dirty="0">
                <a:solidFill>
                  <a:srgbClr val="FF0000"/>
                </a:solidFill>
                <a:latin typeface="Consolas" panose="020B0609020204030204" pitchFamily="49" charset="0"/>
              </a:rPr>
              <a:t>tot&lt;=m</a:t>
            </a:r>
            <a:r>
              <a:rPr lang="en-US" altLang="zh-CN" b="1" dirty="0">
                <a:solidFill>
                  <a:schemeClr val="tx1"/>
                </a:solidFill>
                <a:latin typeface="Consolas" panose="020B0609020204030204" pitchFamily="49" charset="0"/>
              </a:rPr>
              <a:t>)	</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		</a:t>
            </a:r>
            <a:r>
              <a:rPr lang="en-US" altLang="zh-CN" b="1" dirty="0">
                <a:solidFill>
                  <a:srgbClr val="FF0000"/>
                </a:solidFill>
                <a:latin typeface="Consolas" panose="020B0609020204030204" pitchFamily="49" charset="0"/>
              </a:rPr>
              <a:t>left=mid</a:t>
            </a:r>
            <a:r>
              <a:rPr lang="en-US" altLang="zh-CN" b="1" dirty="0">
                <a:solidFill>
                  <a:schemeClr val="tx1"/>
                </a:solidFill>
                <a:latin typeface="Consolas" panose="020B0609020204030204" pitchFamily="49" charset="0"/>
              </a:rPr>
              <a:t>;</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	else	</a:t>
            </a:r>
            <a:r>
              <a:rPr lang="en-US" altLang="zh-CN" b="1" dirty="0">
                <a:solidFill>
                  <a:srgbClr val="FF0000"/>
                </a:solidFill>
                <a:latin typeface="Consolas" panose="020B0609020204030204" pitchFamily="49" charset="0"/>
              </a:rPr>
              <a:t>right=mid</a:t>
            </a:r>
            <a:r>
              <a:rPr lang="en-US" altLang="zh-CN" b="1" dirty="0">
                <a:solidFill>
                  <a:schemeClr val="tx1"/>
                </a:solidFill>
                <a:latin typeface="Consolas" panose="020B0609020204030204" pitchFamily="49" charset="0"/>
              </a:rPr>
              <a:t>;</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a:t>
            </a:r>
            <a:endParaRPr lang="en-US" altLang="zh-CN" b="1" dirty="0">
              <a:solidFill>
                <a:schemeClr val="tx1"/>
              </a:solidFill>
              <a:latin typeface="Consolas" panose="020B0609020204030204" pitchFamily="49" charset="0"/>
            </a:endParaRPr>
          </a:p>
          <a:p>
            <a:pPr marL="0" lvl="0" indent="0" algn="l" eaLnBrk="1" hangingPunct="1">
              <a:lnSpc>
                <a:spcPct val="100000"/>
              </a:lnSpc>
              <a:spcBef>
                <a:spcPct val="0"/>
              </a:spcBef>
              <a:buClrTx/>
              <a:buSzTx/>
              <a:buFontTx/>
              <a:buNone/>
            </a:pPr>
            <a:r>
              <a:rPr lang="en-US" altLang="zh-CN" b="1" dirty="0">
                <a:solidFill>
                  <a:schemeClr val="tx1"/>
                </a:solidFill>
                <a:latin typeface="Consolas" panose="020B0609020204030204" pitchFamily="49" charset="0"/>
              </a:rPr>
              <a:t>cout &lt;&lt; </a:t>
            </a:r>
            <a:r>
              <a:rPr lang="en-US" altLang="zh-CN" b="1" dirty="0">
                <a:solidFill>
                  <a:srgbClr val="FF0000"/>
                </a:solidFill>
                <a:latin typeface="Consolas" panose="020B0609020204030204" pitchFamily="49" charset="0"/>
              </a:rPr>
              <a:t>left</a:t>
            </a:r>
            <a:r>
              <a:rPr lang="en-US" altLang="zh-CN" b="1" dirty="0">
                <a:solidFill>
                  <a:schemeClr val="tx1"/>
                </a:solidFill>
                <a:latin typeface="Consolas" panose="020B0609020204030204" pitchFamily="49" charset="0"/>
              </a:rPr>
              <a:t> &lt;&lt; endl;</a:t>
            </a:r>
            <a:endParaRPr lang="en-US" altLang="zh-CN" b="1" dirty="0">
              <a:solidFill>
                <a:schemeClr val="tx1"/>
              </a:solidFill>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txBox="1">
            <a:spLocks noGrp="1"/>
          </p:cNvSpPr>
          <p:nvPr>
            <p:ph type="title" idx="4294967295"/>
          </p:nvPr>
        </p:nvSpPr>
        <p:spPr>
          <a:xfrm>
            <a:off x="504000" y="90049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从查找说起</a:t>
            </a:r>
            <a:endPar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4099" name="Rectangle 3"/>
          <p:cNvSpPr txBox="1">
            <a:spLocks noGrp="1"/>
          </p:cNvSpPr>
          <p:nvPr>
            <p:ph idx="4294967295"/>
          </p:nvPr>
        </p:nvSpPr>
        <p:spPr>
          <a:xfrm>
            <a:off x="504000" y="1872245"/>
            <a:ext cx="10670540" cy="2896870"/>
          </a:xfrm>
          <a:noFill/>
        </p:spPr>
        <p:txBody>
          <a:bodyPr vert="horz" wrap="square" lIns="91440" tIns="45720" rIns="91440" bIns="45720" rtlCol="0" anchor="t" anchorCtr="0">
            <a:spAutoFit/>
          </a:bodyPr>
          <a:p>
            <a:pPr marL="0" lvl="0" algn="l" defTabSz="914400">
              <a:lnSpc>
                <a:spcPct val="190000"/>
              </a:lnSpc>
              <a:spcBef>
                <a:spcPts val="0"/>
              </a:spcBef>
              <a:spcAft>
                <a:spcPts val="0"/>
              </a:spcAft>
              <a:buClrTx/>
              <a:buSzTx/>
              <a:buFontTx/>
              <a:buNone/>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已知某含有 n </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个元素的有序序列，如何判断某个元素 x 是否在此序列中？</a:t>
            </a:r>
            <a:endPar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lvl="0" indent="-342900" algn="l" defTabSz="914400">
              <a:lnSpc>
                <a:spcPct val="190000"/>
              </a:lnSpc>
              <a:spcBef>
                <a:spcPts val="0"/>
              </a:spcBef>
              <a:spcAft>
                <a:spcPts val="0"/>
              </a:spcAft>
              <a:buClr>
                <a:srgbClr val="000000"/>
              </a:buClr>
              <a:buSzPct val="1200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顺序查找</a:t>
            </a:r>
            <a:endPar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lvl="0" indent="-342900" algn="l" defTabSz="914400">
              <a:lnSpc>
                <a:spcPct val="190000"/>
              </a:lnSpc>
              <a:spcBef>
                <a:spcPts val="0"/>
              </a:spcBef>
              <a:spcAft>
                <a:spcPts val="0"/>
              </a:spcAft>
              <a:buClr>
                <a:srgbClr val="000000"/>
              </a:buClr>
              <a:buSzPct val="1200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 哈希表</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lvl="0" indent="-342900" algn="l" defTabSz="914400">
              <a:lnSpc>
                <a:spcPct val="190000"/>
              </a:lnSpc>
              <a:spcBef>
                <a:spcPts val="0"/>
              </a:spcBef>
              <a:spcAft>
                <a:spcPts val="0"/>
              </a:spcAft>
              <a:buClr>
                <a:srgbClr val="000000"/>
              </a:buClr>
              <a:buSzPct val="1200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二分查找</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5" uiExpand="1" build="p"/>
      <p:bldP spid="4099"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idx="4294967295"/>
          </p:nvPr>
        </p:nvSpPr>
        <p:spPr>
          <a:xfrm>
            <a:off x="504190" y="899795"/>
            <a:ext cx="9951085" cy="959485"/>
          </a:xfrm>
        </p:spPr>
        <p:txBody>
          <a:bodyPr vert="horz" wrap="square" lIns="91440" tIns="45720" rIns="91440" bIns="45720" rtlCol="0" anchor="t" anchorCtr="0">
            <a:norm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cs typeface="宋体" panose="02010600030101010101" pitchFamily="2" charset="-122"/>
                <a:sym typeface="+mn-ea"/>
              </a:rPr>
              <a:t>小结</a:t>
            </a:r>
            <a:endParaRPr lang="zh-CN" altLang="en-US" sz="2800" b="1" dirty="0" smtClean="0">
              <a:cs typeface="宋体" panose="02010600030101010101" pitchFamily="2" charset="-122"/>
              <a:sym typeface="+mn-ea"/>
            </a:endParaRPr>
          </a:p>
        </p:txBody>
      </p:sp>
      <p:sp>
        <p:nvSpPr>
          <p:cNvPr id="39939" name="Rectangle 3"/>
          <p:cNvSpPr>
            <a:spLocks noGrp="1"/>
          </p:cNvSpPr>
          <p:nvPr>
            <p:ph idx="4294967295"/>
          </p:nvPr>
        </p:nvSpPr>
        <p:spPr>
          <a:xfrm>
            <a:off x="504190" y="1979930"/>
            <a:ext cx="11019790" cy="3846830"/>
          </a:xfrm>
        </p:spPr>
        <p:txBody>
          <a:bodyPr vert="horz" wrap="square" lIns="91440" tIns="45720" rIns="91440" bIns="45720" numCol="1" rtlCol="0" anchor="t" anchorCtr="0" compatLnSpc="1">
            <a:normAutofit/>
          </a:bodyPr>
          <a:lstStyle/>
          <a:p>
            <a:pPr marL="38100" lvl="0" indent="-360045" algn="l" fontAlgn="auto">
              <a:lnSpc>
                <a:spcPct val="150000"/>
              </a:lnSpc>
              <a:spcBef>
                <a:spcPts val="1200"/>
              </a:spcBef>
              <a:buClr>
                <a:srgbClr val="000000"/>
              </a:buClr>
              <a:buSzPct val="120000"/>
            </a:pPr>
            <a:r>
              <a:rPr lang="en-US" altLang="zh-CN" sz="2000" b="1" dirty="0">
                <a:sym typeface="+mn-ea"/>
              </a:rPr>
              <a:t>在解决二分答案的题目时，通常需要分析出答案的</a:t>
            </a:r>
            <a:r>
              <a:rPr lang="en-US" altLang="zh-CN" sz="2000" b="1" dirty="0">
                <a:solidFill>
                  <a:srgbClr val="FF0000"/>
                </a:solidFill>
                <a:sym typeface="+mn-ea"/>
              </a:rPr>
              <a:t>单调性</a:t>
            </a:r>
            <a:r>
              <a:rPr lang="en-US" altLang="zh-CN" sz="2000" b="1" dirty="0">
                <a:sym typeface="+mn-ea"/>
              </a:rPr>
              <a:t>和</a:t>
            </a:r>
            <a:r>
              <a:rPr lang="en-US" altLang="zh-CN" sz="2000" b="1" dirty="0">
                <a:solidFill>
                  <a:srgbClr val="FF0000"/>
                </a:solidFill>
                <a:sym typeface="+mn-ea"/>
              </a:rPr>
              <a:t>有界性</a:t>
            </a:r>
            <a:r>
              <a:rPr lang="en-US" altLang="zh-CN" sz="2000" b="1" dirty="0">
                <a:sym typeface="+mn-ea"/>
              </a:rPr>
              <a:t>，并且需要设计出正确高效的</a:t>
            </a:r>
            <a:r>
              <a:rPr lang="en-US" altLang="zh-CN" sz="2000" b="1" dirty="0">
                <a:solidFill>
                  <a:srgbClr val="FF0000"/>
                </a:solidFill>
                <a:sym typeface="+mn-ea"/>
              </a:rPr>
              <a:t>验证算法</a:t>
            </a:r>
            <a:r>
              <a:rPr lang="en-US" altLang="zh-CN" sz="2000" b="1" dirty="0">
                <a:sym typeface="+mn-ea"/>
              </a:rPr>
              <a:t>。</a:t>
            </a:r>
            <a:endParaRPr lang="en-US" altLang="zh-CN" sz="2000" b="1" dirty="0">
              <a:sym typeface="+mn-ea"/>
            </a:endParaRPr>
          </a:p>
          <a:p>
            <a:pPr marL="38100" lvl="0" indent="-360045" algn="l" fontAlgn="auto">
              <a:lnSpc>
                <a:spcPct val="150000"/>
              </a:lnSpc>
              <a:spcBef>
                <a:spcPts val="1200"/>
              </a:spcBef>
              <a:buClr>
                <a:srgbClr val="000000"/>
              </a:buClr>
              <a:buSzPct val="120000"/>
            </a:pPr>
            <a:r>
              <a:rPr lang="en-US" altLang="zh-CN" sz="2000" b="1" dirty="0">
                <a:sym typeface="+mn-ea"/>
              </a:rPr>
              <a:t>由于题目的千变万化，贪心、动态规划、模拟、图论等都有可能成为验证算法。</a:t>
            </a:r>
            <a:endParaRPr lang="en-US" altLang="zh-CN" sz="2000" b="1" dirty="0">
              <a:sym typeface="+mn-ea"/>
            </a:endParaRPr>
          </a:p>
          <a:p>
            <a:pPr marL="38100" lvl="0" indent="-360045" algn="l" fontAlgn="auto">
              <a:lnSpc>
                <a:spcPct val="150000"/>
              </a:lnSpc>
              <a:spcBef>
                <a:spcPts val="1200"/>
              </a:spcBef>
              <a:buClr>
                <a:srgbClr val="000000"/>
              </a:buClr>
              <a:buSzPct val="120000"/>
            </a:pPr>
            <a:r>
              <a:rPr lang="en-US" altLang="zh-CN" sz="2000" b="1" dirty="0">
                <a:sym typeface="+mn-ea"/>
              </a:rPr>
              <a:t>二分答案的题目涉猎很广，变化丰富，因此在近年各类比赛中备受出题者的青睐。</a:t>
            </a:r>
            <a:endParaRPr lang="en-US" altLang="zh-CN" sz="2000" b="1" dirty="0">
              <a:sym typeface="+mn-ea"/>
            </a:endParaRPr>
          </a:p>
          <a:p>
            <a:pPr marL="38100" lvl="0" indent="-360045" algn="l" fontAlgn="auto">
              <a:lnSpc>
                <a:spcPct val="150000"/>
              </a:lnSpc>
              <a:spcBef>
                <a:spcPts val="1200"/>
              </a:spcBef>
              <a:buClr>
                <a:srgbClr val="000000"/>
              </a:buClr>
              <a:buSzPct val="120000"/>
            </a:pPr>
            <a:r>
              <a:rPr lang="en-US" altLang="zh-CN" sz="2000" b="1" dirty="0">
                <a:sym typeface="+mn-ea"/>
              </a:rPr>
              <a:t>在解决题目的过程中，我们要对单调性、“最大值最小”，“最小值最大”等字眼保持敏感。</a:t>
            </a:r>
            <a:endParaRPr lang="en-US" altLang="zh-CN" sz="2000" b="1"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fade">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fade">
                                      <p:cBhvr>
                                        <p:cTn id="22"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39" grpId="1"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681A3"/>
        </a:solidFill>
        <a:effectLst/>
      </p:bgPr>
    </p:bg>
    <p:spTree>
      <p:nvGrpSpPr>
        <p:cNvPr id="1" name=""/>
        <p:cNvGrpSpPr/>
        <p:nvPr/>
      </p:nvGrpSpPr>
      <p:grpSpPr>
        <a:xfrm>
          <a:off x="0" y="0"/>
          <a:ext cx="0" cy="0"/>
          <a:chOff x="0" y="0"/>
          <a:chExt cx="0" cy="0"/>
        </a:xfrm>
      </p:grpSpPr>
      <p:pic>
        <p:nvPicPr>
          <p:cNvPr id="3" name="图片 2" descr="未标题-2"/>
          <p:cNvPicPr>
            <a:picLocks noChangeAspect="1"/>
          </p:cNvPicPr>
          <p:nvPr/>
        </p:nvPicPr>
        <p:blipFill>
          <a:blip r:embed="rId1"/>
          <a:stretch>
            <a:fillRect/>
          </a:stretch>
        </p:blipFill>
        <p:spPr>
          <a:xfrm>
            <a:off x="8327390" y="3789045"/>
            <a:ext cx="3694430" cy="2783840"/>
          </a:xfrm>
          <a:prstGeom prst="rect">
            <a:avLst/>
          </a:prstGeom>
        </p:spPr>
      </p:pic>
      <p:sp>
        <p:nvSpPr>
          <p:cNvPr id="184" name=" 184"/>
          <p:cNvSpPr/>
          <p:nvPr/>
        </p:nvSpPr>
        <p:spPr>
          <a:xfrm>
            <a:off x="2854325" y="1557020"/>
            <a:ext cx="1583690" cy="1583690"/>
          </a:xfrm>
          <a:prstGeom prst="ellipse">
            <a:avLst/>
          </a:prstGeom>
          <a:solidFill>
            <a:srgbClr val="7BC14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7200" b="1" noProof="1">
                <a:solidFill>
                  <a:schemeClr val="bg1"/>
                </a:solidFill>
                <a:latin typeface="微软雅黑" panose="020B0503020204020204" pitchFamily="34" charset="-122"/>
                <a:ea typeface="微软雅黑" panose="020B0503020204020204" pitchFamily="34" charset="-122"/>
              </a:rPr>
              <a:t>感</a:t>
            </a:r>
            <a:endParaRPr lang="zh-CN" altLang="en-US" sz="7200" b="1" noProof="1">
              <a:solidFill>
                <a:schemeClr val="bg1"/>
              </a:solidFill>
              <a:latin typeface="微软雅黑" panose="020B0503020204020204" pitchFamily="34" charset="-122"/>
              <a:ea typeface="微软雅黑" panose="020B0503020204020204" pitchFamily="34" charset="-122"/>
            </a:endParaRPr>
          </a:p>
        </p:txBody>
      </p:sp>
      <p:sp>
        <p:nvSpPr>
          <p:cNvPr id="2" name=" 184"/>
          <p:cNvSpPr/>
          <p:nvPr/>
        </p:nvSpPr>
        <p:spPr>
          <a:xfrm>
            <a:off x="5158740" y="2205355"/>
            <a:ext cx="1240790" cy="1240790"/>
          </a:xfrm>
          <a:prstGeom prst="ellipse">
            <a:avLst/>
          </a:pr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5400" b="1" noProof="1">
                <a:solidFill>
                  <a:schemeClr val="bg1"/>
                </a:solidFill>
                <a:latin typeface="微软雅黑" panose="020B0503020204020204" pitchFamily="34" charset="-122"/>
                <a:ea typeface="微软雅黑" panose="020B0503020204020204" pitchFamily="34" charset="-122"/>
              </a:rPr>
              <a:t>谢</a:t>
            </a:r>
            <a:endParaRPr lang="zh-CN" altLang="en-US" sz="5400" b="1" noProof="1">
              <a:solidFill>
                <a:schemeClr val="bg1"/>
              </a:solidFill>
              <a:latin typeface="微软雅黑" panose="020B0503020204020204" pitchFamily="34" charset="-122"/>
              <a:ea typeface="微软雅黑" panose="020B0503020204020204" pitchFamily="34" charset="-122"/>
            </a:endParaRPr>
          </a:p>
        </p:txBody>
      </p:sp>
      <p:sp>
        <p:nvSpPr>
          <p:cNvPr id="4" name=" 184"/>
          <p:cNvSpPr/>
          <p:nvPr/>
        </p:nvSpPr>
        <p:spPr>
          <a:xfrm>
            <a:off x="5734685" y="4077335"/>
            <a:ext cx="1070610" cy="1070610"/>
          </a:xfrm>
          <a:prstGeom prst="ellipse">
            <a:avLst/>
          </a:prstGeom>
          <a:solidFill>
            <a:schemeClr val="accent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4800" b="1" noProof="1">
                <a:solidFill>
                  <a:schemeClr val="bg1"/>
                </a:solidFill>
                <a:latin typeface="微软雅黑" panose="020B0503020204020204" pitchFamily="34" charset="-122"/>
                <a:ea typeface="微软雅黑" panose="020B0503020204020204" pitchFamily="34" charset="-122"/>
              </a:rPr>
              <a:t>观</a:t>
            </a:r>
            <a:endParaRPr lang="zh-CN" altLang="en-US" sz="4800" b="1" noProof="1">
              <a:solidFill>
                <a:schemeClr val="bg1"/>
              </a:solidFill>
              <a:latin typeface="微软雅黑" panose="020B0503020204020204" pitchFamily="34" charset="-122"/>
              <a:ea typeface="微软雅黑" panose="020B0503020204020204" pitchFamily="34" charset="-122"/>
            </a:endParaRPr>
          </a:p>
        </p:txBody>
      </p:sp>
      <p:sp>
        <p:nvSpPr>
          <p:cNvPr id="5" name=" 184"/>
          <p:cNvSpPr/>
          <p:nvPr/>
        </p:nvSpPr>
        <p:spPr>
          <a:xfrm>
            <a:off x="4798695" y="5733415"/>
            <a:ext cx="832485" cy="832485"/>
          </a:xfrm>
          <a:prstGeom prst="ellipse">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4000" b="1" noProof="1">
                <a:solidFill>
                  <a:schemeClr val="bg1"/>
                </a:solidFill>
                <a:latin typeface="微软雅黑" panose="020B0503020204020204" pitchFamily="34" charset="-122"/>
                <a:ea typeface="微软雅黑" panose="020B0503020204020204" pitchFamily="34" charset="-122"/>
              </a:rPr>
              <a:t>看</a:t>
            </a:r>
            <a:endParaRPr lang="zh-CN" altLang="en-US" sz="4000" b="1" noProof="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wipe(down)">
                                      <p:cBhvr>
                                        <p:cTn id="7" dur="580">
                                          <p:stCondLst>
                                            <p:cond delay="0"/>
                                          </p:stCondLst>
                                        </p:cTn>
                                        <p:tgtEl>
                                          <p:spTgt spid="184"/>
                                        </p:tgtEl>
                                      </p:cBhvr>
                                    </p:animEffect>
                                    <p:anim calcmode="lin" valueType="num">
                                      <p:cBhvr>
                                        <p:cTn id="8" dur="1822" tmFilter="0,0; 0.14,0.36; 0.43,0.73; 0.71,0.91; 1.0,1.0">
                                          <p:stCondLst>
                                            <p:cond delay="0"/>
                                          </p:stCondLst>
                                        </p:cTn>
                                        <p:tgtEl>
                                          <p:spTgt spid="18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4"/>
                                        </p:tgtEl>
                                        <p:attrNameLst>
                                          <p:attrName>ppt_y</p:attrName>
                                        </p:attrNameLst>
                                      </p:cBhvr>
                                      <p:tavLst>
                                        <p:tav tm="0" fmla="#ppt_y-sin(pi*$)/81">
                                          <p:val>
                                            <p:fltVal val="0"/>
                                          </p:val>
                                        </p:tav>
                                        <p:tav tm="100000">
                                          <p:val>
                                            <p:fltVal val="1"/>
                                          </p:val>
                                        </p:tav>
                                      </p:tavLst>
                                    </p:anim>
                                    <p:animScale>
                                      <p:cBhvr>
                                        <p:cTn id="13" dur="26">
                                          <p:stCondLst>
                                            <p:cond delay="650"/>
                                          </p:stCondLst>
                                        </p:cTn>
                                        <p:tgtEl>
                                          <p:spTgt spid="184"/>
                                        </p:tgtEl>
                                      </p:cBhvr>
                                      <p:to x="100000" y="60000"/>
                                    </p:animScale>
                                    <p:animScale>
                                      <p:cBhvr>
                                        <p:cTn id="14" dur="166" decel="50000">
                                          <p:stCondLst>
                                            <p:cond delay="676"/>
                                          </p:stCondLst>
                                        </p:cTn>
                                        <p:tgtEl>
                                          <p:spTgt spid="184"/>
                                        </p:tgtEl>
                                      </p:cBhvr>
                                      <p:to x="100000" y="100000"/>
                                    </p:animScale>
                                    <p:animScale>
                                      <p:cBhvr>
                                        <p:cTn id="15" dur="26">
                                          <p:stCondLst>
                                            <p:cond delay="1312"/>
                                          </p:stCondLst>
                                        </p:cTn>
                                        <p:tgtEl>
                                          <p:spTgt spid="184"/>
                                        </p:tgtEl>
                                      </p:cBhvr>
                                      <p:to x="100000" y="80000"/>
                                    </p:animScale>
                                    <p:animScale>
                                      <p:cBhvr>
                                        <p:cTn id="16" dur="166" decel="50000">
                                          <p:stCondLst>
                                            <p:cond delay="1338"/>
                                          </p:stCondLst>
                                        </p:cTn>
                                        <p:tgtEl>
                                          <p:spTgt spid="184"/>
                                        </p:tgtEl>
                                      </p:cBhvr>
                                      <p:to x="100000" y="100000"/>
                                    </p:animScale>
                                    <p:animScale>
                                      <p:cBhvr>
                                        <p:cTn id="17" dur="26">
                                          <p:stCondLst>
                                            <p:cond delay="1642"/>
                                          </p:stCondLst>
                                        </p:cTn>
                                        <p:tgtEl>
                                          <p:spTgt spid="184"/>
                                        </p:tgtEl>
                                      </p:cBhvr>
                                      <p:to x="100000" y="90000"/>
                                    </p:animScale>
                                    <p:animScale>
                                      <p:cBhvr>
                                        <p:cTn id="18" dur="166" decel="50000">
                                          <p:stCondLst>
                                            <p:cond delay="1668"/>
                                          </p:stCondLst>
                                        </p:cTn>
                                        <p:tgtEl>
                                          <p:spTgt spid="184"/>
                                        </p:tgtEl>
                                      </p:cBhvr>
                                      <p:to x="100000" y="100000"/>
                                    </p:animScale>
                                    <p:animScale>
                                      <p:cBhvr>
                                        <p:cTn id="19" dur="26">
                                          <p:stCondLst>
                                            <p:cond delay="1808"/>
                                          </p:stCondLst>
                                        </p:cTn>
                                        <p:tgtEl>
                                          <p:spTgt spid="184"/>
                                        </p:tgtEl>
                                      </p:cBhvr>
                                      <p:to x="100000" y="95000"/>
                                    </p:animScale>
                                    <p:animScale>
                                      <p:cBhvr>
                                        <p:cTn id="20" dur="166" decel="50000">
                                          <p:stCondLst>
                                            <p:cond delay="1834"/>
                                          </p:stCondLst>
                                        </p:cTn>
                                        <p:tgtEl>
                                          <p:spTgt spid="184"/>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80">
                                          <p:stCondLst>
                                            <p:cond delay="0"/>
                                          </p:stCondLst>
                                        </p:cTn>
                                        <p:tgtEl>
                                          <p:spTgt spid="2"/>
                                        </p:tgtEl>
                                      </p:cBhvr>
                                    </p:animEffect>
                                    <p:anim calcmode="lin" valueType="num">
                                      <p:cBhvr>
                                        <p:cTn id="2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0" dur="26">
                                          <p:stCondLst>
                                            <p:cond delay="650"/>
                                          </p:stCondLst>
                                        </p:cTn>
                                        <p:tgtEl>
                                          <p:spTgt spid="2"/>
                                        </p:tgtEl>
                                      </p:cBhvr>
                                      <p:to x="100000" y="60000"/>
                                    </p:animScale>
                                    <p:animScale>
                                      <p:cBhvr>
                                        <p:cTn id="31" dur="166" decel="50000">
                                          <p:stCondLst>
                                            <p:cond delay="676"/>
                                          </p:stCondLst>
                                        </p:cTn>
                                        <p:tgtEl>
                                          <p:spTgt spid="2"/>
                                        </p:tgtEl>
                                      </p:cBhvr>
                                      <p:to x="100000" y="100000"/>
                                    </p:animScale>
                                    <p:animScale>
                                      <p:cBhvr>
                                        <p:cTn id="32" dur="26">
                                          <p:stCondLst>
                                            <p:cond delay="1312"/>
                                          </p:stCondLst>
                                        </p:cTn>
                                        <p:tgtEl>
                                          <p:spTgt spid="2"/>
                                        </p:tgtEl>
                                      </p:cBhvr>
                                      <p:to x="100000" y="80000"/>
                                    </p:animScale>
                                    <p:animScale>
                                      <p:cBhvr>
                                        <p:cTn id="33" dur="166" decel="50000">
                                          <p:stCondLst>
                                            <p:cond delay="1338"/>
                                          </p:stCondLst>
                                        </p:cTn>
                                        <p:tgtEl>
                                          <p:spTgt spid="2"/>
                                        </p:tgtEl>
                                      </p:cBhvr>
                                      <p:to x="100000" y="100000"/>
                                    </p:animScale>
                                    <p:animScale>
                                      <p:cBhvr>
                                        <p:cTn id="34" dur="26">
                                          <p:stCondLst>
                                            <p:cond delay="1642"/>
                                          </p:stCondLst>
                                        </p:cTn>
                                        <p:tgtEl>
                                          <p:spTgt spid="2"/>
                                        </p:tgtEl>
                                      </p:cBhvr>
                                      <p:to x="100000" y="90000"/>
                                    </p:animScale>
                                    <p:animScale>
                                      <p:cBhvr>
                                        <p:cTn id="35" dur="166" decel="50000">
                                          <p:stCondLst>
                                            <p:cond delay="1668"/>
                                          </p:stCondLst>
                                        </p:cTn>
                                        <p:tgtEl>
                                          <p:spTgt spid="2"/>
                                        </p:tgtEl>
                                      </p:cBhvr>
                                      <p:to x="100000" y="100000"/>
                                    </p:animScale>
                                    <p:animScale>
                                      <p:cBhvr>
                                        <p:cTn id="36" dur="26">
                                          <p:stCondLst>
                                            <p:cond delay="1808"/>
                                          </p:stCondLst>
                                        </p:cTn>
                                        <p:tgtEl>
                                          <p:spTgt spid="2"/>
                                        </p:tgtEl>
                                      </p:cBhvr>
                                      <p:to x="100000" y="95000"/>
                                    </p:animScale>
                                    <p:animScale>
                                      <p:cBhvr>
                                        <p:cTn id="37" dur="166" decel="50000">
                                          <p:stCondLst>
                                            <p:cond delay="1834"/>
                                          </p:stCondLst>
                                        </p:cTn>
                                        <p:tgtEl>
                                          <p:spTgt spid="2"/>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80">
                                          <p:stCondLst>
                                            <p:cond delay="0"/>
                                          </p:stCondLst>
                                        </p:cTn>
                                        <p:tgtEl>
                                          <p:spTgt spid="4"/>
                                        </p:tgtEl>
                                      </p:cBhvr>
                                    </p:animEffect>
                                    <p:anim calcmode="lin" valueType="num">
                                      <p:cBhvr>
                                        <p:cTn id="4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7" dur="26">
                                          <p:stCondLst>
                                            <p:cond delay="650"/>
                                          </p:stCondLst>
                                        </p:cTn>
                                        <p:tgtEl>
                                          <p:spTgt spid="4"/>
                                        </p:tgtEl>
                                      </p:cBhvr>
                                      <p:to x="100000" y="60000"/>
                                    </p:animScale>
                                    <p:animScale>
                                      <p:cBhvr>
                                        <p:cTn id="48" dur="166" decel="50000">
                                          <p:stCondLst>
                                            <p:cond delay="676"/>
                                          </p:stCondLst>
                                        </p:cTn>
                                        <p:tgtEl>
                                          <p:spTgt spid="4"/>
                                        </p:tgtEl>
                                      </p:cBhvr>
                                      <p:to x="100000" y="100000"/>
                                    </p:animScale>
                                    <p:animScale>
                                      <p:cBhvr>
                                        <p:cTn id="49" dur="26">
                                          <p:stCondLst>
                                            <p:cond delay="1312"/>
                                          </p:stCondLst>
                                        </p:cTn>
                                        <p:tgtEl>
                                          <p:spTgt spid="4"/>
                                        </p:tgtEl>
                                      </p:cBhvr>
                                      <p:to x="100000" y="80000"/>
                                    </p:animScale>
                                    <p:animScale>
                                      <p:cBhvr>
                                        <p:cTn id="50" dur="166" decel="50000">
                                          <p:stCondLst>
                                            <p:cond delay="1338"/>
                                          </p:stCondLst>
                                        </p:cTn>
                                        <p:tgtEl>
                                          <p:spTgt spid="4"/>
                                        </p:tgtEl>
                                      </p:cBhvr>
                                      <p:to x="100000" y="100000"/>
                                    </p:animScale>
                                    <p:animScale>
                                      <p:cBhvr>
                                        <p:cTn id="51" dur="26">
                                          <p:stCondLst>
                                            <p:cond delay="1642"/>
                                          </p:stCondLst>
                                        </p:cTn>
                                        <p:tgtEl>
                                          <p:spTgt spid="4"/>
                                        </p:tgtEl>
                                      </p:cBhvr>
                                      <p:to x="100000" y="90000"/>
                                    </p:animScale>
                                    <p:animScale>
                                      <p:cBhvr>
                                        <p:cTn id="52" dur="166" decel="50000">
                                          <p:stCondLst>
                                            <p:cond delay="1668"/>
                                          </p:stCondLst>
                                        </p:cTn>
                                        <p:tgtEl>
                                          <p:spTgt spid="4"/>
                                        </p:tgtEl>
                                      </p:cBhvr>
                                      <p:to x="100000" y="100000"/>
                                    </p:animScale>
                                    <p:animScale>
                                      <p:cBhvr>
                                        <p:cTn id="53" dur="26">
                                          <p:stCondLst>
                                            <p:cond delay="1808"/>
                                          </p:stCondLst>
                                        </p:cTn>
                                        <p:tgtEl>
                                          <p:spTgt spid="4"/>
                                        </p:tgtEl>
                                      </p:cBhvr>
                                      <p:to x="100000" y="95000"/>
                                    </p:animScale>
                                    <p:animScale>
                                      <p:cBhvr>
                                        <p:cTn id="54" dur="166" decel="50000">
                                          <p:stCondLst>
                                            <p:cond delay="1834"/>
                                          </p:stCondLst>
                                        </p:cTn>
                                        <p:tgtEl>
                                          <p:spTgt spid="4"/>
                                        </p:tgtEl>
                                      </p:cBhvr>
                                      <p:to x="100000" y="100000"/>
                                    </p:animScale>
                                  </p:childTnLst>
                                </p:cTn>
                              </p:par>
                            </p:childTnLst>
                          </p:cTn>
                        </p:par>
                        <p:par>
                          <p:cTn id="55" fill="hold">
                            <p:stCondLst>
                              <p:cond delay="6000"/>
                            </p:stCondLst>
                            <p:childTnLst>
                              <p:par>
                                <p:cTn id="56" presetID="26" presetClass="entr" presetSubtype="0"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80">
                                          <p:stCondLst>
                                            <p:cond delay="0"/>
                                          </p:stCondLst>
                                        </p:cTn>
                                        <p:tgtEl>
                                          <p:spTgt spid="5"/>
                                        </p:tgtEl>
                                      </p:cBhvr>
                                    </p:animEffect>
                                    <p:anim calcmode="lin" valueType="num">
                                      <p:cBhvr>
                                        <p:cTn id="5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4" dur="26">
                                          <p:stCondLst>
                                            <p:cond delay="650"/>
                                          </p:stCondLst>
                                        </p:cTn>
                                        <p:tgtEl>
                                          <p:spTgt spid="5"/>
                                        </p:tgtEl>
                                      </p:cBhvr>
                                      <p:to x="100000" y="60000"/>
                                    </p:animScale>
                                    <p:animScale>
                                      <p:cBhvr>
                                        <p:cTn id="65" dur="166" decel="50000">
                                          <p:stCondLst>
                                            <p:cond delay="676"/>
                                          </p:stCondLst>
                                        </p:cTn>
                                        <p:tgtEl>
                                          <p:spTgt spid="5"/>
                                        </p:tgtEl>
                                      </p:cBhvr>
                                      <p:to x="100000" y="100000"/>
                                    </p:animScale>
                                    <p:animScale>
                                      <p:cBhvr>
                                        <p:cTn id="66" dur="26">
                                          <p:stCondLst>
                                            <p:cond delay="1312"/>
                                          </p:stCondLst>
                                        </p:cTn>
                                        <p:tgtEl>
                                          <p:spTgt spid="5"/>
                                        </p:tgtEl>
                                      </p:cBhvr>
                                      <p:to x="100000" y="80000"/>
                                    </p:animScale>
                                    <p:animScale>
                                      <p:cBhvr>
                                        <p:cTn id="67" dur="166" decel="50000">
                                          <p:stCondLst>
                                            <p:cond delay="1338"/>
                                          </p:stCondLst>
                                        </p:cTn>
                                        <p:tgtEl>
                                          <p:spTgt spid="5"/>
                                        </p:tgtEl>
                                      </p:cBhvr>
                                      <p:to x="100000" y="100000"/>
                                    </p:animScale>
                                    <p:animScale>
                                      <p:cBhvr>
                                        <p:cTn id="68" dur="26">
                                          <p:stCondLst>
                                            <p:cond delay="1642"/>
                                          </p:stCondLst>
                                        </p:cTn>
                                        <p:tgtEl>
                                          <p:spTgt spid="5"/>
                                        </p:tgtEl>
                                      </p:cBhvr>
                                      <p:to x="100000" y="90000"/>
                                    </p:animScale>
                                    <p:animScale>
                                      <p:cBhvr>
                                        <p:cTn id="69" dur="166" decel="50000">
                                          <p:stCondLst>
                                            <p:cond delay="1668"/>
                                          </p:stCondLst>
                                        </p:cTn>
                                        <p:tgtEl>
                                          <p:spTgt spid="5"/>
                                        </p:tgtEl>
                                      </p:cBhvr>
                                      <p:to x="100000" y="100000"/>
                                    </p:animScale>
                                    <p:animScale>
                                      <p:cBhvr>
                                        <p:cTn id="70" dur="26">
                                          <p:stCondLst>
                                            <p:cond delay="1808"/>
                                          </p:stCondLst>
                                        </p:cTn>
                                        <p:tgtEl>
                                          <p:spTgt spid="5"/>
                                        </p:tgtEl>
                                      </p:cBhvr>
                                      <p:to x="100000" y="95000"/>
                                    </p:animScale>
                                    <p:animScale>
                                      <p:cBhvr>
                                        <p:cTn id="71"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bldLvl="0" animBg="1"/>
      <p:bldP spid="2" grpId="0" bldLvl="0" animBg="1"/>
      <p:bldP spid="4"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txBox="1">
            <a:spLocks noGrp="1"/>
          </p:cNvSpPr>
          <p:nvPr>
            <p:ph type="title" idx="4294967295"/>
          </p:nvPr>
        </p:nvSpPr>
        <p:spPr>
          <a:xfrm>
            <a:off x="504000" y="900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二分查找</a:t>
            </a:r>
            <a:endPar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graphicFrame>
        <p:nvGraphicFramePr>
          <p:cNvPr id="4" name="表格 3"/>
          <p:cNvGraphicFramePr>
            <a:graphicFrameLocks noGrp="1"/>
          </p:cNvGraphicFramePr>
          <p:nvPr>
            <p:custDataLst>
              <p:tags r:id="rId1"/>
            </p:custDataLst>
          </p:nvPr>
        </p:nvGraphicFramePr>
        <p:xfrm>
          <a:off x="2237423" y="3076575"/>
          <a:ext cx="7505700" cy="1499870"/>
        </p:xfrm>
        <a:graphic>
          <a:graphicData uri="http://schemas.openxmlformats.org/drawingml/2006/table">
            <a:tbl>
              <a:tblPr firstRow="1" bandRow="1">
                <a:tableStyleId>{21E4AEA4-8DFA-4A89-87EB-49C32662AFE0}</a:tableStyleId>
              </a:tblPr>
              <a:tblGrid>
                <a:gridCol w="750570"/>
                <a:gridCol w="750570"/>
                <a:gridCol w="750570"/>
                <a:gridCol w="750570"/>
                <a:gridCol w="750570"/>
                <a:gridCol w="750570"/>
                <a:gridCol w="750570"/>
                <a:gridCol w="750570"/>
                <a:gridCol w="750570"/>
                <a:gridCol w="750570"/>
              </a:tblGrid>
              <a:tr h="661670">
                <a:tc>
                  <a:txBody>
                    <a:bodyPr/>
                    <a:lstStyle/>
                    <a:p>
                      <a:pPr algn="ctr"/>
                      <a:r>
                        <a:rPr lang="en-US" altLang="zh-CN" sz="3200" dirty="0">
                          <a:solidFill>
                            <a:srgbClr val="002060"/>
                          </a:solidFill>
                          <a:latin typeface="+mj-ea"/>
                          <a:ea typeface="+mj-ea"/>
                        </a:rPr>
                        <a:t>1</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2</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3</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4</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5</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6</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7</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8</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9</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10</a:t>
                      </a:r>
                      <a:endParaRPr lang="zh-CN" altLang="en-US" sz="3200" dirty="0">
                        <a:solidFill>
                          <a:srgbClr val="002060"/>
                        </a:solidFill>
                        <a:latin typeface="+mj-ea"/>
                        <a:ea typeface="+mj-ea"/>
                      </a:endParaRPr>
                    </a:p>
                  </a:txBody>
                  <a:tcPr marL="91439" marR="91439" anchor="ctr">
                    <a:noFill/>
                  </a:tcPr>
                </a:tc>
              </a:tr>
              <a:tr h="838200">
                <a:tc>
                  <a:txBody>
                    <a:bodyPr/>
                    <a:lstStyle/>
                    <a:p>
                      <a:pPr algn="ctr"/>
                      <a:r>
                        <a:rPr lang="en-US" altLang="zh-CN" sz="3200" dirty="0">
                          <a:latin typeface="+mj-ea"/>
                          <a:ea typeface="+mj-ea"/>
                        </a:rPr>
                        <a:t>2</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3</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5</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7</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11</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13</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17</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19</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23</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29</a:t>
                      </a:r>
                      <a:endParaRPr lang="zh-CN" altLang="en-US" sz="3200" dirty="0">
                        <a:latin typeface="+mj-ea"/>
                        <a:ea typeface="+mj-ea"/>
                      </a:endParaRPr>
                    </a:p>
                  </a:txBody>
                  <a:tcPr marL="91439" marR="91439" anchor="ctr">
                    <a:solidFill>
                      <a:srgbClr val="FFC000"/>
                    </a:solidFill>
                  </a:tcPr>
                </a:tc>
              </a:tr>
            </a:tbl>
          </a:graphicData>
        </a:graphic>
      </p:graphicFrame>
      <p:sp>
        <p:nvSpPr>
          <p:cNvPr id="5" name="TextBox 4"/>
          <p:cNvSpPr txBox="1"/>
          <p:nvPr/>
        </p:nvSpPr>
        <p:spPr>
          <a:xfrm>
            <a:off x="2205673" y="2272348"/>
            <a:ext cx="3571875" cy="583565"/>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sz="3200" b="1" dirty="0">
                <a:solidFill>
                  <a:srgbClr val="002060"/>
                </a:solidFill>
                <a:latin typeface="宋体" panose="02010600030101010101" pitchFamily="2" charset="-122"/>
                <a:ea typeface="宋体" panose="02010600030101010101" pitchFamily="2" charset="-122"/>
                <a:cs typeface="宋体" panose="02010600030101010101" pitchFamily="2" charset="-122"/>
              </a:rPr>
              <a:t>n=10</a:t>
            </a:r>
            <a:r>
              <a:rPr lang="zh-CN" altLang="en-US" sz="3200" b="1" dirty="0">
                <a:solidFill>
                  <a:srgbClr val="002060"/>
                </a:solidFill>
                <a:latin typeface="宋体" panose="02010600030101010101" pitchFamily="2" charset="-122"/>
                <a:ea typeface="宋体" panose="02010600030101010101" pitchFamily="2" charset="-122"/>
                <a:cs typeface="宋体" panose="02010600030101010101" pitchFamily="2" charset="-122"/>
              </a:rPr>
              <a:t>，</a:t>
            </a:r>
            <a:r>
              <a:rPr lang="en-US" altLang="zh-CN" sz="3200" b="1" dirty="0">
                <a:solidFill>
                  <a:srgbClr val="002060"/>
                </a:solidFill>
                <a:latin typeface="宋体" panose="02010600030101010101" pitchFamily="2" charset="-122"/>
                <a:ea typeface="宋体" panose="02010600030101010101" pitchFamily="2" charset="-122"/>
                <a:cs typeface="宋体" panose="02010600030101010101" pitchFamily="2" charset="-122"/>
              </a:rPr>
              <a:t>x=17</a:t>
            </a:r>
            <a:endParaRPr lang="zh-CN" altLang="en-US" sz="3200" b="1" dirty="0">
              <a:solidFill>
                <a:srgbClr val="00206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 name="表格 9"/>
          <p:cNvGraphicFramePr>
            <a:graphicFrameLocks noGrp="1"/>
          </p:cNvGraphicFramePr>
          <p:nvPr>
            <p:custDataLst>
              <p:tags r:id="rId1"/>
            </p:custDataLst>
          </p:nvPr>
        </p:nvGraphicFramePr>
        <p:xfrm>
          <a:off x="2094548" y="2065020"/>
          <a:ext cx="7788275" cy="1298575"/>
        </p:xfrm>
        <a:graphic>
          <a:graphicData uri="http://schemas.openxmlformats.org/drawingml/2006/table">
            <a:tbl>
              <a:tblPr firstRow="1" bandRow="1">
                <a:tableStyleId>{21E4AEA4-8DFA-4A89-87EB-49C32662AFE0}</a:tableStyleId>
              </a:tblPr>
              <a:tblGrid>
                <a:gridCol w="708025"/>
                <a:gridCol w="708025"/>
                <a:gridCol w="708025"/>
                <a:gridCol w="708025"/>
                <a:gridCol w="708025"/>
                <a:gridCol w="708025"/>
                <a:gridCol w="708025"/>
                <a:gridCol w="708025"/>
                <a:gridCol w="708025"/>
                <a:gridCol w="708025"/>
                <a:gridCol w="708025"/>
              </a:tblGrid>
              <a:tr h="579509">
                <a:tc>
                  <a:txBody>
                    <a:bodyPr/>
                    <a:lstStyle/>
                    <a:p>
                      <a:pPr algn="ctr"/>
                      <a:r>
                        <a:rPr lang="en-US" altLang="zh-CN" sz="3200" dirty="0">
                          <a:solidFill>
                            <a:srgbClr val="002060"/>
                          </a:solidFill>
                          <a:latin typeface="+mj-ea"/>
                          <a:ea typeface="+mj-ea"/>
                        </a:rPr>
                        <a:t>1</a:t>
                      </a:r>
                      <a:endParaRPr lang="zh-CN" altLang="en-US" sz="3200" dirty="0">
                        <a:solidFill>
                          <a:srgbClr val="002060"/>
                        </a:solidFill>
                        <a:latin typeface="+mj-ea"/>
                        <a:ea typeface="+mj-ea"/>
                      </a:endParaRPr>
                    </a:p>
                  </a:txBody>
                  <a:tcPr marL="91439" marR="91439" marT="45751" marB="45751" anchor="ctr">
                    <a:noFill/>
                  </a:tcPr>
                </a:tc>
                <a:tc>
                  <a:txBody>
                    <a:bodyPr/>
                    <a:lstStyle/>
                    <a:p>
                      <a:pPr algn="ctr"/>
                      <a:r>
                        <a:rPr lang="en-US" altLang="zh-CN" sz="3200" dirty="0">
                          <a:solidFill>
                            <a:srgbClr val="002060"/>
                          </a:solidFill>
                          <a:latin typeface="+mj-ea"/>
                          <a:ea typeface="+mj-ea"/>
                        </a:rPr>
                        <a:t>2</a:t>
                      </a:r>
                      <a:endParaRPr lang="zh-CN" altLang="en-US" sz="3200" dirty="0">
                        <a:solidFill>
                          <a:srgbClr val="002060"/>
                        </a:solidFill>
                        <a:latin typeface="+mj-ea"/>
                        <a:ea typeface="+mj-ea"/>
                      </a:endParaRPr>
                    </a:p>
                  </a:txBody>
                  <a:tcPr marL="91439" marR="91439" marT="45751" marB="45751" anchor="ctr">
                    <a:noFill/>
                  </a:tcPr>
                </a:tc>
                <a:tc>
                  <a:txBody>
                    <a:bodyPr/>
                    <a:lstStyle/>
                    <a:p>
                      <a:pPr algn="ctr"/>
                      <a:r>
                        <a:rPr lang="en-US" altLang="zh-CN" sz="3200" dirty="0">
                          <a:solidFill>
                            <a:srgbClr val="002060"/>
                          </a:solidFill>
                          <a:latin typeface="+mj-ea"/>
                          <a:ea typeface="+mj-ea"/>
                        </a:rPr>
                        <a:t>3</a:t>
                      </a:r>
                      <a:endParaRPr lang="zh-CN" altLang="en-US" sz="3200" dirty="0">
                        <a:solidFill>
                          <a:srgbClr val="002060"/>
                        </a:solidFill>
                        <a:latin typeface="+mj-ea"/>
                        <a:ea typeface="+mj-ea"/>
                      </a:endParaRPr>
                    </a:p>
                  </a:txBody>
                  <a:tcPr marL="91439" marR="91439" marT="45751" marB="45751" anchor="ctr">
                    <a:noFill/>
                  </a:tcPr>
                </a:tc>
                <a:tc>
                  <a:txBody>
                    <a:bodyPr/>
                    <a:lstStyle/>
                    <a:p>
                      <a:pPr algn="ctr"/>
                      <a:r>
                        <a:rPr lang="en-US" altLang="zh-CN" sz="3200" dirty="0">
                          <a:solidFill>
                            <a:srgbClr val="002060"/>
                          </a:solidFill>
                          <a:latin typeface="+mj-ea"/>
                          <a:ea typeface="+mj-ea"/>
                        </a:rPr>
                        <a:t>4</a:t>
                      </a:r>
                      <a:endParaRPr lang="zh-CN" altLang="en-US" sz="3200" dirty="0">
                        <a:solidFill>
                          <a:srgbClr val="002060"/>
                        </a:solidFill>
                        <a:latin typeface="+mj-ea"/>
                        <a:ea typeface="+mj-ea"/>
                      </a:endParaRPr>
                    </a:p>
                  </a:txBody>
                  <a:tcPr marL="91439" marR="91439" marT="45751" marB="45751" anchor="ctr">
                    <a:noFill/>
                  </a:tcPr>
                </a:tc>
                <a:tc>
                  <a:txBody>
                    <a:bodyPr/>
                    <a:lstStyle/>
                    <a:p>
                      <a:pPr algn="ctr"/>
                      <a:r>
                        <a:rPr lang="en-US" altLang="zh-CN" sz="3200" dirty="0">
                          <a:solidFill>
                            <a:srgbClr val="002060"/>
                          </a:solidFill>
                          <a:latin typeface="+mj-ea"/>
                          <a:ea typeface="+mj-ea"/>
                        </a:rPr>
                        <a:t>5</a:t>
                      </a:r>
                      <a:endParaRPr lang="zh-CN" altLang="en-US" sz="3200" dirty="0">
                        <a:solidFill>
                          <a:srgbClr val="002060"/>
                        </a:solidFill>
                        <a:latin typeface="+mj-ea"/>
                        <a:ea typeface="+mj-ea"/>
                      </a:endParaRPr>
                    </a:p>
                  </a:txBody>
                  <a:tcPr marL="91439" marR="91439" marT="45751" marB="45751" anchor="ctr">
                    <a:noFill/>
                  </a:tcPr>
                </a:tc>
                <a:tc>
                  <a:txBody>
                    <a:bodyPr/>
                    <a:lstStyle/>
                    <a:p>
                      <a:pPr algn="ctr"/>
                      <a:r>
                        <a:rPr lang="en-US" altLang="zh-CN" sz="3200" dirty="0">
                          <a:solidFill>
                            <a:srgbClr val="002060"/>
                          </a:solidFill>
                          <a:latin typeface="+mj-ea"/>
                          <a:ea typeface="+mj-ea"/>
                        </a:rPr>
                        <a:t>6</a:t>
                      </a:r>
                      <a:endParaRPr lang="zh-CN" altLang="en-US" sz="3200" dirty="0">
                        <a:solidFill>
                          <a:srgbClr val="002060"/>
                        </a:solidFill>
                        <a:latin typeface="+mj-ea"/>
                        <a:ea typeface="+mj-ea"/>
                      </a:endParaRPr>
                    </a:p>
                  </a:txBody>
                  <a:tcPr marL="91439" marR="91439" marT="45751" marB="45751" anchor="ctr">
                    <a:noFill/>
                  </a:tcPr>
                </a:tc>
                <a:tc>
                  <a:txBody>
                    <a:bodyPr/>
                    <a:lstStyle/>
                    <a:p>
                      <a:pPr algn="ctr"/>
                      <a:r>
                        <a:rPr lang="en-US" altLang="zh-CN" sz="3200" dirty="0">
                          <a:solidFill>
                            <a:srgbClr val="002060"/>
                          </a:solidFill>
                          <a:latin typeface="+mj-ea"/>
                          <a:ea typeface="+mj-ea"/>
                        </a:rPr>
                        <a:t>7</a:t>
                      </a:r>
                      <a:endParaRPr lang="zh-CN" altLang="en-US" sz="3200" dirty="0">
                        <a:solidFill>
                          <a:srgbClr val="002060"/>
                        </a:solidFill>
                        <a:latin typeface="+mj-ea"/>
                        <a:ea typeface="+mj-ea"/>
                      </a:endParaRPr>
                    </a:p>
                  </a:txBody>
                  <a:tcPr marL="91439" marR="91439" marT="45751" marB="45751" anchor="ctr">
                    <a:noFill/>
                  </a:tcPr>
                </a:tc>
                <a:tc>
                  <a:txBody>
                    <a:bodyPr/>
                    <a:lstStyle/>
                    <a:p>
                      <a:pPr algn="ctr"/>
                      <a:r>
                        <a:rPr lang="en-US" altLang="zh-CN" sz="3200" dirty="0">
                          <a:solidFill>
                            <a:srgbClr val="002060"/>
                          </a:solidFill>
                          <a:latin typeface="+mj-ea"/>
                          <a:ea typeface="+mj-ea"/>
                        </a:rPr>
                        <a:t>8</a:t>
                      </a:r>
                      <a:endParaRPr lang="zh-CN" altLang="en-US" sz="3200" dirty="0">
                        <a:solidFill>
                          <a:srgbClr val="002060"/>
                        </a:solidFill>
                        <a:latin typeface="+mj-ea"/>
                        <a:ea typeface="+mj-ea"/>
                      </a:endParaRPr>
                    </a:p>
                  </a:txBody>
                  <a:tcPr marL="91439" marR="91439" marT="45751" marB="45751" anchor="ctr">
                    <a:noFill/>
                  </a:tcPr>
                </a:tc>
                <a:tc>
                  <a:txBody>
                    <a:bodyPr/>
                    <a:lstStyle/>
                    <a:p>
                      <a:pPr algn="ctr"/>
                      <a:r>
                        <a:rPr lang="en-US" altLang="zh-CN" sz="3200" dirty="0">
                          <a:solidFill>
                            <a:srgbClr val="002060"/>
                          </a:solidFill>
                          <a:latin typeface="+mj-ea"/>
                          <a:ea typeface="+mj-ea"/>
                        </a:rPr>
                        <a:t>9</a:t>
                      </a:r>
                      <a:endParaRPr lang="zh-CN" altLang="en-US" sz="3200" dirty="0">
                        <a:solidFill>
                          <a:srgbClr val="002060"/>
                        </a:solidFill>
                        <a:latin typeface="+mj-ea"/>
                        <a:ea typeface="+mj-ea"/>
                      </a:endParaRPr>
                    </a:p>
                  </a:txBody>
                  <a:tcPr marL="91439" marR="91439" marT="45751" marB="45751" anchor="ctr">
                    <a:noFill/>
                  </a:tcPr>
                </a:tc>
                <a:tc>
                  <a:txBody>
                    <a:bodyPr/>
                    <a:lstStyle/>
                    <a:p>
                      <a:pPr algn="ctr"/>
                      <a:r>
                        <a:rPr lang="en-US" altLang="zh-CN" sz="3200" dirty="0">
                          <a:solidFill>
                            <a:srgbClr val="002060"/>
                          </a:solidFill>
                          <a:latin typeface="+mj-ea"/>
                          <a:ea typeface="+mj-ea"/>
                        </a:rPr>
                        <a:t>10</a:t>
                      </a:r>
                      <a:endParaRPr lang="zh-CN" altLang="en-US" sz="3200" dirty="0">
                        <a:solidFill>
                          <a:srgbClr val="002060"/>
                        </a:solidFill>
                        <a:latin typeface="+mj-ea"/>
                        <a:ea typeface="+mj-ea"/>
                      </a:endParaRPr>
                    </a:p>
                  </a:txBody>
                  <a:tcPr marL="91439" marR="91439" marT="45751" marB="45751" anchor="ctr">
                    <a:noFill/>
                  </a:tcPr>
                </a:tc>
                <a:tc>
                  <a:txBody>
                    <a:bodyPr/>
                    <a:lstStyle/>
                    <a:p>
                      <a:pPr algn="ctr"/>
                      <a:endParaRPr lang="zh-CN" altLang="en-US" sz="3200" dirty="0">
                        <a:solidFill>
                          <a:srgbClr val="002060"/>
                        </a:solidFill>
                        <a:latin typeface="+mj-ea"/>
                        <a:ea typeface="+mj-ea"/>
                      </a:endParaRPr>
                    </a:p>
                  </a:txBody>
                  <a:tcPr marL="91439" marR="91439" marT="45751" marB="45751" anchor="ctr">
                    <a:noFill/>
                  </a:tcPr>
                </a:tc>
              </a:tr>
              <a:tr h="719066">
                <a:tc>
                  <a:txBody>
                    <a:bodyPr/>
                    <a:lstStyle/>
                    <a:p>
                      <a:pPr algn="ctr"/>
                      <a:r>
                        <a:rPr lang="en-US" altLang="zh-CN" sz="3200" dirty="0">
                          <a:latin typeface="+mj-ea"/>
                          <a:ea typeface="+mj-ea"/>
                        </a:rPr>
                        <a:t>2</a:t>
                      </a:r>
                      <a:endParaRPr lang="zh-CN" altLang="en-US" sz="3200" dirty="0">
                        <a:latin typeface="+mj-ea"/>
                        <a:ea typeface="+mj-ea"/>
                      </a:endParaRPr>
                    </a:p>
                  </a:txBody>
                  <a:tcPr marL="91439" marR="91439" marT="45751" marB="45751" anchor="ctr">
                    <a:solidFill>
                      <a:srgbClr val="FFC000"/>
                    </a:solidFill>
                  </a:tcPr>
                </a:tc>
                <a:tc>
                  <a:txBody>
                    <a:bodyPr/>
                    <a:lstStyle/>
                    <a:p>
                      <a:pPr algn="ctr"/>
                      <a:r>
                        <a:rPr lang="en-US" altLang="zh-CN" sz="3200" dirty="0">
                          <a:latin typeface="+mj-ea"/>
                          <a:ea typeface="+mj-ea"/>
                        </a:rPr>
                        <a:t>3</a:t>
                      </a:r>
                      <a:endParaRPr lang="zh-CN" altLang="en-US" sz="3200" dirty="0">
                        <a:latin typeface="+mj-ea"/>
                        <a:ea typeface="+mj-ea"/>
                      </a:endParaRPr>
                    </a:p>
                  </a:txBody>
                  <a:tcPr marL="91439" marR="91439" marT="45751" marB="45751" anchor="ctr">
                    <a:solidFill>
                      <a:srgbClr val="FFC000"/>
                    </a:solidFill>
                  </a:tcPr>
                </a:tc>
                <a:tc>
                  <a:txBody>
                    <a:bodyPr/>
                    <a:lstStyle/>
                    <a:p>
                      <a:pPr algn="ctr"/>
                      <a:r>
                        <a:rPr lang="en-US" altLang="zh-CN" sz="3200" dirty="0">
                          <a:latin typeface="+mj-ea"/>
                          <a:ea typeface="+mj-ea"/>
                        </a:rPr>
                        <a:t>5</a:t>
                      </a:r>
                      <a:endParaRPr lang="zh-CN" altLang="en-US" sz="3200" dirty="0">
                        <a:latin typeface="+mj-ea"/>
                        <a:ea typeface="+mj-ea"/>
                      </a:endParaRPr>
                    </a:p>
                  </a:txBody>
                  <a:tcPr marL="91439" marR="91439" marT="45751" marB="45751" anchor="ctr">
                    <a:solidFill>
                      <a:srgbClr val="FFC000"/>
                    </a:solidFill>
                  </a:tcPr>
                </a:tc>
                <a:tc>
                  <a:txBody>
                    <a:bodyPr/>
                    <a:lstStyle/>
                    <a:p>
                      <a:pPr algn="ctr"/>
                      <a:r>
                        <a:rPr lang="en-US" altLang="zh-CN" sz="3200" dirty="0">
                          <a:latin typeface="+mj-ea"/>
                          <a:ea typeface="+mj-ea"/>
                        </a:rPr>
                        <a:t>7</a:t>
                      </a:r>
                      <a:endParaRPr lang="zh-CN" altLang="en-US" sz="3200" dirty="0">
                        <a:latin typeface="+mj-ea"/>
                        <a:ea typeface="+mj-ea"/>
                      </a:endParaRPr>
                    </a:p>
                  </a:txBody>
                  <a:tcPr marL="91439" marR="91439" marT="45751" marB="45751" anchor="ctr">
                    <a:solidFill>
                      <a:srgbClr val="FFC000"/>
                    </a:solidFill>
                  </a:tcPr>
                </a:tc>
                <a:tc>
                  <a:txBody>
                    <a:bodyPr/>
                    <a:lstStyle/>
                    <a:p>
                      <a:pPr algn="ctr"/>
                      <a:r>
                        <a:rPr lang="en-US" altLang="zh-CN" sz="3200" dirty="0">
                          <a:latin typeface="+mj-ea"/>
                          <a:ea typeface="+mj-ea"/>
                        </a:rPr>
                        <a:t>11</a:t>
                      </a:r>
                      <a:endParaRPr lang="zh-CN" altLang="en-US" sz="3200" dirty="0">
                        <a:latin typeface="+mj-ea"/>
                        <a:ea typeface="+mj-ea"/>
                      </a:endParaRPr>
                    </a:p>
                  </a:txBody>
                  <a:tcPr marL="91439" marR="91439" marT="45751" marB="45751" anchor="ctr">
                    <a:solidFill>
                      <a:srgbClr val="FFC000"/>
                    </a:solidFill>
                  </a:tcPr>
                </a:tc>
                <a:tc>
                  <a:txBody>
                    <a:bodyPr/>
                    <a:lstStyle/>
                    <a:p>
                      <a:pPr algn="ctr"/>
                      <a:r>
                        <a:rPr lang="en-US" altLang="zh-CN" sz="3200" dirty="0">
                          <a:latin typeface="+mj-ea"/>
                          <a:ea typeface="+mj-ea"/>
                        </a:rPr>
                        <a:t>13</a:t>
                      </a:r>
                      <a:endParaRPr lang="zh-CN" altLang="en-US" sz="3200" dirty="0">
                        <a:latin typeface="+mj-ea"/>
                        <a:ea typeface="+mj-ea"/>
                      </a:endParaRPr>
                    </a:p>
                  </a:txBody>
                  <a:tcPr marL="91439" marR="91439" marT="45751" marB="45751" anchor="ctr">
                    <a:solidFill>
                      <a:srgbClr val="FFC000"/>
                    </a:solidFill>
                  </a:tcPr>
                </a:tc>
                <a:tc>
                  <a:txBody>
                    <a:bodyPr/>
                    <a:lstStyle/>
                    <a:p>
                      <a:pPr algn="ctr"/>
                      <a:r>
                        <a:rPr lang="en-US" altLang="zh-CN" sz="3200" dirty="0">
                          <a:latin typeface="+mj-ea"/>
                          <a:ea typeface="+mj-ea"/>
                        </a:rPr>
                        <a:t>17</a:t>
                      </a:r>
                      <a:endParaRPr lang="zh-CN" altLang="en-US" sz="3200" dirty="0">
                        <a:latin typeface="+mj-ea"/>
                        <a:ea typeface="+mj-ea"/>
                      </a:endParaRPr>
                    </a:p>
                  </a:txBody>
                  <a:tcPr marL="91439" marR="91439" marT="45751" marB="45751" anchor="ctr">
                    <a:solidFill>
                      <a:srgbClr val="FFC000"/>
                    </a:solidFill>
                  </a:tcPr>
                </a:tc>
                <a:tc>
                  <a:txBody>
                    <a:bodyPr/>
                    <a:lstStyle/>
                    <a:p>
                      <a:pPr algn="ctr"/>
                      <a:r>
                        <a:rPr lang="en-US" altLang="zh-CN" sz="3200" dirty="0">
                          <a:latin typeface="+mj-ea"/>
                          <a:ea typeface="+mj-ea"/>
                        </a:rPr>
                        <a:t>19</a:t>
                      </a:r>
                      <a:endParaRPr lang="zh-CN" altLang="en-US" sz="3200" dirty="0">
                        <a:latin typeface="+mj-ea"/>
                        <a:ea typeface="+mj-ea"/>
                      </a:endParaRPr>
                    </a:p>
                  </a:txBody>
                  <a:tcPr marL="91439" marR="91439" marT="45751" marB="45751" anchor="ctr">
                    <a:solidFill>
                      <a:srgbClr val="FFC000"/>
                    </a:solidFill>
                  </a:tcPr>
                </a:tc>
                <a:tc>
                  <a:txBody>
                    <a:bodyPr/>
                    <a:lstStyle/>
                    <a:p>
                      <a:pPr algn="ctr"/>
                      <a:r>
                        <a:rPr lang="en-US" altLang="zh-CN" sz="3200" dirty="0">
                          <a:latin typeface="+mj-ea"/>
                          <a:ea typeface="+mj-ea"/>
                        </a:rPr>
                        <a:t>23</a:t>
                      </a:r>
                      <a:endParaRPr lang="zh-CN" altLang="en-US" sz="3200" dirty="0">
                        <a:latin typeface="+mj-ea"/>
                        <a:ea typeface="+mj-ea"/>
                      </a:endParaRPr>
                    </a:p>
                  </a:txBody>
                  <a:tcPr marL="91439" marR="91439" marT="45751" marB="45751" anchor="ctr">
                    <a:solidFill>
                      <a:srgbClr val="FFC000"/>
                    </a:solidFill>
                  </a:tcPr>
                </a:tc>
                <a:tc>
                  <a:txBody>
                    <a:bodyPr/>
                    <a:lstStyle/>
                    <a:p>
                      <a:pPr algn="ctr"/>
                      <a:r>
                        <a:rPr lang="en-US" altLang="zh-CN" sz="3200" dirty="0">
                          <a:latin typeface="+mj-ea"/>
                          <a:ea typeface="+mj-ea"/>
                        </a:rPr>
                        <a:t>29</a:t>
                      </a:r>
                      <a:endParaRPr lang="zh-CN" altLang="en-US" sz="3200" dirty="0">
                        <a:latin typeface="+mj-ea"/>
                        <a:ea typeface="+mj-ea"/>
                      </a:endParaRPr>
                    </a:p>
                  </a:txBody>
                  <a:tcPr marL="91439" marR="91439" marT="45751" marB="45751" anchor="ctr">
                    <a:solidFill>
                      <a:srgbClr val="FFC000"/>
                    </a:solidFill>
                  </a:tcPr>
                </a:tc>
                <a:tc>
                  <a:txBody>
                    <a:bodyPr/>
                    <a:lstStyle/>
                    <a:p>
                      <a:pPr algn="ctr"/>
                      <a:endParaRPr lang="zh-CN" altLang="en-US" sz="3200" dirty="0">
                        <a:latin typeface="+mj-ea"/>
                        <a:ea typeface="+mj-ea"/>
                      </a:endParaRPr>
                    </a:p>
                  </a:txBody>
                  <a:tcPr marL="91439" marR="91439" marT="45751" marB="45751" anchor="ctr">
                    <a:solidFill>
                      <a:srgbClr val="FFC000"/>
                    </a:solidFill>
                  </a:tcPr>
                </a:tc>
              </a:tr>
            </a:tbl>
          </a:graphicData>
        </a:graphic>
      </p:graphicFrame>
      <p:sp>
        <p:nvSpPr>
          <p:cNvPr id="11" name="TextBox 10"/>
          <p:cNvSpPr txBox="1"/>
          <p:nvPr/>
        </p:nvSpPr>
        <p:spPr>
          <a:xfrm>
            <a:off x="2094548" y="1230948"/>
            <a:ext cx="3571875" cy="583565"/>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sz="3200" b="1" dirty="0">
                <a:solidFill>
                  <a:srgbClr val="002060"/>
                </a:solidFill>
                <a:latin typeface="宋体" panose="02010600030101010101" pitchFamily="2" charset="-122"/>
                <a:ea typeface="宋体" panose="02010600030101010101" pitchFamily="2" charset="-122"/>
                <a:cs typeface="宋体" panose="02010600030101010101" pitchFamily="2" charset="-122"/>
              </a:rPr>
              <a:t>n=10</a:t>
            </a:r>
            <a:r>
              <a:rPr lang="zh-CN" altLang="en-US" sz="3200" b="1" dirty="0">
                <a:solidFill>
                  <a:srgbClr val="002060"/>
                </a:solidFill>
                <a:latin typeface="宋体" panose="02010600030101010101" pitchFamily="2" charset="-122"/>
                <a:ea typeface="宋体" panose="02010600030101010101" pitchFamily="2" charset="-122"/>
                <a:cs typeface="宋体" panose="02010600030101010101" pitchFamily="2" charset="-122"/>
              </a:rPr>
              <a:t>，</a:t>
            </a:r>
            <a:r>
              <a:rPr lang="en-US" altLang="zh-CN" sz="3200" b="1" dirty="0">
                <a:solidFill>
                  <a:srgbClr val="002060"/>
                </a:solidFill>
                <a:latin typeface="宋体" panose="02010600030101010101" pitchFamily="2" charset="-122"/>
                <a:ea typeface="宋体" panose="02010600030101010101" pitchFamily="2" charset="-122"/>
                <a:cs typeface="宋体" panose="02010600030101010101" pitchFamily="2" charset="-122"/>
              </a:rPr>
              <a:t>x=17</a:t>
            </a:r>
            <a:endParaRPr lang="zh-CN" altLang="en-US" sz="3200" b="1" dirty="0">
              <a:solidFill>
                <a:srgbClr val="002060"/>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 name="组合 13"/>
          <p:cNvGrpSpPr/>
          <p:nvPr/>
        </p:nvGrpSpPr>
        <p:grpSpPr>
          <a:xfrm>
            <a:off x="1629728" y="3500438"/>
            <a:ext cx="1643063" cy="1132840"/>
            <a:chOff x="428596" y="3643314"/>
            <a:chExt cx="1643074" cy="1742844"/>
          </a:xfrm>
        </p:grpSpPr>
        <p:sp>
          <p:nvSpPr>
            <p:cNvPr id="9266" name="上箭头 11"/>
            <p:cNvSpPr/>
            <p:nvPr/>
          </p:nvSpPr>
          <p:spPr>
            <a:xfrm>
              <a:off x="1071538" y="3643314"/>
              <a:ext cx="357190" cy="714380"/>
            </a:xfrm>
            <a:prstGeom prst="up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9267" name="TextBox 12"/>
            <p:cNvSpPr txBox="1"/>
            <p:nvPr/>
          </p:nvSpPr>
          <p:spPr>
            <a:xfrm>
              <a:off x="428596" y="4488359"/>
              <a:ext cx="1643074" cy="897799"/>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3200" b="1" dirty="0">
                  <a:solidFill>
                    <a:srgbClr val="002060"/>
                  </a:solidFill>
                </a:rPr>
                <a:t>left</a:t>
              </a:r>
              <a:endParaRPr lang="zh-CN" altLang="en-US" sz="3200" b="1" dirty="0">
                <a:solidFill>
                  <a:srgbClr val="002060"/>
                </a:solidFill>
              </a:endParaRPr>
            </a:p>
          </p:txBody>
        </p:sp>
      </p:grpSp>
      <p:grpSp>
        <p:nvGrpSpPr>
          <p:cNvPr id="3" name="组合 14"/>
          <p:cNvGrpSpPr/>
          <p:nvPr/>
        </p:nvGrpSpPr>
        <p:grpSpPr>
          <a:xfrm>
            <a:off x="8738236" y="3504883"/>
            <a:ext cx="1643062" cy="1132840"/>
            <a:chOff x="428596" y="3643314"/>
            <a:chExt cx="1643074" cy="1742844"/>
          </a:xfrm>
        </p:grpSpPr>
        <p:sp>
          <p:nvSpPr>
            <p:cNvPr id="9264" name="上箭头 15"/>
            <p:cNvSpPr/>
            <p:nvPr/>
          </p:nvSpPr>
          <p:spPr>
            <a:xfrm>
              <a:off x="1071538" y="3643314"/>
              <a:ext cx="357190" cy="714380"/>
            </a:xfrm>
            <a:prstGeom prst="up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9265" name="TextBox 16"/>
            <p:cNvSpPr txBox="1"/>
            <p:nvPr/>
          </p:nvSpPr>
          <p:spPr>
            <a:xfrm>
              <a:off x="428596" y="4488359"/>
              <a:ext cx="1643074" cy="897799"/>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3200" b="1" dirty="0">
                  <a:solidFill>
                    <a:srgbClr val="002060"/>
                  </a:solidFill>
                </a:rPr>
                <a:t>right</a:t>
              </a:r>
              <a:endParaRPr lang="zh-CN" altLang="en-US" sz="3200" b="1" dirty="0">
                <a:solidFill>
                  <a:srgbClr val="002060"/>
                </a:solidFill>
              </a:endParaRPr>
            </a:p>
          </p:txBody>
        </p:sp>
      </p:grpSp>
      <p:grpSp>
        <p:nvGrpSpPr>
          <p:cNvPr id="4" name="组合 17"/>
          <p:cNvGrpSpPr/>
          <p:nvPr/>
        </p:nvGrpSpPr>
        <p:grpSpPr>
          <a:xfrm>
            <a:off x="5124451" y="3504883"/>
            <a:ext cx="1643062" cy="1132840"/>
            <a:chOff x="428596" y="3643314"/>
            <a:chExt cx="1643074" cy="1742844"/>
          </a:xfrm>
        </p:grpSpPr>
        <p:sp>
          <p:nvSpPr>
            <p:cNvPr id="9262" name="上箭头 18"/>
            <p:cNvSpPr/>
            <p:nvPr/>
          </p:nvSpPr>
          <p:spPr>
            <a:xfrm>
              <a:off x="1071538" y="3643314"/>
              <a:ext cx="357190" cy="714380"/>
            </a:xfrm>
            <a:prstGeom prst="up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9263" name="TextBox 19"/>
            <p:cNvSpPr txBox="1"/>
            <p:nvPr/>
          </p:nvSpPr>
          <p:spPr>
            <a:xfrm>
              <a:off x="428596" y="4488359"/>
              <a:ext cx="1643074" cy="897799"/>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3200" b="1" dirty="0">
                  <a:solidFill>
                    <a:srgbClr val="002060"/>
                  </a:solidFill>
                </a:rPr>
                <a:t>mid</a:t>
              </a:r>
              <a:endParaRPr lang="zh-CN" altLang="en-US" sz="3200" b="1" dirty="0">
                <a:solidFill>
                  <a:srgbClr val="002060"/>
                </a:solidFill>
              </a:endParaRPr>
            </a:p>
          </p:txBody>
        </p:sp>
      </p:grpSp>
      <p:sp>
        <p:nvSpPr>
          <p:cNvPr id="21" name="TextBox 20"/>
          <p:cNvSpPr txBox="1"/>
          <p:nvPr/>
        </p:nvSpPr>
        <p:spPr>
          <a:xfrm>
            <a:off x="5236528" y="1230948"/>
            <a:ext cx="4572000" cy="583565"/>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3200" b="1" dirty="0">
                <a:solidFill>
                  <a:srgbClr val="002060"/>
                </a:solidFill>
                <a:latin typeface="宋体" panose="02010600030101010101" pitchFamily="2" charset="-122"/>
                <a:ea typeface="宋体" panose="02010600030101010101" pitchFamily="2" charset="-122"/>
              </a:rPr>
              <a:t>mid=(left+right)/2</a:t>
            </a:r>
            <a:endParaRPr lang="en-US" altLang="zh-CN" sz="3200" b="1" dirty="0">
              <a:solidFill>
                <a:srgbClr val="002060"/>
              </a:solidFill>
              <a:latin typeface="宋体" panose="02010600030101010101" pitchFamily="2" charset="-122"/>
              <a:ea typeface="宋体" panose="02010600030101010101" pitchFamily="2" charset="-122"/>
            </a:endParaRPr>
          </a:p>
        </p:txBody>
      </p:sp>
      <p:grpSp>
        <p:nvGrpSpPr>
          <p:cNvPr id="5" name="组合 13"/>
          <p:cNvGrpSpPr/>
          <p:nvPr/>
        </p:nvGrpSpPr>
        <p:grpSpPr>
          <a:xfrm>
            <a:off x="6013133" y="3504248"/>
            <a:ext cx="1643063" cy="1132840"/>
            <a:chOff x="428596" y="3643314"/>
            <a:chExt cx="1643074" cy="1742844"/>
          </a:xfrm>
        </p:grpSpPr>
        <p:sp>
          <p:nvSpPr>
            <p:cNvPr id="6" name="上箭头 11"/>
            <p:cNvSpPr/>
            <p:nvPr/>
          </p:nvSpPr>
          <p:spPr>
            <a:xfrm>
              <a:off x="1071538" y="3643314"/>
              <a:ext cx="357190" cy="714380"/>
            </a:xfrm>
            <a:prstGeom prst="up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7" name="TextBox 12"/>
            <p:cNvSpPr txBox="1"/>
            <p:nvPr/>
          </p:nvSpPr>
          <p:spPr>
            <a:xfrm>
              <a:off x="428596" y="4488359"/>
              <a:ext cx="1643074" cy="897799"/>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3200" b="1" dirty="0">
                  <a:solidFill>
                    <a:srgbClr val="002060"/>
                  </a:solidFill>
                </a:rPr>
                <a:t>left</a:t>
              </a:r>
              <a:endParaRPr lang="zh-CN" altLang="en-US" sz="3200" b="1" dirty="0">
                <a:solidFill>
                  <a:srgbClr val="002060"/>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9" name="文本框 105478"/>
          <p:cNvSpPr txBox="1"/>
          <p:nvPr/>
        </p:nvSpPr>
        <p:spPr>
          <a:xfrm>
            <a:off x="647700" y="1844675"/>
            <a:ext cx="8689340" cy="4220845"/>
          </a:xfrm>
          <a:prstGeom prst="rect">
            <a:avLst/>
          </a:prstGeom>
          <a:noFill/>
          <a:ln w="9525">
            <a:noFill/>
          </a:ln>
        </p:spPr>
        <p:txBody>
          <a:bodyPr wrap="square">
            <a:spAutoFit/>
          </a:bodyPr>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int search(int nums[], int size, int target) {</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int left = 0;</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int </a:t>
            </a:r>
            <a:r>
              <a:rPr lang="en-US" sz="1600" b="1">
                <a:solidFill>
                  <a:srgbClr val="FF0000"/>
                </a:solidFill>
                <a:latin typeface="Consolas" panose="020B0609020204030204" pitchFamily="49" charset="0"/>
                <a:ea typeface="宋体" panose="02010600030101010101" pitchFamily="2" charset="-122"/>
                <a:cs typeface="Consolas" panose="020B0609020204030204" pitchFamily="49" charset="0"/>
              </a:rPr>
              <a:t>right = size</a:t>
            </a:r>
            <a:r>
              <a:rPr lang="en-US" sz="1600">
                <a:latin typeface="Consolas" panose="020B0609020204030204" pitchFamily="49" charset="0"/>
                <a:ea typeface="宋体" panose="02010600030101010101" pitchFamily="2" charset="-122"/>
                <a:cs typeface="Consolas" panose="020B0609020204030204" pitchFamily="49" charset="0"/>
              </a:rPr>
              <a:t>; </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while (</a:t>
            </a:r>
            <a:r>
              <a:rPr lang="en-US" sz="1600" b="1">
                <a:solidFill>
                  <a:srgbClr val="FF0000"/>
                </a:solidFill>
                <a:latin typeface="Consolas" panose="020B0609020204030204" pitchFamily="49" charset="0"/>
                <a:ea typeface="宋体" panose="02010600030101010101" pitchFamily="2" charset="-122"/>
                <a:cs typeface="Consolas" panose="020B0609020204030204" pitchFamily="49" charset="0"/>
              </a:rPr>
              <a:t>left &lt; right</a:t>
            </a:r>
            <a:r>
              <a:rPr lang="en-US" sz="1600">
                <a:latin typeface="Consolas" panose="020B0609020204030204" pitchFamily="49" charset="0"/>
                <a:ea typeface="宋体" panose="02010600030101010101" pitchFamily="2" charset="-122"/>
                <a:cs typeface="Consolas" panose="020B0609020204030204" pitchFamily="49" charset="0"/>
              </a:rPr>
              <a:t>) {</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int middle = left + ((right - left) / 2);</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if (nums[middle] &gt; target)</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a:t>
            </a:r>
            <a:r>
              <a:rPr lang="en-US" sz="1600" b="1">
                <a:solidFill>
                  <a:srgbClr val="FF0000"/>
                </a:solidFill>
                <a:latin typeface="Consolas" panose="020B0609020204030204" pitchFamily="49" charset="0"/>
                <a:ea typeface="宋体" panose="02010600030101010101" pitchFamily="2" charset="-122"/>
                <a:cs typeface="Consolas" panose="020B0609020204030204" pitchFamily="49" charset="0"/>
              </a:rPr>
              <a:t>right = middle</a:t>
            </a:r>
            <a:r>
              <a:rPr lang="en-US" sz="1600">
                <a:latin typeface="Consolas" panose="020B0609020204030204" pitchFamily="49" charset="0"/>
                <a:ea typeface="宋体" panose="02010600030101010101" pitchFamily="2" charset="-122"/>
                <a:cs typeface="Consolas" panose="020B0609020204030204" pitchFamily="49" charset="0"/>
              </a:rPr>
              <a:t>; //target 在左区间，在</a:t>
            </a:r>
            <a:r>
              <a:rPr lang="en-US" sz="1600" b="1">
                <a:solidFill>
                  <a:srgbClr val="FF0000"/>
                </a:solidFill>
                <a:latin typeface="Consolas" panose="020B0609020204030204" pitchFamily="49" charset="0"/>
                <a:ea typeface="宋体" panose="02010600030101010101" pitchFamily="2" charset="-122"/>
                <a:cs typeface="Consolas" panose="020B0609020204030204" pitchFamily="49" charset="0"/>
              </a:rPr>
              <a:t>[left, middle)</a:t>
            </a:r>
            <a:r>
              <a:rPr lang="en-US" sz="1600">
                <a:latin typeface="Consolas" panose="020B0609020204030204" pitchFamily="49" charset="0"/>
                <a:ea typeface="宋体" panose="02010600030101010101" pitchFamily="2" charset="-122"/>
                <a:cs typeface="Consolas" panose="020B0609020204030204" pitchFamily="49" charset="0"/>
              </a:rPr>
              <a:t>中</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else if (nums[middle] &lt; target)</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left = middle + 1;</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else</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return middle;</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return -1;	// </a:t>
            </a:r>
            <a:r>
              <a:rPr lang="zh-CN" altLang="en-US" sz="1600">
                <a:latin typeface="Consolas" panose="020B0609020204030204" pitchFamily="49" charset="0"/>
                <a:ea typeface="宋体" panose="02010600030101010101" pitchFamily="2" charset="-122"/>
                <a:cs typeface="Consolas" panose="020B0609020204030204" pitchFamily="49" charset="0"/>
              </a:rPr>
              <a:t>当</a:t>
            </a:r>
            <a:r>
              <a:rPr lang="en-US" altLang="zh-CN" sz="1600">
                <a:latin typeface="Consolas" panose="020B0609020204030204" pitchFamily="49" charset="0"/>
                <a:ea typeface="宋体" panose="02010600030101010101" pitchFamily="2" charset="-122"/>
                <a:cs typeface="Consolas" panose="020B0609020204030204" pitchFamily="49" charset="0"/>
              </a:rPr>
              <a:t> </a:t>
            </a:r>
            <a:r>
              <a:rPr lang="en-US" altLang="zh-CN" sz="1600" b="1">
                <a:solidFill>
                  <a:srgbClr val="FF0000"/>
                </a:solidFill>
                <a:latin typeface="Consolas" panose="020B0609020204030204" pitchFamily="49" charset="0"/>
                <a:ea typeface="宋体" panose="02010600030101010101" pitchFamily="2" charset="-122"/>
                <a:cs typeface="Consolas" panose="020B0609020204030204" pitchFamily="49" charset="0"/>
              </a:rPr>
              <a:t>left=right</a:t>
            </a:r>
            <a:r>
              <a:rPr lang="en-US" altLang="zh-CN" sz="1600">
                <a:latin typeface="Consolas" panose="020B0609020204030204" pitchFamily="49" charset="0"/>
                <a:ea typeface="宋体" panose="02010600030101010101" pitchFamily="2" charset="-122"/>
                <a:cs typeface="Consolas" panose="020B0609020204030204" pitchFamily="49" charset="0"/>
              </a:rPr>
              <a:t> </a:t>
            </a:r>
            <a:r>
              <a:rPr lang="zh-CN" altLang="en-US" sz="1600">
                <a:latin typeface="Consolas" panose="020B0609020204030204" pitchFamily="49" charset="0"/>
                <a:ea typeface="宋体" panose="02010600030101010101" pitchFamily="2" charset="-122"/>
                <a:cs typeface="Consolas" panose="020B0609020204030204" pitchFamily="49" charset="0"/>
              </a:rPr>
              <a:t>时，数据没有找到</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a:t>
            </a:r>
            <a:endParaRPr lang="en-US" sz="1600">
              <a:latin typeface="Consolas" panose="020B0609020204030204" pitchFamily="49" charset="0"/>
              <a:ea typeface="宋体" panose="02010600030101010101" pitchFamily="2" charset="-122"/>
              <a:cs typeface="Consolas" panose="020B0609020204030204" pitchFamily="49" charset="0"/>
            </a:endParaRPr>
          </a:p>
        </p:txBody>
      </p:sp>
      <p:sp>
        <p:nvSpPr>
          <p:cNvPr id="3" name="文本框 2"/>
          <p:cNvSpPr txBox="1"/>
          <p:nvPr/>
        </p:nvSpPr>
        <p:spPr>
          <a:xfrm>
            <a:off x="504000" y="900000"/>
            <a:ext cx="7893050" cy="953135"/>
          </a:xfrm>
          <a:prstGeom prst="rect">
            <a:avLst/>
          </a:prstGeom>
          <a:noFill/>
        </p:spPr>
        <p:txBody>
          <a:bodyPr wrap="square" rtlCol="0" anchor="t" anchorCtr="0">
            <a:spAutoFit/>
          </a:bodyPr>
          <a:p>
            <a:pPr lvl="0" algn="l">
              <a:lnSpc>
                <a:spcPct val="200000"/>
              </a:lnSpc>
              <a:buClrTx/>
              <a:buSzTx/>
              <a:buFontTx/>
            </a:pPr>
            <a:r>
              <a:rPr lang="zh-CN" altLang="en-US" sz="2800" b="1" dirty="0" smtClean="0">
                <a:uFillTx/>
                <a:latin typeface="宋体" panose="02010600030101010101" pitchFamily="2" charset="-122"/>
                <a:ea typeface="宋体" panose="02010600030101010101" pitchFamily="2" charset="-122"/>
                <a:cs typeface="宋体" panose="02010600030101010101" pitchFamily="2" charset="-122"/>
                <a:sym typeface="+mn-ea"/>
              </a:rPr>
              <a:t>左闭</a:t>
            </a:r>
            <a:r>
              <a:rPr lang="zh-CN" altLang="en-US" sz="2800" b="1" dirty="0" smtClean="0">
                <a:solidFill>
                  <a:srgbClr val="FF0000"/>
                </a:solidFill>
                <a:uFillTx/>
                <a:latin typeface="宋体" panose="02010600030101010101" pitchFamily="2" charset="-122"/>
                <a:ea typeface="宋体" panose="02010600030101010101" pitchFamily="2" charset="-122"/>
                <a:cs typeface="宋体" panose="02010600030101010101" pitchFamily="2" charset="-122"/>
                <a:sym typeface="+mn-ea"/>
              </a:rPr>
              <a:t>右开</a:t>
            </a:r>
            <a:r>
              <a:rPr lang="zh-CN" altLang="en-US" sz="2800" b="1" dirty="0" smtClean="0">
                <a:uFillTx/>
                <a:latin typeface="宋体" panose="02010600030101010101" pitchFamily="2" charset="-122"/>
                <a:ea typeface="宋体" panose="02010600030101010101" pitchFamily="2" charset="-122"/>
                <a:cs typeface="宋体" panose="02010600030101010101" pitchFamily="2" charset="-122"/>
                <a:sym typeface="+mn-ea"/>
              </a:rPr>
              <a:t>条件下二分查找参考程序 </a:t>
            </a:r>
            <a:endParaRPr lang="zh-CN" altLang="en-US" sz="2800" b="1" dirty="0" smtClean="0">
              <a:uFillTx/>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9" name="文本框 105478"/>
          <p:cNvSpPr txBox="1"/>
          <p:nvPr/>
        </p:nvSpPr>
        <p:spPr>
          <a:xfrm>
            <a:off x="647700" y="1844675"/>
            <a:ext cx="7529830" cy="4220845"/>
          </a:xfrm>
          <a:prstGeom prst="rect">
            <a:avLst/>
          </a:prstGeom>
          <a:noFill/>
          <a:ln w="9525">
            <a:noFill/>
          </a:ln>
        </p:spPr>
        <p:txBody>
          <a:bodyPr wrap="square">
            <a:spAutoFit/>
          </a:bodyPr>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int search(int nums[], int size, int target) {</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int left = 0;</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int </a:t>
            </a:r>
            <a:r>
              <a:rPr lang="en-US" sz="1600" b="1">
                <a:solidFill>
                  <a:srgbClr val="FF0000"/>
                </a:solidFill>
                <a:latin typeface="Consolas" panose="020B0609020204030204" pitchFamily="49" charset="0"/>
                <a:ea typeface="宋体" panose="02010600030101010101" pitchFamily="2" charset="-122"/>
                <a:cs typeface="Consolas" panose="020B0609020204030204" pitchFamily="49" charset="0"/>
              </a:rPr>
              <a:t>right = size - 1</a:t>
            </a:r>
            <a:r>
              <a:rPr lang="en-US" sz="1600">
                <a:latin typeface="Consolas" panose="020B0609020204030204" pitchFamily="49" charset="0"/>
                <a:ea typeface="宋体" panose="02010600030101010101" pitchFamily="2" charset="-122"/>
                <a:cs typeface="Consolas" panose="020B0609020204030204" pitchFamily="49" charset="0"/>
              </a:rPr>
              <a:t>;</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while (</a:t>
            </a:r>
            <a:r>
              <a:rPr lang="en-US" sz="1600" b="1">
                <a:solidFill>
                  <a:srgbClr val="FF0000"/>
                </a:solidFill>
                <a:latin typeface="Consolas" panose="020B0609020204030204" pitchFamily="49" charset="0"/>
                <a:ea typeface="宋体" panose="02010600030101010101" pitchFamily="2" charset="-122"/>
                <a:cs typeface="Consolas" panose="020B0609020204030204" pitchFamily="49" charset="0"/>
              </a:rPr>
              <a:t>left &lt;= right</a:t>
            </a:r>
            <a:r>
              <a:rPr lang="en-US" sz="1600">
                <a:latin typeface="Consolas" panose="020B0609020204030204" pitchFamily="49" charset="0"/>
                <a:ea typeface="宋体" panose="02010600030101010101" pitchFamily="2" charset="-122"/>
                <a:cs typeface="Consolas" panose="020B0609020204030204" pitchFamily="49" charset="0"/>
              </a:rPr>
              <a:t>) {</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int middle = left + ((right - left) / 2);</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if (nums[middle] &gt; target)</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a:t>
            </a:r>
            <a:r>
              <a:rPr lang="en-US" sz="1600" b="1">
                <a:solidFill>
                  <a:srgbClr val="FF0000"/>
                </a:solidFill>
                <a:latin typeface="Consolas" panose="020B0609020204030204" pitchFamily="49" charset="0"/>
                <a:ea typeface="宋体" panose="02010600030101010101" pitchFamily="2" charset="-122"/>
                <a:cs typeface="Consolas" panose="020B0609020204030204" pitchFamily="49" charset="0"/>
              </a:rPr>
              <a:t>right = middle-1</a:t>
            </a:r>
            <a:r>
              <a:rPr lang="en-US" sz="1600">
                <a:latin typeface="Consolas" panose="020B0609020204030204" pitchFamily="49" charset="0"/>
                <a:ea typeface="宋体" panose="02010600030101010101" pitchFamily="2" charset="-122"/>
                <a:cs typeface="Consolas" panose="020B0609020204030204" pitchFamily="49" charset="0"/>
              </a:rPr>
              <a:t>; </a:t>
            </a:r>
            <a:r>
              <a:rPr lang="en-US" sz="1600">
                <a:latin typeface="Consolas" panose="020B0609020204030204" pitchFamily="49" charset="0"/>
                <a:ea typeface="宋体" panose="02010600030101010101" pitchFamily="2" charset="-122"/>
                <a:cs typeface="Consolas" panose="020B0609020204030204" pitchFamily="49" charset="0"/>
                <a:sym typeface="+mn-ea"/>
              </a:rPr>
              <a:t>//target 在左区间，在</a:t>
            </a:r>
            <a:r>
              <a:rPr lang="en-US" sz="1600" b="1">
                <a:solidFill>
                  <a:srgbClr val="FF0000"/>
                </a:solidFill>
                <a:latin typeface="Consolas" panose="020B0609020204030204" pitchFamily="49" charset="0"/>
                <a:ea typeface="宋体" panose="02010600030101010101" pitchFamily="2" charset="-122"/>
                <a:cs typeface="Consolas" panose="020B0609020204030204" pitchFamily="49" charset="0"/>
                <a:sym typeface="+mn-ea"/>
              </a:rPr>
              <a:t>[left, middle-1]</a:t>
            </a:r>
            <a:r>
              <a:rPr lang="en-US" sz="1600">
                <a:latin typeface="Consolas" panose="020B0609020204030204" pitchFamily="49" charset="0"/>
                <a:ea typeface="宋体" panose="02010600030101010101" pitchFamily="2" charset="-122"/>
                <a:cs typeface="Consolas" panose="020B0609020204030204" pitchFamily="49" charset="0"/>
                <a:sym typeface="+mn-ea"/>
              </a:rPr>
              <a:t>中</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else if (nums[middle] &lt; target)</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left = middle + 1;</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else</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return middle;</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  return -1;  </a:t>
            </a:r>
            <a:r>
              <a:rPr lang="en-US" sz="1600">
                <a:latin typeface="Consolas" panose="020B0609020204030204" pitchFamily="49" charset="0"/>
                <a:ea typeface="宋体" panose="02010600030101010101" pitchFamily="2" charset="-122"/>
                <a:cs typeface="Consolas" panose="020B0609020204030204" pitchFamily="49" charset="0"/>
                <a:sym typeface="+mn-ea"/>
              </a:rPr>
              <a:t>// </a:t>
            </a:r>
            <a:r>
              <a:rPr lang="zh-CN" altLang="en-US" sz="1600">
                <a:latin typeface="Consolas" panose="020B0609020204030204" pitchFamily="49" charset="0"/>
                <a:ea typeface="宋体" panose="02010600030101010101" pitchFamily="2" charset="-122"/>
                <a:cs typeface="Consolas" panose="020B0609020204030204" pitchFamily="49" charset="0"/>
                <a:sym typeface="+mn-ea"/>
              </a:rPr>
              <a:t>当</a:t>
            </a:r>
            <a:r>
              <a:rPr lang="en-US" altLang="zh-CN" sz="1600">
                <a:latin typeface="Consolas" panose="020B0609020204030204" pitchFamily="49" charset="0"/>
                <a:ea typeface="宋体" panose="02010600030101010101" pitchFamily="2" charset="-122"/>
                <a:cs typeface="Consolas" panose="020B0609020204030204" pitchFamily="49" charset="0"/>
                <a:sym typeface="+mn-ea"/>
              </a:rPr>
              <a:t> </a:t>
            </a:r>
            <a:r>
              <a:rPr lang="en-US" altLang="zh-CN" sz="1600" b="1">
                <a:solidFill>
                  <a:srgbClr val="FF0000"/>
                </a:solidFill>
                <a:latin typeface="Consolas" panose="020B0609020204030204" pitchFamily="49" charset="0"/>
                <a:ea typeface="宋体" panose="02010600030101010101" pitchFamily="2" charset="-122"/>
                <a:cs typeface="Consolas" panose="020B0609020204030204" pitchFamily="49" charset="0"/>
                <a:sym typeface="+mn-ea"/>
              </a:rPr>
              <a:t>left&gt;right</a:t>
            </a:r>
            <a:r>
              <a:rPr lang="en-US" altLang="zh-CN" sz="1600">
                <a:latin typeface="Consolas" panose="020B0609020204030204" pitchFamily="49" charset="0"/>
                <a:ea typeface="宋体" panose="02010600030101010101" pitchFamily="2" charset="-122"/>
                <a:cs typeface="Consolas" panose="020B0609020204030204" pitchFamily="49" charset="0"/>
                <a:sym typeface="+mn-ea"/>
              </a:rPr>
              <a:t> </a:t>
            </a:r>
            <a:r>
              <a:rPr lang="zh-CN" altLang="en-US" sz="1600">
                <a:latin typeface="Consolas" panose="020B0609020204030204" pitchFamily="49" charset="0"/>
                <a:ea typeface="宋体" panose="02010600030101010101" pitchFamily="2" charset="-122"/>
                <a:cs typeface="Consolas" panose="020B0609020204030204" pitchFamily="49" charset="0"/>
                <a:sym typeface="+mn-ea"/>
              </a:rPr>
              <a:t>时</a:t>
            </a:r>
            <a:r>
              <a:rPr lang="en-US" sz="1600">
                <a:latin typeface="Consolas" panose="020B0609020204030204" pitchFamily="49" charset="0"/>
                <a:ea typeface="宋体" panose="02010600030101010101" pitchFamily="2" charset="-122"/>
                <a:cs typeface="Consolas" panose="020B0609020204030204" pitchFamily="49" charset="0"/>
                <a:sym typeface="+mn-ea"/>
              </a:rPr>
              <a:t>没有找到目标值</a:t>
            </a:r>
            <a:endParaRPr lang="en-US" sz="1600">
              <a:latin typeface="Consolas" panose="020B0609020204030204" pitchFamily="49" charset="0"/>
              <a:ea typeface="宋体" panose="02010600030101010101" pitchFamily="2" charset="-122"/>
              <a:cs typeface="Consolas" panose="020B0609020204030204" pitchFamily="49" charset="0"/>
            </a:endParaRPr>
          </a:p>
          <a:p>
            <a:pPr algn="l">
              <a:lnSpc>
                <a:spcPct val="120000"/>
              </a:lnSpc>
              <a:spcBef>
                <a:spcPts val="0"/>
              </a:spcBef>
              <a:spcAft>
                <a:spcPts val="0"/>
              </a:spcAft>
              <a:buClrTx/>
              <a:buSzTx/>
              <a:buFontTx/>
            </a:pPr>
            <a:r>
              <a:rPr lang="en-US" sz="1600">
                <a:latin typeface="Consolas" panose="020B0609020204030204" pitchFamily="49" charset="0"/>
                <a:ea typeface="宋体" panose="02010600030101010101" pitchFamily="2" charset="-122"/>
                <a:cs typeface="Consolas" panose="020B0609020204030204" pitchFamily="49" charset="0"/>
              </a:rPr>
              <a:t>}</a:t>
            </a:r>
            <a:endParaRPr lang="en-US" sz="1600">
              <a:latin typeface="Consolas" panose="020B0609020204030204" pitchFamily="49" charset="0"/>
              <a:ea typeface="宋体" panose="02010600030101010101" pitchFamily="2" charset="-122"/>
              <a:cs typeface="Consolas" panose="020B0609020204030204" pitchFamily="49" charset="0"/>
            </a:endParaRPr>
          </a:p>
        </p:txBody>
      </p:sp>
      <p:sp>
        <p:nvSpPr>
          <p:cNvPr id="3" name="文本框 2"/>
          <p:cNvSpPr txBox="1"/>
          <p:nvPr/>
        </p:nvSpPr>
        <p:spPr>
          <a:xfrm>
            <a:off x="504000" y="900000"/>
            <a:ext cx="7893050" cy="953135"/>
          </a:xfrm>
          <a:prstGeom prst="rect">
            <a:avLst/>
          </a:prstGeom>
          <a:noFill/>
        </p:spPr>
        <p:txBody>
          <a:bodyPr wrap="square" rtlCol="0" anchor="t" anchorCtr="0">
            <a:spAutoFit/>
          </a:bodyPr>
          <a:p>
            <a:pPr lvl="0" algn="l">
              <a:lnSpc>
                <a:spcPct val="200000"/>
              </a:lnSpc>
              <a:buClrTx/>
              <a:buSzTx/>
              <a:buFontTx/>
            </a:pPr>
            <a:r>
              <a:rPr lang="zh-CN" altLang="en-US" sz="2800" b="1" dirty="0" smtClean="0">
                <a:uFillTx/>
                <a:latin typeface="宋体" panose="02010600030101010101" pitchFamily="2" charset="-122"/>
                <a:ea typeface="宋体" panose="02010600030101010101" pitchFamily="2" charset="-122"/>
                <a:cs typeface="宋体" panose="02010600030101010101" pitchFamily="2" charset="-122"/>
                <a:sym typeface="+mn-ea"/>
              </a:rPr>
              <a:t>左闭</a:t>
            </a:r>
            <a:r>
              <a:rPr lang="zh-CN" altLang="en-US" sz="2800" b="1" dirty="0" smtClean="0">
                <a:solidFill>
                  <a:srgbClr val="FF0000"/>
                </a:solidFill>
                <a:uFillTx/>
                <a:latin typeface="宋体" panose="02010600030101010101" pitchFamily="2" charset="-122"/>
                <a:ea typeface="宋体" panose="02010600030101010101" pitchFamily="2" charset="-122"/>
                <a:cs typeface="宋体" panose="02010600030101010101" pitchFamily="2" charset="-122"/>
                <a:sym typeface="+mn-ea"/>
              </a:rPr>
              <a:t>右闭</a:t>
            </a:r>
            <a:r>
              <a:rPr lang="zh-CN" altLang="en-US" sz="2800" b="1" dirty="0" smtClean="0">
                <a:uFillTx/>
                <a:latin typeface="宋体" panose="02010600030101010101" pitchFamily="2" charset="-122"/>
                <a:ea typeface="宋体" panose="02010600030101010101" pitchFamily="2" charset="-122"/>
                <a:cs typeface="宋体" panose="02010600030101010101" pitchFamily="2" charset="-122"/>
                <a:sym typeface="+mn-ea"/>
              </a:rPr>
              <a:t>条件下二分查找参考程序 </a:t>
            </a:r>
            <a:endParaRPr lang="zh-CN" altLang="en-US" sz="2800" b="1" dirty="0" smtClean="0">
              <a:uFillTx/>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txBox="1">
            <a:spLocks noGrp="1"/>
          </p:cNvSpPr>
          <p:nvPr>
            <p:ph type="title" idx="4294967295"/>
          </p:nvPr>
        </p:nvSpPr>
        <p:spPr>
          <a:xfrm>
            <a:off x="504000" y="900000"/>
            <a:ext cx="9752330" cy="521970"/>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cs typeface="宋体" panose="02010600030101010101" pitchFamily="2" charset="-122"/>
                <a:sym typeface="+mn-ea"/>
              </a:rPr>
              <a:t>STL</a:t>
            </a:r>
            <a:r>
              <a:rPr lang="zh-CN" altLang="en-US" sz="2800" b="1" dirty="0" smtClean="0">
                <a:cs typeface="宋体" panose="02010600030101010101" pitchFamily="2" charset="-122"/>
                <a:sym typeface="+mn-ea"/>
              </a:rPr>
              <a:t>中的二分搜索</a:t>
            </a:r>
            <a:endParaRPr lang="zh-CN" altLang="en-US" sz="2800" b="1" dirty="0" smtClean="0">
              <a:cs typeface="宋体" panose="02010600030101010101" pitchFamily="2" charset="-122"/>
              <a:sym typeface="+mn-ea"/>
            </a:endParaRPr>
          </a:p>
        </p:txBody>
      </p:sp>
      <p:sp>
        <p:nvSpPr>
          <p:cNvPr id="16387" name="内容占位符 2"/>
          <p:cNvSpPr>
            <a:spLocks noGrp="1"/>
          </p:cNvSpPr>
          <p:nvPr>
            <p:ph idx="4294967295"/>
          </p:nvPr>
        </p:nvSpPr>
        <p:spPr>
          <a:xfrm>
            <a:off x="504190" y="1991360"/>
            <a:ext cx="11497945" cy="4050030"/>
          </a:xfrm>
        </p:spPr>
        <p:txBody>
          <a:bodyPr vert="horz" wrap="square" lIns="91440" tIns="45720" rIns="91440" bIns="45720" anchor="t" anchorCtr="0">
            <a:normAutofit lnSpcReduction="10000"/>
          </a:bodyPr>
          <a:p>
            <a:pPr marL="0" indent="0" algn="l" defTabSz="914400" eaLnBrk="0" hangingPunct="0">
              <a:lnSpc>
                <a:spcPct val="130000"/>
              </a:lnSpc>
              <a:spcBef>
                <a:spcPts val="1200"/>
              </a:spcBef>
              <a:spcAft>
                <a:spcPts val="0"/>
              </a:spcAft>
              <a:buClrTx/>
              <a:buSzPct val="120000"/>
              <a:buNone/>
            </a:pPr>
            <a:r>
              <a:rPr lang="en-US" altLang="zh-CN" sz="2000" b="1">
                <a:cs typeface="宋体" panose="02010600030101010101" pitchFamily="2" charset="-122"/>
              </a:rPr>
              <a:t>使用STL二分搜索时，需要保证数据有序</a:t>
            </a:r>
            <a:endParaRPr lang="en-US" altLang="zh-CN" sz="2000" b="1">
              <a:cs typeface="宋体" panose="02010600030101010101" pitchFamily="2" charset="-122"/>
            </a:endParaRPr>
          </a:p>
          <a:p>
            <a:pPr algn="l" defTabSz="914400" eaLnBrk="0" hangingPunct="0">
              <a:lnSpc>
                <a:spcPct val="130000"/>
              </a:lnSpc>
              <a:spcBef>
                <a:spcPts val="1200"/>
              </a:spcBef>
              <a:spcAft>
                <a:spcPts val="0"/>
              </a:spcAft>
              <a:buClrTx/>
              <a:buSzPct val="120000"/>
            </a:pPr>
            <a:r>
              <a:rPr lang="en-US" altLang="zh-CN" sz="2000" b="1">
                <a:solidFill>
                  <a:schemeClr val="tx1"/>
                </a:solidFill>
                <a:cs typeface="宋体" panose="02010600030101010101" pitchFamily="2" charset="-122"/>
              </a:rPr>
              <a:t>lower_bound(l, r, x) </a:t>
            </a:r>
            <a:r>
              <a:rPr lang="en-US" altLang="zh-CN" sz="2000" b="1">
                <a:cs typeface="宋体" panose="02010600030101010101" pitchFamily="2" charset="-122"/>
              </a:rPr>
              <a:t>函数返回大于等于 x 的最小的位置</a:t>
            </a:r>
            <a:endParaRPr lang="en-US" altLang="zh-CN" sz="2000" b="1">
              <a:cs typeface="宋体" panose="02010600030101010101" pitchFamily="2" charset="-122"/>
            </a:endParaRPr>
          </a:p>
          <a:p>
            <a:pPr algn="l" defTabSz="914400" eaLnBrk="0" hangingPunct="0">
              <a:lnSpc>
                <a:spcPct val="130000"/>
              </a:lnSpc>
              <a:spcBef>
                <a:spcPts val="1200"/>
              </a:spcBef>
              <a:spcAft>
                <a:spcPts val="0"/>
              </a:spcAft>
              <a:buClrTx/>
              <a:buSzPct val="120000"/>
              <a:buFont typeface="Arial" panose="020B0604020202020204" pitchFamily="34" charset="0"/>
              <a:buChar char="•"/>
            </a:pPr>
            <a:r>
              <a:rPr lang="en-US" altLang="zh-CN" sz="2000" b="1">
                <a:solidFill>
                  <a:schemeClr val="tx1"/>
                </a:solidFill>
                <a:cs typeface="宋体" panose="02010600030101010101" pitchFamily="2" charset="-122"/>
              </a:rPr>
              <a:t>upper_bound(l, r, x) </a:t>
            </a:r>
            <a:r>
              <a:rPr lang="en-US" altLang="zh-CN" sz="2000" b="1">
                <a:cs typeface="宋体" panose="02010600030101010101" pitchFamily="2" charset="-122"/>
              </a:rPr>
              <a:t>函数返回大于 x 的最小的位置</a:t>
            </a:r>
            <a:endParaRPr lang="en-US" altLang="zh-CN" sz="2000" b="1">
              <a:cs typeface="宋体" panose="02010600030101010101" pitchFamily="2" charset="-122"/>
            </a:endParaRPr>
          </a:p>
          <a:p>
            <a:pPr marL="0" indent="0" algn="l" defTabSz="914400" eaLnBrk="0" hangingPunct="0">
              <a:lnSpc>
                <a:spcPct val="130000"/>
              </a:lnSpc>
              <a:spcBef>
                <a:spcPts val="1200"/>
              </a:spcBef>
              <a:spcAft>
                <a:spcPts val="0"/>
              </a:spcAft>
              <a:buClrTx/>
              <a:buSzPct val="120000"/>
              <a:buNone/>
            </a:pPr>
            <a:endParaRPr lang="zh-CN" altLang="en-US" sz="2000" b="1">
              <a:cs typeface="宋体" panose="02010600030101010101" pitchFamily="2" charset="-122"/>
            </a:endParaRPr>
          </a:p>
          <a:p>
            <a:pPr marL="0" indent="0" algn="l" defTabSz="914400" eaLnBrk="0" hangingPunct="0">
              <a:lnSpc>
                <a:spcPct val="130000"/>
              </a:lnSpc>
              <a:spcBef>
                <a:spcPts val="1200"/>
              </a:spcBef>
              <a:spcAft>
                <a:spcPts val="0"/>
              </a:spcAft>
              <a:buClrTx/>
              <a:buSzPct val="120000"/>
              <a:buNone/>
            </a:pPr>
            <a:r>
              <a:rPr lang="zh-CN" altLang="en-US" sz="2000" b="1">
                <a:cs typeface="宋体" panose="02010600030101010101" pitchFamily="2" charset="-122"/>
              </a:rPr>
              <a:t>例如：</a:t>
            </a:r>
            <a:r>
              <a:rPr lang="en-US" altLang="zh-CN" sz="2000" b="1">
                <a:cs typeface="宋体" panose="02010600030101010101" pitchFamily="2" charset="-122"/>
              </a:rPr>
              <a:t>对于数组 a[8] = </a:t>
            </a:r>
            <a:r>
              <a:rPr lang="en-US" altLang="zh-CN" sz="2000" b="1">
                <a:solidFill>
                  <a:schemeClr val="tx1"/>
                </a:solidFill>
                <a:cs typeface="宋体" panose="02010600030101010101" pitchFamily="2" charset="-122"/>
              </a:rPr>
              <a:t>{1,2,3,5,5,5,8,9}</a:t>
            </a:r>
            <a:endParaRPr lang="en-US" altLang="zh-CN" sz="2000" b="1">
              <a:solidFill>
                <a:schemeClr val="tx1"/>
              </a:solidFill>
              <a:cs typeface="宋体" panose="02010600030101010101" pitchFamily="2" charset="-122"/>
            </a:endParaRPr>
          </a:p>
          <a:p>
            <a:pPr marL="0" indent="0" algn="l" defTabSz="914400" eaLnBrk="0" hangingPunct="0">
              <a:lnSpc>
                <a:spcPct val="130000"/>
              </a:lnSpc>
              <a:spcBef>
                <a:spcPts val="1200"/>
              </a:spcBef>
              <a:spcAft>
                <a:spcPts val="0"/>
              </a:spcAft>
              <a:buClrTx/>
              <a:buSzPct val="120000"/>
              <a:buNone/>
            </a:pPr>
            <a:r>
              <a:rPr lang="zh-CN" altLang="en-US" sz="2000" b="1">
                <a:solidFill>
                  <a:schemeClr val="tx1"/>
                </a:solidFill>
                <a:cs typeface="宋体" panose="02010600030101010101" pitchFamily="2" charset="-122"/>
              </a:rPr>
              <a:t>找到第一个</a:t>
            </a:r>
            <a:r>
              <a:rPr lang="en-US" altLang="zh-CN" sz="2000" b="1">
                <a:solidFill>
                  <a:schemeClr val="tx1"/>
                </a:solidFill>
                <a:cs typeface="宋体" panose="02010600030101010101" pitchFamily="2" charset="-122"/>
              </a:rPr>
              <a:t>“≥5”</a:t>
            </a:r>
            <a:r>
              <a:rPr lang="zh-CN" altLang="en-US" sz="2000" b="1">
                <a:solidFill>
                  <a:schemeClr val="tx1"/>
                </a:solidFill>
                <a:cs typeface="宋体" panose="02010600030101010101" pitchFamily="2" charset="-122"/>
              </a:rPr>
              <a:t>的元素：</a:t>
            </a:r>
            <a:r>
              <a:rPr lang="en-US" altLang="zh-CN" sz="2000" b="1">
                <a:solidFill>
                  <a:schemeClr val="tx1"/>
                </a:solidFill>
                <a:cs typeface="宋体" panose="02010600030101010101" pitchFamily="2" charset="-122"/>
              </a:rPr>
              <a:t>			</a:t>
            </a:r>
            <a:r>
              <a:rPr lang="zh-CN" altLang="en-US" sz="2000" b="1">
                <a:solidFill>
                  <a:schemeClr val="tx1"/>
                </a:solidFill>
                <a:cs typeface="宋体" panose="02010600030101010101" pitchFamily="2" charset="-122"/>
              </a:rPr>
              <a:t>找到最后一个</a:t>
            </a:r>
            <a:r>
              <a:rPr lang="en-US" altLang="zh-CN" sz="2000" b="1">
                <a:solidFill>
                  <a:schemeClr val="tx1"/>
                </a:solidFill>
                <a:cs typeface="宋体" panose="02010600030101010101" pitchFamily="2" charset="-122"/>
              </a:rPr>
              <a:t>“</a:t>
            </a:r>
            <a:r>
              <a:rPr lang="zh-CN" altLang="en-US" sz="2000" b="1">
                <a:solidFill>
                  <a:schemeClr val="tx1"/>
                </a:solidFill>
                <a:cs typeface="宋体" panose="02010600030101010101" pitchFamily="2" charset="-122"/>
              </a:rPr>
              <a:t>＜</a:t>
            </a:r>
            <a:r>
              <a:rPr lang="en-US" altLang="zh-CN" sz="2000" b="1">
                <a:solidFill>
                  <a:schemeClr val="tx1"/>
                </a:solidFill>
                <a:cs typeface="宋体" panose="02010600030101010101" pitchFamily="2" charset="-122"/>
              </a:rPr>
              <a:t>5”</a:t>
            </a:r>
            <a:r>
              <a:rPr lang="zh-CN" altLang="en-US" sz="2000" b="1">
                <a:solidFill>
                  <a:schemeClr val="tx1"/>
                </a:solidFill>
                <a:cs typeface="宋体" panose="02010600030101010101" pitchFamily="2" charset="-122"/>
              </a:rPr>
              <a:t>的元素：</a:t>
            </a:r>
            <a:r>
              <a:rPr lang="en-US" altLang="zh-CN" sz="2000" b="1">
                <a:solidFill>
                  <a:srgbClr val="FF0000"/>
                </a:solidFill>
                <a:latin typeface="Consolas" panose="020B0609020204030204" pitchFamily="49" charset="0"/>
                <a:cs typeface="Consolas" panose="020B0609020204030204" pitchFamily="49" charset="0"/>
                <a:sym typeface="+mn-ea"/>
              </a:rPr>
              <a:t>	</a:t>
            </a:r>
            <a:endParaRPr lang="en-US" altLang="zh-CN" sz="2000" b="1">
              <a:solidFill>
                <a:srgbClr val="FF0000"/>
              </a:solidFill>
              <a:latin typeface="Consolas" panose="020B0609020204030204" pitchFamily="49" charset="0"/>
              <a:cs typeface="Consolas" panose="020B0609020204030204" pitchFamily="49" charset="0"/>
            </a:endParaRPr>
          </a:p>
          <a:p>
            <a:pPr marL="0" indent="0" algn="l" defTabSz="914400" eaLnBrk="0" hangingPunct="0">
              <a:lnSpc>
                <a:spcPct val="130000"/>
              </a:lnSpc>
              <a:spcBef>
                <a:spcPts val="1200"/>
              </a:spcBef>
              <a:spcAft>
                <a:spcPts val="0"/>
              </a:spcAft>
              <a:buClrTx/>
              <a:buSzPct val="120000"/>
              <a:buNone/>
            </a:pPr>
            <a:r>
              <a:rPr lang="zh-CN" altLang="en-US" sz="2000" b="1">
                <a:solidFill>
                  <a:schemeClr val="tx1"/>
                </a:solidFill>
                <a:cs typeface="宋体" panose="02010600030101010101" pitchFamily="2" charset="-122"/>
              </a:rPr>
              <a:t>找到第一个</a:t>
            </a:r>
            <a:r>
              <a:rPr lang="en-US" altLang="zh-CN" sz="2000" b="1">
                <a:solidFill>
                  <a:schemeClr val="tx1"/>
                </a:solidFill>
                <a:cs typeface="宋体" panose="02010600030101010101" pitchFamily="2" charset="-122"/>
              </a:rPr>
              <a:t>“</a:t>
            </a:r>
            <a:r>
              <a:rPr lang="zh-CN" altLang="en-US" sz="2000" b="1">
                <a:solidFill>
                  <a:schemeClr val="tx1"/>
                </a:solidFill>
                <a:cs typeface="宋体" panose="02010600030101010101" pitchFamily="2" charset="-122"/>
              </a:rPr>
              <a:t>＞</a:t>
            </a:r>
            <a:r>
              <a:rPr lang="en-US" altLang="zh-CN" sz="2000" b="1">
                <a:solidFill>
                  <a:schemeClr val="tx1"/>
                </a:solidFill>
                <a:cs typeface="宋体" panose="02010600030101010101" pitchFamily="2" charset="-122"/>
              </a:rPr>
              <a:t>5”</a:t>
            </a:r>
            <a:r>
              <a:rPr lang="zh-CN" altLang="en-US" sz="2000" b="1">
                <a:solidFill>
                  <a:schemeClr val="tx1"/>
                </a:solidFill>
                <a:cs typeface="宋体" panose="02010600030101010101" pitchFamily="2" charset="-122"/>
              </a:rPr>
              <a:t>的元素：</a:t>
            </a:r>
            <a:r>
              <a:rPr lang="en-US" altLang="zh-CN" sz="2000" b="1">
                <a:solidFill>
                  <a:srgbClr val="FF0000"/>
                </a:solidFill>
                <a:latin typeface="Consolas" panose="020B0609020204030204" pitchFamily="49" charset="0"/>
                <a:cs typeface="Consolas" panose="020B0609020204030204" pitchFamily="49" charset="0"/>
              </a:rPr>
              <a:t>		</a:t>
            </a:r>
            <a:r>
              <a:rPr lang="en-US" altLang="zh-CN" sz="2000" b="1">
                <a:solidFill>
                  <a:schemeClr val="tx1"/>
                </a:solidFill>
                <a:cs typeface="宋体" panose="02010600030101010101" pitchFamily="2" charset="-122"/>
              </a:rPr>
              <a:t>	</a:t>
            </a:r>
            <a:r>
              <a:rPr lang="zh-CN" altLang="en-US" sz="2000" b="1">
                <a:solidFill>
                  <a:schemeClr val="tx1"/>
                </a:solidFill>
                <a:cs typeface="宋体" panose="02010600030101010101" pitchFamily="2" charset="-122"/>
              </a:rPr>
              <a:t>找到最后一个</a:t>
            </a:r>
            <a:r>
              <a:rPr lang="en-US" altLang="zh-CN" sz="2000" b="1">
                <a:solidFill>
                  <a:schemeClr val="tx1"/>
                </a:solidFill>
                <a:cs typeface="宋体" panose="02010600030101010101" pitchFamily="2" charset="-122"/>
              </a:rPr>
              <a:t>“≤5”</a:t>
            </a:r>
            <a:r>
              <a:rPr lang="zh-CN" altLang="en-US" sz="2000" b="1">
                <a:solidFill>
                  <a:schemeClr val="tx1"/>
                </a:solidFill>
                <a:cs typeface="宋体" panose="02010600030101010101" pitchFamily="2" charset="-122"/>
              </a:rPr>
              <a:t>的元素：</a:t>
            </a:r>
            <a:r>
              <a:rPr lang="en-US" altLang="zh-CN" sz="2000" b="1">
                <a:solidFill>
                  <a:srgbClr val="FF0000"/>
                </a:solidFill>
                <a:latin typeface="Consolas" panose="020B0609020204030204" pitchFamily="49" charset="0"/>
                <a:cs typeface="Consolas" panose="020B0609020204030204" pitchFamily="49" charset="0"/>
                <a:sym typeface="+mn-ea"/>
              </a:rPr>
              <a:t>	</a:t>
            </a:r>
            <a:r>
              <a:rPr lang="en-US" altLang="zh-CN" sz="2000" b="1">
                <a:solidFill>
                  <a:schemeClr val="tx1"/>
                </a:solidFill>
                <a:cs typeface="宋体" panose="02010600030101010101" pitchFamily="2" charset="-122"/>
              </a:rPr>
              <a:t>		</a:t>
            </a:r>
            <a:endParaRPr lang="en-US" altLang="zh-CN" sz="2000" b="1">
              <a:solidFill>
                <a:schemeClr val="tx1"/>
              </a:solidFill>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fade">
                                      <p:cBhvr>
                                        <p:cTn id="15" dur="500"/>
                                        <p:tgtEl>
                                          <p:spTgt spid="163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387">
                                            <p:txEl>
                                              <p:pRg st="4" end="4"/>
                                            </p:txEl>
                                          </p:spTgt>
                                        </p:tgtEl>
                                        <p:attrNameLst>
                                          <p:attrName>style.visibility</p:attrName>
                                        </p:attrNameLst>
                                      </p:cBhvr>
                                      <p:to>
                                        <p:strVal val="visible"/>
                                      </p:to>
                                    </p:set>
                                    <p:animEffect transition="in" filter="fade">
                                      <p:cBhvr>
                                        <p:cTn id="20" dur="500"/>
                                        <p:tgtEl>
                                          <p:spTgt spid="1638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387">
                                            <p:txEl>
                                              <p:pRg st="5" end="5"/>
                                            </p:txEl>
                                          </p:spTgt>
                                        </p:tgtEl>
                                        <p:attrNameLst>
                                          <p:attrName>style.visibility</p:attrName>
                                        </p:attrNameLst>
                                      </p:cBhvr>
                                      <p:to>
                                        <p:strVal val="visible"/>
                                      </p:to>
                                    </p:set>
                                    <p:animEffect transition="in" filter="fade">
                                      <p:cBhvr>
                                        <p:cTn id="25" dur="500"/>
                                        <p:tgtEl>
                                          <p:spTgt spid="1638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87">
                                            <p:txEl>
                                              <p:pRg st="6" end="6"/>
                                            </p:txEl>
                                          </p:spTgt>
                                        </p:tgtEl>
                                        <p:attrNameLst>
                                          <p:attrName>style.visibility</p:attrName>
                                        </p:attrNameLst>
                                      </p:cBhvr>
                                      <p:to>
                                        <p:strVal val="visible"/>
                                      </p:to>
                                    </p:set>
                                    <p:animEffect transition="in" filter="fade">
                                      <p:cBhvr>
                                        <p:cTn id="28"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P spid="16387"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txBox="1">
            <a:spLocks noGrp="1"/>
          </p:cNvSpPr>
          <p:nvPr>
            <p:ph type="title" idx="4294967295"/>
          </p:nvPr>
        </p:nvSpPr>
        <p:spPr>
          <a:xfrm>
            <a:off x="504000" y="900000"/>
            <a:ext cx="9752330" cy="521970"/>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cs typeface="宋体" panose="02010600030101010101" pitchFamily="2" charset="-122"/>
                <a:sym typeface="+mn-ea"/>
              </a:rPr>
              <a:t>STL</a:t>
            </a:r>
            <a:r>
              <a:rPr lang="zh-CN" altLang="en-US" sz="2800" b="1" dirty="0" smtClean="0">
                <a:cs typeface="宋体" panose="02010600030101010101" pitchFamily="2" charset="-122"/>
                <a:sym typeface="+mn-ea"/>
              </a:rPr>
              <a:t>中的二分搜索</a:t>
            </a:r>
            <a:endParaRPr lang="zh-CN" altLang="en-US" sz="2800" b="1" dirty="0" smtClean="0">
              <a:cs typeface="宋体" panose="02010600030101010101" pitchFamily="2" charset="-122"/>
              <a:sym typeface="+mn-ea"/>
            </a:endParaRPr>
          </a:p>
        </p:txBody>
      </p:sp>
      <p:sp>
        <p:nvSpPr>
          <p:cNvPr id="16387" name="内容占位符 2"/>
          <p:cNvSpPr>
            <a:spLocks noGrp="1"/>
          </p:cNvSpPr>
          <p:nvPr>
            <p:ph idx="4294967295"/>
          </p:nvPr>
        </p:nvSpPr>
        <p:spPr>
          <a:xfrm>
            <a:off x="504190" y="1991360"/>
            <a:ext cx="11497945" cy="4050030"/>
          </a:xfrm>
        </p:spPr>
        <p:txBody>
          <a:bodyPr vert="horz" wrap="square" lIns="91440" tIns="45720" rIns="91440" bIns="45720" anchor="t" anchorCtr="0">
            <a:normAutofit lnSpcReduction="10000"/>
          </a:bodyPr>
          <a:p>
            <a:pPr marL="0" indent="0" algn="l" defTabSz="914400" eaLnBrk="0" hangingPunct="0">
              <a:lnSpc>
                <a:spcPct val="130000"/>
              </a:lnSpc>
              <a:spcBef>
                <a:spcPts val="1200"/>
              </a:spcBef>
              <a:spcAft>
                <a:spcPts val="0"/>
              </a:spcAft>
              <a:buClrTx/>
              <a:buSzPct val="120000"/>
              <a:buNone/>
            </a:pPr>
            <a:r>
              <a:rPr lang="en-US" altLang="zh-CN" sz="2000" b="1">
                <a:cs typeface="宋体" panose="02010600030101010101" pitchFamily="2" charset="-122"/>
              </a:rPr>
              <a:t>使用STL二分搜索时，需要保证数据有序</a:t>
            </a:r>
            <a:endParaRPr lang="en-US" altLang="zh-CN" sz="2000" b="1">
              <a:cs typeface="宋体" panose="02010600030101010101" pitchFamily="2" charset="-122"/>
            </a:endParaRPr>
          </a:p>
          <a:p>
            <a:pPr algn="l" defTabSz="914400" eaLnBrk="0" hangingPunct="0">
              <a:lnSpc>
                <a:spcPct val="130000"/>
              </a:lnSpc>
              <a:spcBef>
                <a:spcPts val="1200"/>
              </a:spcBef>
              <a:spcAft>
                <a:spcPts val="0"/>
              </a:spcAft>
              <a:buClrTx/>
              <a:buSzPct val="120000"/>
            </a:pPr>
            <a:r>
              <a:rPr lang="en-US" altLang="zh-CN" sz="2000" b="1">
                <a:solidFill>
                  <a:schemeClr val="tx1"/>
                </a:solidFill>
                <a:cs typeface="宋体" panose="02010600030101010101" pitchFamily="2" charset="-122"/>
              </a:rPr>
              <a:t>lower_bound(l, r, x) </a:t>
            </a:r>
            <a:r>
              <a:rPr lang="en-US" altLang="zh-CN" sz="2000" b="1">
                <a:cs typeface="宋体" panose="02010600030101010101" pitchFamily="2" charset="-122"/>
              </a:rPr>
              <a:t>函数返回大于等于 x 的最小的位置</a:t>
            </a:r>
            <a:endParaRPr lang="en-US" altLang="zh-CN" sz="2000" b="1">
              <a:cs typeface="宋体" panose="02010600030101010101" pitchFamily="2" charset="-122"/>
            </a:endParaRPr>
          </a:p>
          <a:p>
            <a:pPr algn="l" defTabSz="914400" eaLnBrk="0" hangingPunct="0">
              <a:lnSpc>
                <a:spcPct val="130000"/>
              </a:lnSpc>
              <a:spcBef>
                <a:spcPts val="1200"/>
              </a:spcBef>
              <a:spcAft>
                <a:spcPts val="0"/>
              </a:spcAft>
              <a:buClrTx/>
              <a:buSzPct val="120000"/>
              <a:buFont typeface="Arial" panose="020B0604020202020204" pitchFamily="34" charset="0"/>
              <a:buChar char="•"/>
            </a:pPr>
            <a:r>
              <a:rPr lang="en-US" altLang="zh-CN" sz="2000" b="1">
                <a:solidFill>
                  <a:schemeClr val="tx1"/>
                </a:solidFill>
                <a:cs typeface="宋体" panose="02010600030101010101" pitchFamily="2" charset="-122"/>
              </a:rPr>
              <a:t>upper_bound(l, r, x) </a:t>
            </a:r>
            <a:r>
              <a:rPr lang="en-US" altLang="zh-CN" sz="2000" b="1">
                <a:cs typeface="宋体" panose="02010600030101010101" pitchFamily="2" charset="-122"/>
              </a:rPr>
              <a:t>函数返回大于 x 的最小的位置</a:t>
            </a:r>
            <a:endParaRPr lang="en-US" altLang="zh-CN" sz="2000" b="1">
              <a:cs typeface="宋体" panose="02010600030101010101" pitchFamily="2" charset="-122"/>
            </a:endParaRPr>
          </a:p>
          <a:p>
            <a:pPr marL="0" indent="0" algn="l" defTabSz="914400" eaLnBrk="0" hangingPunct="0">
              <a:lnSpc>
                <a:spcPct val="130000"/>
              </a:lnSpc>
              <a:spcBef>
                <a:spcPts val="1200"/>
              </a:spcBef>
              <a:spcAft>
                <a:spcPts val="0"/>
              </a:spcAft>
              <a:buClrTx/>
              <a:buSzPct val="120000"/>
              <a:buNone/>
            </a:pPr>
            <a:endParaRPr lang="zh-CN" altLang="en-US" sz="2000" b="1">
              <a:cs typeface="宋体" panose="02010600030101010101" pitchFamily="2" charset="-122"/>
            </a:endParaRPr>
          </a:p>
          <a:p>
            <a:pPr marL="0" indent="0" algn="l" defTabSz="914400" eaLnBrk="0" hangingPunct="0">
              <a:lnSpc>
                <a:spcPct val="130000"/>
              </a:lnSpc>
              <a:spcBef>
                <a:spcPts val="1200"/>
              </a:spcBef>
              <a:spcAft>
                <a:spcPts val="0"/>
              </a:spcAft>
              <a:buClrTx/>
              <a:buSzPct val="120000"/>
              <a:buNone/>
            </a:pPr>
            <a:r>
              <a:rPr lang="zh-CN" altLang="en-US" sz="2000" b="1">
                <a:cs typeface="宋体" panose="02010600030101010101" pitchFamily="2" charset="-122"/>
              </a:rPr>
              <a:t>例如：</a:t>
            </a:r>
            <a:r>
              <a:rPr lang="en-US" altLang="zh-CN" sz="2000" b="1">
                <a:cs typeface="宋体" panose="02010600030101010101" pitchFamily="2" charset="-122"/>
              </a:rPr>
              <a:t>对于数组 a[8] = </a:t>
            </a:r>
            <a:r>
              <a:rPr lang="en-US" altLang="zh-CN" sz="2000" b="1">
                <a:solidFill>
                  <a:schemeClr val="tx1"/>
                </a:solidFill>
                <a:cs typeface="宋体" panose="02010600030101010101" pitchFamily="2" charset="-122"/>
              </a:rPr>
              <a:t>{1,2,3,5,5,5,8,9}</a:t>
            </a:r>
            <a:endParaRPr lang="en-US" altLang="zh-CN" sz="2000" b="1">
              <a:solidFill>
                <a:schemeClr val="tx1"/>
              </a:solidFill>
              <a:cs typeface="宋体" panose="02010600030101010101" pitchFamily="2" charset="-122"/>
            </a:endParaRPr>
          </a:p>
          <a:p>
            <a:pPr marL="0" indent="0" algn="l" defTabSz="914400" eaLnBrk="0" hangingPunct="0">
              <a:lnSpc>
                <a:spcPct val="130000"/>
              </a:lnSpc>
              <a:spcBef>
                <a:spcPts val="1200"/>
              </a:spcBef>
              <a:spcAft>
                <a:spcPts val="0"/>
              </a:spcAft>
              <a:buClrTx/>
              <a:buSzPct val="120000"/>
              <a:buNone/>
            </a:pPr>
            <a:r>
              <a:rPr lang="zh-CN" altLang="en-US" sz="2000" b="1">
                <a:solidFill>
                  <a:schemeClr val="tx1"/>
                </a:solidFill>
                <a:cs typeface="宋体" panose="02010600030101010101" pitchFamily="2" charset="-122"/>
              </a:rPr>
              <a:t>找到第一个</a:t>
            </a:r>
            <a:r>
              <a:rPr lang="en-US" altLang="zh-CN" sz="2000" b="1">
                <a:solidFill>
                  <a:schemeClr val="tx1"/>
                </a:solidFill>
                <a:cs typeface="宋体" panose="02010600030101010101" pitchFamily="2" charset="-122"/>
              </a:rPr>
              <a:t>“≥5”</a:t>
            </a:r>
            <a:r>
              <a:rPr lang="zh-CN" altLang="en-US" sz="2000" b="1">
                <a:solidFill>
                  <a:schemeClr val="tx1"/>
                </a:solidFill>
                <a:cs typeface="宋体" panose="02010600030101010101" pitchFamily="2" charset="-122"/>
              </a:rPr>
              <a:t>的元素：</a:t>
            </a:r>
            <a:r>
              <a:rPr lang="en-US" altLang="zh-CN" sz="2000" b="1">
                <a:solidFill>
                  <a:srgbClr val="FF0000"/>
                </a:solidFill>
                <a:latin typeface="Consolas" panose="020B0609020204030204" pitchFamily="49" charset="0"/>
                <a:cs typeface="Consolas" panose="020B0609020204030204" pitchFamily="49" charset="0"/>
              </a:rPr>
              <a:t>lower_bound()</a:t>
            </a:r>
            <a:r>
              <a:rPr lang="en-US" altLang="zh-CN" sz="2000" b="1">
                <a:solidFill>
                  <a:schemeClr val="tx1"/>
                </a:solidFill>
                <a:cs typeface="宋体" panose="02010600030101010101" pitchFamily="2" charset="-122"/>
              </a:rPr>
              <a:t>	</a:t>
            </a:r>
            <a:r>
              <a:rPr lang="zh-CN" altLang="en-US" sz="2000" b="1">
                <a:solidFill>
                  <a:schemeClr val="tx1"/>
                </a:solidFill>
                <a:cs typeface="宋体" panose="02010600030101010101" pitchFamily="2" charset="-122"/>
              </a:rPr>
              <a:t>找到最后一个</a:t>
            </a:r>
            <a:r>
              <a:rPr lang="en-US" altLang="zh-CN" sz="2000" b="1">
                <a:solidFill>
                  <a:schemeClr val="tx1"/>
                </a:solidFill>
                <a:cs typeface="宋体" panose="02010600030101010101" pitchFamily="2" charset="-122"/>
              </a:rPr>
              <a:t>“</a:t>
            </a:r>
            <a:r>
              <a:rPr lang="zh-CN" altLang="en-US" sz="2000" b="1">
                <a:solidFill>
                  <a:schemeClr val="tx1"/>
                </a:solidFill>
                <a:cs typeface="宋体" panose="02010600030101010101" pitchFamily="2" charset="-122"/>
              </a:rPr>
              <a:t>＜</a:t>
            </a:r>
            <a:r>
              <a:rPr lang="en-US" altLang="zh-CN" sz="2000" b="1">
                <a:solidFill>
                  <a:schemeClr val="tx1"/>
                </a:solidFill>
                <a:cs typeface="宋体" panose="02010600030101010101" pitchFamily="2" charset="-122"/>
              </a:rPr>
              <a:t>5”</a:t>
            </a:r>
            <a:r>
              <a:rPr lang="zh-CN" altLang="en-US" sz="2000" b="1">
                <a:solidFill>
                  <a:schemeClr val="tx1"/>
                </a:solidFill>
                <a:cs typeface="宋体" panose="02010600030101010101" pitchFamily="2" charset="-122"/>
              </a:rPr>
              <a:t>的元素：</a:t>
            </a:r>
            <a:r>
              <a:rPr lang="en-US" altLang="zh-CN" sz="2000" b="1">
                <a:solidFill>
                  <a:srgbClr val="FF0000"/>
                </a:solidFill>
                <a:latin typeface="Consolas" panose="020B0609020204030204" pitchFamily="49" charset="0"/>
                <a:cs typeface="Consolas" panose="020B0609020204030204" pitchFamily="49" charset="0"/>
                <a:sym typeface="+mn-ea"/>
              </a:rPr>
              <a:t>lower_bound()-1</a:t>
            </a:r>
            <a:endParaRPr lang="en-US" altLang="zh-CN" sz="2000" b="1">
              <a:solidFill>
                <a:srgbClr val="FF0000"/>
              </a:solidFill>
              <a:latin typeface="Consolas" panose="020B0609020204030204" pitchFamily="49" charset="0"/>
              <a:cs typeface="Consolas" panose="020B0609020204030204" pitchFamily="49" charset="0"/>
            </a:endParaRPr>
          </a:p>
          <a:p>
            <a:pPr marL="0" indent="0" algn="l" defTabSz="914400" eaLnBrk="0" hangingPunct="0">
              <a:lnSpc>
                <a:spcPct val="130000"/>
              </a:lnSpc>
              <a:spcBef>
                <a:spcPts val="1200"/>
              </a:spcBef>
              <a:spcAft>
                <a:spcPts val="0"/>
              </a:spcAft>
              <a:buClrTx/>
              <a:buSzPct val="120000"/>
              <a:buNone/>
            </a:pPr>
            <a:r>
              <a:rPr lang="zh-CN" altLang="en-US" sz="2000" b="1">
                <a:solidFill>
                  <a:schemeClr val="tx1"/>
                </a:solidFill>
                <a:cs typeface="宋体" panose="02010600030101010101" pitchFamily="2" charset="-122"/>
              </a:rPr>
              <a:t>找到第一个</a:t>
            </a:r>
            <a:r>
              <a:rPr lang="en-US" altLang="zh-CN" sz="2000" b="1">
                <a:solidFill>
                  <a:schemeClr val="tx1"/>
                </a:solidFill>
                <a:cs typeface="宋体" panose="02010600030101010101" pitchFamily="2" charset="-122"/>
              </a:rPr>
              <a:t>“</a:t>
            </a:r>
            <a:r>
              <a:rPr lang="zh-CN" altLang="en-US" sz="2000" b="1">
                <a:solidFill>
                  <a:schemeClr val="tx1"/>
                </a:solidFill>
                <a:cs typeface="宋体" panose="02010600030101010101" pitchFamily="2" charset="-122"/>
              </a:rPr>
              <a:t>＞</a:t>
            </a:r>
            <a:r>
              <a:rPr lang="en-US" altLang="zh-CN" sz="2000" b="1">
                <a:solidFill>
                  <a:schemeClr val="tx1"/>
                </a:solidFill>
                <a:cs typeface="宋体" panose="02010600030101010101" pitchFamily="2" charset="-122"/>
              </a:rPr>
              <a:t>5”</a:t>
            </a:r>
            <a:r>
              <a:rPr lang="zh-CN" altLang="en-US" sz="2000" b="1">
                <a:solidFill>
                  <a:schemeClr val="tx1"/>
                </a:solidFill>
                <a:cs typeface="宋体" panose="02010600030101010101" pitchFamily="2" charset="-122"/>
              </a:rPr>
              <a:t>的元素：</a:t>
            </a:r>
            <a:r>
              <a:rPr lang="en-US" altLang="zh-CN" sz="2000" b="1">
                <a:solidFill>
                  <a:srgbClr val="FF0000"/>
                </a:solidFill>
                <a:latin typeface="Consolas" panose="020B0609020204030204" pitchFamily="49" charset="0"/>
                <a:cs typeface="Consolas" panose="020B0609020204030204" pitchFamily="49" charset="0"/>
              </a:rPr>
              <a:t>upper_bound()</a:t>
            </a:r>
            <a:r>
              <a:rPr lang="en-US" altLang="zh-CN" sz="2000" b="1">
                <a:solidFill>
                  <a:schemeClr val="tx1"/>
                </a:solidFill>
                <a:cs typeface="宋体" panose="02010600030101010101" pitchFamily="2" charset="-122"/>
              </a:rPr>
              <a:t>	</a:t>
            </a:r>
            <a:r>
              <a:rPr lang="zh-CN" altLang="en-US" sz="2000" b="1">
                <a:solidFill>
                  <a:schemeClr val="tx1"/>
                </a:solidFill>
                <a:cs typeface="宋体" panose="02010600030101010101" pitchFamily="2" charset="-122"/>
              </a:rPr>
              <a:t>找到最后一个</a:t>
            </a:r>
            <a:r>
              <a:rPr lang="en-US" altLang="zh-CN" sz="2000" b="1">
                <a:solidFill>
                  <a:schemeClr val="tx1"/>
                </a:solidFill>
                <a:cs typeface="宋体" panose="02010600030101010101" pitchFamily="2" charset="-122"/>
              </a:rPr>
              <a:t>“≤5”</a:t>
            </a:r>
            <a:r>
              <a:rPr lang="zh-CN" altLang="en-US" sz="2000" b="1">
                <a:solidFill>
                  <a:schemeClr val="tx1"/>
                </a:solidFill>
                <a:cs typeface="宋体" panose="02010600030101010101" pitchFamily="2" charset="-122"/>
              </a:rPr>
              <a:t>的元素：</a:t>
            </a:r>
            <a:r>
              <a:rPr lang="en-US" altLang="zh-CN" sz="2000" b="1">
                <a:solidFill>
                  <a:srgbClr val="FF0000"/>
                </a:solidFill>
                <a:latin typeface="Consolas" panose="020B0609020204030204" pitchFamily="49" charset="0"/>
                <a:cs typeface="Consolas" panose="020B0609020204030204" pitchFamily="49" charset="0"/>
                <a:sym typeface="+mn-ea"/>
              </a:rPr>
              <a:t>upper_bound()-1</a:t>
            </a:r>
            <a:r>
              <a:rPr lang="en-US" altLang="zh-CN" sz="2000" b="1">
                <a:solidFill>
                  <a:schemeClr val="tx1"/>
                </a:solidFill>
                <a:cs typeface="宋体" panose="02010600030101010101" pitchFamily="2" charset="-122"/>
              </a:rPr>
              <a:t>		</a:t>
            </a:r>
            <a:endParaRPr lang="en-US" altLang="zh-CN" sz="2000" b="1">
              <a:solidFill>
                <a:schemeClr val="tx1"/>
              </a:solidFill>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308d2218-f2ea-493e-a933-96ccb306806c}"/>
</p:tagLst>
</file>

<file path=ppt/tags/tag2.xml><?xml version="1.0" encoding="utf-8"?>
<p:tagLst xmlns:p="http://schemas.openxmlformats.org/presentationml/2006/main">
  <p:tag name="KSO_WM_UNIT_TABLE_BEAUTIFY" val="smartTable{ad7d7258-4ba6-4417-8540-bb92dff89098}"/>
</p:tagLst>
</file>

<file path=ppt/tags/tag3.xml><?xml version="1.0" encoding="utf-8"?>
<p:tagLst xmlns:p="http://schemas.openxmlformats.org/presentationml/2006/main">
  <p:tag name="ISPRING_PRESENTATION_TITLE" val="PowerPoint 演示文稿"/>
  <p:tag name="COMMONDATA" val="eyJoZGlkIjoiNTI2MTIyY2QxZTRmOTZkOTRmN2U2YmEyYjc5OTI1NGEifQ=="/>
  <p:tag name="KSO_WPP_MARK_KEY" val="328c79b9-1312-4bf2-bfcf-9e50619c561f"/>
</p:tagLst>
</file>

<file path=ppt/theme/theme1.xml><?xml version="1.0" encoding="utf-8"?>
<a:theme xmlns:a="http://schemas.openxmlformats.org/drawingml/2006/main" name="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5356</Words>
  <Application>WPS 演示</Application>
  <PresentationFormat>自定义</PresentationFormat>
  <Paragraphs>451</Paragraphs>
  <Slides>31</Slides>
  <Notes>31</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1</vt:i4>
      </vt:variant>
      <vt:variant>
        <vt:lpstr>幻灯片标题</vt:lpstr>
      </vt:variant>
      <vt:variant>
        <vt:i4>31</vt:i4>
      </vt:variant>
    </vt:vector>
  </HeadingPairs>
  <TitlesOfParts>
    <vt:vector size="50" baseType="lpstr">
      <vt:lpstr>Arial</vt:lpstr>
      <vt:lpstr>宋体</vt:lpstr>
      <vt:lpstr>Wingdings</vt:lpstr>
      <vt:lpstr>兰米大黑</vt:lpstr>
      <vt:lpstr>微软雅黑</vt:lpstr>
      <vt:lpstr>方正黑体简体</vt:lpstr>
      <vt:lpstr>桃醉相思楷</vt:lpstr>
      <vt:lpstr>Wingdings 3</vt:lpstr>
      <vt:lpstr>幼圆</vt:lpstr>
      <vt:lpstr>Consolas</vt:lpstr>
      <vt:lpstr>楷体</vt:lpstr>
      <vt:lpstr>Constantia</vt:lpstr>
      <vt:lpstr>Arial Unicode MS</vt:lpstr>
      <vt:lpstr>等线</vt:lpstr>
      <vt:lpstr>Calibri</vt:lpstr>
      <vt:lpstr>烹饪 16x9</vt:lpstr>
      <vt:lpstr>1_烹饪 16x9</vt:lpstr>
      <vt:lpstr>2_烹饪 16x9</vt:lpstr>
      <vt:lpstr>Equation.DSMT4</vt:lpstr>
      <vt:lpstr>PowerPoint 演示文稿</vt:lpstr>
      <vt:lpstr>引例：猜数字</vt:lpstr>
      <vt:lpstr>从查找说起</vt:lpstr>
      <vt:lpstr>二分查找</vt:lpstr>
      <vt:lpstr>PowerPoint 演示文稿</vt:lpstr>
      <vt:lpstr>PowerPoint 演示文稿</vt:lpstr>
      <vt:lpstr>PowerPoint 演示文稿</vt:lpstr>
      <vt:lpstr>STL中的二分搜索</vt:lpstr>
      <vt:lpstr>STL中的二分搜索</vt:lpstr>
      <vt:lpstr>例1.求方程的根</vt:lpstr>
      <vt:lpstr>PowerPoint 演示文稿</vt:lpstr>
      <vt:lpstr>二分答案</vt:lpstr>
      <vt:lpstr>二分答案的基本框架</vt:lpstr>
      <vt:lpstr>二分答案的基本框架</vt:lpstr>
      <vt:lpstr>二分答案的简单应用</vt:lpstr>
      <vt:lpstr>例2.网线主管</vt:lpstr>
      <vt:lpstr>PowerPoint 演示文稿</vt:lpstr>
      <vt:lpstr>PowerPoint 演示文稿</vt:lpstr>
      <vt:lpstr>PowerPoint 演示文稿</vt:lpstr>
      <vt:lpstr>PowerPoint 演示文稿</vt:lpstr>
      <vt:lpstr>思考：</vt:lpstr>
      <vt:lpstr>PowerPoint 演示文稿</vt:lpstr>
      <vt:lpstr>例3.河中跳房子</vt:lpstr>
      <vt:lpstr>PowerPoint 演示文稿</vt:lpstr>
      <vt:lpstr>PowerPoint 演示文稿</vt:lpstr>
      <vt:lpstr>PowerPoint 演示文稿</vt:lpstr>
      <vt:lpstr>PowerPoint 演示文稿</vt:lpstr>
      <vt:lpstr>尝试填空</vt:lpstr>
      <vt:lpstr>参考程序</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孤鹜1426493193</cp:lastModifiedBy>
  <cp:revision>719</cp:revision>
  <dcterms:created xsi:type="dcterms:W3CDTF">2017-07-18T10:15:00Z</dcterms:created>
  <dcterms:modified xsi:type="dcterms:W3CDTF">2023-06-12T06:51:24Z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23F00E254E2C47E5B1B6AB0301F1CBCA</vt:lpwstr>
  </property>
</Properties>
</file>