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3" r:id="rId4"/>
  </p:sldMasterIdLst>
  <p:notesMasterIdLst>
    <p:notesMasterId r:id="rId6"/>
  </p:notesMasterIdLst>
  <p:handoutMasterIdLst>
    <p:handoutMasterId r:id="rId43"/>
  </p:handoutMasterIdLst>
  <p:sldIdLst>
    <p:sldId id="256" r:id="rId5"/>
    <p:sldId id="762" r:id="rId7"/>
    <p:sldId id="955" r:id="rId8"/>
    <p:sldId id="893" r:id="rId9"/>
    <p:sldId id="894" r:id="rId10"/>
    <p:sldId id="895" r:id="rId11"/>
    <p:sldId id="896" r:id="rId12"/>
    <p:sldId id="897" r:id="rId13"/>
    <p:sldId id="898" r:id="rId14"/>
    <p:sldId id="926" r:id="rId15"/>
    <p:sldId id="899" r:id="rId16"/>
    <p:sldId id="927" r:id="rId17"/>
    <p:sldId id="928" r:id="rId18"/>
    <p:sldId id="929" r:id="rId19"/>
    <p:sldId id="930" r:id="rId20"/>
    <p:sldId id="931" r:id="rId21"/>
    <p:sldId id="934" r:id="rId22"/>
    <p:sldId id="932" r:id="rId23"/>
    <p:sldId id="935" r:id="rId24"/>
    <p:sldId id="936" r:id="rId25"/>
    <p:sldId id="937" r:id="rId26"/>
    <p:sldId id="938" r:id="rId27"/>
    <p:sldId id="940" r:id="rId28"/>
    <p:sldId id="939" r:id="rId29"/>
    <p:sldId id="942" r:id="rId30"/>
    <p:sldId id="943" r:id="rId31"/>
    <p:sldId id="944" r:id="rId32"/>
    <p:sldId id="945" r:id="rId33"/>
    <p:sldId id="946" r:id="rId34"/>
    <p:sldId id="947" r:id="rId35"/>
    <p:sldId id="948" r:id="rId36"/>
    <p:sldId id="949" r:id="rId37"/>
    <p:sldId id="950" r:id="rId38"/>
    <p:sldId id="951" r:id="rId39"/>
    <p:sldId id="952" r:id="rId40"/>
    <p:sldId id="953" r:id="rId41"/>
    <p:sldId id="370" r:id="rId42"/>
  </p:sldIdLst>
  <p:sldSz cx="12190095"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7" userDrawn="1">
          <p15:clr>
            <a:srgbClr val="A4A3A4"/>
          </p15:clr>
        </p15:guide>
        <p15:guide id="3" orient="horz" pos="3067" userDrawn="1">
          <p15:clr>
            <a:srgbClr val="A4A3A4"/>
          </p15:clr>
        </p15:guide>
        <p15:guide id="4" pos="6561" userDrawn="1">
          <p15:clr>
            <a:srgbClr val="A4A3A4"/>
          </p15:clr>
        </p15:guide>
        <p15:guide id="5" pos="573" userDrawn="1">
          <p15:clr>
            <a:srgbClr val="A4A3A4"/>
          </p15:clr>
        </p15:guide>
        <p15:guide id="6" orient="horz" pos="3691" userDrawn="1">
          <p15:clr>
            <a:srgbClr val="A4A3A4"/>
          </p15:clr>
        </p15:guide>
        <p15:guide id="7" pos="4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D71AA"/>
    <a:srgbClr val="4680A3"/>
    <a:srgbClr val="0766D4"/>
    <a:srgbClr val="3F506C"/>
    <a:srgbClr val="4681A3"/>
    <a:srgbClr val="9BBB59"/>
    <a:srgbClr val="F05425"/>
    <a:srgbClr val="36B2E6"/>
    <a:srgbClr val="FF006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15" d="100"/>
          <a:sy n="115" d="100"/>
        </p:scale>
        <p:origin x="396" y="84"/>
      </p:cViewPr>
      <p:guideLst>
        <p:guide orient="horz" pos="1536"/>
        <p:guide pos="317"/>
        <p:guide orient="horz" pos="3067"/>
        <p:guide pos="6561"/>
        <p:guide pos="573"/>
        <p:guide orient="horz" pos="3691"/>
        <p:guide pos="4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tags" Target="tags/tag329.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3999A-0D55-4456-A493-BC0CB54857A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圆角矩形 1"/>
          <p:cNvSpPr/>
          <p:nvPr userDrawn="1"/>
        </p:nvSpPr>
        <p:spPr>
          <a:xfrm>
            <a:off x="262255" y="1344295"/>
            <a:ext cx="11664950" cy="4532630"/>
          </a:xfrm>
          <a:prstGeom prst="roundRect">
            <a:avLst>
              <a:gd name="adj" fmla="val 5263"/>
            </a:avLst>
          </a:prstGeom>
          <a:noFill/>
          <a:ln w="57150">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标题 1"/>
          <p:cNvSpPr>
            <a:spLocks noGrp="1"/>
          </p:cNvSpPr>
          <p:nvPr>
            <p:ph type="title" idx="4294967295" hasCustomPrompt="1"/>
          </p:nvPr>
        </p:nvSpPr>
        <p:spPr>
          <a:xfrm>
            <a:off x="504000" y="1152635"/>
            <a:ext cx="7200000" cy="720000"/>
          </a:xfrm>
        </p:spPr>
        <p:txBody>
          <a:bodyPr vert="horz" lIns="121899" tIns="60949" rIns="121899" bIns="60949" rtlCol="0" anchor="t" anchorCtr="0">
            <a:normAutofit/>
          </a:bodyPr>
          <a:p>
            <a:pPr lvl="0" algn="l">
              <a:buClrTx/>
              <a:buSzTx/>
              <a:buFontTx/>
            </a:pP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58356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11811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21985" cy="49149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2022年江苏省C++编程爱好者交流活动</a:t>
            </a:r>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jpeg"/><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jpeg"/><Relationship Id="rId2" Type="http://schemas.openxmlformats.org/officeDocument/2006/relationships/tags" Target="../tags/tag1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5.jpeg"/><Relationship Id="rId6" Type="http://schemas.openxmlformats.org/officeDocument/2006/relationships/tags" Target="../tags/tag17.xml"/><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jpeg"/><Relationship Id="rId2" Type="http://schemas.openxmlformats.org/officeDocument/2006/relationships/tags" Target="../tags/tag1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3" Type="http://schemas.openxmlformats.org/officeDocument/2006/relationships/slideLayout" Target="../slideLayouts/slideLayout3.xml"/><Relationship Id="rId32" Type="http://schemas.openxmlformats.org/officeDocument/2006/relationships/tags" Target="../tags/tag50.xml"/><Relationship Id="rId31" Type="http://schemas.openxmlformats.org/officeDocument/2006/relationships/tags" Target="../tags/tag49.xml"/><Relationship Id="rId30" Type="http://schemas.openxmlformats.org/officeDocument/2006/relationships/tags" Target="../tags/tag48.xml"/><Relationship Id="rId3" Type="http://schemas.openxmlformats.org/officeDocument/2006/relationships/image" Target="../media/image5.jpeg"/><Relationship Id="rId29" Type="http://schemas.openxmlformats.org/officeDocument/2006/relationships/tags" Target="../tags/tag47.xml"/><Relationship Id="rId28" Type="http://schemas.openxmlformats.org/officeDocument/2006/relationships/tags" Target="../tags/tag46.xml"/><Relationship Id="rId27" Type="http://schemas.openxmlformats.org/officeDocument/2006/relationships/tags" Target="../tags/tag45.xml"/><Relationship Id="rId26" Type="http://schemas.openxmlformats.org/officeDocument/2006/relationships/tags" Target="../tags/tag44.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1.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5.jpeg"/><Relationship Id="rId23" Type="http://schemas.openxmlformats.org/officeDocument/2006/relationships/slideLayout" Target="../slideLayouts/slideLayout3.xml"/><Relationship Id="rId22" Type="http://schemas.openxmlformats.org/officeDocument/2006/relationships/tags" Target="../tags/tag71.xml"/><Relationship Id="rId21" Type="http://schemas.openxmlformats.org/officeDocument/2006/relationships/tags" Target="../tags/tag70.xml"/><Relationship Id="rId20" Type="http://schemas.openxmlformats.org/officeDocument/2006/relationships/tags" Target="../tags/tag69.xml"/><Relationship Id="rId2" Type="http://schemas.openxmlformats.org/officeDocument/2006/relationships/tags" Target="../tags/tag52.xml"/><Relationship Id="rId19" Type="http://schemas.openxmlformats.org/officeDocument/2006/relationships/tags" Target="../tags/tag68.xml"/><Relationship Id="rId18" Type="http://schemas.openxmlformats.org/officeDocument/2006/relationships/tags" Target="../tags/tag67.xml"/><Relationship Id="rId17" Type="http://schemas.openxmlformats.org/officeDocument/2006/relationships/tags" Target="../tags/tag66.xml"/><Relationship Id="rId16" Type="http://schemas.openxmlformats.org/officeDocument/2006/relationships/tags" Target="../tags/tag65.xml"/><Relationship Id="rId15" Type="http://schemas.openxmlformats.org/officeDocument/2006/relationships/tags" Target="../tags/tag64.xml"/><Relationship Id="rId14" Type="http://schemas.openxmlformats.org/officeDocument/2006/relationships/tags" Target="../tags/tag63.xml"/><Relationship Id="rId13" Type="http://schemas.openxmlformats.org/officeDocument/2006/relationships/tags" Target="../tags/tag62.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5.jpeg"/><Relationship Id="rId24" Type="http://schemas.openxmlformats.org/officeDocument/2006/relationships/slideLayout" Target="../slideLayouts/slideLayout3.xml"/><Relationship Id="rId23" Type="http://schemas.openxmlformats.org/officeDocument/2006/relationships/tags" Target="../tags/tag93.xml"/><Relationship Id="rId22" Type="http://schemas.openxmlformats.org/officeDocument/2006/relationships/tags" Target="../tags/tag92.xml"/><Relationship Id="rId21" Type="http://schemas.openxmlformats.org/officeDocument/2006/relationships/tags" Target="../tags/tag91.xml"/><Relationship Id="rId20" Type="http://schemas.openxmlformats.org/officeDocument/2006/relationships/tags" Target="../tags/tag90.xml"/><Relationship Id="rId2" Type="http://schemas.openxmlformats.org/officeDocument/2006/relationships/tags" Target="../tags/tag73.xml"/><Relationship Id="rId19" Type="http://schemas.openxmlformats.org/officeDocument/2006/relationships/tags" Target="../tags/tag89.xml"/><Relationship Id="rId18" Type="http://schemas.openxmlformats.org/officeDocument/2006/relationships/tags" Target="../tags/tag88.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96.xml"/><Relationship Id="rId3" Type="http://schemas.openxmlformats.org/officeDocument/2006/relationships/image" Target="../media/image5.jpeg"/><Relationship Id="rId2" Type="http://schemas.openxmlformats.org/officeDocument/2006/relationships/tags" Target="../tags/tag95.xml"/><Relationship Id="rId1" Type="http://schemas.openxmlformats.org/officeDocument/2006/relationships/tags" Target="../tags/tag9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tags" Target="../tags/tag98.xml"/><Relationship Id="rId1" Type="http://schemas.openxmlformats.org/officeDocument/2006/relationships/tags" Target="../tags/tag9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tags" Target="../tags/tag100.xml"/><Relationship Id="rId1" Type="http://schemas.openxmlformats.org/officeDocument/2006/relationships/tags" Target="../tags/tag99.xml"/></Relationships>
</file>

<file path=ppt/slides/_rels/slide21.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8.png"/><Relationship Id="rId2" Type="http://schemas.openxmlformats.org/officeDocument/2006/relationships/tags" Target="../tags/tag102.xml"/><Relationship Id="rId17" Type="http://schemas.openxmlformats.org/officeDocument/2006/relationships/slideLayout" Target="../slideLayouts/slideLayout3.xml"/><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1.xml"/></Relationships>
</file>

<file path=ppt/slides/_rels/slide22.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8.png"/><Relationship Id="rId2" Type="http://schemas.openxmlformats.org/officeDocument/2006/relationships/tags" Target="../tags/tag117.xml"/><Relationship Id="rId18" Type="http://schemas.openxmlformats.org/officeDocument/2006/relationships/slideLayout" Target="../slideLayouts/slideLayout3.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6.xml"/></Relationships>
</file>

<file path=ppt/slides/_rels/slide23.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8.png"/><Relationship Id="rId2" Type="http://schemas.openxmlformats.org/officeDocument/2006/relationships/tags" Target="../tags/tag133.xml"/><Relationship Id="rId19" Type="http://schemas.openxmlformats.org/officeDocument/2006/relationships/slideLayout" Target="../slideLayouts/slideLayout3.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2.xml"/></Relationships>
</file>

<file path=ppt/slides/_rels/slide24.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image" Target="../media/image8.png"/><Relationship Id="rId20" Type="http://schemas.openxmlformats.org/officeDocument/2006/relationships/slideLayout" Target="../slideLayouts/slideLayout3.xml"/><Relationship Id="rId2" Type="http://schemas.openxmlformats.org/officeDocument/2006/relationships/tags" Target="../tags/tag150.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9.xml"/></Relationships>
</file>

<file path=ppt/slides/_rels/slide25.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image" Target="../media/image8.png"/><Relationship Id="rId21" Type="http://schemas.openxmlformats.org/officeDocument/2006/relationships/slideLayout" Target="../slideLayouts/slideLayout3.xml"/><Relationship Id="rId20" Type="http://schemas.openxmlformats.org/officeDocument/2006/relationships/tags" Target="../tags/tag185.xml"/><Relationship Id="rId2" Type="http://schemas.openxmlformats.org/officeDocument/2006/relationships/tags" Target="../tags/tag168.xml"/><Relationship Id="rId19" Type="http://schemas.openxmlformats.org/officeDocument/2006/relationships/tags" Target="../tags/tag184.xml"/><Relationship Id="rId18" Type="http://schemas.openxmlformats.org/officeDocument/2006/relationships/tags" Target="../tags/tag183.xml"/><Relationship Id="rId17" Type="http://schemas.openxmlformats.org/officeDocument/2006/relationships/tags" Target="../tags/tag182.xml"/><Relationship Id="rId16" Type="http://schemas.openxmlformats.org/officeDocument/2006/relationships/tags" Target="../tags/tag18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tags" Target="../tags/tag167.xml"/></Relationships>
</file>

<file path=ppt/slides/_rels/slide26.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image" Target="../media/image8.png"/><Relationship Id="rId2" Type="http://schemas.openxmlformats.org/officeDocument/2006/relationships/tags" Target="../tags/tag187.xml"/><Relationship Id="rId17" Type="http://schemas.openxmlformats.org/officeDocument/2006/relationships/slideLayout" Target="../slideLayouts/slideLayout3.xml"/><Relationship Id="rId16" Type="http://schemas.openxmlformats.org/officeDocument/2006/relationships/tags" Target="../tags/tag200.xml"/><Relationship Id="rId15" Type="http://schemas.openxmlformats.org/officeDocument/2006/relationships/tags" Target="../tags/tag199.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6.xml"/></Relationships>
</file>

<file path=ppt/slides/_rels/slide27.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image" Target="../media/image8.png"/><Relationship Id="rId2" Type="http://schemas.openxmlformats.org/officeDocument/2006/relationships/tags" Target="../tags/tag202.xml"/><Relationship Id="rId18" Type="http://schemas.openxmlformats.org/officeDocument/2006/relationships/slideLayout" Target="../slideLayouts/slideLayout3.xml"/><Relationship Id="rId17" Type="http://schemas.openxmlformats.org/officeDocument/2006/relationships/tags" Target="../tags/tag216.xml"/><Relationship Id="rId16" Type="http://schemas.openxmlformats.org/officeDocument/2006/relationships/tags" Target="../tags/tag215.xml"/><Relationship Id="rId15" Type="http://schemas.openxmlformats.org/officeDocument/2006/relationships/tags" Target="../tags/tag214.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1.xml"/></Relationships>
</file>

<file path=ppt/slides/_rels/slide28.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image" Target="../media/image8.png"/><Relationship Id="rId2" Type="http://schemas.openxmlformats.org/officeDocument/2006/relationships/tags" Target="../tags/tag218.xml"/><Relationship Id="rId19" Type="http://schemas.openxmlformats.org/officeDocument/2006/relationships/slideLayout" Target="../slideLayouts/slideLayout3.xml"/><Relationship Id="rId18" Type="http://schemas.openxmlformats.org/officeDocument/2006/relationships/tags" Target="../tags/tag233.xml"/><Relationship Id="rId17" Type="http://schemas.openxmlformats.org/officeDocument/2006/relationships/tags" Target="../tags/tag232.xml"/><Relationship Id="rId16" Type="http://schemas.openxmlformats.org/officeDocument/2006/relationships/tags" Target="../tags/tag231.xml"/><Relationship Id="rId15" Type="http://schemas.openxmlformats.org/officeDocument/2006/relationships/tags" Target="../tags/tag230.xml"/><Relationship Id="rId14" Type="http://schemas.openxmlformats.org/officeDocument/2006/relationships/tags" Target="../tags/tag229.xml"/><Relationship Id="rId13" Type="http://schemas.openxmlformats.org/officeDocument/2006/relationships/tags" Target="../tags/tag228.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tags" Target="../tags/tag217.xml"/></Relationships>
</file>

<file path=ppt/slides/_rels/slide29.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image" Target="../media/image8.png"/><Relationship Id="rId20" Type="http://schemas.openxmlformats.org/officeDocument/2006/relationships/slideLayout" Target="../slideLayouts/slideLayout3.xml"/><Relationship Id="rId2" Type="http://schemas.openxmlformats.org/officeDocument/2006/relationships/tags" Target="../tags/tag235.xml"/><Relationship Id="rId19" Type="http://schemas.openxmlformats.org/officeDocument/2006/relationships/tags" Target="../tags/tag251.xml"/><Relationship Id="rId18" Type="http://schemas.openxmlformats.org/officeDocument/2006/relationships/tags" Target="../tags/tag250.xml"/><Relationship Id="rId17" Type="http://schemas.openxmlformats.org/officeDocument/2006/relationships/tags" Target="../tags/tag249.xml"/><Relationship Id="rId16" Type="http://schemas.openxmlformats.org/officeDocument/2006/relationships/tags" Target="../tags/tag248.xml"/><Relationship Id="rId15" Type="http://schemas.openxmlformats.org/officeDocument/2006/relationships/tags" Target="../tags/tag247.xml"/><Relationship Id="rId14" Type="http://schemas.openxmlformats.org/officeDocument/2006/relationships/tags" Target="../tags/tag246.xml"/><Relationship Id="rId13" Type="http://schemas.openxmlformats.org/officeDocument/2006/relationships/tags" Target="../tags/tag245.xml"/><Relationship Id="rId12" Type="http://schemas.openxmlformats.org/officeDocument/2006/relationships/tags" Target="../tags/tag244.xml"/><Relationship Id="rId11" Type="http://schemas.openxmlformats.org/officeDocument/2006/relationships/tags" Target="../tags/tag243.xml"/><Relationship Id="rId10" Type="http://schemas.openxmlformats.org/officeDocument/2006/relationships/tags" Target="../tags/tag242.xml"/><Relationship Id="rId1" Type="http://schemas.openxmlformats.org/officeDocument/2006/relationships/tags" Target="../tags/tag2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image" Target="../media/image8.png"/><Relationship Id="rId21" Type="http://schemas.openxmlformats.org/officeDocument/2006/relationships/slideLayout" Target="../slideLayouts/slideLayout3.xml"/><Relationship Id="rId20" Type="http://schemas.openxmlformats.org/officeDocument/2006/relationships/tags" Target="../tags/tag270.xml"/><Relationship Id="rId2" Type="http://schemas.openxmlformats.org/officeDocument/2006/relationships/tags" Target="../tags/tag253.xml"/><Relationship Id="rId19" Type="http://schemas.openxmlformats.org/officeDocument/2006/relationships/tags" Target="../tags/tag269.xml"/><Relationship Id="rId18" Type="http://schemas.openxmlformats.org/officeDocument/2006/relationships/tags" Target="../tags/tag268.xml"/><Relationship Id="rId17" Type="http://schemas.openxmlformats.org/officeDocument/2006/relationships/tags" Target="../tags/tag267.xml"/><Relationship Id="rId16" Type="http://schemas.openxmlformats.org/officeDocument/2006/relationships/tags" Target="../tags/tag266.xml"/><Relationship Id="rId15" Type="http://schemas.openxmlformats.org/officeDocument/2006/relationships/tags" Target="../tags/tag265.xml"/><Relationship Id="rId14" Type="http://schemas.openxmlformats.org/officeDocument/2006/relationships/tags" Target="../tags/tag264.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2.xml"/></Relationships>
</file>

<file path=ppt/slides/_rels/slide31.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image" Target="../media/image8.png"/><Relationship Id="rId2" Type="http://schemas.openxmlformats.org/officeDocument/2006/relationships/tags" Target="../tags/tag272.xml"/><Relationship Id="rId18" Type="http://schemas.openxmlformats.org/officeDocument/2006/relationships/slideLayout" Target="../slideLayouts/slideLayout3.xml"/><Relationship Id="rId17" Type="http://schemas.openxmlformats.org/officeDocument/2006/relationships/tags" Target="../tags/tag286.xml"/><Relationship Id="rId16" Type="http://schemas.openxmlformats.org/officeDocument/2006/relationships/tags" Target="../tags/tag285.xml"/><Relationship Id="rId15" Type="http://schemas.openxmlformats.org/officeDocument/2006/relationships/tags" Target="../tags/tag284.xml"/><Relationship Id="rId14" Type="http://schemas.openxmlformats.org/officeDocument/2006/relationships/tags" Target="../tags/tag283.xml"/><Relationship Id="rId13" Type="http://schemas.openxmlformats.org/officeDocument/2006/relationships/tags" Target="../tags/tag282.xml"/><Relationship Id="rId12" Type="http://schemas.openxmlformats.org/officeDocument/2006/relationships/tags" Target="../tags/tag281.xml"/><Relationship Id="rId11" Type="http://schemas.openxmlformats.org/officeDocument/2006/relationships/tags" Target="../tags/tag280.xml"/><Relationship Id="rId10" Type="http://schemas.openxmlformats.org/officeDocument/2006/relationships/tags" Target="../tags/tag279.xml"/><Relationship Id="rId1" Type="http://schemas.openxmlformats.org/officeDocument/2006/relationships/tags" Target="../tags/tag271.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tags" Target="../tags/tag288.xml"/><Relationship Id="rId1" Type="http://schemas.openxmlformats.org/officeDocument/2006/relationships/tags" Target="../tags/tag287.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tags" Target="../tags/tag290.xml"/><Relationship Id="rId1" Type="http://schemas.openxmlformats.org/officeDocument/2006/relationships/tags" Target="../tags/tag289.xml"/></Relationships>
</file>

<file path=ppt/slides/_rels/slide34.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image" Target="../media/image9.png"/><Relationship Id="rId2" Type="http://schemas.openxmlformats.org/officeDocument/2006/relationships/tags" Target="../tags/tag292.xml"/><Relationship Id="rId17" Type="http://schemas.openxmlformats.org/officeDocument/2006/relationships/slideLayout" Target="../slideLayouts/slideLayout3.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1.xml"/></Relationships>
</file>

<file path=ppt/slides/_rels/slide35.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tags" Target="../tags/tag312.xml"/><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image" Target="../media/image9.png"/><Relationship Id="rId24" Type="http://schemas.openxmlformats.org/officeDocument/2006/relationships/slideLayout" Target="../slideLayouts/slideLayout3.xml"/><Relationship Id="rId23" Type="http://schemas.openxmlformats.org/officeDocument/2006/relationships/tags" Target="../tags/tag327.xml"/><Relationship Id="rId22" Type="http://schemas.openxmlformats.org/officeDocument/2006/relationships/tags" Target="../tags/tag326.xml"/><Relationship Id="rId21" Type="http://schemas.openxmlformats.org/officeDocument/2006/relationships/tags" Target="../tags/tag325.xml"/><Relationship Id="rId20" Type="http://schemas.openxmlformats.org/officeDocument/2006/relationships/tags" Target="../tags/tag324.xml"/><Relationship Id="rId2" Type="http://schemas.openxmlformats.org/officeDocument/2006/relationships/tags" Target="../tags/tag307.xml"/><Relationship Id="rId19" Type="http://schemas.openxmlformats.org/officeDocument/2006/relationships/tags" Target="../tags/tag323.xml"/><Relationship Id="rId18" Type="http://schemas.openxmlformats.org/officeDocument/2006/relationships/tags" Target="../tags/tag322.xml"/><Relationship Id="rId17" Type="http://schemas.openxmlformats.org/officeDocument/2006/relationships/tags" Target="../tags/tag321.xml"/><Relationship Id="rId16" Type="http://schemas.openxmlformats.org/officeDocument/2006/relationships/tags" Target="../tags/tag320.xml"/><Relationship Id="rId15" Type="http://schemas.openxmlformats.org/officeDocument/2006/relationships/tags" Target="../tags/tag319.xml"/><Relationship Id="rId14" Type="http://schemas.openxmlformats.org/officeDocument/2006/relationships/tags" Target="../tags/tag318.xml"/><Relationship Id="rId13" Type="http://schemas.openxmlformats.org/officeDocument/2006/relationships/tags" Target="../tags/tag317.xml"/><Relationship Id="rId12" Type="http://schemas.openxmlformats.org/officeDocument/2006/relationships/tags" Target="../tags/tag316.xml"/><Relationship Id="rId11" Type="http://schemas.openxmlformats.org/officeDocument/2006/relationships/tags" Target="../tags/tag315.xml"/><Relationship Id="rId10" Type="http://schemas.openxmlformats.org/officeDocument/2006/relationships/tags" Target="../tags/tag314.xml"/><Relationship Id="rId1" Type="http://schemas.openxmlformats.org/officeDocument/2006/relationships/tags" Target="../tags/tag30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7" name="文本框 6" descr="7b0a20202020227461726765744d6f64756c65223a202270726f636573734f6e6c696e65466f6e7473220a7d0a"/>
          <p:cNvSpPr txBox="1"/>
          <p:nvPr/>
        </p:nvSpPr>
        <p:spPr>
          <a:xfrm>
            <a:off x="2999105" y="4004310"/>
            <a:ext cx="5458460" cy="1198880"/>
          </a:xfrm>
          <a:prstGeom prst="rect">
            <a:avLst/>
          </a:prstGeom>
          <a:noFill/>
        </p:spPr>
        <p:txBody>
          <a:bodyPr wrap="square" rtlCol="0">
            <a:spAutoFit/>
          </a:bodyPr>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主</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讲：</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江苏省镇江第一中学</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马骋</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时</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2023</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7</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月</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5</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日</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p:txBody>
      </p:sp>
      <p:sp>
        <p:nvSpPr>
          <p:cNvPr id="4" name="矩形 3"/>
          <p:cNvSpPr/>
          <p:nvPr/>
        </p:nvSpPr>
        <p:spPr>
          <a:xfrm>
            <a:off x="2854960" y="2016760"/>
            <a:ext cx="5828665" cy="1198880"/>
          </a:xfrm>
          <a:prstGeom prst="rect">
            <a:avLst/>
          </a:prstGeom>
        </p:spPr>
        <p:txBody>
          <a:bodyPr wrap="square">
            <a:spAutoFit/>
          </a:bodyPr>
          <a:p>
            <a:pPr algn="dist"/>
            <a:r>
              <a:rPr lang="en-US" altLang="zh-CN"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 </a:t>
            </a:r>
            <a:r>
              <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贪心算法</a:t>
            </a:r>
            <a:endPar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160000"/>
            <a:ext cx="10848340" cy="3176905"/>
          </a:xfrm>
        </p:spPr>
        <p:txBody>
          <a:bodyPr vert="horz" wrap="square" lIns="91440" tIns="45720" rIns="91440" bIns="45720" rtlCol="0" anchor="t" anchorCtr="0">
            <a:noAutofit/>
          </a:bodyPr>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小涵很喜欢电脑游戏，这些天他正在玩一个叫做</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三国</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的游戏。</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在游戏中，小涵和计算机各执一方，组建各自的军队进行对战。游戏中共有</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位武将（</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为偶数且不小于</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任意两个武将之间有一个“默契值”，表示若此两位武将作为一对组合作战时，该组合的威力有多大。游戏开始前，所有武将都是自由的（称为自由武将，一旦某个自由武将被选中作为某方军队的一员，那么他就不再是自由武将</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了），换句话说，所谓的自由武将不属于任何一方。</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272" name="Picture 2" descr="http://img2.imgtn.bdimg.com/it/u=986036024,2941713750&amp;fm=21&amp;gp=0.jpg"/>
          <p:cNvPicPr>
            <a:picLocks noChangeAspect="1"/>
          </p:cNvPicPr>
          <p:nvPr/>
        </p:nvPicPr>
        <p:blipFill>
          <a:blip r:embed="rId1">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sp>
        <p:nvSpPr>
          <p:cNvPr id="5122" name="标题 1"/>
          <p:cNvSpPr txBox="1">
            <a:spLocks noGrp="1"/>
          </p:cNvSpPr>
          <p:nvPr>
            <p:custDataLst>
              <p:tags r:id="rId2"/>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【例1】三国游戏</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160000"/>
            <a:ext cx="10848340" cy="3458210"/>
          </a:xfrm>
        </p:spPr>
        <p:txBody>
          <a:bodyPr vert="horz" wrap="square" lIns="91440" tIns="45720" rIns="91440" bIns="45720" rtlCol="0" anchor="t" anchorCtr="0">
            <a:noAutofit/>
          </a:bodyPr>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游戏开始，小涵和计算机要从自由武将中挑选武将组成自己的军队，规则如下：小涵先从自由武将中选出一个加入自己的军队，然后计算机也从自由武将中选出一个加入计算机方的军队。接下来一直按照“小涵→计算机→小涵→</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的顺序选择武将，直到所有的武将被双方均分完。然后，程序自动从双方军队中各挑出一对默契值最高的武将组合代表自己的军队进行二对二比武，拥有更高默契值的一对武将组合获胜，表示两军交战，拥有获胜武将组合的一方获胜。</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【例1】三国游戏</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160000"/>
            <a:ext cx="10848340" cy="3458210"/>
          </a:xfrm>
        </p:spPr>
        <p:txBody>
          <a:bodyPr vert="horz" wrap="square" lIns="91440" tIns="45720" rIns="91440" bIns="45720" rtlCol="0" anchor="t" anchorCtr="0">
            <a:noAutofit/>
          </a:bodyPr>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已知计算机一方选择武将的原则是尽量破坏对手下一步将形成的最强组合，它采取的具体策略如下：任何时刻，轮到计算机挑选时，它会尝试将对手军队中的每个武将与当前每个自由武将进行一一配对，找出所有配对中默契值最高的那对武将组合，并将该组合中的自由武将选入自己的军队。</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下面举例说明计算机的选将策略</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【例1】三国游戏</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160000"/>
            <a:ext cx="10848340" cy="689610"/>
          </a:xfrm>
        </p:spPr>
        <p:txBody>
          <a:bodyPr vert="horz" wrap="square" lIns="91440" tIns="45720" rIns="91440" bIns="45720" rtlCol="0" anchor="t" anchorCtr="0">
            <a:noAutofit/>
          </a:bodyPr>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例如，游戏中一共有 6个武将，他们相互之间的默契值如下表所示</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【例1】三国游戏</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14346" name="Picture 5"/>
          <p:cNvPicPr>
            <a:picLocks noChangeAspect="1"/>
          </p:cNvPicPr>
          <p:nvPr>
            <p:custDataLst>
              <p:tags r:id="rId2"/>
            </p:custDataLst>
          </p:nvPr>
        </p:nvPicPr>
        <p:blipFill>
          <a:blip r:embed="rId3"/>
          <a:stretch>
            <a:fillRect/>
          </a:stretch>
        </p:blipFill>
        <p:spPr>
          <a:xfrm>
            <a:off x="766128" y="2925128"/>
            <a:ext cx="3114675" cy="2959100"/>
          </a:xfrm>
          <a:prstGeom prst="rect">
            <a:avLst/>
          </a:prstGeom>
        </p:spPr>
      </p:pic>
      <p:pic>
        <p:nvPicPr>
          <p:cNvPr id="14347" name="Picture 9"/>
          <p:cNvPicPr>
            <a:picLocks noChangeAspect="1"/>
          </p:cNvPicPr>
          <p:nvPr>
            <p:custDataLst>
              <p:tags r:id="rId4"/>
            </p:custDataLst>
          </p:nvPr>
        </p:nvPicPr>
        <p:blipFill>
          <a:blip r:embed="rId5"/>
          <a:stretch>
            <a:fillRect/>
          </a:stretch>
        </p:blipFill>
        <p:spPr>
          <a:xfrm>
            <a:off x="5662930" y="3645535"/>
            <a:ext cx="3502660" cy="2181860"/>
          </a:xfrm>
          <a:prstGeom prst="rect">
            <a:avLst/>
          </a:prstGeom>
          <a:noFill/>
          <a:ln w="9525">
            <a:noFill/>
          </a:ln>
        </p:spPr>
      </p:pic>
      <p:sp>
        <p:nvSpPr>
          <p:cNvPr id="2" name="矩形 1"/>
          <p:cNvSpPr/>
          <p:nvPr/>
        </p:nvSpPr>
        <p:spPr>
          <a:xfrm>
            <a:off x="5662930" y="2998470"/>
            <a:ext cx="6096000" cy="368300"/>
          </a:xfrm>
          <a:prstGeom prst="rect">
            <a:avLst/>
          </a:prstGeom>
        </p:spPr>
        <p:txBody>
          <a:bodyPr vert="horz" wrap="square" lIns="91440" tIns="45720" rIns="91440" bIns="45720" rtlCol="0" anchor="t" anchorCtr="0">
            <a:noAutofit/>
          </a:bodyPr>
          <a:p>
            <a:pPr lvl="0" algn="l" defTabSz="1218565">
              <a:lnSpc>
                <a:spcPct val="140000"/>
              </a:lnSpc>
              <a:spcBef>
                <a:spcPts val="600"/>
              </a:spcBef>
              <a:spcAft>
                <a:spcPts val="0"/>
              </a:spcAft>
              <a:buClr>
                <a:schemeClr val="accent1">
                  <a:lumMod val="75000"/>
                </a:schemeClr>
              </a:buClr>
              <a:buSzTx/>
              <a:buFont typeface="Arial" panose="020B0604020202020204" pitchFamily="34" charset="0"/>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双方选将过程如下所示：</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Picture 2" descr="http://img2.imgtn.bdimg.com/it/u=986036024,2941713750&amp;fm=21&amp;gp=0.jpg"/>
          <p:cNvPicPr>
            <a:picLocks noChangeAspect="1"/>
          </p:cNvPicPr>
          <p:nvPr>
            <p:custDataLst>
              <p:tags r:id="rId6"/>
            </p:custDataLst>
          </p:nvPr>
        </p:nvPicPr>
        <p:blipFill>
          <a:blip r:embed="rId7">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160000"/>
            <a:ext cx="10848340" cy="3458210"/>
          </a:xfrm>
        </p:spPr>
        <p:txBody>
          <a:bodyPr vert="horz" wrap="square" lIns="91440" tIns="45720" rIns="91440" bIns="45720" rtlCol="0" anchor="t" anchorCtr="0">
            <a:noAutofit/>
          </a:bodyPr>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小涵想知道，如果计算机在一局游戏中始终坚持上面这个策略，那么自己有没有可能必胜？如果有，在所有可能的胜利结局中，自己那对用于比武的武将组合的默契值最大是多少？ </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4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假设整个游戏过程中，对战双方任何时候均能看到自由武将队中的武将和对方军队的武将。为了简化问题，保证对于不同的武将组合，其默契值均不相同。</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【例1】三国游戏</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graphicFrame>
        <p:nvGraphicFramePr>
          <p:cNvPr id="34" name="表格 33"/>
          <p:cNvGraphicFramePr>
            <a:graphicFrameLocks noGrp="1"/>
          </p:cNvGraphicFramePr>
          <p:nvPr>
            <p:custDataLst>
              <p:tags r:id="rId4"/>
            </p:custDataLst>
          </p:nvPr>
        </p:nvGraphicFramePr>
        <p:xfrm>
          <a:off x="1440000" y="2160000"/>
          <a:ext cx="3276600" cy="3280410"/>
        </p:xfrm>
        <a:graphic>
          <a:graphicData uri="http://schemas.openxmlformats.org/drawingml/2006/table">
            <a:tbl>
              <a:tblPr/>
              <a:tblGrid>
                <a:gridCol w="467995"/>
                <a:gridCol w="468630"/>
                <a:gridCol w="466725"/>
                <a:gridCol w="467995"/>
                <a:gridCol w="468630"/>
                <a:gridCol w="467995"/>
                <a:gridCol w="468630"/>
              </a:tblGrid>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28</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29</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27</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23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20</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32</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33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12</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6863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bl>
          </a:graphicData>
        </a:graphic>
      </p:graphicFrame>
      <p:grpSp>
        <p:nvGrpSpPr>
          <p:cNvPr id="16461" name="组合 53"/>
          <p:cNvGrpSpPr/>
          <p:nvPr/>
        </p:nvGrpSpPr>
        <p:grpSpPr>
          <a:xfrm>
            <a:off x="5949316" y="2214245"/>
            <a:ext cx="2714625" cy="3429000"/>
            <a:chOff x="4929190" y="1428736"/>
            <a:chExt cx="2714644" cy="3429024"/>
          </a:xfrm>
        </p:grpSpPr>
        <p:sp>
          <p:nvSpPr>
            <p:cNvPr id="39" name="椭圆 38"/>
            <p:cNvSpPr/>
            <p:nvPr>
              <p:custDataLst>
                <p:tags r:id="rId5"/>
              </p:custDataLst>
            </p:nvPr>
          </p:nvSpPr>
          <p:spPr>
            <a:xfrm>
              <a:off x="6072198" y="1428736"/>
              <a:ext cx="428628" cy="428628"/>
            </a:xfrm>
            <a:prstGeom prst="ellipse">
              <a:avLst/>
            </a:prstGeom>
            <a:solidFill>
              <a:srgbClr val="36B2E6"/>
            </a:solidFill>
            <a:ln w="28575">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0" name="椭圆 39"/>
            <p:cNvSpPr/>
            <p:nvPr>
              <p:custDataLst>
                <p:tags r:id="rId6"/>
              </p:custDataLst>
            </p:nvPr>
          </p:nvSpPr>
          <p:spPr>
            <a:xfrm>
              <a:off x="7215206" y="2357431"/>
              <a:ext cx="428628" cy="428628"/>
            </a:xfrm>
            <a:prstGeom prst="ellipse">
              <a:avLst/>
            </a:prstGeom>
            <a:solidFill>
              <a:srgbClr val="36B2E6"/>
            </a:solidFill>
            <a:ln w="28575">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1" name="椭圆 40"/>
            <p:cNvSpPr/>
            <p:nvPr>
              <p:custDataLst>
                <p:tags r:id="rId7"/>
              </p:custDataLst>
            </p:nvPr>
          </p:nvSpPr>
          <p:spPr>
            <a:xfrm>
              <a:off x="7215206" y="3643315"/>
              <a:ext cx="428628" cy="428628"/>
            </a:xfrm>
            <a:prstGeom prst="ellipse">
              <a:avLst/>
            </a:prstGeom>
            <a:solidFill>
              <a:srgbClr val="36B2E6"/>
            </a:solidFill>
            <a:ln w="28575">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5</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2" name="椭圆 41"/>
            <p:cNvSpPr/>
            <p:nvPr>
              <p:custDataLst>
                <p:tags r:id="rId8"/>
              </p:custDataLst>
            </p:nvPr>
          </p:nvSpPr>
          <p:spPr>
            <a:xfrm>
              <a:off x="6072198" y="4429132"/>
              <a:ext cx="428628" cy="428628"/>
            </a:xfrm>
            <a:prstGeom prst="ellipse">
              <a:avLst/>
            </a:prstGeom>
            <a:solidFill>
              <a:srgbClr val="36B2E6"/>
            </a:solidFill>
            <a:ln w="28575">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3" name="椭圆 42"/>
            <p:cNvSpPr/>
            <p:nvPr>
              <p:custDataLst>
                <p:tags r:id="rId9"/>
              </p:custDataLst>
            </p:nvPr>
          </p:nvSpPr>
          <p:spPr>
            <a:xfrm>
              <a:off x="4929190" y="3643315"/>
              <a:ext cx="428628" cy="428628"/>
            </a:xfrm>
            <a:prstGeom prst="ellipse">
              <a:avLst/>
            </a:prstGeom>
            <a:solidFill>
              <a:srgbClr val="36B2E6"/>
            </a:solidFill>
            <a:ln w="28575">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4" name="椭圆 43"/>
            <p:cNvSpPr/>
            <p:nvPr>
              <p:custDataLst>
                <p:tags r:id="rId10"/>
              </p:custDataLst>
            </p:nvPr>
          </p:nvSpPr>
          <p:spPr>
            <a:xfrm>
              <a:off x="4929190" y="2357431"/>
              <a:ext cx="428628" cy="428628"/>
            </a:xfrm>
            <a:prstGeom prst="ellipse">
              <a:avLst/>
            </a:prstGeom>
            <a:solidFill>
              <a:srgbClr val="36B2E6"/>
            </a:solidFill>
            <a:ln w="28575">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5" name="直接连接符 44"/>
            <p:cNvCxnSpPr>
              <a:stCxn id="39" idx="3"/>
              <a:endCxn id="44" idx="7"/>
            </p:cNvCxnSpPr>
            <p:nvPr>
              <p:custDataLst>
                <p:tags r:id="rId11"/>
              </p:custDataLst>
            </p:nvPr>
          </p:nvCxnSpPr>
          <p:spPr>
            <a:xfrm rot="5400000">
              <a:off x="5401474" y="1686707"/>
              <a:ext cx="627067" cy="841381"/>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5"/>
              <a:endCxn id="40" idx="1"/>
            </p:cNvCxnSpPr>
            <p:nvPr>
              <p:custDataLst>
                <p:tags r:id="rId12"/>
              </p:custDataLst>
            </p:nvPr>
          </p:nvCxnSpPr>
          <p:spPr>
            <a:xfrm rot="16200000" flipH="1">
              <a:off x="6544482" y="1686707"/>
              <a:ext cx="627067" cy="841381"/>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43" idx="7"/>
            </p:cNvCxnSpPr>
            <p:nvPr>
              <p:custDataLst>
                <p:tags r:id="rId13"/>
              </p:custDataLst>
            </p:nvPr>
          </p:nvCxnSpPr>
          <p:spPr>
            <a:xfrm rot="5400000">
              <a:off x="4865691" y="2285992"/>
              <a:ext cx="1849451" cy="992194"/>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4"/>
              <a:endCxn id="41" idx="1"/>
            </p:cNvCxnSpPr>
            <p:nvPr>
              <p:custDataLst>
                <p:tags r:id="rId14"/>
              </p:custDataLst>
            </p:nvPr>
          </p:nvCxnSpPr>
          <p:spPr>
            <a:xfrm rot="16200000" flipH="1">
              <a:off x="5857883" y="2285992"/>
              <a:ext cx="1849451" cy="992195"/>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9" idx="4"/>
              <a:endCxn id="42" idx="0"/>
            </p:cNvCxnSpPr>
            <p:nvPr>
              <p:custDataLst>
                <p:tags r:id="rId15"/>
              </p:custDataLst>
            </p:nvPr>
          </p:nvCxnSpPr>
          <p:spPr>
            <a:xfrm rot="5400000">
              <a:off x="5000629" y="3143249"/>
              <a:ext cx="2571768" cy="3175"/>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4" idx="4"/>
              <a:endCxn id="43" idx="0"/>
            </p:cNvCxnSpPr>
            <p:nvPr>
              <p:custDataLst>
                <p:tags r:id="rId16"/>
              </p:custDataLst>
            </p:nvPr>
          </p:nvCxnSpPr>
          <p:spPr>
            <a:xfrm rot="5400000">
              <a:off x="4714877" y="3214686"/>
              <a:ext cx="857256" cy="3175"/>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4" idx="5"/>
              <a:endCxn id="42" idx="1"/>
            </p:cNvCxnSpPr>
            <p:nvPr>
              <p:custDataLst>
                <p:tags r:id="rId17"/>
              </p:custDataLst>
            </p:nvPr>
          </p:nvCxnSpPr>
          <p:spPr>
            <a:xfrm rot="16200000" flipH="1">
              <a:off x="4829971" y="3186905"/>
              <a:ext cx="1770074" cy="841381"/>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40" idx="2"/>
            </p:cNvCxnSpPr>
            <p:nvPr>
              <p:custDataLst>
                <p:tags r:id="rId18"/>
              </p:custDataLst>
            </p:nvPr>
          </p:nvCxnSpPr>
          <p:spPr>
            <a:xfrm>
              <a:off x="5357818" y="2571744"/>
              <a:ext cx="1857388" cy="1588"/>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1" idx="2"/>
            </p:cNvCxnSpPr>
            <p:nvPr>
              <p:custDataLst>
                <p:tags r:id="rId19"/>
              </p:custDataLst>
            </p:nvPr>
          </p:nvCxnSpPr>
          <p:spPr>
            <a:xfrm rot="16200000" flipH="1">
              <a:off x="5687227" y="2329648"/>
              <a:ext cx="1135070" cy="1920888"/>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3" idx="5"/>
              <a:endCxn id="42" idx="2"/>
            </p:cNvCxnSpPr>
            <p:nvPr>
              <p:custDataLst>
                <p:tags r:id="rId20"/>
              </p:custDataLst>
            </p:nvPr>
          </p:nvCxnSpPr>
          <p:spPr>
            <a:xfrm rot="16200000" flipH="1">
              <a:off x="5365756" y="3937004"/>
              <a:ext cx="635004" cy="777880"/>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3" idx="6"/>
              <a:endCxn id="41" idx="2"/>
            </p:cNvCxnSpPr>
            <p:nvPr>
              <p:custDataLst>
                <p:tags r:id="rId21"/>
              </p:custDataLst>
            </p:nvPr>
          </p:nvCxnSpPr>
          <p:spPr>
            <a:xfrm>
              <a:off x="5357818" y="3857628"/>
              <a:ext cx="1857388" cy="1588"/>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3" idx="6"/>
              <a:endCxn id="40" idx="3"/>
            </p:cNvCxnSpPr>
            <p:nvPr>
              <p:custDataLst>
                <p:tags r:id="rId22"/>
              </p:custDataLst>
            </p:nvPr>
          </p:nvCxnSpPr>
          <p:spPr>
            <a:xfrm flipV="1">
              <a:off x="5357818" y="2722558"/>
              <a:ext cx="1920888" cy="1135070"/>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2" idx="6"/>
              <a:endCxn id="41" idx="3"/>
            </p:cNvCxnSpPr>
            <p:nvPr>
              <p:custDataLst>
                <p:tags r:id="rId23"/>
              </p:custDataLst>
            </p:nvPr>
          </p:nvCxnSpPr>
          <p:spPr>
            <a:xfrm flipV="1">
              <a:off x="6500826" y="4008442"/>
              <a:ext cx="777880" cy="635004"/>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2" idx="7"/>
              <a:endCxn id="40" idx="4"/>
            </p:cNvCxnSpPr>
            <p:nvPr>
              <p:custDataLst>
                <p:tags r:id="rId24"/>
              </p:custDataLst>
            </p:nvPr>
          </p:nvCxnSpPr>
          <p:spPr>
            <a:xfrm rot="5400000" flipH="1" flipV="1">
              <a:off x="6080136" y="3143248"/>
              <a:ext cx="1706574" cy="992194"/>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1" idx="0"/>
              <a:endCxn id="40" idx="4"/>
            </p:cNvCxnSpPr>
            <p:nvPr>
              <p:custDataLst>
                <p:tags r:id="rId25"/>
              </p:custDataLst>
            </p:nvPr>
          </p:nvCxnSpPr>
          <p:spPr>
            <a:xfrm rot="5400000" flipH="1" flipV="1">
              <a:off x="7000893" y="3214686"/>
              <a:ext cx="857256" cy="3175"/>
            </a:xfrm>
            <a:prstGeom prst="line">
              <a:avLst/>
            </a:prstGeom>
            <a:ln w="38100">
              <a:solidFill>
                <a:srgbClr val="4680A3"/>
              </a:solidFill>
            </a:ln>
          </p:spPr>
          <p:style>
            <a:lnRef idx="1">
              <a:schemeClr val="accent1"/>
            </a:lnRef>
            <a:fillRef idx="0">
              <a:schemeClr val="accent1"/>
            </a:fillRef>
            <a:effectRef idx="0">
              <a:schemeClr val="accent1"/>
            </a:effectRef>
            <a:fontRef idx="minor">
              <a:schemeClr val="tx1"/>
            </a:fontRef>
          </p:style>
        </p:cxnSp>
      </p:grpSp>
      <p:sp>
        <p:nvSpPr>
          <p:cNvPr id="35" name="椭圆 34"/>
          <p:cNvSpPr/>
          <p:nvPr>
            <p:custDataLst>
              <p:tags r:id="rId26"/>
            </p:custDataLst>
          </p:nvPr>
        </p:nvSpPr>
        <p:spPr>
          <a:xfrm>
            <a:off x="3838576" y="4087495"/>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椭圆 35"/>
          <p:cNvSpPr/>
          <p:nvPr>
            <p:custDataLst>
              <p:tags r:id="rId27"/>
            </p:custDataLst>
          </p:nvPr>
        </p:nvSpPr>
        <p:spPr>
          <a:xfrm>
            <a:off x="3838576" y="3628390"/>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7" name="直接连接符 36"/>
          <p:cNvCxnSpPr/>
          <p:nvPr>
            <p:custDataLst>
              <p:tags r:id="rId28"/>
            </p:custDataLst>
          </p:nvPr>
        </p:nvCxnSpPr>
        <p:spPr>
          <a:xfrm>
            <a:off x="1904048" y="2628900"/>
            <a:ext cx="2798763" cy="279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55"/>
          <p:cNvGrpSpPr/>
          <p:nvPr/>
        </p:nvGrpSpPr>
        <p:grpSpPr>
          <a:xfrm>
            <a:off x="7520941" y="4765675"/>
            <a:ext cx="857250" cy="725762"/>
            <a:chOff x="6500826" y="4000504"/>
            <a:chExt cx="857256" cy="725210"/>
          </a:xfrm>
        </p:grpSpPr>
        <p:cxnSp>
          <p:nvCxnSpPr>
            <p:cNvPr id="61" name="直接连接符 60"/>
            <p:cNvCxnSpPr/>
            <p:nvPr>
              <p:custDataLst>
                <p:tags r:id="rId29"/>
              </p:custDataLst>
            </p:nvPr>
          </p:nvCxnSpPr>
          <p:spPr>
            <a:xfrm flipV="1">
              <a:off x="6500826" y="4000504"/>
              <a:ext cx="777880" cy="63451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6468" name="TextBox 54"/>
            <p:cNvSpPr txBox="1"/>
            <p:nvPr>
              <p:custDataLst>
                <p:tags r:id="rId30"/>
              </p:custDataLst>
            </p:nvPr>
          </p:nvSpPr>
          <p:spPr>
            <a:xfrm>
              <a:off x="6858016" y="4357694"/>
              <a:ext cx="500066" cy="368020"/>
            </a:xfrm>
            <a:prstGeom prst="rect">
              <a:avLst/>
            </a:prstGeom>
            <a:noFill/>
            <a:ln w="9525">
              <a:noFill/>
            </a:ln>
          </p:spPr>
          <p:txBody>
            <a:bodyPr>
              <a:spAutoFit/>
            </a:bodyPr>
            <a:p>
              <a:pPr eaLnBrk="1" hangingPunct="1"/>
              <a:r>
                <a:rPr lang="en-US" altLang="zh-CN" dirty="0">
                  <a:solidFill>
                    <a:srgbClr val="00B050"/>
                  </a:solidFill>
                  <a:latin typeface="Arial" panose="020B0604020202020204" pitchFamily="34" charset="0"/>
                </a:rPr>
                <a:t>33</a:t>
              </a:r>
              <a:endParaRPr lang="zh-CN" altLang="en-US" dirty="0">
                <a:solidFill>
                  <a:srgbClr val="00B050"/>
                </a:solidFill>
                <a:latin typeface="Arial" panose="020B0604020202020204" pitchFamily="34" charset="0"/>
              </a:endParaRPr>
            </a:p>
          </p:txBody>
        </p:sp>
      </p:grpSp>
      <p:grpSp>
        <p:nvGrpSpPr>
          <p:cNvPr id="4" name="组合 61"/>
          <p:cNvGrpSpPr/>
          <p:nvPr/>
        </p:nvGrpSpPr>
        <p:grpSpPr>
          <a:xfrm>
            <a:off x="6377941" y="4622800"/>
            <a:ext cx="1857375" cy="439754"/>
            <a:chOff x="5357818" y="3786278"/>
            <a:chExt cx="1857388" cy="439113"/>
          </a:xfrm>
        </p:grpSpPr>
        <p:cxnSp>
          <p:nvCxnSpPr>
            <p:cNvPr id="64" name="直接连接符 63"/>
            <p:cNvCxnSpPr/>
            <p:nvPr>
              <p:custDataLst>
                <p:tags r:id="rId31"/>
              </p:custDataLst>
            </p:nvPr>
          </p:nvCxnSpPr>
          <p:spPr>
            <a:xfrm>
              <a:off x="5357818" y="3786278"/>
              <a:ext cx="1857388" cy="158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6466" name="TextBox 60"/>
            <p:cNvSpPr txBox="1"/>
            <p:nvPr>
              <p:custDataLst>
                <p:tags r:id="rId32"/>
              </p:custDataLst>
            </p:nvPr>
          </p:nvSpPr>
          <p:spPr>
            <a:xfrm>
              <a:off x="6286512" y="3857628"/>
              <a:ext cx="500066" cy="367763"/>
            </a:xfrm>
            <a:prstGeom prst="rect">
              <a:avLst/>
            </a:prstGeom>
            <a:noFill/>
            <a:ln w="9525">
              <a:noFill/>
            </a:ln>
          </p:spPr>
          <p:txBody>
            <a:bodyPr>
              <a:spAutoFit/>
            </a:bodyPr>
            <a:p>
              <a:pPr eaLnBrk="1" hangingPunct="1"/>
              <a:r>
                <a:rPr lang="en-US" altLang="zh-CN" dirty="0">
                  <a:solidFill>
                    <a:srgbClr val="00B050"/>
                  </a:solidFill>
                  <a:latin typeface="Arial" panose="020B0604020202020204" pitchFamily="34" charset="0"/>
                </a:rPr>
                <a:t>32</a:t>
              </a:r>
              <a:endParaRPr lang="zh-CN" altLang="en-US" dirty="0">
                <a:solidFill>
                  <a:srgbClr val="00B050"/>
                </a:solidFill>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graphicFrame>
        <p:nvGraphicFramePr>
          <p:cNvPr id="32" name="表格 31"/>
          <p:cNvGraphicFramePr>
            <a:graphicFrameLocks noGrp="1"/>
          </p:cNvGraphicFramePr>
          <p:nvPr>
            <p:custDataLst>
              <p:tags r:id="rId4"/>
            </p:custDataLst>
          </p:nvPr>
        </p:nvGraphicFramePr>
        <p:xfrm>
          <a:off x="1414781" y="1988820"/>
          <a:ext cx="3887470" cy="3886200"/>
        </p:xfrm>
        <a:graphic>
          <a:graphicData uri="http://schemas.openxmlformats.org/drawingml/2006/table">
            <a:tbl>
              <a:tblPr/>
              <a:tblGrid>
                <a:gridCol w="431800"/>
                <a:gridCol w="431800"/>
                <a:gridCol w="431800"/>
                <a:gridCol w="433070"/>
                <a:gridCol w="431800"/>
                <a:gridCol w="431800"/>
                <a:gridCol w="431800"/>
                <a:gridCol w="431800"/>
                <a:gridCol w="431800"/>
              </a:tblGrid>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anchorCtr="1"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60</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bl>
          </a:graphicData>
        </a:graphic>
      </p:graphicFrame>
      <p:cxnSp>
        <p:nvCxnSpPr>
          <p:cNvPr id="33" name="直接连接符 32"/>
          <p:cNvCxnSpPr/>
          <p:nvPr>
            <p:custDataLst>
              <p:tags r:id="rId5"/>
            </p:custDataLst>
          </p:nvPr>
        </p:nvCxnSpPr>
        <p:spPr>
          <a:xfrm rot="16200000" flipH="1">
            <a:off x="1850708" y="2425700"/>
            <a:ext cx="3460750" cy="346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6"/>
            </p:custDataLst>
          </p:nvPr>
        </p:nvSpPr>
        <p:spPr>
          <a:xfrm>
            <a:off x="4477386" y="2889885"/>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43"/>
          <p:cNvSpPr/>
          <p:nvPr>
            <p:custDataLst>
              <p:tags r:id="rId7"/>
            </p:custDataLst>
          </p:nvPr>
        </p:nvSpPr>
        <p:spPr>
          <a:xfrm>
            <a:off x="4906963" y="2458720"/>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椭圆 46"/>
          <p:cNvSpPr/>
          <p:nvPr>
            <p:custDataLst>
              <p:tags r:id="rId8"/>
            </p:custDataLst>
          </p:nvPr>
        </p:nvSpPr>
        <p:spPr>
          <a:xfrm>
            <a:off x="4041141" y="3749675"/>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椭圆 48"/>
          <p:cNvSpPr/>
          <p:nvPr>
            <p:custDataLst>
              <p:tags r:id="rId9"/>
            </p:custDataLst>
          </p:nvPr>
        </p:nvSpPr>
        <p:spPr>
          <a:xfrm>
            <a:off x="4477386" y="3318510"/>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custDataLst>
              <p:tags r:id="rId10"/>
            </p:custDataLst>
          </p:nvPr>
        </p:nvSpPr>
        <p:spPr>
          <a:xfrm>
            <a:off x="7451408" y="2646680"/>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5" name="椭圆 34"/>
          <p:cNvSpPr/>
          <p:nvPr>
            <p:custDataLst>
              <p:tags r:id="rId11"/>
            </p:custDataLst>
          </p:nvPr>
        </p:nvSpPr>
        <p:spPr>
          <a:xfrm>
            <a:off x="8380096" y="2646680"/>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6" name="椭圆 35"/>
          <p:cNvSpPr/>
          <p:nvPr>
            <p:custDataLst>
              <p:tags r:id="rId12"/>
            </p:custDataLst>
          </p:nvPr>
        </p:nvSpPr>
        <p:spPr>
          <a:xfrm>
            <a:off x="9094471" y="343249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7" name="椭圆 36"/>
          <p:cNvSpPr/>
          <p:nvPr>
            <p:custDataLst>
              <p:tags r:id="rId13"/>
            </p:custDataLst>
          </p:nvPr>
        </p:nvSpPr>
        <p:spPr>
          <a:xfrm>
            <a:off x="9094471" y="443261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8" name="椭圆 37"/>
          <p:cNvSpPr/>
          <p:nvPr>
            <p:custDataLst>
              <p:tags r:id="rId14"/>
            </p:custDataLst>
          </p:nvPr>
        </p:nvSpPr>
        <p:spPr>
          <a:xfrm>
            <a:off x="8380096" y="5146675"/>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5</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9" name="椭圆 38"/>
          <p:cNvSpPr/>
          <p:nvPr>
            <p:custDataLst>
              <p:tags r:id="rId15"/>
            </p:custDataLst>
          </p:nvPr>
        </p:nvSpPr>
        <p:spPr>
          <a:xfrm>
            <a:off x="7451408" y="5146675"/>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0" name="椭圆 39"/>
          <p:cNvSpPr/>
          <p:nvPr>
            <p:custDataLst>
              <p:tags r:id="rId16"/>
            </p:custDataLst>
          </p:nvPr>
        </p:nvSpPr>
        <p:spPr>
          <a:xfrm>
            <a:off x="6737033" y="443261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1" name="椭圆 40"/>
          <p:cNvSpPr/>
          <p:nvPr>
            <p:custDataLst>
              <p:tags r:id="rId17"/>
            </p:custDataLst>
          </p:nvPr>
        </p:nvSpPr>
        <p:spPr>
          <a:xfrm>
            <a:off x="6737033" y="343249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3" name="直接连接符 42"/>
          <p:cNvCxnSpPr>
            <a:stCxn id="41" idx="6"/>
            <a:endCxn id="36" idx="2"/>
          </p:cNvCxnSpPr>
          <p:nvPr>
            <p:custDataLst>
              <p:tags r:id="rId18"/>
            </p:custDataLst>
          </p:nvPr>
        </p:nvCxnSpPr>
        <p:spPr>
          <a:xfrm>
            <a:off x="7165658" y="3646805"/>
            <a:ext cx="1928813" cy="1588"/>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4" idx="6"/>
            <a:endCxn id="35" idx="2"/>
          </p:cNvCxnSpPr>
          <p:nvPr>
            <p:custDataLst>
              <p:tags r:id="rId19"/>
            </p:custDataLst>
          </p:nvPr>
        </p:nvCxnSpPr>
        <p:spPr>
          <a:xfrm>
            <a:off x="7880033" y="2860993"/>
            <a:ext cx="500063" cy="1588"/>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7"/>
            <a:endCxn id="37" idx="3"/>
          </p:cNvCxnSpPr>
          <p:nvPr>
            <p:custDataLst>
              <p:tags r:id="rId20"/>
            </p:custDataLst>
          </p:nvPr>
        </p:nvCxnSpPr>
        <p:spPr>
          <a:xfrm flipV="1">
            <a:off x="7817168" y="4798696"/>
            <a:ext cx="1339850" cy="410845"/>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7"/>
            <a:endCxn id="36" idx="3"/>
          </p:cNvCxnSpPr>
          <p:nvPr>
            <p:custDataLst>
              <p:tags r:id="rId21"/>
            </p:custDataLst>
          </p:nvPr>
        </p:nvCxnSpPr>
        <p:spPr>
          <a:xfrm rot="5400000" flipH="1" flipV="1">
            <a:off x="7780814" y="3118961"/>
            <a:ext cx="698500" cy="2055813"/>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50" name="下箭头 49"/>
          <p:cNvSpPr/>
          <p:nvPr>
            <p:custDataLst>
              <p:tags r:id="rId22"/>
            </p:custDataLst>
          </p:nvPr>
        </p:nvSpPr>
        <p:spPr>
          <a:xfrm rot="1889392">
            <a:off x="9426508" y="2930848"/>
            <a:ext cx="428628" cy="571504"/>
          </a:xfrm>
          <a:prstGeom prst="downArrow">
            <a:avLst/>
          </a:prstGeom>
        </p:spPr>
        <p:style>
          <a:lnRef idx="0">
            <a:schemeClr val="accent2"/>
          </a:lnRef>
          <a:fillRef idx="3">
            <a:schemeClr val="accent2"/>
          </a:fillRef>
          <a:effectRef idx="3">
            <a:schemeClr val="accent2"/>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down)">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blinds(horizontal)">
                                      <p:cBhvr>
                                        <p:cTn id="5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4" grpId="0" bldLvl="0" animBg="1"/>
      <p:bldP spid="47" grpId="0" bldLvl="0" animBg="1"/>
      <p:bldP spid="4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graphicFrame>
        <p:nvGraphicFramePr>
          <p:cNvPr id="32" name="表格 31"/>
          <p:cNvGraphicFramePr>
            <a:graphicFrameLocks noGrp="1"/>
          </p:cNvGraphicFramePr>
          <p:nvPr>
            <p:custDataLst>
              <p:tags r:id="rId4"/>
            </p:custDataLst>
          </p:nvPr>
        </p:nvGraphicFramePr>
        <p:xfrm>
          <a:off x="1414781" y="1988820"/>
          <a:ext cx="3887470" cy="3886200"/>
        </p:xfrm>
        <a:graphic>
          <a:graphicData uri="http://schemas.openxmlformats.org/drawingml/2006/table">
            <a:tbl>
              <a:tblPr/>
              <a:tblGrid>
                <a:gridCol w="431800"/>
                <a:gridCol w="431800"/>
                <a:gridCol w="431800"/>
                <a:gridCol w="433070"/>
                <a:gridCol w="431800"/>
                <a:gridCol w="431800"/>
                <a:gridCol w="431800"/>
                <a:gridCol w="431800"/>
                <a:gridCol w="431800"/>
              </a:tblGrid>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anchorCtr="1"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60</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431800">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bl>
          </a:graphicData>
        </a:graphic>
      </p:graphicFrame>
      <p:cxnSp>
        <p:nvCxnSpPr>
          <p:cNvPr id="33" name="直接连接符 32"/>
          <p:cNvCxnSpPr/>
          <p:nvPr>
            <p:custDataLst>
              <p:tags r:id="rId5"/>
            </p:custDataLst>
          </p:nvPr>
        </p:nvCxnSpPr>
        <p:spPr>
          <a:xfrm rot="16200000" flipH="1">
            <a:off x="1850708" y="2425700"/>
            <a:ext cx="3460750" cy="346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6"/>
            </p:custDataLst>
          </p:nvPr>
        </p:nvSpPr>
        <p:spPr>
          <a:xfrm>
            <a:off x="4477386" y="2889885"/>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43"/>
          <p:cNvSpPr/>
          <p:nvPr>
            <p:custDataLst>
              <p:tags r:id="rId7"/>
            </p:custDataLst>
          </p:nvPr>
        </p:nvSpPr>
        <p:spPr>
          <a:xfrm>
            <a:off x="4906963" y="2458720"/>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椭圆 46"/>
          <p:cNvSpPr/>
          <p:nvPr>
            <p:custDataLst>
              <p:tags r:id="rId8"/>
            </p:custDataLst>
          </p:nvPr>
        </p:nvSpPr>
        <p:spPr>
          <a:xfrm>
            <a:off x="4041141" y="3749675"/>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椭圆 48"/>
          <p:cNvSpPr/>
          <p:nvPr>
            <p:custDataLst>
              <p:tags r:id="rId9"/>
            </p:custDataLst>
          </p:nvPr>
        </p:nvSpPr>
        <p:spPr>
          <a:xfrm>
            <a:off x="4477386" y="3318510"/>
            <a:ext cx="357188" cy="3571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custDataLst>
              <p:tags r:id="rId10"/>
            </p:custDataLst>
          </p:nvPr>
        </p:nvSpPr>
        <p:spPr>
          <a:xfrm>
            <a:off x="7451408" y="2646680"/>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5" name="椭圆 34"/>
          <p:cNvSpPr/>
          <p:nvPr>
            <p:custDataLst>
              <p:tags r:id="rId11"/>
            </p:custDataLst>
          </p:nvPr>
        </p:nvSpPr>
        <p:spPr>
          <a:xfrm>
            <a:off x="8380096" y="2646680"/>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6" name="椭圆 35"/>
          <p:cNvSpPr/>
          <p:nvPr>
            <p:custDataLst>
              <p:tags r:id="rId12"/>
            </p:custDataLst>
          </p:nvPr>
        </p:nvSpPr>
        <p:spPr>
          <a:xfrm>
            <a:off x="9094471" y="343249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7" name="椭圆 36"/>
          <p:cNvSpPr/>
          <p:nvPr>
            <p:custDataLst>
              <p:tags r:id="rId13"/>
            </p:custDataLst>
          </p:nvPr>
        </p:nvSpPr>
        <p:spPr>
          <a:xfrm>
            <a:off x="9094471" y="443261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8" name="椭圆 37"/>
          <p:cNvSpPr/>
          <p:nvPr>
            <p:custDataLst>
              <p:tags r:id="rId14"/>
            </p:custDataLst>
          </p:nvPr>
        </p:nvSpPr>
        <p:spPr>
          <a:xfrm>
            <a:off x="8380096" y="5146675"/>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5</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39" name="椭圆 38"/>
          <p:cNvSpPr/>
          <p:nvPr>
            <p:custDataLst>
              <p:tags r:id="rId15"/>
            </p:custDataLst>
          </p:nvPr>
        </p:nvSpPr>
        <p:spPr>
          <a:xfrm>
            <a:off x="7451408" y="5146675"/>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0" name="椭圆 39"/>
          <p:cNvSpPr/>
          <p:nvPr>
            <p:custDataLst>
              <p:tags r:id="rId16"/>
            </p:custDataLst>
          </p:nvPr>
        </p:nvSpPr>
        <p:spPr>
          <a:xfrm>
            <a:off x="6737033" y="443261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sp>
        <p:nvSpPr>
          <p:cNvPr id="41" name="椭圆 40"/>
          <p:cNvSpPr/>
          <p:nvPr>
            <p:custDataLst>
              <p:tags r:id="rId17"/>
            </p:custDataLst>
          </p:nvPr>
        </p:nvSpPr>
        <p:spPr>
          <a:xfrm>
            <a:off x="6737033" y="343249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endPar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endParaRPr>
          </a:p>
        </p:txBody>
      </p:sp>
      <p:cxnSp>
        <p:nvCxnSpPr>
          <p:cNvPr id="45" name="直接连接符 44"/>
          <p:cNvCxnSpPr>
            <a:stCxn id="34" idx="6"/>
            <a:endCxn id="35" idx="2"/>
          </p:cNvCxnSpPr>
          <p:nvPr>
            <p:custDataLst>
              <p:tags r:id="rId18"/>
            </p:custDataLst>
          </p:nvPr>
        </p:nvCxnSpPr>
        <p:spPr>
          <a:xfrm>
            <a:off x="7880033" y="2860993"/>
            <a:ext cx="500063" cy="1588"/>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9"/>
            </p:custDataLst>
          </p:nvPr>
        </p:nvCxnSpPr>
        <p:spPr>
          <a:xfrm>
            <a:off x="7165658" y="3646170"/>
            <a:ext cx="1928813" cy="158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20"/>
            </p:custDataLst>
          </p:nvPr>
        </p:nvCxnSpPr>
        <p:spPr>
          <a:xfrm flipV="1">
            <a:off x="7822883" y="4796791"/>
            <a:ext cx="1335405" cy="43243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下箭头 27"/>
          <p:cNvSpPr/>
          <p:nvPr>
            <p:custDataLst>
              <p:tags r:id="rId21"/>
            </p:custDataLst>
          </p:nvPr>
        </p:nvSpPr>
        <p:spPr>
          <a:xfrm rot="1889392">
            <a:off x="9570018" y="2858448"/>
            <a:ext cx="428628" cy="571504"/>
          </a:xfrm>
          <a:prstGeom prst="downArrow">
            <a:avLst/>
          </a:prstGeom>
        </p:spPr>
        <p:style>
          <a:lnRef idx="0">
            <a:schemeClr val="accent2"/>
          </a:lnRef>
          <a:fillRef idx="3">
            <a:schemeClr val="accent2"/>
          </a:fillRef>
          <a:effectRef idx="3">
            <a:schemeClr val="accent2"/>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29" name="直接连接符 28"/>
          <p:cNvCxnSpPr/>
          <p:nvPr>
            <p:custDataLst>
              <p:tags r:id="rId22"/>
            </p:custDataLst>
          </p:nvPr>
        </p:nvCxnSpPr>
        <p:spPr>
          <a:xfrm flipH="1">
            <a:off x="7823201" y="3798888"/>
            <a:ext cx="1334770" cy="14306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下箭头 29"/>
          <p:cNvSpPr/>
          <p:nvPr>
            <p:custDataLst>
              <p:tags r:id="rId23"/>
            </p:custDataLst>
          </p:nvPr>
        </p:nvSpPr>
        <p:spPr>
          <a:xfrm rot="15201405">
            <a:off x="6857570" y="5290339"/>
            <a:ext cx="428628" cy="571504"/>
          </a:xfrm>
          <a:prstGeom prst="downArrow">
            <a:avLst/>
          </a:prstGeom>
        </p:spPr>
        <p:style>
          <a:lnRef idx="0">
            <a:schemeClr val="accent2"/>
          </a:lnRef>
          <a:fillRef idx="3">
            <a:schemeClr val="accent2"/>
          </a:fillRef>
          <a:effectRef idx="3">
            <a:schemeClr val="accent2"/>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down)">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4" grpId="0" bldLvl="0" animBg="1"/>
      <p:bldP spid="47" grpId="0" bldLvl="0" animBg="1"/>
      <p:bldP spid="4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 name="Picture 2" descr="http://img2.imgtn.bdimg.com/it/u=986036024,2941713750&amp;fm=21&amp;gp=0.jp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7462838" y="980123"/>
            <a:ext cx="3539214" cy="1207008"/>
          </a:xfrm>
          <a:prstGeom prst="rect">
            <a:avLst/>
          </a:prstGeom>
          <a:noFill/>
          <a:ln w="9525">
            <a:noFill/>
          </a:ln>
        </p:spPr>
      </p:pic>
      <p:sp>
        <p:nvSpPr>
          <p:cNvPr id="11271" name="内容占位符 13"/>
          <p:cNvSpPr>
            <a:spLocks noGrp="1"/>
          </p:cNvSpPr>
          <p:nvPr>
            <p:ph idx="4294967295"/>
            <p:custDataLst>
              <p:tags r:id="rId4"/>
            </p:custDataLst>
          </p:nvPr>
        </p:nvSpPr>
        <p:spPr>
          <a:xfrm>
            <a:off x="504190" y="2160000"/>
            <a:ext cx="10848340" cy="345821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 将所有边按从大到小排序，检查每条边的两个顶点是否已出现过，有三种情况：</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（1）两个顶点都没有出现过，说明两个武将都是自由的，不能同时取到，放弃该边；</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（2）有一个顶点出现过，说明这个武将前面可以被小涵先取到，现在可以取另一个顶点，该边即为最大值；</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（3）两个顶点都出现过，说明这两个武将前面都可以被小涵分别先取到，该边即为最大值。</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814195"/>
            <a:ext cx="10800080" cy="409829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阿明是一名推销员，他奉命到螺丝街推销他们公司的产品。</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螺丝街是一条死胡同，出口与入口是同一个，街道的一侧是围墙，另一侧是住户。螺丝街一共有N家住户，第i家住户到入口的距离为Si米。由于同一栋房子里可以有多家住户，所以可能有多家住户与入口的距离相等。阿明会从入口进入，依次向螺丝街的X家住户推销产品，然后再原路走出去。</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阿明每走1米就会积累1点疲劳值，向第i家住户推销产品会积累A点疲劳值。阿明是工作狂，他想知道，对于不同的X，在不走多余的路的前提下，他最多可以积累多少点疲劳值。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：取数游戏</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1160000" cy="3723005"/>
          </a:xfrm>
        </p:spPr>
        <p:txBody>
          <a:bodyPr vert="horz" wrap="square" lIns="91440" tIns="45720" rIns="91440" bIns="45720" anchor="t" anchorCtr="0">
            <a:noAutofit/>
          </a:bodyPr>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给出2*n(n&lt;=100)个自然数（数小于等于30000）。</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游戏双方分别为A方和B方</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只允许从数列两头取数。</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A先取，然后双方依次轮流取数。</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取完时，谁取得的数字总和最大为取胜方；双方和相等，属于A胜。</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试问A方可否有必胜的策略？</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814195"/>
            <a:ext cx="10800080" cy="4158615"/>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第一行有一个正整数N，表示螺丝街住户的数量。</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接下来的一行有N个正整数，其中第i个整数Si表示第i家住户到入口的距离。数据保证S1≤S2≤…≤Sn&lt;108。</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接下来的一行有N个正整数，其中第i个整数Ai表示向第i户住户推销产品会积累的疲劳值。数据保证Ai&lt;103。</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输出N行，每行一个正整数，第i行整数表示当X=i时，阿明最多积累的疲劳值。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5"/>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1" name="右箭头 30"/>
          <p:cNvSpPr/>
          <p:nvPr>
            <p:custDataLst>
              <p:tags r:id="rId16"/>
            </p:custDataLst>
          </p:nvPr>
        </p:nvSpPr>
        <p:spPr>
          <a:xfrm rot="5400000">
            <a:off x="6355398" y="354711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3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5"/>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6"/>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7"/>
            </p:custDataLst>
          </p:nvPr>
        </p:nvSpPr>
        <p:spPr>
          <a:xfrm>
            <a:off x="9423401" y="399923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2" grpId="0" bldLvl="0" animBg="1"/>
      <p:bldP spid="1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5"/>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6"/>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7"/>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8"/>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2" grpId="0" bldLvl="0" animBg="1"/>
      <p:bldP spid="17"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5"/>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6"/>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7"/>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8"/>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9"/>
            </p:custDataLst>
          </p:nvPr>
        </p:nvSpPr>
        <p:spPr>
          <a:xfrm>
            <a:off x="788416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2" grpId="0" bldLvl="0" animBg="1"/>
      <p:bldP spid="17" grpId="0" bldLvl="0" animBg="1"/>
      <p:bldP spid="3" grpId="0" bldLvl="0" animBg="1"/>
      <p:bldP spid="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30" name="椭圆 29"/>
          <p:cNvSpPr/>
          <p:nvPr>
            <p:custDataLst>
              <p:tags r:id="rId15"/>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 name="右箭头 1"/>
          <p:cNvSpPr/>
          <p:nvPr>
            <p:custDataLst>
              <p:tags r:id="rId16"/>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椭圆 16"/>
          <p:cNvSpPr/>
          <p:nvPr>
            <p:custDataLst>
              <p:tags r:id="rId17"/>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8"/>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9"/>
            </p:custDataLst>
          </p:nvPr>
        </p:nvSpPr>
        <p:spPr>
          <a:xfrm>
            <a:off x="788416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5" name="椭圆 4"/>
          <p:cNvSpPr/>
          <p:nvPr>
            <p:custDataLst>
              <p:tags r:id="rId20"/>
            </p:custDataLst>
          </p:nvPr>
        </p:nvSpPr>
        <p:spPr>
          <a:xfrm>
            <a:off x="711898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2" grpId="0" bldLvl="0" animBg="1"/>
      <p:bldP spid="17" grpId="0" bldLvl="0" animBg="1"/>
      <p:bldP spid="3" grpId="0" bldLvl="0" animBg="1"/>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5"/>
            </p:custDataLst>
          </p:nvPr>
        </p:nvSpPr>
        <p:spPr>
          <a:xfrm rot="5400000">
            <a:off x="6351588"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6"/>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5"/>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6"/>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7"/>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5"/>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6"/>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7"/>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8"/>
            </p:custDataLst>
          </p:nvPr>
        </p:nvSpPr>
        <p:spPr>
          <a:xfrm>
            <a:off x="772033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P spid="3" grpId="0" bldLvl="0" animBg="1"/>
      <p:bldP spid="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5"/>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6"/>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7"/>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8"/>
            </p:custDataLst>
          </p:nvPr>
        </p:nvSpPr>
        <p:spPr>
          <a:xfrm>
            <a:off x="7722000"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5" name="椭圆 4"/>
          <p:cNvSpPr/>
          <p:nvPr>
            <p:custDataLst>
              <p:tags r:id="rId19"/>
            </p:custDataLst>
          </p:nvPr>
        </p:nvSpPr>
        <p:spPr>
          <a:xfrm>
            <a:off x="806069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P spid="3" grpId="0" bldLvl="0" animBg="1"/>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custDataLst>
              <p:tags r:id="rId1"/>
            </p:custDataLst>
          </p:nvPr>
        </p:nvSpPr>
        <p:spPr>
          <a:xfrm>
            <a:off x="504000" y="900000"/>
            <a:ext cx="9752330" cy="953135"/>
          </a:xfrm>
          <a:noFill/>
        </p:spPr>
        <p:txBody>
          <a:bodyPr vert="horz" wrap="square" lIns="91440" tIns="45720" rIns="91440" bIns="45720" rtlCol="0" anchor="t" anchorCtr="0">
            <a:spAutoFit/>
          </a:bodyPr>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190" y="1871980"/>
            <a:ext cx="11160000" cy="3723005"/>
          </a:xfrm>
        </p:spPr>
        <p:txBody>
          <a:bodyPr vert="horz" wrap="square" lIns="91440" tIns="45720" rIns="91440" bIns="45720" anchor="t" anchorCtr="0">
            <a:noAutofit/>
          </a:bodyPr>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每回都取两头中最大的，是否能必胜？</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第一次取：</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A方取走偶位置的数后，剩下两端数都处于奇位置；A方取走奇位置的数后，剩下两端数都处于偶位置。</a:t>
            </a:r>
            <a:endPar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val="0" checksum="1138305165"/>
                </a:ext>
              </a:extLst>
            </a:pPr>
            <a:r>
              <a:rPr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得出结论：A可以取走所有奇数位的数或所有偶数位的数</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784225" y="1989035"/>
            <a:ext cx="2929890" cy="2822575"/>
          </a:xfrm>
        </p:spPr>
        <p:txBody>
          <a:bodyPr vert="horz" wrap="square" lIns="91440" tIns="45720" rIns="91440" bIns="45720" rtlCol="0" anchor="t" anchorCtr="0">
            <a:noAutofit/>
          </a:bodyPr>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144145"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6" name="TextBox 4"/>
          <p:cNvSpPr/>
          <p:nvPr>
            <p:custDataLst>
              <p:tags r:id="rId4"/>
            </p:custDataLst>
          </p:nvPr>
        </p:nvSpPr>
        <p:spPr>
          <a:xfrm>
            <a:off x="3285490" y="1989035"/>
            <a:ext cx="2643505" cy="3089275"/>
          </a:xfrm>
          <a:prstGeom prst="rect">
            <a:avLst/>
          </a:prstGeom>
        </p:spPr>
        <p:txBody>
          <a:bodyPr vert="horz" wrap="square" lIns="91440" tIns="45720" rIns="91440" bIns="45720" rtlCol="0" anchor="t" anchorCtr="0">
            <a:noAutofit/>
          </a:bodyPr>
          <a:lstStyle/>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144145"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533" name="直接箭头连接符 19"/>
          <p:cNvCxnSpPr/>
          <p:nvPr>
            <p:custDataLst>
              <p:tags r:id="rId5"/>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6"/>
            </p:custDataLst>
          </p:nvPr>
        </p:nvSpPr>
        <p:spPr>
          <a:xfrm>
            <a:off x="6382385" y="4731068"/>
            <a:ext cx="4786313" cy="460375"/>
          </a:xfrm>
          <a:prstGeom prst="rect">
            <a:avLst/>
          </a:prstGeom>
          <a:noFill/>
        </p:spPr>
        <p:txBody>
          <a:bodyPr>
            <a:spAutoFit/>
          </a:bodyPr>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2535" name="椭圆 21"/>
          <p:cNvSpPr/>
          <p:nvPr>
            <p:custDataLst>
              <p:tags r:id="rId7"/>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2"/>
            </p:custDataLst>
          </p:nvPr>
        </p:nvSpPr>
        <p:spPr>
          <a:xfrm>
            <a:off x="6239511" y="4006215"/>
            <a:ext cx="5000625"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endParaRPr kumimoji="0" sz="2400" b="1" kern="1200" cap="none" spc="0" normalizeH="0" baseline="0" noProof="0" dirty="0">
              <a:solidFill>
                <a:schemeClr val="tx1"/>
              </a:solidFill>
              <a:latin typeface="宋体" panose="02010600030101010101" pitchFamily="2" charset="-122"/>
              <a:ea typeface="+mn-ea"/>
              <a:cs typeface="+mn-cs"/>
            </a:endParaRPr>
          </a:p>
        </p:txBody>
      </p:sp>
      <p:sp>
        <p:nvSpPr>
          <p:cNvPr id="28" name="TextBox 27"/>
          <p:cNvSpPr txBox="1"/>
          <p:nvPr>
            <p:custDataLst>
              <p:tags r:id="rId13"/>
            </p:custDataLst>
          </p:nvPr>
        </p:nvSpPr>
        <p:spPr>
          <a:xfrm>
            <a:off x="5606733" y="4373880"/>
            <a:ext cx="857250"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9" name="TextBox 28"/>
          <p:cNvSpPr txBox="1"/>
          <p:nvPr>
            <p:custDataLst>
              <p:tags r:id="rId14"/>
            </p:custDataLst>
          </p:nvPr>
        </p:nvSpPr>
        <p:spPr>
          <a:xfrm>
            <a:off x="5606733" y="5197475"/>
            <a:ext cx="5500688" cy="460375"/>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endParaRPr kumimoji="0" lang="en-US" altLang="zh-CN" sz="2400" b="1" kern="1200" cap="none" spc="0" normalizeH="0" baseline="0" noProof="0" dirty="0">
              <a:solidFill>
                <a:schemeClr val="tx1"/>
              </a:solidFill>
              <a:latin typeface="宋体" panose="02010600030101010101" pitchFamily="2" charset="-122"/>
              <a:ea typeface="+mn-ea"/>
              <a:cs typeface="+mn-cs"/>
            </a:endParaRPr>
          </a:p>
        </p:txBody>
      </p:sp>
      <p:sp>
        <p:nvSpPr>
          <p:cNvPr id="2" name="右箭头 1"/>
          <p:cNvSpPr/>
          <p:nvPr>
            <p:custDataLst>
              <p:tags r:id="rId15"/>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椭圆 6"/>
          <p:cNvSpPr/>
          <p:nvPr>
            <p:custDataLst>
              <p:tags r:id="rId16"/>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 name="椭圆 2"/>
          <p:cNvSpPr/>
          <p:nvPr>
            <p:custDataLst>
              <p:tags r:id="rId17"/>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4" name="椭圆 3"/>
          <p:cNvSpPr/>
          <p:nvPr>
            <p:custDataLst>
              <p:tags r:id="rId18"/>
            </p:custDataLst>
          </p:nvPr>
        </p:nvSpPr>
        <p:spPr>
          <a:xfrm>
            <a:off x="7722000"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5" name="椭圆 4"/>
          <p:cNvSpPr/>
          <p:nvPr>
            <p:custDataLst>
              <p:tags r:id="rId19"/>
            </p:custDataLst>
          </p:nvPr>
        </p:nvSpPr>
        <p:spPr>
          <a:xfrm>
            <a:off x="8060691"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8" name="椭圆 7"/>
          <p:cNvSpPr/>
          <p:nvPr>
            <p:custDataLst>
              <p:tags r:id="rId20"/>
            </p:custDataLst>
          </p:nvPr>
        </p:nvSpPr>
        <p:spPr>
          <a:xfrm>
            <a:off x="10196196" y="3996000"/>
            <a:ext cx="432000" cy="432000"/>
          </a:xfrm>
          <a:prstGeom prst="ellipse">
            <a:avLst/>
          </a:prstGeom>
          <a:noFill/>
          <a:ln w="38100" cap="flat" cmpd="sng">
            <a:solidFill>
              <a:srgbClr val="FF0000"/>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P spid="3" grpId="0" bldLvl="0" animBg="1"/>
      <p:bldP spid="4" grpId="0" bldLvl="0" animBg="1"/>
      <p:bldP spid="5" grpId="0" bldLvl="0" animBg="1"/>
      <p:bldP spid="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20488" name="Picture 12" descr="A000220150322G43PPIC"/>
          <p:cNvPicPr>
            <a:picLocks noChangeAspect="1"/>
          </p:cNvPicPr>
          <p:nvPr>
            <p:custDataLst>
              <p:tags r:id="rId2"/>
            </p:custDataLst>
          </p:nvPr>
        </p:nvPicPr>
        <p:blipFill>
          <a:blip r:embed="rId3"/>
          <a:stretch>
            <a:fillRect/>
          </a:stretch>
        </p:blipFill>
        <p:spPr>
          <a:xfrm>
            <a:off x="9047480" y="836930"/>
            <a:ext cx="1431925" cy="1521460"/>
          </a:xfrm>
          <a:prstGeom prst="rect">
            <a:avLst/>
          </a:prstGeom>
          <a:noFill/>
          <a:ln w="9525">
            <a:noFill/>
          </a:ln>
        </p:spPr>
      </p:pic>
      <p:sp>
        <p:nvSpPr>
          <p:cNvPr id="9" name="内容占位符 13"/>
          <p:cNvSpPr>
            <a:spLocks noGrp="1"/>
          </p:cNvSpPr>
          <p:nvPr>
            <p:ph idx="4294967295"/>
            <p:custDataLst>
              <p:tags r:id="rId4"/>
            </p:custDataLst>
          </p:nvPr>
        </p:nvSpPr>
        <p:spPr>
          <a:xfrm>
            <a:off x="504190" y="1814195"/>
            <a:ext cx="10800080" cy="409829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贪心</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策略</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每次访问的位置＝max{max(已访问的最远位置的左边疲劳值),</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max(已访问的最远位置到某个位置距离*2+疲劳值)}</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0" name="组合 30"/>
          <p:cNvGrpSpPr/>
          <p:nvPr/>
        </p:nvGrpSpPr>
        <p:grpSpPr>
          <a:xfrm>
            <a:off x="3669031" y="4070350"/>
            <a:ext cx="6644005" cy="1652587"/>
            <a:chOff x="1428410" y="4429132"/>
            <a:chExt cx="6644052" cy="1652599"/>
          </a:xfrm>
        </p:grpSpPr>
        <p:cxnSp>
          <p:nvCxnSpPr>
            <p:cNvPr id="32778" name="直接箭头连接符 8"/>
            <p:cNvCxnSpPr/>
            <p:nvPr>
              <p:custDataLst>
                <p:tags r:id="rId5"/>
              </p:custDataLst>
            </p:nvPr>
          </p:nvCxnSpPr>
          <p:spPr>
            <a:xfrm>
              <a:off x="2357422" y="4643446"/>
              <a:ext cx="4714908" cy="1588"/>
            </a:xfrm>
            <a:prstGeom prst="straightConnector1">
              <a:avLst/>
            </a:prstGeom>
            <a:ln w="57150" cap="flat" cmpd="sng">
              <a:solidFill>
                <a:schemeClr val="tx1"/>
              </a:solidFill>
              <a:prstDash val="solid"/>
              <a:headEnd type="oval" w="med" len="med"/>
              <a:tailEnd type="triangle" w="med" len="med"/>
            </a:ln>
          </p:spPr>
        </p:cxnSp>
        <p:sp>
          <p:nvSpPr>
            <p:cNvPr id="32779" name="椭圆 10"/>
            <p:cNvSpPr/>
            <p:nvPr>
              <p:custDataLst>
                <p:tags r:id="rId6"/>
              </p:custDataLst>
            </p:nvPr>
          </p:nvSpPr>
          <p:spPr>
            <a:xfrm>
              <a:off x="3000364"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0" name="椭圆 11"/>
            <p:cNvSpPr/>
            <p:nvPr>
              <p:custDataLst>
                <p:tags r:id="rId7"/>
              </p:custDataLst>
            </p:nvPr>
          </p:nvSpPr>
          <p:spPr>
            <a:xfrm>
              <a:off x="3821901"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1" name="椭圆 12"/>
            <p:cNvSpPr/>
            <p:nvPr>
              <p:custDataLst>
                <p:tags r:id="rId8"/>
              </p:custDataLst>
            </p:nvPr>
          </p:nvSpPr>
          <p:spPr>
            <a:xfrm>
              <a:off x="4572000" y="4528280"/>
              <a:ext cx="214314" cy="214314"/>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2" name="椭圆 13"/>
            <p:cNvSpPr/>
            <p:nvPr>
              <p:custDataLst>
                <p:tags r:id="rId9"/>
              </p:custDataLst>
            </p:nvPr>
          </p:nvSpPr>
          <p:spPr>
            <a:xfrm>
              <a:off x="5357818"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2783" name="椭圆 14"/>
            <p:cNvSpPr/>
            <p:nvPr>
              <p:custDataLst>
                <p:tags r:id="rId10"/>
              </p:custDataLst>
            </p:nvPr>
          </p:nvSpPr>
          <p:spPr>
            <a:xfrm>
              <a:off x="6143636"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TextBox 16"/>
            <p:cNvSpPr txBox="1"/>
            <p:nvPr>
              <p:custDataLst>
                <p:tags r:id="rId11"/>
              </p:custDataLst>
            </p:nvPr>
          </p:nvSpPr>
          <p:spPr>
            <a:xfrm>
              <a:off x="1428410" y="4429132"/>
              <a:ext cx="857256" cy="460378"/>
            </a:xfrm>
            <a:prstGeom prst="rect">
              <a:avLst/>
            </a:prstGeom>
            <a:noFill/>
          </p:spPr>
          <p:txBody>
            <a:bodyPr>
              <a:spAutoFit/>
            </a:bodyPr>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endParaRPr kumimoji="0" lang="zh-CN" altLang="en-US" sz="2400" b="1" kern="1200" cap="none" spc="0" normalizeH="0" baseline="0" noProof="0" dirty="0">
                <a:solidFill>
                  <a:schemeClr val="tx1"/>
                </a:solidFill>
                <a:latin typeface="宋体" panose="02010600030101010101" pitchFamily="2" charset="-122"/>
                <a:ea typeface="+mn-ea"/>
                <a:cs typeface="+mn-cs"/>
              </a:endParaRPr>
            </a:p>
          </p:txBody>
        </p:sp>
        <p:sp>
          <p:nvSpPr>
            <p:cNvPr id="24" name="TextBox 23"/>
            <p:cNvSpPr txBox="1"/>
            <p:nvPr>
              <p:custDataLst>
                <p:tags r:id="rId12"/>
              </p:custDataLst>
            </p:nvPr>
          </p:nvSpPr>
          <p:spPr>
            <a:xfrm>
              <a:off x="4000495" y="5313376"/>
              <a:ext cx="1428760" cy="768355"/>
            </a:xfrm>
            <a:prstGeom prst="rect">
              <a:avLst/>
            </a:prstGeom>
            <a:noFill/>
          </p:spPr>
          <p:txBody>
            <a:bodyPr>
              <a:spAutoFit/>
            </a:bodyPr>
            <a:p>
              <a:pPr marR="0" defTabSz="914400">
                <a:buClrTx/>
                <a:buSzTx/>
                <a:buFontTx/>
                <a:buNone/>
                <a:defRPr/>
              </a:pPr>
              <a:r>
                <a:rPr kumimoji="0" lang="zh-CN" altLang="en-US" sz="2200" b="1" kern="1200" cap="none" spc="0" normalizeH="0" baseline="0" noProof="0" dirty="0">
                  <a:solidFill>
                    <a:schemeClr val="tx1"/>
                  </a:solidFill>
                  <a:latin typeface="宋体" panose="02010600030101010101" pitchFamily="2" charset="-122"/>
                  <a:ea typeface="+mn-ea"/>
                  <a:cs typeface="+mn-cs"/>
                </a:rPr>
                <a:t>已访问的最远位置</a:t>
              </a:r>
              <a:endParaRPr kumimoji="0" lang="zh-CN" altLang="en-US" sz="2200" b="1" kern="1200" cap="none" spc="0" normalizeH="0" baseline="0" noProof="0" dirty="0">
                <a:solidFill>
                  <a:schemeClr val="tx1"/>
                </a:solidFill>
                <a:latin typeface="宋体" panose="02010600030101010101" pitchFamily="2" charset="-122"/>
                <a:ea typeface="+mn-ea"/>
                <a:cs typeface="+mn-cs"/>
              </a:endParaRPr>
            </a:p>
          </p:txBody>
        </p:sp>
        <p:sp>
          <p:nvSpPr>
            <p:cNvPr id="32786" name="右箭头 24"/>
            <p:cNvSpPr/>
            <p:nvPr>
              <p:custDataLst>
                <p:tags r:id="rId13"/>
              </p:custDataLst>
            </p:nvPr>
          </p:nvSpPr>
          <p:spPr>
            <a:xfrm rot="-5400000" flipV="1">
              <a:off x="4456834" y="4843905"/>
              <a:ext cx="428628" cy="428628"/>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1" name="TextBox 26"/>
            <p:cNvSpPr txBox="1"/>
            <p:nvPr>
              <p:custDataLst>
                <p:tags r:id="rId14"/>
              </p:custDataLst>
            </p:nvPr>
          </p:nvSpPr>
          <p:spPr>
            <a:xfrm>
              <a:off x="2357422" y="5572140"/>
              <a:ext cx="1785949" cy="429898"/>
            </a:xfrm>
            <a:prstGeom prst="rect">
              <a:avLst/>
            </a:prstGeom>
            <a:noFill/>
          </p:spPr>
          <p:txBody>
            <a:bodyPr>
              <a:spAutoFit/>
            </a:bodyPr>
            <a:p>
              <a:pPr marR="0" algn="ctr" defTabSz="914400">
                <a:buClrTx/>
                <a:buSzTx/>
                <a:buFontTx/>
                <a:buNone/>
                <a:defRPr/>
              </a:pPr>
              <a:r>
                <a:rPr kumimoji="0" lang="zh-CN" altLang="en-US" sz="2200" b="1" kern="1200" cap="none" spc="0" normalizeH="0" baseline="0" noProof="0" dirty="0">
                  <a:solidFill>
                    <a:schemeClr val="tx1"/>
                  </a:solidFill>
                  <a:latin typeface="宋体" panose="02010600030101010101" pitchFamily="2" charset="-122"/>
                  <a:ea typeface="+mn-ea"/>
                  <a:cs typeface="+mn-cs"/>
                </a:rPr>
                <a:t>疲劳值</a:t>
              </a:r>
              <a:endParaRPr kumimoji="0" lang="zh-CN" altLang="en-US" sz="2200" b="1" kern="1200" cap="none" spc="0" normalizeH="0" baseline="0" noProof="0" dirty="0">
                <a:solidFill>
                  <a:schemeClr val="tx1"/>
                </a:solidFill>
                <a:latin typeface="宋体" panose="02010600030101010101" pitchFamily="2" charset="-122"/>
                <a:ea typeface="+mn-ea"/>
                <a:cs typeface="+mn-cs"/>
              </a:endParaRPr>
            </a:p>
          </p:txBody>
        </p:sp>
        <p:sp>
          <p:nvSpPr>
            <p:cNvPr id="32788" name="左大括号 27"/>
            <p:cNvSpPr/>
            <p:nvPr>
              <p:custDataLst>
                <p:tags r:id="rId15"/>
              </p:custDataLst>
            </p:nvPr>
          </p:nvSpPr>
          <p:spPr>
            <a:xfrm rot="-5400000">
              <a:off x="3178959" y="4250537"/>
              <a:ext cx="500066" cy="2000264"/>
            </a:xfrm>
            <a:prstGeom prst="leftBrace">
              <a:avLst>
                <a:gd name="adj1" fmla="val 8333"/>
                <a:gd name="adj2" fmla="val 50000"/>
              </a:avLst>
            </a:prstGeom>
            <a:noFill/>
            <a:ln w="28575" cap="flat" cmpd="sng">
              <a:solidFill>
                <a:schemeClr val="tx1"/>
              </a:solidFill>
              <a:prstDash val="solid"/>
              <a:headEnd type="none" w="med" len="med"/>
              <a:tailEnd type="none" w="med" len="med"/>
            </a:ln>
          </p:spPr>
          <p:txBody>
            <a:bodyPr/>
            <a:p>
              <a:endParaRPr lang="zh-CN" altLang="en-US" dirty="0">
                <a:solidFill>
                  <a:schemeClr val="tx1"/>
                </a:solidFill>
                <a:latin typeface="Arial" panose="020B0604020202020204" pitchFamily="34" charset="0"/>
                <a:ea typeface="幼圆" panose="02010509060101010101" charset="-122"/>
              </a:endParaRPr>
            </a:p>
          </p:txBody>
        </p:sp>
        <p:sp>
          <p:nvSpPr>
            <p:cNvPr id="32789" name="左大括号 28"/>
            <p:cNvSpPr/>
            <p:nvPr>
              <p:custDataLst>
                <p:tags r:id="rId16"/>
              </p:custDataLst>
            </p:nvPr>
          </p:nvSpPr>
          <p:spPr>
            <a:xfrm rot="-5400000">
              <a:off x="5750727" y="4250538"/>
              <a:ext cx="500066" cy="2000264"/>
            </a:xfrm>
            <a:prstGeom prst="leftBrace">
              <a:avLst>
                <a:gd name="adj1" fmla="val 8333"/>
                <a:gd name="adj2" fmla="val 50000"/>
              </a:avLst>
            </a:prstGeom>
            <a:noFill/>
            <a:ln w="28575" cap="flat" cmpd="sng">
              <a:solidFill>
                <a:schemeClr val="tx1"/>
              </a:solidFill>
              <a:prstDash val="solid"/>
              <a:headEnd type="none" w="med" len="med"/>
              <a:tailEnd type="none" w="med" len="med"/>
            </a:ln>
          </p:spPr>
          <p:txBody>
            <a:bodyPr/>
            <a:p>
              <a:endParaRPr lang="zh-CN" altLang="en-US" dirty="0">
                <a:solidFill>
                  <a:schemeClr val="tx1"/>
                </a:solidFill>
                <a:latin typeface="Arial" panose="020B0604020202020204" pitchFamily="34" charset="0"/>
                <a:ea typeface="幼圆" panose="02010509060101010101" charset="-122"/>
              </a:endParaRPr>
            </a:p>
          </p:txBody>
        </p:sp>
        <p:sp>
          <p:nvSpPr>
            <p:cNvPr id="30" name="TextBox 29"/>
            <p:cNvSpPr txBox="1"/>
            <p:nvPr>
              <p:custDataLst>
                <p:tags r:id="rId17"/>
              </p:custDataLst>
            </p:nvPr>
          </p:nvSpPr>
          <p:spPr>
            <a:xfrm>
              <a:off x="5500694" y="5572140"/>
              <a:ext cx="2571768" cy="429898"/>
            </a:xfrm>
            <a:prstGeom prst="rect">
              <a:avLst/>
            </a:prstGeom>
            <a:noFill/>
          </p:spPr>
          <p:txBody>
            <a:bodyPr>
              <a:spAutoFit/>
            </a:bodyPr>
            <a:p>
              <a:pPr marR="0" defTabSz="914400">
                <a:buClrTx/>
                <a:buSzTx/>
                <a:buFontTx/>
                <a:buNone/>
                <a:defRPr/>
              </a:pPr>
              <a:r>
                <a:rPr kumimoji="0" lang="zh-CN" altLang="en-US" sz="2200" b="1" kern="1200" cap="none" spc="0" normalizeH="0" baseline="0" noProof="0" dirty="0">
                  <a:solidFill>
                    <a:srgbClr val="FF0000"/>
                  </a:solidFill>
                  <a:latin typeface="宋体" panose="02010600030101010101" pitchFamily="2" charset="-122"/>
                  <a:ea typeface="+mn-ea"/>
                  <a:cs typeface="+mn-cs"/>
                </a:rPr>
                <a:t>距离</a:t>
              </a:r>
              <a:r>
                <a:rPr kumimoji="0" lang="en-US" altLang="zh-CN" sz="2200" b="1" kern="1200" cap="none" spc="0" normalizeH="0" baseline="0" noProof="0" dirty="0">
                  <a:solidFill>
                    <a:schemeClr val="tx1"/>
                  </a:solidFill>
                  <a:latin typeface="宋体" panose="02010600030101010101" pitchFamily="2" charset="-122"/>
                  <a:ea typeface="+mn-ea"/>
                  <a:cs typeface="+mn-cs"/>
                </a:rPr>
                <a:t>*2+</a:t>
              </a:r>
              <a:r>
                <a:rPr kumimoji="0" lang="zh-CN" altLang="en-US" sz="2200" b="1" kern="1200" cap="none" spc="0" normalizeH="0" baseline="0" noProof="0" dirty="0">
                  <a:solidFill>
                    <a:schemeClr val="tx1"/>
                  </a:solidFill>
                  <a:latin typeface="宋体" panose="02010600030101010101" pitchFamily="2" charset="-122"/>
                  <a:ea typeface="+mn-ea"/>
                  <a:cs typeface="+mn-cs"/>
                </a:rPr>
                <a:t>疲劳值</a:t>
              </a:r>
              <a:endParaRPr kumimoji="0" lang="zh-CN" altLang="en-US" sz="2200" b="1" kern="1200" cap="none" spc="0" normalizeH="0" baseline="0" noProof="0" dirty="0">
                <a:solidFill>
                  <a:schemeClr val="tx1"/>
                </a:solidFill>
                <a:latin typeface="宋体" panose="02010600030101010101" pitchFamily="2" charset="-122"/>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814195"/>
            <a:ext cx="10800080" cy="409829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小S新买了一个掌上游戏机，这个游戏机由两节5号电池供电。</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为了保证能够长时间玩游戏，他买了很多5号电池，这些电池的生产商不同，质量也有差异，因而使用寿命也有所不同，有的能使用5个小时，有的可能就只能使用3个小时。显然如果他只有两个电池一个能用5小时一个能用3小时，那么他只能玩3个小时的游戏，有一个电池剩下的电量无法使用，但是如果他有更多的电池，就可以更加充分地利用它们，比如他有三个电池分别能用3、3、5小时，他可以先使用两节能用3个小时的电池，使用半个小时后再把其中一个换成能使用5个小时的电池，两个半小时后再把剩下的一节电池换成刚才换下的电池（那个电池还能用2.5个小时），这样总共就可以使用5.5个小时，没有一点浪费。</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现在已知电池的数量和电池能够使用的时间，请你找一种方案使得使用时间尽可能的长。</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】电池的寿命</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3800" name="Picture 11" descr="A000220150318D67PPIC"/>
          <p:cNvPicPr>
            <a:picLocks noChangeAspect="1"/>
          </p:cNvPicPr>
          <p:nvPr>
            <p:custDataLst>
              <p:tags r:id="rId2"/>
            </p:custDataLst>
          </p:nvPr>
        </p:nvPicPr>
        <p:blipFill>
          <a:blip r:embed="rId3"/>
          <a:stretch>
            <a:fillRect/>
          </a:stretch>
        </p:blipFill>
        <p:spPr>
          <a:xfrm>
            <a:off x="9623425" y="1052830"/>
            <a:ext cx="1017270" cy="10725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814195"/>
            <a:ext cx="9782175" cy="409829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现在已知电池的数量和电池能够使用的时间，请你找一种方案</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使得使用时间尽可能的长。</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输入包含多组数据。每组数据包括两行，第一行是一个整数N (2≤N≤1000)，表示电池的数目，接下来一行是N个正整数表示电池能使用的时间。</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zh-CN" sz="2200" dirty="0">
                <a:latin typeface="微软雅黑" panose="020B0503020204020204" pitchFamily="34" charset="-122"/>
                <a:ea typeface="微软雅黑" panose="020B0503020204020204" pitchFamily="34" charset="-122"/>
                <a:cs typeface="微软雅黑" panose="020B0503020204020204" pitchFamily="34" charset="-122"/>
              </a:rPr>
              <a:t>：</a:t>
            </a:r>
            <a:endParaRPr 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对每组数据输出一行，表示电池能使用的时间，保留到小数点后1位。</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】电池的寿命</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3800" name="Picture 11" descr="A000220150318D67PPIC"/>
          <p:cNvPicPr>
            <a:picLocks noChangeAspect="1"/>
          </p:cNvPicPr>
          <p:nvPr>
            <p:custDataLst>
              <p:tags r:id="rId2"/>
            </p:custDataLst>
          </p:nvPr>
        </p:nvPicPr>
        <p:blipFill>
          <a:blip r:embed="rId3"/>
          <a:stretch>
            <a:fillRect/>
          </a:stretch>
        </p:blipFill>
        <p:spPr>
          <a:xfrm>
            <a:off x="9623425" y="1052830"/>
            <a:ext cx="1017270" cy="10725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814195"/>
            <a:ext cx="9782175" cy="4098290"/>
          </a:xfrm>
        </p:spPr>
        <p:txBody>
          <a:bodyPr vert="horz" wrap="square" lIns="91440" tIns="45720" rIns="91440" bIns="45720" rtlCol="0" anchor="t" anchorCtr="0">
            <a:noAutofit/>
          </a:bodyPr>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样例输入</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2</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3 5</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3</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3 3 5</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样例输出</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3.0</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algn="l" eaLnBrk="1" hangingPunct="1">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5.5</a:t>
            </a:r>
            <a:endParaRPr sz="2200" dirty="0">
              <a:latin typeface="微软雅黑" panose="020B0503020204020204" pitchFamily="34" charset="-122"/>
              <a:ea typeface="微软雅黑" panose="020B0503020204020204" pitchFamily="34" charset="-122"/>
              <a:cs typeface="微软雅黑" panose="020B0503020204020204" pitchFamily="34" charset="-122"/>
            </a:endParaRPr>
          </a:p>
          <a:p>
            <a:pPr marL="0" lvl="0" algn="l" fontAlgn="auto">
              <a:lnSpc>
                <a:spcPct val="130000"/>
              </a:lnSpc>
              <a:spcBef>
                <a:spcPts val="60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】电池的寿命</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3800" name="Picture 11" descr="A000220150318D67PPIC"/>
          <p:cNvPicPr>
            <a:picLocks noChangeAspect="1"/>
          </p:cNvPicPr>
          <p:nvPr>
            <p:custDataLst>
              <p:tags r:id="rId2"/>
            </p:custDataLst>
          </p:nvPr>
        </p:nvPicPr>
        <p:blipFill>
          <a:blip r:embed="rId3"/>
          <a:stretch>
            <a:fillRect/>
          </a:stretch>
        </p:blipFill>
        <p:spPr>
          <a:xfrm>
            <a:off x="9623425" y="1052830"/>
            <a:ext cx="1017270" cy="1072515"/>
          </a:xfrm>
          <a:prstGeom prst="rect">
            <a:avLst/>
          </a:prstGeom>
          <a:noFill/>
          <a:ln w="9525">
            <a:noFill/>
          </a:ln>
        </p:spPr>
      </p:pic>
      <p:sp>
        <p:nvSpPr>
          <p:cNvPr id="6" name="圆角矩形 5"/>
          <p:cNvSpPr/>
          <p:nvPr>
            <p:custDataLst>
              <p:tags r:id="rId4"/>
            </p:custDataLst>
          </p:nvPr>
        </p:nvSpPr>
        <p:spPr>
          <a:xfrm>
            <a:off x="3782696" y="2924493"/>
            <a:ext cx="1500187" cy="214312"/>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7" name="圆角矩形 6"/>
          <p:cNvSpPr/>
          <p:nvPr>
            <p:custDataLst>
              <p:tags r:id="rId5"/>
            </p:custDataLst>
          </p:nvPr>
        </p:nvSpPr>
        <p:spPr>
          <a:xfrm>
            <a:off x="3782696" y="3424555"/>
            <a:ext cx="1027112" cy="214313"/>
          </a:xfrm>
          <a:prstGeom prst="roundRect">
            <a:avLst>
              <a:gd name="adj" fmla="val 16667"/>
            </a:avLst>
          </a:prstGeom>
          <a:solidFill>
            <a:srgbClr val="00B05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8" name="圆角矩形 7"/>
          <p:cNvSpPr/>
          <p:nvPr>
            <p:custDataLst>
              <p:tags r:id="rId6"/>
            </p:custDataLst>
          </p:nvPr>
        </p:nvSpPr>
        <p:spPr>
          <a:xfrm>
            <a:off x="4782821" y="3424555"/>
            <a:ext cx="1027112" cy="214313"/>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9" name="右箭头 8"/>
          <p:cNvSpPr/>
          <p:nvPr>
            <p:custDataLst>
              <p:tags r:id="rId7"/>
            </p:custDataLst>
          </p:nvPr>
        </p:nvSpPr>
        <p:spPr>
          <a:xfrm>
            <a:off x="6309996" y="2995930"/>
            <a:ext cx="714375" cy="357188"/>
          </a:xfrm>
          <a:prstGeom prst="rightArrow">
            <a:avLst>
              <a:gd name="adj1" fmla="val 50000"/>
              <a:gd name="adj2" fmla="val 49999"/>
            </a:avLst>
          </a:prstGeom>
          <a:solidFill>
            <a:schemeClr val="tx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0" name="圆角矩形 9"/>
          <p:cNvSpPr/>
          <p:nvPr>
            <p:custDataLst>
              <p:tags r:id="rId8"/>
            </p:custDataLst>
          </p:nvPr>
        </p:nvSpPr>
        <p:spPr>
          <a:xfrm>
            <a:off x="7568883" y="2924493"/>
            <a:ext cx="1500188" cy="214312"/>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1" name="圆角矩形 10"/>
          <p:cNvSpPr/>
          <p:nvPr>
            <p:custDataLst>
              <p:tags r:id="rId9"/>
            </p:custDataLst>
          </p:nvPr>
        </p:nvSpPr>
        <p:spPr>
          <a:xfrm>
            <a:off x="7568883" y="3424555"/>
            <a:ext cx="1027113" cy="214313"/>
          </a:xfrm>
          <a:prstGeom prst="roundRect">
            <a:avLst>
              <a:gd name="adj" fmla="val 16667"/>
            </a:avLst>
          </a:prstGeom>
          <a:solidFill>
            <a:srgbClr val="00B05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2" name="圆角矩形 11"/>
          <p:cNvSpPr/>
          <p:nvPr>
            <p:custDataLst>
              <p:tags r:id="rId10"/>
            </p:custDataLst>
          </p:nvPr>
        </p:nvSpPr>
        <p:spPr>
          <a:xfrm>
            <a:off x="8569008" y="3424555"/>
            <a:ext cx="812800" cy="214313"/>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3" name="圆角矩形 12"/>
          <p:cNvSpPr/>
          <p:nvPr>
            <p:custDataLst>
              <p:tags r:id="rId11"/>
            </p:custDataLst>
          </p:nvPr>
        </p:nvSpPr>
        <p:spPr>
          <a:xfrm>
            <a:off x="9024621" y="2924493"/>
            <a:ext cx="357187" cy="214312"/>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4" name="圆角矩形 13"/>
          <p:cNvSpPr/>
          <p:nvPr>
            <p:custDataLst>
              <p:tags r:id="rId12"/>
            </p:custDataLst>
          </p:nvPr>
        </p:nvSpPr>
        <p:spPr>
          <a:xfrm>
            <a:off x="7953058" y="4424680"/>
            <a:ext cx="1500188" cy="214313"/>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5" name="圆角矩形 14"/>
          <p:cNvSpPr/>
          <p:nvPr>
            <p:custDataLst>
              <p:tags r:id="rId13"/>
            </p:custDataLst>
          </p:nvPr>
        </p:nvSpPr>
        <p:spPr>
          <a:xfrm>
            <a:off x="7640321" y="4924743"/>
            <a:ext cx="1027112" cy="214312"/>
          </a:xfrm>
          <a:prstGeom prst="roundRect">
            <a:avLst>
              <a:gd name="adj" fmla="val 16667"/>
            </a:avLst>
          </a:prstGeom>
          <a:solidFill>
            <a:srgbClr val="00B05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6" name="圆角矩形 15"/>
          <p:cNvSpPr/>
          <p:nvPr>
            <p:custDataLst>
              <p:tags r:id="rId14"/>
            </p:custDataLst>
          </p:nvPr>
        </p:nvSpPr>
        <p:spPr>
          <a:xfrm>
            <a:off x="8640446" y="4924743"/>
            <a:ext cx="812800" cy="214312"/>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7" name="圆角矩形 16"/>
          <p:cNvSpPr/>
          <p:nvPr>
            <p:custDataLst>
              <p:tags r:id="rId15"/>
            </p:custDataLst>
          </p:nvPr>
        </p:nvSpPr>
        <p:spPr>
          <a:xfrm>
            <a:off x="7667308" y="4424680"/>
            <a:ext cx="357188" cy="214313"/>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18" name="右箭头 17"/>
          <p:cNvSpPr/>
          <p:nvPr>
            <p:custDataLst>
              <p:tags r:id="rId16"/>
            </p:custDataLst>
          </p:nvPr>
        </p:nvSpPr>
        <p:spPr>
          <a:xfrm rot="2152903">
            <a:off x="6309996" y="4067493"/>
            <a:ext cx="714375" cy="357187"/>
          </a:xfrm>
          <a:prstGeom prst="rightArrow">
            <a:avLst>
              <a:gd name="adj1" fmla="val 50000"/>
              <a:gd name="adj2" fmla="val 50000"/>
            </a:avLst>
          </a:prstGeom>
          <a:solidFill>
            <a:schemeClr val="tx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016000"/>
            <a:ext cx="9782175" cy="4098290"/>
          </a:xfrm>
        </p:spPr>
        <p:txBody>
          <a:bodyPr vert="horz" wrap="square" lIns="91440" tIns="45720" rIns="91440" bIns="45720" rtlCol="0" anchor="t" anchorCtr="0">
            <a:noAutofit/>
          </a:bodyPr>
          <a:p>
            <a:pPr marL="0" lvl="0" algn="l" fontAlgn="auto">
              <a:lnSpc>
                <a:spcPct val="13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情况</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二：</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讨论</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pic>
        <p:nvPicPr>
          <p:cNvPr id="33800" name="Picture 11" descr="A000220150318D67PPIC"/>
          <p:cNvPicPr>
            <a:picLocks noChangeAspect="1"/>
          </p:cNvPicPr>
          <p:nvPr>
            <p:custDataLst>
              <p:tags r:id="rId2"/>
            </p:custDataLst>
          </p:nvPr>
        </p:nvPicPr>
        <p:blipFill>
          <a:blip r:embed="rId3"/>
          <a:stretch>
            <a:fillRect/>
          </a:stretch>
        </p:blipFill>
        <p:spPr>
          <a:xfrm>
            <a:off x="9623425" y="1052830"/>
            <a:ext cx="1017270" cy="1072515"/>
          </a:xfrm>
          <a:prstGeom prst="rect">
            <a:avLst/>
          </a:prstGeom>
          <a:noFill/>
          <a:ln w="9525">
            <a:noFill/>
          </a:ln>
        </p:spPr>
      </p:pic>
      <p:grpSp>
        <p:nvGrpSpPr>
          <p:cNvPr id="20" name="组合 35"/>
          <p:cNvGrpSpPr/>
          <p:nvPr/>
        </p:nvGrpSpPr>
        <p:grpSpPr>
          <a:xfrm>
            <a:off x="4294823" y="1283970"/>
            <a:ext cx="3987800" cy="785813"/>
            <a:chOff x="2772195" y="1356504"/>
            <a:chExt cx="3986673" cy="785818"/>
          </a:xfrm>
        </p:grpSpPr>
        <p:sp>
          <p:nvSpPr>
            <p:cNvPr id="36887" name="圆角矩形 4"/>
            <p:cNvSpPr/>
            <p:nvPr>
              <p:custDataLst>
                <p:tags r:id="rId4"/>
              </p:custDataLst>
            </p:nvPr>
          </p:nvSpPr>
          <p:spPr>
            <a:xfrm>
              <a:off x="2772195" y="1356504"/>
              <a:ext cx="1643074" cy="214314"/>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88" name="圆角矩形 5"/>
            <p:cNvSpPr/>
            <p:nvPr>
              <p:custDataLst>
                <p:tags r:id="rId5"/>
              </p:custDataLst>
            </p:nvPr>
          </p:nvSpPr>
          <p:spPr>
            <a:xfrm>
              <a:off x="2772195" y="1928008"/>
              <a:ext cx="1027842" cy="214314"/>
            </a:xfrm>
            <a:prstGeom prst="roundRect">
              <a:avLst>
                <a:gd name="adj" fmla="val 16667"/>
              </a:avLst>
            </a:prstGeom>
            <a:solidFill>
              <a:srgbClr val="00B05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89" name="圆角矩形 6"/>
            <p:cNvSpPr/>
            <p:nvPr>
              <p:custDataLst>
                <p:tags r:id="rId6"/>
              </p:custDataLst>
            </p:nvPr>
          </p:nvSpPr>
          <p:spPr>
            <a:xfrm>
              <a:off x="3772327" y="1928008"/>
              <a:ext cx="1027842" cy="214314"/>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90" name="圆角矩形 7"/>
            <p:cNvSpPr/>
            <p:nvPr>
              <p:custDataLst>
                <p:tags r:id="rId7"/>
              </p:custDataLst>
            </p:nvPr>
          </p:nvSpPr>
          <p:spPr>
            <a:xfrm>
              <a:off x="4772459" y="1928008"/>
              <a:ext cx="1000132" cy="214314"/>
            </a:xfrm>
            <a:prstGeom prst="roundRect">
              <a:avLst>
                <a:gd name="adj" fmla="val 16667"/>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21" name="圆角矩形 20"/>
            <p:cNvSpPr/>
            <p:nvPr>
              <p:custDataLst>
                <p:tags r:id="rId8"/>
              </p:custDataLst>
            </p:nvPr>
          </p:nvSpPr>
          <p:spPr bwMode="auto">
            <a:xfrm>
              <a:off x="5759026" y="1928008"/>
              <a:ext cx="999842" cy="214314"/>
            </a:xfrm>
            <a:prstGeom prst="round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幼圆" panose="02010509060101010101" charset="-122"/>
                <a:cs typeface="+mn-cs"/>
              </a:endParaRPr>
            </a:p>
          </p:txBody>
        </p:sp>
      </p:grpSp>
      <p:grpSp>
        <p:nvGrpSpPr>
          <p:cNvPr id="22" name="组合 36"/>
          <p:cNvGrpSpPr/>
          <p:nvPr/>
        </p:nvGrpSpPr>
        <p:grpSpPr>
          <a:xfrm>
            <a:off x="3094673" y="2713039"/>
            <a:ext cx="3986213" cy="1512000"/>
            <a:chOff x="1571604" y="3071811"/>
            <a:chExt cx="3986673" cy="1512011"/>
          </a:xfrm>
        </p:grpSpPr>
        <p:sp>
          <p:nvSpPr>
            <p:cNvPr id="36880" name="圆角矩形 19"/>
            <p:cNvSpPr/>
            <p:nvPr>
              <p:custDataLst>
                <p:tags r:id="rId9"/>
              </p:custDataLst>
            </p:nvPr>
          </p:nvSpPr>
          <p:spPr>
            <a:xfrm>
              <a:off x="2772195" y="3356768"/>
              <a:ext cx="1643074" cy="214314"/>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81" name="圆角矩形 20"/>
            <p:cNvSpPr/>
            <p:nvPr>
              <p:custDataLst>
                <p:tags r:id="rId10"/>
              </p:custDataLst>
            </p:nvPr>
          </p:nvSpPr>
          <p:spPr>
            <a:xfrm>
              <a:off x="2772195" y="3928272"/>
              <a:ext cx="1027842" cy="214314"/>
            </a:xfrm>
            <a:prstGeom prst="roundRect">
              <a:avLst>
                <a:gd name="adj" fmla="val 16667"/>
              </a:avLst>
            </a:prstGeom>
            <a:solidFill>
              <a:srgbClr val="00B05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82" name="圆角矩形 21"/>
            <p:cNvSpPr/>
            <p:nvPr>
              <p:custDataLst>
                <p:tags r:id="rId11"/>
              </p:custDataLst>
            </p:nvPr>
          </p:nvSpPr>
          <p:spPr>
            <a:xfrm>
              <a:off x="3772327" y="3928272"/>
              <a:ext cx="1027842" cy="214314"/>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83" name="圆角矩形 22"/>
            <p:cNvSpPr/>
            <p:nvPr>
              <p:custDataLst>
                <p:tags r:id="rId12"/>
              </p:custDataLst>
            </p:nvPr>
          </p:nvSpPr>
          <p:spPr>
            <a:xfrm>
              <a:off x="4772459" y="3928272"/>
              <a:ext cx="785818" cy="215108"/>
            </a:xfrm>
            <a:prstGeom prst="roundRect">
              <a:avLst>
                <a:gd name="adj" fmla="val 16667"/>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cxnSp>
          <p:nvCxnSpPr>
            <p:cNvPr id="36884" name="直接连接符 23"/>
            <p:cNvCxnSpPr/>
            <p:nvPr>
              <p:custDataLst>
                <p:tags r:id="rId13"/>
              </p:custDataLst>
            </p:nvPr>
          </p:nvCxnSpPr>
          <p:spPr>
            <a:xfrm rot="5400000">
              <a:off x="4801477" y="3827022"/>
              <a:ext cx="1512011" cy="1588"/>
            </a:xfrm>
            <a:prstGeom prst="line">
              <a:avLst/>
            </a:prstGeom>
            <a:ln w="57150" cap="flat" cmpd="sng">
              <a:solidFill>
                <a:schemeClr val="tx1"/>
              </a:solidFill>
              <a:prstDash val="solid"/>
              <a:headEnd type="none" w="med" len="med"/>
              <a:tailEnd type="none" w="med" len="med"/>
            </a:ln>
          </p:spPr>
        </p:cxnSp>
        <p:sp>
          <p:nvSpPr>
            <p:cNvPr id="27" name="圆角矩形 26"/>
            <p:cNvSpPr/>
            <p:nvPr>
              <p:custDataLst>
                <p:tags r:id="rId14"/>
              </p:custDataLst>
            </p:nvPr>
          </p:nvSpPr>
          <p:spPr bwMode="auto">
            <a:xfrm>
              <a:off x="1771652" y="3357562"/>
              <a:ext cx="1000240" cy="214313"/>
            </a:xfrm>
            <a:prstGeom prst="round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幼圆" panose="02010509060101010101" charset="-122"/>
                <a:cs typeface="+mn-cs"/>
              </a:endParaRPr>
            </a:p>
          </p:txBody>
        </p:sp>
        <p:sp>
          <p:nvSpPr>
            <p:cNvPr id="36886" name="圆角矩形 27"/>
            <p:cNvSpPr/>
            <p:nvPr>
              <p:custDataLst>
                <p:tags r:id="rId15"/>
              </p:custDataLst>
            </p:nvPr>
          </p:nvSpPr>
          <p:spPr>
            <a:xfrm>
              <a:off x="1571604" y="3358356"/>
              <a:ext cx="214314" cy="214314"/>
            </a:xfrm>
            <a:prstGeom prst="roundRect">
              <a:avLst>
                <a:gd name="adj" fmla="val 16667"/>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grpSp>
      <p:grpSp>
        <p:nvGrpSpPr>
          <p:cNvPr id="23" name="组合 37"/>
          <p:cNvGrpSpPr/>
          <p:nvPr/>
        </p:nvGrpSpPr>
        <p:grpSpPr>
          <a:xfrm>
            <a:off x="4251961" y="4498341"/>
            <a:ext cx="2843212" cy="1368000"/>
            <a:chOff x="2728467" y="5000637"/>
            <a:chExt cx="2843665" cy="1368010"/>
          </a:xfrm>
        </p:grpSpPr>
        <p:sp>
          <p:nvSpPr>
            <p:cNvPr id="36873" name="圆角矩形 28"/>
            <p:cNvSpPr/>
            <p:nvPr>
              <p:custDataLst>
                <p:tags r:id="rId16"/>
              </p:custDataLst>
            </p:nvPr>
          </p:nvSpPr>
          <p:spPr>
            <a:xfrm>
              <a:off x="3929058" y="5285594"/>
              <a:ext cx="1643074" cy="214314"/>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74" name="圆角矩形 29"/>
            <p:cNvSpPr/>
            <p:nvPr>
              <p:custDataLst>
                <p:tags r:id="rId17"/>
              </p:custDataLst>
            </p:nvPr>
          </p:nvSpPr>
          <p:spPr>
            <a:xfrm>
              <a:off x="2772195" y="5857098"/>
              <a:ext cx="1027842" cy="214314"/>
            </a:xfrm>
            <a:prstGeom prst="roundRect">
              <a:avLst>
                <a:gd name="adj" fmla="val 16667"/>
              </a:avLst>
            </a:prstGeom>
            <a:solidFill>
              <a:srgbClr val="00B05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75" name="圆角矩形 30"/>
            <p:cNvSpPr/>
            <p:nvPr>
              <p:custDataLst>
                <p:tags r:id="rId18"/>
              </p:custDataLst>
            </p:nvPr>
          </p:nvSpPr>
          <p:spPr>
            <a:xfrm>
              <a:off x="3772327" y="5857098"/>
              <a:ext cx="1027842" cy="214314"/>
            </a:xfrm>
            <a:prstGeom prst="roundRect">
              <a:avLst>
                <a:gd name="adj" fmla="val 16667"/>
              </a:avLst>
            </a:prstGeom>
            <a:solidFill>
              <a:srgbClr val="FFFF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sp>
          <p:nvSpPr>
            <p:cNvPr id="36876" name="圆角矩形 31"/>
            <p:cNvSpPr/>
            <p:nvPr>
              <p:custDataLst>
                <p:tags r:id="rId19"/>
              </p:custDataLst>
            </p:nvPr>
          </p:nvSpPr>
          <p:spPr>
            <a:xfrm>
              <a:off x="4772459" y="5857098"/>
              <a:ext cx="785818" cy="215108"/>
            </a:xfrm>
            <a:prstGeom prst="roundRect">
              <a:avLst>
                <a:gd name="adj" fmla="val 16667"/>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cxnSp>
          <p:nvCxnSpPr>
            <p:cNvPr id="36877" name="直接连接符 32"/>
            <p:cNvCxnSpPr/>
            <p:nvPr>
              <p:custDataLst>
                <p:tags r:id="rId20"/>
              </p:custDataLst>
            </p:nvPr>
          </p:nvCxnSpPr>
          <p:spPr>
            <a:xfrm rot="5400000">
              <a:off x="4873477" y="5683848"/>
              <a:ext cx="1368010" cy="1588"/>
            </a:xfrm>
            <a:prstGeom prst="line">
              <a:avLst/>
            </a:prstGeom>
            <a:ln w="57150" cap="flat" cmpd="sng">
              <a:solidFill>
                <a:schemeClr val="tx1"/>
              </a:solidFill>
              <a:prstDash val="solid"/>
              <a:headEnd type="none" w="med" len="med"/>
              <a:tailEnd type="none" w="med" len="med"/>
            </a:ln>
          </p:spPr>
        </p:cxnSp>
        <p:sp>
          <p:nvSpPr>
            <p:cNvPr id="34" name="圆角矩形 33"/>
            <p:cNvSpPr/>
            <p:nvPr>
              <p:custDataLst>
                <p:tags r:id="rId21"/>
              </p:custDataLst>
            </p:nvPr>
          </p:nvSpPr>
          <p:spPr bwMode="auto">
            <a:xfrm>
              <a:off x="2928524" y="5286388"/>
              <a:ext cx="1000284" cy="214315"/>
            </a:xfrm>
            <a:prstGeom prst="round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幼圆" panose="02010509060101010101" charset="-122"/>
                <a:cs typeface="+mn-cs"/>
              </a:endParaRPr>
            </a:p>
          </p:txBody>
        </p:sp>
        <p:sp>
          <p:nvSpPr>
            <p:cNvPr id="36879" name="圆角矩形 34"/>
            <p:cNvSpPr/>
            <p:nvPr>
              <p:custDataLst>
                <p:tags r:id="rId22"/>
              </p:custDataLst>
            </p:nvPr>
          </p:nvSpPr>
          <p:spPr>
            <a:xfrm>
              <a:off x="2728467" y="5287182"/>
              <a:ext cx="214314" cy="214314"/>
            </a:xfrm>
            <a:prstGeom prst="roundRect">
              <a:avLst>
                <a:gd name="adj" fmla="val 16667"/>
              </a:avLst>
            </a:prstGeom>
            <a:solidFill>
              <a:srgbClr val="FF0000"/>
            </a:solid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a typeface="幼圆" panose="02010509060101010101" charset="-122"/>
              </a:endParaRPr>
            </a:p>
          </p:txBody>
        </p:sp>
      </p:grpSp>
      <p:cxnSp>
        <p:nvCxnSpPr>
          <p:cNvPr id="24" name="直接连接符 23"/>
          <p:cNvCxnSpPr/>
          <p:nvPr>
            <p:custDataLst>
              <p:tags r:id="rId23"/>
            </p:custDataLst>
          </p:nvPr>
        </p:nvCxnSpPr>
        <p:spPr>
          <a:xfrm rot="5400000">
            <a:off x="6323298" y="1754220"/>
            <a:ext cx="1512000" cy="1588"/>
          </a:xfrm>
          <a:prstGeom prst="line">
            <a:avLst/>
          </a:prstGeom>
          <a:ln w="57150" cap="flat" cmpd="sng">
            <a:solidFill>
              <a:schemeClr val="tx1"/>
            </a:solidFill>
            <a:prstDash val="soli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2016125"/>
            <a:ext cx="9782175" cy="3493770"/>
          </a:xfrm>
        </p:spPr>
        <p:txBody>
          <a:bodyPr vert="horz" wrap="square" lIns="91440" tIns="45720" rIns="91440" bIns="45720" rtlCol="0" anchor="t" anchorCtr="0">
            <a:noAutofit/>
          </a:bodyPr>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贪心算法的核心问题是选择能产生问题最优解的最优度量标准，即具体的贪心策略。</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特点</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是快，在运行过程中无回溯过程，每一步都是当前的最佳选择。</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难点</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是如何贪心和证明贪心的正确性，即如何用一个小规模的解构造更大规模的解。</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比赛过程中，需要胆大心细地归纳、分析。</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190" y="899795"/>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a:t>
            </a: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小结</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184" name=" 184"/>
          <p:cNvSpPr/>
          <p:nvPr/>
        </p:nvSpPr>
        <p:spPr>
          <a:xfrm>
            <a:off x="2854325" y="1557020"/>
            <a:ext cx="1583690" cy="1583690"/>
          </a:xfrm>
          <a:prstGeom prst="ellipse">
            <a:avLst/>
          </a:prstGeom>
          <a:solidFill>
            <a:srgbClr val="7BC14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noProof="1">
                <a:solidFill>
                  <a:schemeClr val="bg1"/>
                </a:solidFill>
                <a:latin typeface="微软雅黑" panose="020B0503020204020204" pitchFamily="34" charset="-122"/>
                <a:ea typeface="微软雅黑" panose="020B0503020204020204" pitchFamily="34" charset="-122"/>
              </a:rPr>
              <a:t>感</a:t>
            </a:r>
            <a:endParaRPr lang="zh-CN" altLang="en-US" sz="7200" b="1" noProof="1">
              <a:solidFill>
                <a:schemeClr val="bg1"/>
              </a:solidFill>
              <a:latin typeface="微软雅黑" panose="020B0503020204020204" pitchFamily="34" charset="-122"/>
              <a:ea typeface="微软雅黑" panose="020B0503020204020204" pitchFamily="34" charset="-122"/>
            </a:endParaRPr>
          </a:p>
        </p:txBody>
      </p:sp>
      <p:sp>
        <p:nvSpPr>
          <p:cNvPr id="2" name=" 184"/>
          <p:cNvSpPr/>
          <p:nvPr/>
        </p:nvSpPr>
        <p:spPr>
          <a:xfrm>
            <a:off x="5158740" y="2205355"/>
            <a:ext cx="1240790" cy="1240790"/>
          </a:xfrm>
          <a:prstGeom prst="ellipse">
            <a:avLst/>
          </a:pr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noProof="1">
                <a:solidFill>
                  <a:schemeClr val="bg1"/>
                </a:solidFill>
                <a:latin typeface="微软雅黑" panose="020B0503020204020204" pitchFamily="34" charset="-122"/>
                <a:ea typeface="微软雅黑" panose="020B0503020204020204" pitchFamily="34" charset="-122"/>
              </a:rPr>
              <a:t>谢</a:t>
            </a:r>
            <a:endParaRPr lang="zh-CN" altLang="en-US" sz="5400" b="1" noProof="1">
              <a:solidFill>
                <a:schemeClr val="bg1"/>
              </a:solidFill>
              <a:latin typeface="微软雅黑" panose="020B0503020204020204" pitchFamily="34" charset="-122"/>
              <a:ea typeface="微软雅黑" panose="020B0503020204020204" pitchFamily="34" charset="-122"/>
            </a:endParaRPr>
          </a:p>
        </p:txBody>
      </p:sp>
      <p:sp>
        <p:nvSpPr>
          <p:cNvPr id="4" name=" 184"/>
          <p:cNvSpPr/>
          <p:nvPr/>
        </p:nvSpPr>
        <p:spPr>
          <a:xfrm>
            <a:off x="5734685" y="4077335"/>
            <a:ext cx="1070610" cy="1070610"/>
          </a:xfrm>
          <a:prstGeom prst="ellipse">
            <a:avLst/>
          </a:pr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800" b="1" noProof="1">
                <a:solidFill>
                  <a:schemeClr val="bg1"/>
                </a:solidFill>
                <a:latin typeface="微软雅黑" panose="020B0503020204020204" pitchFamily="34" charset="-122"/>
                <a:ea typeface="微软雅黑" panose="020B0503020204020204" pitchFamily="34" charset="-122"/>
              </a:rPr>
              <a:t>观</a:t>
            </a:r>
            <a:endParaRPr lang="zh-CN" altLang="en-US" sz="4800" b="1" noProof="1">
              <a:solidFill>
                <a:schemeClr val="bg1"/>
              </a:solidFill>
              <a:latin typeface="微软雅黑" panose="020B0503020204020204" pitchFamily="34" charset="-122"/>
              <a:ea typeface="微软雅黑" panose="020B0503020204020204" pitchFamily="34" charset="-122"/>
            </a:endParaRPr>
          </a:p>
        </p:txBody>
      </p:sp>
      <p:sp>
        <p:nvSpPr>
          <p:cNvPr id="5" name=" 184"/>
          <p:cNvSpPr/>
          <p:nvPr/>
        </p:nvSpPr>
        <p:spPr>
          <a:xfrm>
            <a:off x="4798695" y="5733415"/>
            <a:ext cx="832485" cy="832485"/>
          </a:xfrm>
          <a:prstGeom prst="ellipse">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000" b="1" noProof="1">
                <a:solidFill>
                  <a:schemeClr val="bg1"/>
                </a:solidFill>
                <a:latin typeface="微软雅黑" panose="020B0503020204020204" pitchFamily="34" charset="-122"/>
                <a:ea typeface="微软雅黑" panose="020B0503020204020204" pitchFamily="34" charset="-122"/>
              </a:rPr>
              <a:t>看</a:t>
            </a:r>
            <a:endParaRPr lang="zh-CN" altLang="en-US" sz="4000" b="1" noProof="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wipe(down)">
                                      <p:cBhvr>
                                        <p:cTn id="7" dur="580">
                                          <p:stCondLst>
                                            <p:cond delay="0"/>
                                          </p:stCondLst>
                                        </p:cTn>
                                        <p:tgtEl>
                                          <p:spTgt spid="184"/>
                                        </p:tgtEl>
                                      </p:cBhvr>
                                    </p:animEffect>
                                    <p:anim calcmode="lin" valueType="num">
                                      <p:cBhvr>
                                        <p:cTn id="8" dur="1822" tmFilter="0,0; 0.14,0.36; 0.43,0.73; 0.71,0.91; 1.0,1.0">
                                          <p:stCondLst>
                                            <p:cond delay="0"/>
                                          </p:stCondLst>
                                        </p:cTn>
                                        <p:tgtEl>
                                          <p:spTgt spid="1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4"/>
                                        </p:tgtEl>
                                        <p:attrNameLst>
                                          <p:attrName>ppt_y</p:attrName>
                                        </p:attrNameLst>
                                      </p:cBhvr>
                                      <p:tavLst>
                                        <p:tav tm="0" fmla="#ppt_y-sin(pi*$)/81">
                                          <p:val>
                                            <p:fltVal val="0"/>
                                          </p:val>
                                        </p:tav>
                                        <p:tav tm="100000">
                                          <p:val>
                                            <p:fltVal val="1"/>
                                          </p:val>
                                        </p:tav>
                                      </p:tavLst>
                                    </p:anim>
                                    <p:animScale>
                                      <p:cBhvr>
                                        <p:cTn id="13" dur="26">
                                          <p:stCondLst>
                                            <p:cond delay="650"/>
                                          </p:stCondLst>
                                        </p:cTn>
                                        <p:tgtEl>
                                          <p:spTgt spid="184"/>
                                        </p:tgtEl>
                                      </p:cBhvr>
                                      <p:to x="100000" y="60000"/>
                                    </p:animScale>
                                    <p:animScale>
                                      <p:cBhvr>
                                        <p:cTn id="14" dur="166" decel="50000">
                                          <p:stCondLst>
                                            <p:cond delay="676"/>
                                          </p:stCondLst>
                                        </p:cTn>
                                        <p:tgtEl>
                                          <p:spTgt spid="184"/>
                                        </p:tgtEl>
                                      </p:cBhvr>
                                      <p:to x="100000" y="100000"/>
                                    </p:animScale>
                                    <p:animScale>
                                      <p:cBhvr>
                                        <p:cTn id="15" dur="26">
                                          <p:stCondLst>
                                            <p:cond delay="1312"/>
                                          </p:stCondLst>
                                        </p:cTn>
                                        <p:tgtEl>
                                          <p:spTgt spid="184"/>
                                        </p:tgtEl>
                                      </p:cBhvr>
                                      <p:to x="100000" y="80000"/>
                                    </p:animScale>
                                    <p:animScale>
                                      <p:cBhvr>
                                        <p:cTn id="16" dur="166" decel="50000">
                                          <p:stCondLst>
                                            <p:cond delay="1338"/>
                                          </p:stCondLst>
                                        </p:cTn>
                                        <p:tgtEl>
                                          <p:spTgt spid="184"/>
                                        </p:tgtEl>
                                      </p:cBhvr>
                                      <p:to x="100000" y="100000"/>
                                    </p:animScale>
                                    <p:animScale>
                                      <p:cBhvr>
                                        <p:cTn id="17" dur="26">
                                          <p:stCondLst>
                                            <p:cond delay="1642"/>
                                          </p:stCondLst>
                                        </p:cTn>
                                        <p:tgtEl>
                                          <p:spTgt spid="184"/>
                                        </p:tgtEl>
                                      </p:cBhvr>
                                      <p:to x="100000" y="90000"/>
                                    </p:animScale>
                                    <p:animScale>
                                      <p:cBhvr>
                                        <p:cTn id="18" dur="166" decel="50000">
                                          <p:stCondLst>
                                            <p:cond delay="1668"/>
                                          </p:stCondLst>
                                        </p:cTn>
                                        <p:tgtEl>
                                          <p:spTgt spid="184"/>
                                        </p:tgtEl>
                                      </p:cBhvr>
                                      <p:to x="100000" y="100000"/>
                                    </p:animScale>
                                    <p:animScale>
                                      <p:cBhvr>
                                        <p:cTn id="19" dur="26">
                                          <p:stCondLst>
                                            <p:cond delay="1808"/>
                                          </p:stCondLst>
                                        </p:cTn>
                                        <p:tgtEl>
                                          <p:spTgt spid="184"/>
                                        </p:tgtEl>
                                      </p:cBhvr>
                                      <p:to x="100000" y="95000"/>
                                    </p:animScale>
                                    <p:animScale>
                                      <p:cBhvr>
                                        <p:cTn id="20" dur="166" decel="50000">
                                          <p:stCondLst>
                                            <p:cond delay="1834"/>
                                          </p:stCondLst>
                                        </p:cTn>
                                        <p:tgtEl>
                                          <p:spTgt spid="184"/>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80">
                                          <p:stCondLst>
                                            <p:cond delay="0"/>
                                          </p:stCondLst>
                                        </p:cTn>
                                        <p:tgtEl>
                                          <p:spTgt spid="2"/>
                                        </p:tgtEl>
                                      </p:cBhvr>
                                    </p:animEffect>
                                    <p:anim calcmode="lin" valueType="num">
                                      <p:cBhvr>
                                        <p:cTn id="2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0" dur="26">
                                          <p:stCondLst>
                                            <p:cond delay="650"/>
                                          </p:stCondLst>
                                        </p:cTn>
                                        <p:tgtEl>
                                          <p:spTgt spid="2"/>
                                        </p:tgtEl>
                                      </p:cBhvr>
                                      <p:to x="100000" y="60000"/>
                                    </p:animScale>
                                    <p:animScale>
                                      <p:cBhvr>
                                        <p:cTn id="31" dur="166" decel="50000">
                                          <p:stCondLst>
                                            <p:cond delay="676"/>
                                          </p:stCondLst>
                                        </p:cTn>
                                        <p:tgtEl>
                                          <p:spTgt spid="2"/>
                                        </p:tgtEl>
                                      </p:cBhvr>
                                      <p:to x="100000" y="100000"/>
                                    </p:animScale>
                                    <p:animScale>
                                      <p:cBhvr>
                                        <p:cTn id="32" dur="26">
                                          <p:stCondLst>
                                            <p:cond delay="1312"/>
                                          </p:stCondLst>
                                        </p:cTn>
                                        <p:tgtEl>
                                          <p:spTgt spid="2"/>
                                        </p:tgtEl>
                                      </p:cBhvr>
                                      <p:to x="100000" y="80000"/>
                                    </p:animScale>
                                    <p:animScale>
                                      <p:cBhvr>
                                        <p:cTn id="33" dur="166" decel="50000">
                                          <p:stCondLst>
                                            <p:cond delay="1338"/>
                                          </p:stCondLst>
                                        </p:cTn>
                                        <p:tgtEl>
                                          <p:spTgt spid="2"/>
                                        </p:tgtEl>
                                      </p:cBhvr>
                                      <p:to x="100000" y="100000"/>
                                    </p:animScale>
                                    <p:animScale>
                                      <p:cBhvr>
                                        <p:cTn id="34" dur="26">
                                          <p:stCondLst>
                                            <p:cond delay="1642"/>
                                          </p:stCondLst>
                                        </p:cTn>
                                        <p:tgtEl>
                                          <p:spTgt spid="2"/>
                                        </p:tgtEl>
                                      </p:cBhvr>
                                      <p:to x="100000" y="90000"/>
                                    </p:animScale>
                                    <p:animScale>
                                      <p:cBhvr>
                                        <p:cTn id="35" dur="166" decel="50000">
                                          <p:stCondLst>
                                            <p:cond delay="1668"/>
                                          </p:stCondLst>
                                        </p:cTn>
                                        <p:tgtEl>
                                          <p:spTgt spid="2"/>
                                        </p:tgtEl>
                                      </p:cBhvr>
                                      <p:to x="100000" y="100000"/>
                                    </p:animScale>
                                    <p:animScale>
                                      <p:cBhvr>
                                        <p:cTn id="36" dur="26">
                                          <p:stCondLst>
                                            <p:cond delay="1808"/>
                                          </p:stCondLst>
                                        </p:cTn>
                                        <p:tgtEl>
                                          <p:spTgt spid="2"/>
                                        </p:tgtEl>
                                      </p:cBhvr>
                                      <p:to x="100000" y="95000"/>
                                    </p:animScale>
                                    <p:animScale>
                                      <p:cBhvr>
                                        <p:cTn id="37" dur="166" decel="50000">
                                          <p:stCondLst>
                                            <p:cond delay="1834"/>
                                          </p:stCondLst>
                                        </p:cTn>
                                        <p:tgtEl>
                                          <p:spTgt spid="2"/>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80">
                                          <p:stCondLst>
                                            <p:cond delay="0"/>
                                          </p:stCondLst>
                                        </p:cTn>
                                        <p:tgtEl>
                                          <p:spTgt spid="4"/>
                                        </p:tgtEl>
                                      </p:cBhvr>
                                    </p:animEffect>
                                    <p:anim calcmode="lin" valueType="num">
                                      <p:cBhvr>
                                        <p:cTn id="4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gtEl>
                                      </p:cBhvr>
                                      <p:to x="100000" y="60000"/>
                                    </p:animScale>
                                    <p:animScale>
                                      <p:cBhvr>
                                        <p:cTn id="48" dur="166" decel="50000">
                                          <p:stCondLst>
                                            <p:cond delay="676"/>
                                          </p:stCondLst>
                                        </p:cTn>
                                        <p:tgtEl>
                                          <p:spTgt spid="4"/>
                                        </p:tgtEl>
                                      </p:cBhvr>
                                      <p:to x="100000" y="100000"/>
                                    </p:animScale>
                                    <p:animScale>
                                      <p:cBhvr>
                                        <p:cTn id="49" dur="26">
                                          <p:stCondLst>
                                            <p:cond delay="1312"/>
                                          </p:stCondLst>
                                        </p:cTn>
                                        <p:tgtEl>
                                          <p:spTgt spid="4"/>
                                        </p:tgtEl>
                                      </p:cBhvr>
                                      <p:to x="100000" y="80000"/>
                                    </p:animScale>
                                    <p:animScale>
                                      <p:cBhvr>
                                        <p:cTn id="50" dur="166" decel="50000">
                                          <p:stCondLst>
                                            <p:cond delay="1338"/>
                                          </p:stCondLst>
                                        </p:cTn>
                                        <p:tgtEl>
                                          <p:spTgt spid="4"/>
                                        </p:tgtEl>
                                      </p:cBhvr>
                                      <p:to x="100000" y="100000"/>
                                    </p:animScale>
                                    <p:animScale>
                                      <p:cBhvr>
                                        <p:cTn id="51" dur="26">
                                          <p:stCondLst>
                                            <p:cond delay="1642"/>
                                          </p:stCondLst>
                                        </p:cTn>
                                        <p:tgtEl>
                                          <p:spTgt spid="4"/>
                                        </p:tgtEl>
                                      </p:cBhvr>
                                      <p:to x="100000" y="90000"/>
                                    </p:animScale>
                                    <p:animScale>
                                      <p:cBhvr>
                                        <p:cTn id="52" dur="166" decel="50000">
                                          <p:stCondLst>
                                            <p:cond delay="1668"/>
                                          </p:stCondLst>
                                        </p:cTn>
                                        <p:tgtEl>
                                          <p:spTgt spid="4"/>
                                        </p:tgtEl>
                                      </p:cBhvr>
                                      <p:to x="100000" y="100000"/>
                                    </p:animScale>
                                    <p:animScale>
                                      <p:cBhvr>
                                        <p:cTn id="53" dur="26">
                                          <p:stCondLst>
                                            <p:cond delay="1808"/>
                                          </p:stCondLst>
                                        </p:cTn>
                                        <p:tgtEl>
                                          <p:spTgt spid="4"/>
                                        </p:tgtEl>
                                      </p:cBhvr>
                                      <p:to x="100000" y="95000"/>
                                    </p:animScale>
                                    <p:animScale>
                                      <p:cBhvr>
                                        <p:cTn id="54" dur="166" decel="50000">
                                          <p:stCondLst>
                                            <p:cond delay="1834"/>
                                          </p:stCondLst>
                                        </p:cTn>
                                        <p:tgtEl>
                                          <p:spTgt spid="4"/>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80">
                                          <p:stCondLst>
                                            <p:cond delay="0"/>
                                          </p:stCondLst>
                                        </p:cTn>
                                        <p:tgtEl>
                                          <p:spTgt spid="5"/>
                                        </p:tgtEl>
                                      </p:cBhvr>
                                    </p:animEffect>
                                    <p:anim calcmode="lin" valueType="num">
                                      <p:cBhvr>
                                        <p:cTn id="5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gtEl>
                                      </p:cBhvr>
                                      <p:to x="100000" y="60000"/>
                                    </p:animScale>
                                    <p:animScale>
                                      <p:cBhvr>
                                        <p:cTn id="65" dur="166" decel="50000">
                                          <p:stCondLst>
                                            <p:cond delay="676"/>
                                          </p:stCondLst>
                                        </p:cTn>
                                        <p:tgtEl>
                                          <p:spTgt spid="5"/>
                                        </p:tgtEl>
                                      </p:cBhvr>
                                      <p:to x="100000" y="100000"/>
                                    </p:animScale>
                                    <p:animScale>
                                      <p:cBhvr>
                                        <p:cTn id="66" dur="26">
                                          <p:stCondLst>
                                            <p:cond delay="1312"/>
                                          </p:stCondLst>
                                        </p:cTn>
                                        <p:tgtEl>
                                          <p:spTgt spid="5"/>
                                        </p:tgtEl>
                                      </p:cBhvr>
                                      <p:to x="100000" y="80000"/>
                                    </p:animScale>
                                    <p:animScale>
                                      <p:cBhvr>
                                        <p:cTn id="67" dur="166" decel="50000">
                                          <p:stCondLst>
                                            <p:cond delay="1338"/>
                                          </p:stCondLst>
                                        </p:cTn>
                                        <p:tgtEl>
                                          <p:spTgt spid="5"/>
                                        </p:tgtEl>
                                      </p:cBhvr>
                                      <p:to x="100000" y="100000"/>
                                    </p:animScale>
                                    <p:animScale>
                                      <p:cBhvr>
                                        <p:cTn id="68" dur="26">
                                          <p:stCondLst>
                                            <p:cond delay="1642"/>
                                          </p:stCondLst>
                                        </p:cTn>
                                        <p:tgtEl>
                                          <p:spTgt spid="5"/>
                                        </p:tgtEl>
                                      </p:cBhvr>
                                      <p:to x="100000" y="90000"/>
                                    </p:animScale>
                                    <p:animScale>
                                      <p:cBhvr>
                                        <p:cTn id="69" dur="166" decel="50000">
                                          <p:stCondLst>
                                            <p:cond delay="1668"/>
                                          </p:stCondLst>
                                        </p:cTn>
                                        <p:tgtEl>
                                          <p:spTgt spid="5"/>
                                        </p:tgtEl>
                                      </p:cBhvr>
                                      <p:to x="100000" y="100000"/>
                                    </p:animScale>
                                    <p:animScale>
                                      <p:cBhvr>
                                        <p:cTn id="70" dur="26">
                                          <p:stCondLst>
                                            <p:cond delay="1808"/>
                                          </p:stCondLst>
                                        </p:cTn>
                                        <p:tgtEl>
                                          <p:spTgt spid="5"/>
                                        </p:tgtEl>
                                      </p:cBhvr>
                                      <p:to x="100000" y="95000"/>
                                    </p:animScale>
                                    <p:animScale>
                                      <p:cBhvr>
                                        <p:cTn id="7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ldLvl="0" animBg="1"/>
      <p:bldP spid="2" grpId="0" bldLvl="0" animBg="1"/>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3"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4"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5"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7" name="内容占位符 13"/>
          <p:cNvSpPr>
            <a:spLocks noGrp="1"/>
          </p:cNvSpPr>
          <p:nvPr>
            <p:ph idx="4294967295"/>
          </p:nvPr>
        </p:nvSpPr>
        <p:spPr>
          <a:xfrm>
            <a:off x="504190" y="1943735"/>
            <a:ext cx="11160000" cy="4013835"/>
          </a:xfrm>
        </p:spPr>
        <p:txBody>
          <a:bodyPr vert="horz" wrap="square" lIns="91440" tIns="45720" rIns="91440" bIns="45720" rtlCol="0" anchor="t" anchorCtr="0">
            <a:noAutofit/>
          </a:bodyPr>
          <a:p>
            <a:pPr marL="0" lvl="0" indent="558800" algn="l" fontAlgn="auto">
              <a:lnSpc>
                <a:spcPct val="130000"/>
              </a:lnSpc>
              <a:spcBef>
                <a:spcPts val="0"/>
              </a:spcBef>
              <a:spcAft>
                <a:spcPts val="0"/>
              </a:spcAft>
              <a:buSzTx/>
              <a:buNone/>
              <a:extLst>
                <a:ext uri="{35155182-B16C-46BC-9424-99874614C6A1}">
                  <wpsdc:indentchars xmlns:wpsdc="http://www.wps.cn/officeDocument/2017/drawingmlCustomData" val="200" checksum="1956455923"/>
                </a:ext>
              </a:extLst>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贪心算法是从问题的某一个初始状态出发，通过逐步构造最优解的方法向给定的目标前进，并期望通过这种方法产生出一个全局最优解的方法。</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fontAlgn="auto">
              <a:lnSpc>
                <a:spcPct val="130000"/>
              </a:lnSpc>
              <a:spcBef>
                <a:spcPts val="0"/>
              </a:spcBef>
              <a:spcAft>
                <a:spcPts val="0"/>
              </a:spcAft>
              <a:buSzTx/>
              <a:buNone/>
              <a:extLst>
                <a:ext uri="{35155182-B16C-46BC-9424-99874614C6A1}">
                  <wpsdc:indentchars xmlns:wpsdc="http://www.wps.cn/officeDocument/2017/drawingmlCustomData" val="200" checksum="1956455923"/>
                </a:ext>
              </a:extLst>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fontAlgn="auto">
              <a:lnSpc>
                <a:spcPct val="130000"/>
              </a:lnSpc>
              <a:spcBef>
                <a:spcPts val="0"/>
              </a:spcBef>
              <a:spcAft>
                <a:spcPts val="0"/>
              </a:spcAft>
              <a:buSzTx/>
              <a:buNone/>
              <a:extLst>
                <a:ext uri="{35155182-B16C-46BC-9424-99874614C6A1}">
                  <wpsdc:indentchars xmlns:wpsdc="http://www.wps.cn/officeDocument/2017/drawingmlCustomData" val="200" checksum="1956455923"/>
                </a:ext>
              </a:extLst>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fontAlgn="auto">
              <a:lnSpc>
                <a:spcPct val="130000"/>
              </a:lnSpc>
              <a:spcBef>
                <a:spcPts val="0"/>
              </a:spcBef>
              <a:spcAft>
                <a:spcPts val="0"/>
              </a:spcAft>
              <a:buSzTx/>
              <a:buNone/>
              <a:extLst>
                <a:ext uri="{35155182-B16C-46BC-9424-99874614C6A1}">
                  <wpsdc:indentchars xmlns:wpsdc="http://www.wps.cn/officeDocument/2017/drawingmlCustomData" val="200" checksum="1956455923"/>
                </a:ext>
              </a:extLst>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a:lnSpc>
                <a:spcPct val="130000"/>
              </a:lnSpc>
              <a:spcBef>
                <a:spcPts val="0"/>
              </a:spcBef>
              <a:spcAft>
                <a:spcPts val="0"/>
              </a:spcAft>
              <a:buSzTx/>
              <a:buNone/>
              <a:extLst>
                <a:ext uri="{35155182-B16C-46BC-9424-99874614C6A1}">
                  <wpsdc:indentchars xmlns:wpsdc="http://www.wps.cn/officeDocument/2017/drawingmlCustomData" val="200" checksum="1956455923"/>
                </a:ext>
              </a:extLst>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a:lnSpc>
                <a:spcPct val="130000"/>
              </a:lnSpc>
              <a:spcBef>
                <a:spcPts val="0"/>
              </a:spcBef>
              <a:spcAft>
                <a:spcPts val="0"/>
              </a:spcAft>
              <a:buSzTx/>
              <a:buNone/>
              <a:extLst>
                <a:ext uri="{35155182-B16C-46BC-9424-99874614C6A1}">
                  <wpsdc:indentchars xmlns:wpsdc="http://www.wps.cn/officeDocument/2017/drawingmlCustomData" val="200" checksum="1956455923"/>
                </a:ext>
              </a:extLst>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中，</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小球表示当前状态</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a:lnSpc>
                <a:spcPct val="130000"/>
              </a:lnSpc>
              <a:spcBef>
                <a:spcPts val="0"/>
              </a:spcBef>
              <a:spcAft>
                <a:spcPts val="0"/>
              </a:spcAft>
              <a:buSzTx/>
              <a:buNone/>
              <a:extLst>
                <a:ext uri="{35155182-B16C-46BC-9424-99874614C6A1}">
                  <wpsdc:indentchars xmlns:wpsdc="http://www.wps.cn/officeDocument/2017/drawingmlCustomData" val="200" checksum="1956455923"/>
                </a:ext>
              </a:extLst>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红箭头表示当前最优决策；</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a:lnSpc>
                <a:spcPct val="130000"/>
              </a:lnSpc>
              <a:spcBef>
                <a:spcPts val="0"/>
              </a:spcBef>
              <a:spcAft>
                <a:spcPts val="0"/>
              </a:spcAft>
              <a:buSzTx/>
              <a:buNone/>
              <a:extLst>
                <a:ext uri="{35155182-B16C-46BC-9424-99874614C6A1}">
                  <wpsdc:indentchars xmlns:wpsdc="http://www.wps.cn/officeDocument/2017/drawingmlCustomData" val="200" checksum="1956455923"/>
                </a:ext>
              </a:extLst>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蓝箭头表示其他决策。</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Group 52"/>
          <p:cNvGrpSpPr/>
          <p:nvPr/>
        </p:nvGrpSpPr>
        <p:grpSpPr>
          <a:xfrm>
            <a:off x="2208848" y="3068638"/>
            <a:ext cx="8077200" cy="1371600"/>
            <a:chOff x="432" y="1920"/>
            <a:chExt cx="5088" cy="864"/>
          </a:xfrm>
        </p:grpSpPr>
        <p:sp>
          <p:nvSpPr>
            <p:cNvPr id="5129" name="Line 53"/>
            <p:cNvSpPr/>
            <p:nvPr/>
          </p:nvSpPr>
          <p:spPr>
            <a:xfrm>
              <a:off x="432" y="2400"/>
              <a:ext cx="4560" cy="0"/>
            </a:xfrm>
            <a:prstGeom prst="line">
              <a:avLst/>
            </a:prstGeom>
            <a:ln w="38100" cap="flat" cmpd="sng">
              <a:solidFill>
                <a:schemeClr val="tx1"/>
              </a:solidFill>
              <a:prstDash val="solid"/>
              <a:headEnd type="none" w="med" len="med"/>
              <a:tailEnd type="triangle" w="med" len="med"/>
            </a:ln>
          </p:spPr>
        </p:sp>
        <p:sp>
          <p:nvSpPr>
            <p:cNvPr id="5130" name="Oval 54"/>
            <p:cNvSpPr/>
            <p:nvPr/>
          </p:nvSpPr>
          <p:spPr>
            <a:xfrm>
              <a:off x="768"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1" name="Oval 55"/>
            <p:cNvSpPr/>
            <p:nvPr/>
          </p:nvSpPr>
          <p:spPr>
            <a:xfrm>
              <a:off x="1440"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2" name="Oval 56"/>
            <p:cNvSpPr/>
            <p:nvPr/>
          </p:nvSpPr>
          <p:spPr>
            <a:xfrm>
              <a:off x="2160" y="2304"/>
              <a:ext cx="192" cy="192"/>
            </a:xfrm>
            <a:prstGeom prst="ellipse">
              <a:avLst/>
            </a:prstGeom>
            <a:gradFill rotWithShape="1">
              <a:gsLst>
                <a:gs pos="0">
                  <a:srgbClr val="FF00FF"/>
                </a:gs>
                <a:gs pos="100000">
                  <a:srgbClr val="7600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3" name="Oval 57"/>
            <p:cNvSpPr/>
            <p:nvPr/>
          </p:nvSpPr>
          <p:spPr>
            <a:xfrm>
              <a:off x="2832"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4" name="Oval 58"/>
            <p:cNvSpPr/>
            <p:nvPr/>
          </p:nvSpPr>
          <p:spPr>
            <a:xfrm>
              <a:off x="3552"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5" name="Oval 59"/>
            <p:cNvSpPr/>
            <p:nvPr/>
          </p:nvSpPr>
          <p:spPr>
            <a:xfrm>
              <a:off x="4320"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p>
              <a:pPr eaLnBrk="1" hangingPunct="1"/>
              <a:endParaRPr lang="zh-CN" altLang="en-US" dirty="0">
                <a:latin typeface="Calibri" panose="020F0502020204030204" charset="0"/>
              </a:endParaRPr>
            </a:p>
          </p:txBody>
        </p:sp>
        <p:sp>
          <p:nvSpPr>
            <p:cNvPr id="5136" name="Line 60"/>
            <p:cNvSpPr/>
            <p:nvPr/>
          </p:nvSpPr>
          <p:spPr>
            <a:xfrm flipV="1">
              <a:off x="2256" y="1920"/>
              <a:ext cx="288" cy="432"/>
            </a:xfrm>
            <a:prstGeom prst="line">
              <a:avLst/>
            </a:prstGeom>
            <a:ln w="28575" cap="flat" cmpd="sng">
              <a:solidFill>
                <a:srgbClr val="0000CC"/>
              </a:solidFill>
              <a:prstDash val="solid"/>
              <a:headEnd type="none" w="med" len="med"/>
              <a:tailEnd type="triangle" w="med" len="med"/>
            </a:ln>
          </p:spPr>
        </p:sp>
        <p:sp>
          <p:nvSpPr>
            <p:cNvPr id="5137" name="Line 61"/>
            <p:cNvSpPr/>
            <p:nvPr/>
          </p:nvSpPr>
          <p:spPr>
            <a:xfrm flipV="1">
              <a:off x="2304" y="2016"/>
              <a:ext cx="288" cy="336"/>
            </a:xfrm>
            <a:prstGeom prst="line">
              <a:avLst/>
            </a:prstGeom>
            <a:ln w="28575" cap="flat" cmpd="sng">
              <a:solidFill>
                <a:srgbClr val="0000CC"/>
              </a:solidFill>
              <a:prstDash val="solid"/>
              <a:headEnd type="none" w="med" len="med"/>
              <a:tailEnd type="triangle" w="med" len="med"/>
            </a:ln>
          </p:spPr>
        </p:sp>
        <p:sp>
          <p:nvSpPr>
            <p:cNvPr id="5138" name="Line 62"/>
            <p:cNvSpPr/>
            <p:nvPr/>
          </p:nvSpPr>
          <p:spPr>
            <a:xfrm flipV="1">
              <a:off x="2304" y="2160"/>
              <a:ext cx="288" cy="240"/>
            </a:xfrm>
            <a:prstGeom prst="line">
              <a:avLst/>
            </a:prstGeom>
            <a:ln w="28575" cap="flat" cmpd="sng">
              <a:solidFill>
                <a:srgbClr val="FF3300"/>
              </a:solidFill>
              <a:prstDash val="solid"/>
              <a:headEnd type="none" w="med" len="med"/>
              <a:tailEnd type="triangle" w="med" len="med"/>
            </a:ln>
          </p:spPr>
        </p:sp>
        <p:sp>
          <p:nvSpPr>
            <p:cNvPr id="5139" name="Line 63"/>
            <p:cNvSpPr/>
            <p:nvPr/>
          </p:nvSpPr>
          <p:spPr>
            <a:xfrm>
              <a:off x="2304" y="2400"/>
              <a:ext cx="288" cy="192"/>
            </a:xfrm>
            <a:prstGeom prst="line">
              <a:avLst/>
            </a:prstGeom>
            <a:ln w="28575" cap="flat" cmpd="sng">
              <a:solidFill>
                <a:srgbClr val="0000CC"/>
              </a:solidFill>
              <a:prstDash val="solid"/>
              <a:headEnd type="none" w="med" len="med"/>
              <a:tailEnd type="triangle" w="med" len="med"/>
            </a:ln>
          </p:spPr>
        </p:sp>
        <p:sp>
          <p:nvSpPr>
            <p:cNvPr id="5140" name="Line 64"/>
            <p:cNvSpPr/>
            <p:nvPr/>
          </p:nvSpPr>
          <p:spPr>
            <a:xfrm>
              <a:off x="2304" y="2448"/>
              <a:ext cx="288" cy="240"/>
            </a:xfrm>
            <a:prstGeom prst="line">
              <a:avLst/>
            </a:prstGeom>
            <a:ln w="28575" cap="flat" cmpd="sng">
              <a:solidFill>
                <a:srgbClr val="0000CC"/>
              </a:solidFill>
              <a:prstDash val="solid"/>
              <a:headEnd type="none" w="med" len="med"/>
              <a:tailEnd type="triangle" w="med" len="med"/>
            </a:ln>
          </p:spPr>
        </p:sp>
        <p:sp>
          <p:nvSpPr>
            <p:cNvPr id="5141" name="Line 65"/>
            <p:cNvSpPr/>
            <p:nvPr/>
          </p:nvSpPr>
          <p:spPr>
            <a:xfrm>
              <a:off x="2256" y="2448"/>
              <a:ext cx="288" cy="336"/>
            </a:xfrm>
            <a:prstGeom prst="line">
              <a:avLst/>
            </a:prstGeom>
            <a:ln w="28575" cap="flat" cmpd="sng">
              <a:solidFill>
                <a:srgbClr val="0000CC"/>
              </a:solidFill>
              <a:prstDash val="solid"/>
              <a:headEnd type="none" w="med" len="med"/>
              <a:tailEnd type="triangle" w="med" len="med"/>
            </a:ln>
          </p:spPr>
        </p:sp>
        <p:sp>
          <p:nvSpPr>
            <p:cNvPr id="5142" name="Line 66"/>
            <p:cNvSpPr/>
            <p:nvPr/>
          </p:nvSpPr>
          <p:spPr>
            <a:xfrm flipV="1">
              <a:off x="2928" y="1920"/>
              <a:ext cx="288" cy="432"/>
            </a:xfrm>
            <a:prstGeom prst="line">
              <a:avLst/>
            </a:prstGeom>
            <a:ln w="28575" cap="flat" cmpd="sng">
              <a:solidFill>
                <a:srgbClr val="0000CC"/>
              </a:solidFill>
              <a:prstDash val="solid"/>
              <a:headEnd type="none" w="med" len="med"/>
              <a:tailEnd type="triangle" w="med" len="med"/>
            </a:ln>
          </p:spPr>
        </p:sp>
        <p:sp>
          <p:nvSpPr>
            <p:cNvPr id="5143" name="Line 67"/>
            <p:cNvSpPr/>
            <p:nvPr/>
          </p:nvSpPr>
          <p:spPr>
            <a:xfrm flipV="1">
              <a:off x="2976" y="2016"/>
              <a:ext cx="288" cy="336"/>
            </a:xfrm>
            <a:prstGeom prst="line">
              <a:avLst/>
            </a:prstGeom>
            <a:ln w="28575" cap="flat" cmpd="sng">
              <a:solidFill>
                <a:srgbClr val="0000CC"/>
              </a:solidFill>
              <a:prstDash val="solid"/>
              <a:headEnd type="none" w="med" len="med"/>
              <a:tailEnd type="triangle" w="med" len="med"/>
            </a:ln>
          </p:spPr>
        </p:sp>
        <p:sp>
          <p:nvSpPr>
            <p:cNvPr id="5144" name="Line 68"/>
            <p:cNvSpPr/>
            <p:nvPr/>
          </p:nvSpPr>
          <p:spPr>
            <a:xfrm flipV="1">
              <a:off x="2976" y="2160"/>
              <a:ext cx="288" cy="240"/>
            </a:xfrm>
            <a:prstGeom prst="line">
              <a:avLst/>
            </a:prstGeom>
            <a:ln w="28575" cap="flat" cmpd="sng">
              <a:solidFill>
                <a:srgbClr val="FF3300"/>
              </a:solidFill>
              <a:prstDash val="solid"/>
              <a:headEnd type="none" w="med" len="med"/>
              <a:tailEnd type="triangle" w="med" len="med"/>
            </a:ln>
          </p:spPr>
        </p:sp>
        <p:sp>
          <p:nvSpPr>
            <p:cNvPr id="5145" name="Line 69"/>
            <p:cNvSpPr/>
            <p:nvPr/>
          </p:nvSpPr>
          <p:spPr>
            <a:xfrm>
              <a:off x="2976" y="2400"/>
              <a:ext cx="288" cy="192"/>
            </a:xfrm>
            <a:prstGeom prst="line">
              <a:avLst/>
            </a:prstGeom>
            <a:ln w="28575" cap="flat" cmpd="sng">
              <a:solidFill>
                <a:srgbClr val="0000CC"/>
              </a:solidFill>
              <a:prstDash val="solid"/>
              <a:headEnd type="none" w="med" len="med"/>
              <a:tailEnd type="triangle" w="med" len="med"/>
            </a:ln>
          </p:spPr>
        </p:sp>
        <p:sp>
          <p:nvSpPr>
            <p:cNvPr id="5146" name="Line 70"/>
            <p:cNvSpPr/>
            <p:nvPr/>
          </p:nvSpPr>
          <p:spPr>
            <a:xfrm>
              <a:off x="2976" y="2448"/>
              <a:ext cx="288" cy="240"/>
            </a:xfrm>
            <a:prstGeom prst="line">
              <a:avLst/>
            </a:prstGeom>
            <a:ln w="28575" cap="flat" cmpd="sng">
              <a:solidFill>
                <a:srgbClr val="0000CC"/>
              </a:solidFill>
              <a:prstDash val="solid"/>
              <a:headEnd type="none" w="med" len="med"/>
              <a:tailEnd type="triangle" w="med" len="med"/>
            </a:ln>
          </p:spPr>
        </p:sp>
        <p:sp>
          <p:nvSpPr>
            <p:cNvPr id="5147" name="Line 71"/>
            <p:cNvSpPr/>
            <p:nvPr/>
          </p:nvSpPr>
          <p:spPr>
            <a:xfrm>
              <a:off x="2928" y="2448"/>
              <a:ext cx="288" cy="336"/>
            </a:xfrm>
            <a:prstGeom prst="line">
              <a:avLst/>
            </a:prstGeom>
            <a:ln w="28575" cap="flat" cmpd="sng">
              <a:solidFill>
                <a:srgbClr val="0000CC"/>
              </a:solidFill>
              <a:prstDash val="solid"/>
              <a:headEnd type="none" w="med" len="med"/>
              <a:tailEnd type="triangle" w="med" len="med"/>
            </a:ln>
          </p:spPr>
        </p:sp>
        <p:sp>
          <p:nvSpPr>
            <p:cNvPr id="5148" name="Line 72"/>
            <p:cNvSpPr/>
            <p:nvPr/>
          </p:nvSpPr>
          <p:spPr>
            <a:xfrm flipV="1">
              <a:off x="3648" y="1920"/>
              <a:ext cx="288" cy="432"/>
            </a:xfrm>
            <a:prstGeom prst="line">
              <a:avLst/>
            </a:prstGeom>
            <a:ln w="28575" cap="flat" cmpd="sng">
              <a:solidFill>
                <a:srgbClr val="0000CC"/>
              </a:solidFill>
              <a:prstDash val="solid"/>
              <a:headEnd type="none" w="med" len="med"/>
              <a:tailEnd type="triangle" w="med" len="med"/>
            </a:ln>
          </p:spPr>
        </p:sp>
        <p:sp>
          <p:nvSpPr>
            <p:cNvPr id="5149" name="Line 73"/>
            <p:cNvSpPr/>
            <p:nvPr/>
          </p:nvSpPr>
          <p:spPr>
            <a:xfrm flipV="1">
              <a:off x="3696" y="2016"/>
              <a:ext cx="288" cy="336"/>
            </a:xfrm>
            <a:prstGeom prst="line">
              <a:avLst/>
            </a:prstGeom>
            <a:ln w="28575" cap="flat" cmpd="sng">
              <a:solidFill>
                <a:srgbClr val="0000CC"/>
              </a:solidFill>
              <a:prstDash val="solid"/>
              <a:headEnd type="none" w="med" len="med"/>
              <a:tailEnd type="triangle" w="med" len="med"/>
            </a:ln>
          </p:spPr>
        </p:sp>
        <p:sp>
          <p:nvSpPr>
            <p:cNvPr id="5150" name="Line 74"/>
            <p:cNvSpPr/>
            <p:nvPr/>
          </p:nvSpPr>
          <p:spPr>
            <a:xfrm flipV="1">
              <a:off x="3696" y="2160"/>
              <a:ext cx="288" cy="240"/>
            </a:xfrm>
            <a:prstGeom prst="line">
              <a:avLst/>
            </a:prstGeom>
            <a:ln w="28575" cap="flat" cmpd="sng">
              <a:solidFill>
                <a:srgbClr val="FF3300"/>
              </a:solidFill>
              <a:prstDash val="solid"/>
              <a:headEnd type="none" w="med" len="med"/>
              <a:tailEnd type="triangle" w="med" len="med"/>
            </a:ln>
          </p:spPr>
        </p:sp>
        <p:sp>
          <p:nvSpPr>
            <p:cNvPr id="5151" name="Line 75"/>
            <p:cNvSpPr/>
            <p:nvPr/>
          </p:nvSpPr>
          <p:spPr>
            <a:xfrm>
              <a:off x="3696" y="2400"/>
              <a:ext cx="288" cy="192"/>
            </a:xfrm>
            <a:prstGeom prst="line">
              <a:avLst/>
            </a:prstGeom>
            <a:ln w="28575" cap="flat" cmpd="sng">
              <a:solidFill>
                <a:srgbClr val="0000CC"/>
              </a:solidFill>
              <a:prstDash val="solid"/>
              <a:headEnd type="none" w="med" len="med"/>
              <a:tailEnd type="triangle" w="med" len="med"/>
            </a:ln>
          </p:spPr>
        </p:sp>
        <p:sp>
          <p:nvSpPr>
            <p:cNvPr id="5152" name="Line 76"/>
            <p:cNvSpPr/>
            <p:nvPr/>
          </p:nvSpPr>
          <p:spPr>
            <a:xfrm>
              <a:off x="3696" y="2448"/>
              <a:ext cx="288" cy="240"/>
            </a:xfrm>
            <a:prstGeom prst="line">
              <a:avLst/>
            </a:prstGeom>
            <a:ln w="28575" cap="flat" cmpd="sng">
              <a:solidFill>
                <a:srgbClr val="0000CC"/>
              </a:solidFill>
              <a:prstDash val="solid"/>
              <a:headEnd type="none" w="med" len="med"/>
              <a:tailEnd type="triangle" w="med" len="med"/>
            </a:ln>
          </p:spPr>
        </p:sp>
        <p:sp>
          <p:nvSpPr>
            <p:cNvPr id="5153" name="Line 77"/>
            <p:cNvSpPr/>
            <p:nvPr/>
          </p:nvSpPr>
          <p:spPr>
            <a:xfrm>
              <a:off x="3648" y="2448"/>
              <a:ext cx="288" cy="336"/>
            </a:xfrm>
            <a:prstGeom prst="line">
              <a:avLst/>
            </a:prstGeom>
            <a:ln w="28575" cap="flat" cmpd="sng">
              <a:solidFill>
                <a:srgbClr val="0000CC"/>
              </a:solidFill>
              <a:prstDash val="solid"/>
              <a:headEnd type="none" w="med" len="med"/>
              <a:tailEnd type="triangle" w="med" len="med"/>
            </a:ln>
          </p:spPr>
        </p:sp>
        <p:sp>
          <p:nvSpPr>
            <p:cNvPr id="5154" name="Line 78"/>
            <p:cNvSpPr/>
            <p:nvPr/>
          </p:nvSpPr>
          <p:spPr>
            <a:xfrm flipV="1">
              <a:off x="4416" y="1920"/>
              <a:ext cx="288" cy="432"/>
            </a:xfrm>
            <a:prstGeom prst="line">
              <a:avLst/>
            </a:prstGeom>
            <a:ln w="28575" cap="flat" cmpd="sng">
              <a:solidFill>
                <a:srgbClr val="0000CC"/>
              </a:solidFill>
              <a:prstDash val="solid"/>
              <a:headEnd type="none" w="med" len="med"/>
              <a:tailEnd type="triangle" w="med" len="med"/>
            </a:ln>
          </p:spPr>
        </p:sp>
        <p:sp>
          <p:nvSpPr>
            <p:cNvPr id="5155" name="Line 79"/>
            <p:cNvSpPr/>
            <p:nvPr/>
          </p:nvSpPr>
          <p:spPr>
            <a:xfrm flipV="1">
              <a:off x="4464" y="2016"/>
              <a:ext cx="288" cy="336"/>
            </a:xfrm>
            <a:prstGeom prst="line">
              <a:avLst/>
            </a:prstGeom>
            <a:ln w="28575" cap="flat" cmpd="sng">
              <a:solidFill>
                <a:srgbClr val="0000CC"/>
              </a:solidFill>
              <a:prstDash val="solid"/>
              <a:headEnd type="none" w="med" len="med"/>
              <a:tailEnd type="triangle" w="med" len="med"/>
            </a:ln>
          </p:spPr>
        </p:sp>
        <p:sp>
          <p:nvSpPr>
            <p:cNvPr id="5156" name="Line 80"/>
            <p:cNvSpPr/>
            <p:nvPr/>
          </p:nvSpPr>
          <p:spPr>
            <a:xfrm flipV="1">
              <a:off x="4464" y="2160"/>
              <a:ext cx="288" cy="240"/>
            </a:xfrm>
            <a:prstGeom prst="line">
              <a:avLst/>
            </a:prstGeom>
            <a:ln w="28575" cap="flat" cmpd="sng">
              <a:solidFill>
                <a:srgbClr val="FF3300"/>
              </a:solidFill>
              <a:prstDash val="solid"/>
              <a:headEnd type="none" w="med" len="med"/>
              <a:tailEnd type="triangle" w="med" len="med"/>
            </a:ln>
          </p:spPr>
        </p:sp>
        <p:sp>
          <p:nvSpPr>
            <p:cNvPr id="5157" name="Line 81"/>
            <p:cNvSpPr/>
            <p:nvPr/>
          </p:nvSpPr>
          <p:spPr>
            <a:xfrm>
              <a:off x="4464" y="2400"/>
              <a:ext cx="288" cy="192"/>
            </a:xfrm>
            <a:prstGeom prst="line">
              <a:avLst/>
            </a:prstGeom>
            <a:ln w="28575" cap="flat" cmpd="sng">
              <a:solidFill>
                <a:srgbClr val="0000CC"/>
              </a:solidFill>
              <a:prstDash val="solid"/>
              <a:headEnd type="none" w="med" len="med"/>
              <a:tailEnd type="triangle" w="med" len="med"/>
            </a:ln>
          </p:spPr>
        </p:sp>
        <p:sp>
          <p:nvSpPr>
            <p:cNvPr id="5158" name="Line 82"/>
            <p:cNvSpPr/>
            <p:nvPr/>
          </p:nvSpPr>
          <p:spPr>
            <a:xfrm>
              <a:off x="4464" y="2448"/>
              <a:ext cx="288" cy="240"/>
            </a:xfrm>
            <a:prstGeom prst="line">
              <a:avLst/>
            </a:prstGeom>
            <a:ln w="28575" cap="flat" cmpd="sng">
              <a:solidFill>
                <a:srgbClr val="0000CC"/>
              </a:solidFill>
              <a:prstDash val="solid"/>
              <a:headEnd type="none" w="med" len="med"/>
              <a:tailEnd type="triangle" w="med" len="med"/>
            </a:ln>
          </p:spPr>
        </p:sp>
        <p:sp>
          <p:nvSpPr>
            <p:cNvPr id="5159" name="Line 83"/>
            <p:cNvSpPr/>
            <p:nvPr/>
          </p:nvSpPr>
          <p:spPr>
            <a:xfrm>
              <a:off x="4416" y="2448"/>
              <a:ext cx="288" cy="336"/>
            </a:xfrm>
            <a:prstGeom prst="line">
              <a:avLst/>
            </a:prstGeom>
            <a:ln w="28575" cap="flat" cmpd="sng">
              <a:solidFill>
                <a:srgbClr val="0000CC"/>
              </a:solidFill>
              <a:prstDash val="solid"/>
              <a:headEnd type="none" w="med" len="med"/>
              <a:tailEnd type="triangle" w="med" len="med"/>
            </a:ln>
          </p:spPr>
        </p:sp>
        <p:sp>
          <p:nvSpPr>
            <p:cNvPr id="5160" name="Line 84"/>
            <p:cNvSpPr/>
            <p:nvPr/>
          </p:nvSpPr>
          <p:spPr>
            <a:xfrm flipV="1">
              <a:off x="864" y="1920"/>
              <a:ext cx="288" cy="432"/>
            </a:xfrm>
            <a:prstGeom prst="line">
              <a:avLst/>
            </a:prstGeom>
            <a:ln w="28575" cap="flat" cmpd="sng">
              <a:solidFill>
                <a:srgbClr val="0000CC"/>
              </a:solidFill>
              <a:prstDash val="solid"/>
              <a:headEnd type="none" w="med" len="med"/>
              <a:tailEnd type="triangle" w="med" len="med"/>
            </a:ln>
          </p:spPr>
        </p:sp>
        <p:sp>
          <p:nvSpPr>
            <p:cNvPr id="5161" name="Line 85"/>
            <p:cNvSpPr/>
            <p:nvPr/>
          </p:nvSpPr>
          <p:spPr>
            <a:xfrm flipV="1">
              <a:off x="912" y="2016"/>
              <a:ext cx="288" cy="336"/>
            </a:xfrm>
            <a:prstGeom prst="line">
              <a:avLst/>
            </a:prstGeom>
            <a:ln w="28575" cap="flat" cmpd="sng">
              <a:solidFill>
                <a:srgbClr val="0000CC"/>
              </a:solidFill>
              <a:prstDash val="solid"/>
              <a:headEnd type="none" w="med" len="med"/>
              <a:tailEnd type="triangle" w="med" len="med"/>
            </a:ln>
          </p:spPr>
        </p:sp>
        <p:sp>
          <p:nvSpPr>
            <p:cNvPr id="5162" name="Line 86"/>
            <p:cNvSpPr/>
            <p:nvPr/>
          </p:nvSpPr>
          <p:spPr>
            <a:xfrm flipV="1">
              <a:off x="912" y="2160"/>
              <a:ext cx="288" cy="240"/>
            </a:xfrm>
            <a:prstGeom prst="line">
              <a:avLst/>
            </a:prstGeom>
            <a:ln w="28575" cap="flat" cmpd="sng">
              <a:solidFill>
                <a:srgbClr val="FF3300"/>
              </a:solidFill>
              <a:prstDash val="solid"/>
              <a:headEnd type="none" w="med" len="med"/>
              <a:tailEnd type="triangle" w="med" len="med"/>
            </a:ln>
          </p:spPr>
        </p:sp>
        <p:sp>
          <p:nvSpPr>
            <p:cNvPr id="5163" name="Line 87"/>
            <p:cNvSpPr/>
            <p:nvPr/>
          </p:nvSpPr>
          <p:spPr>
            <a:xfrm>
              <a:off x="912" y="2400"/>
              <a:ext cx="288" cy="192"/>
            </a:xfrm>
            <a:prstGeom prst="line">
              <a:avLst/>
            </a:prstGeom>
            <a:ln w="28575" cap="flat" cmpd="sng">
              <a:solidFill>
                <a:srgbClr val="0000CC"/>
              </a:solidFill>
              <a:prstDash val="solid"/>
              <a:headEnd type="none" w="med" len="med"/>
              <a:tailEnd type="triangle" w="med" len="med"/>
            </a:ln>
          </p:spPr>
        </p:sp>
        <p:sp>
          <p:nvSpPr>
            <p:cNvPr id="5164" name="Line 88"/>
            <p:cNvSpPr/>
            <p:nvPr/>
          </p:nvSpPr>
          <p:spPr>
            <a:xfrm>
              <a:off x="912" y="2448"/>
              <a:ext cx="288" cy="240"/>
            </a:xfrm>
            <a:prstGeom prst="line">
              <a:avLst/>
            </a:prstGeom>
            <a:ln w="28575" cap="flat" cmpd="sng">
              <a:solidFill>
                <a:srgbClr val="0000CC"/>
              </a:solidFill>
              <a:prstDash val="solid"/>
              <a:headEnd type="none" w="med" len="med"/>
              <a:tailEnd type="triangle" w="med" len="med"/>
            </a:ln>
          </p:spPr>
        </p:sp>
        <p:sp>
          <p:nvSpPr>
            <p:cNvPr id="5165" name="Line 89"/>
            <p:cNvSpPr/>
            <p:nvPr/>
          </p:nvSpPr>
          <p:spPr>
            <a:xfrm>
              <a:off x="864" y="2448"/>
              <a:ext cx="288" cy="336"/>
            </a:xfrm>
            <a:prstGeom prst="line">
              <a:avLst/>
            </a:prstGeom>
            <a:ln w="28575" cap="flat" cmpd="sng">
              <a:solidFill>
                <a:srgbClr val="0000CC"/>
              </a:solidFill>
              <a:prstDash val="solid"/>
              <a:headEnd type="none" w="med" len="med"/>
              <a:tailEnd type="triangle" w="med" len="med"/>
            </a:ln>
          </p:spPr>
        </p:sp>
        <p:sp>
          <p:nvSpPr>
            <p:cNvPr id="5166" name="Line 90"/>
            <p:cNvSpPr/>
            <p:nvPr/>
          </p:nvSpPr>
          <p:spPr>
            <a:xfrm flipV="1">
              <a:off x="1536" y="1920"/>
              <a:ext cx="288" cy="432"/>
            </a:xfrm>
            <a:prstGeom prst="line">
              <a:avLst/>
            </a:prstGeom>
            <a:ln w="28575" cap="flat" cmpd="sng">
              <a:solidFill>
                <a:srgbClr val="0000CC"/>
              </a:solidFill>
              <a:prstDash val="solid"/>
              <a:headEnd type="none" w="med" len="med"/>
              <a:tailEnd type="triangle" w="med" len="med"/>
            </a:ln>
          </p:spPr>
        </p:sp>
        <p:sp>
          <p:nvSpPr>
            <p:cNvPr id="5167" name="Line 91"/>
            <p:cNvSpPr/>
            <p:nvPr/>
          </p:nvSpPr>
          <p:spPr>
            <a:xfrm flipV="1">
              <a:off x="1584" y="2016"/>
              <a:ext cx="288" cy="336"/>
            </a:xfrm>
            <a:prstGeom prst="line">
              <a:avLst/>
            </a:prstGeom>
            <a:ln w="28575" cap="flat" cmpd="sng">
              <a:solidFill>
                <a:srgbClr val="0000CC"/>
              </a:solidFill>
              <a:prstDash val="solid"/>
              <a:headEnd type="none" w="med" len="med"/>
              <a:tailEnd type="triangle" w="med" len="med"/>
            </a:ln>
          </p:spPr>
        </p:sp>
        <p:sp>
          <p:nvSpPr>
            <p:cNvPr id="5168" name="Line 92"/>
            <p:cNvSpPr/>
            <p:nvPr/>
          </p:nvSpPr>
          <p:spPr>
            <a:xfrm flipV="1">
              <a:off x="1584" y="2160"/>
              <a:ext cx="288" cy="240"/>
            </a:xfrm>
            <a:prstGeom prst="line">
              <a:avLst/>
            </a:prstGeom>
            <a:ln w="28575" cap="flat" cmpd="sng">
              <a:solidFill>
                <a:srgbClr val="FF3300"/>
              </a:solidFill>
              <a:prstDash val="solid"/>
              <a:headEnd type="none" w="med" len="med"/>
              <a:tailEnd type="triangle" w="med" len="med"/>
            </a:ln>
          </p:spPr>
        </p:sp>
        <p:sp>
          <p:nvSpPr>
            <p:cNvPr id="5169" name="Line 93"/>
            <p:cNvSpPr/>
            <p:nvPr/>
          </p:nvSpPr>
          <p:spPr>
            <a:xfrm>
              <a:off x="1584" y="2400"/>
              <a:ext cx="288" cy="192"/>
            </a:xfrm>
            <a:prstGeom prst="line">
              <a:avLst/>
            </a:prstGeom>
            <a:ln w="28575" cap="flat" cmpd="sng">
              <a:solidFill>
                <a:srgbClr val="0000CC"/>
              </a:solidFill>
              <a:prstDash val="solid"/>
              <a:headEnd type="none" w="med" len="med"/>
              <a:tailEnd type="triangle" w="med" len="med"/>
            </a:ln>
          </p:spPr>
        </p:sp>
        <p:sp>
          <p:nvSpPr>
            <p:cNvPr id="5170" name="Line 94"/>
            <p:cNvSpPr/>
            <p:nvPr/>
          </p:nvSpPr>
          <p:spPr>
            <a:xfrm>
              <a:off x="1584" y="2448"/>
              <a:ext cx="288" cy="240"/>
            </a:xfrm>
            <a:prstGeom prst="line">
              <a:avLst/>
            </a:prstGeom>
            <a:ln w="28575" cap="flat" cmpd="sng">
              <a:solidFill>
                <a:srgbClr val="0000CC"/>
              </a:solidFill>
              <a:prstDash val="solid"/>
              <a:headEnd type="none" w="med" len="med"/>
              <a:tailEnd type="triangle" w="med" len="med"/>
            </a:ln>
          </p:spPr>
        </p:sp>
        <p:sp>
          <p:nvSpPr>
            <p:cNvPr id="5171" name="Line 95"/>
            <p:cNvSpPr/>
            <p:nvPr/>
          </p:nvSpPr>
          <p:spPr>
            <a:xfrm>
              <a:off x="1536" y="2448"/>
              <a:ext cx="288" cy="336"/>
            </a:xfrm>
            <a:prstGeom prst="line">
              <a:avLst/>
            </a:prstGeom>
            <a:ln w="28575" cap="flat" cmpd="sng">
              <a:solidFill>
                <a:srgbClr val="0000CC"/>
              </a:solidFill>
              <a:prstDash val="solid"/>
              <a:headEnd type="none" w="med" len="med"/>
              <a:tailEnd type="triangle" w="med" len="med"/>
            </a:ln>
          </p:spPr>
        </p:sp>
        <p:sp>
          <p:nvSpPr>
            <p:cNvPr id="105" name="Text Box 96"/>
            <p:cNvSpPr txBox="1">
              <a:spLocks noChangeArrowheads="1"/>
            </p:cNvSpPr>
            <p:nvPr/>
          </p:nvSpPr>
          <p:spPr bwMode="auto">
            <a:xfrm>
              <a:off x="4800" y="2035"/>
              <a:ext cx="720" cy="300"/>
            </a:xfrm>
            <a:prstGeom prst="rect">
              <a:avLst/>
            </a:prstGeom>
            <a:noFill/>
            <a:ln w="9525">
              <a:noFill/>
              <a:miter lim="800000"/>
            </a:ln>
          </p:spPr>
          <p:txBody>
            <a:bodyPr>
              <a:spAutoFit/>
            </a:bodyPr>
            <a:lstStyle/>
            <a:p>
              <a:pPr marR="0" defTabSz="914400" eaLnBrk="1" hangingPunct="1">
                <a:spcBef>
                  <a:spcPct val="50000"/>
                </a:spcBef>
                <a:buClrTx/>
                <a:buSzTx/>
                <a:buFontTx/>
                <a:buNone/>
                <a:defRPr/>
              </a:pPr>
              <a:r>
                <a:rPr kumimoji="0" lang="zh-CN" altLang="en-US" sz="2500" b="1" kern="1200" cap="none" spc="0" normalizeH="0" baseline="0" noProof="0" dirty="0">
                  <a:solidFill>
                    <a:schemeClr val="accent1">
                      <a:lumMod val="75000"/>
                    </a:schemeClr>
                  </a:solidFill>
                  <a:latin typeface="Arial" panose="020B0604020202020204" pitchFamily="34" charset="0"/>
                  <a:ea typeface="楷体_GB2312" pitchFamily="49" charset="-122"/>
                  <a:cs typeface="+mn-cs"/>
                </a:rPr>
                <a:t>方向</a:t>
              </a:r>
              <a:endParaRPr kumimoji="0" lang="zh-CN" altLang="en-US" sz="2500" b="1" kern="1200" cap="none" spc="0" normalizeH="0" baseline="0" noProof="0" dirty="0">
                <a:solidFill>
                  <a:schemeClr val="accent1">
                    <a:lumMod val="75000"/>
                  </a:schemeClr>
                </a:solidFill>
                <a:latin typeface="Arial" panose="020B0604020202020204" pitchFamily="34" charset="0"/>
                <a:ea typeface="楷体_GB2312" pitchFamily="49" charset="-122"/>
                <a:cs typeface="+mn-cs"/>
              </a:endParaRPr>
            </a:p>
          </p:txBody>
        </p:sp>
        <p:sp>
          <p:nvSpPr>
            <p:cNvPr id="5173" name="Freeform 97"/>
            <p:cNvSpPr/>
            <p:nvPr/>
          </p:nvSpPr>
          <p:spPr>
            <a:xfrm>
              <a:off x="1920" y="1968"/>
              <a:ext cx="288" cy="336"/>
            </a:xfrm>
            <a:custGeom>
              <a:avLst/>
              <a:gdLst>
                <a:gd name="txL" fmla="*/ 0 w 1056"/>
                <a:gd name="txT" fmla="*/ 0 h 368"/>
                <a:gd name="txR" fmla="*/ 1056 w 1056"/>
                <a:gd name="txB" fmla="*/ 368 h 368"/>
              </a:gdLst>
              <a:ahLst/>
              <a:cxnLst>
                <a:cxn ang="0">
                  <a:pos x="0" y="48"/>
                </a:cxn>
                <a:cxn ang="0">
                  <a:pos x="0" y="9"/>
                </a:cxn>
                <a:cxn ang="0">
                  <a:pos x="0" y="103"/>
                </a:cxn>
              </a:cxnLst>
              <a:rect l="txL" t="txT" r="txR" b="txB"/>
              <a:pathLst>
                <a:path w="1056" h="368">
                  <a:moveTo>
                    <a:pt x="0" y="176"/>
                  </a:moveTo>
                  <a:cubicBezTo>
                    <a:pt x="128" y="88"/>
                    <a:pt x="256" y="0"/>
                    <a:pt x="432" y="32"/>
                  </a:cubicBezTo>
                  <a:cubicBezTo>
                    <a:pt x="608" y="64"/>
                    <a:pt x="952" y="312"/>
                    <a:pt x="1056" y="368"/>
                  </a:cubicBezTo>
                </a:path>
              </a:pathLst>
            </a:custGeom>
            <a:noFill/>
            <a:ln w="19050" cap="flat" cmpd="sng">
              <a:solidFill>
                <a:srgbClr val="FF3300"/>
              </a:solidFill>
              <a:prstDash val="dash"/>
              <a:round/>
              <a:headEnd type="oval" w="med" len="med"/>
              <a:tailEnd type="triangle" w="med" len="med"/>
            </a:ln>
          </p:spPr>
          <p:txBody>
            <a:bodyPr/>
            <a:p>
              <a:pPr eaLnBrk="1" hangingPunct="1"/>
              <a:endParaRPr lang="zh-CN" altLang="en-US" dirty="0">
                <a:latin typeface="Calibri" panose="020F0502020204030204" charset="0"/>
              </a:endParaRPr>
            </a:p>
          </p:txBody>
        </p:sp>
      </p:grpSp>
      <p:sp>
        <p:nvSpPr>
          <p:cNvPr id="3" name="标题 1"/>
          <p:cNvSpPr txBox="1">
            <a:spLocks noGrp="1"/>
          </p:cNvSpPr>
          <p:nvPr>
            <p:custDataLst>
              <p:tags r:id="rId1"/>
            </p:custDataLst>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贪心算法的定义</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7">
                                            <p:txEl>
                                              <p:charRg st="0" end="69"/>
                                            </p:txEl>
                                          </p:spTgt>
                                        </p:tgtEl>
                                        <p:attrNameLst>
                                          <p:attrName>style.visibility</p:attrName>
                                        </p:attrNameLst>
                                      </p:cBhvr>
                                      <p:to>
                                        <p:strVal val="visible"/>
                                      </p:to>
                                    </p:set>
                                    <p:animEffect transition="in" filter="blinds(horizontal)">
                                      <p:cBhvr>
                                        <p:cTn id="7" dur="500"/>
                                        <p:tgtEl>
                                          <p:spTgt spid="5127">
                                            <p:txEl>
                                              <p:charRg st="0"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5127">
                                            <p:txEl>
                                              <p:charRg st="97" end="109"/>
                                            </p:txEl>
                                          </p:spTgt>
                                        </p:tgtEl>
                                        <p:attrNameLst>
                                          <p:attrName>style.visibility</p:attrName>
                                        </p:attrNameLst>
                                      </p:cBhvr>
                                      <p:to>
                                        <p:strVal val="visible"/>
                                      </p:to>
                                    </p:set>
                                    <p:animEffect transition="in" filter="blinds(horizontal)">
                                      <p:cBhvr>
                                        <p:cTn id="15" dur="500"/>
                                        <p:tgtEl>
                                          <p:spTgt spid="5127">
                                            <p:txEl>
                                              <p:charRg st="97"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4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6151" name="内容占位符 13"/>
          <p:cNvSpPr>
            <a:spLocks noGrp="1"/>
          </p:cNvSpPr>
          <p:nvPr>
            <p:ph idx="4294967295"/>
          </p:nvPr>
        </p:nvSpPr>
        <p:spPr>
          <a:xfrm>
            <a:off x="504190" y="1871980"/>
            <a:ext cx="11160125" cy="3108325"/>
          </a:xfrm>
        </p:spPr>
        <p:txBody>
          <a:bodyPr vert="horz" wrap="square" lIns="91440" tIns="45720" rIns="91440" bIns="45720" rtlCol="0" anchor="t" anchorCtr="0">
            <a:noAutofit/>
          </a:bodyPr>
          <a:p>
            <a:pPr marL="0" lvl="0" indent="558800" algn="l">
              <a:lnSpc>
                <a:spcPct val="160000"/>
              </a:lnSpc>
              <a:spcBef>
                <a:spcPts val="600"/>
              </a:spcBef>
              <a:spcAft>
                <a:spcPts val="0"/>
              </a:spcAft>
              <a:buSzTx/>
              <a:buNone/>
              <a:extLst>
                <a:ext uri="{35155182-B16C-46BC-9424-99874614C6A1}">
                  <wpsdc:indentchars xmlns:wpsdc="http://www.wps.cn/officeDocument/2017/drawingmlCustomData" val="200" checksum="1956455923"/>
                </a:ext>
              </a:extLst>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贪心标准选择：</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所谓贪心标准选择就是应用当前“最好”的标准作为统一标准，将原问题变为一个相似的但规模更小的子问题，而后的每一步都是当前看似最佳的选择。</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a:lnSpc>
                <a:spcPct val="100000"/>
              </a:lnSpc>
              <a:spcBef>
                <a:spcPts val="600"/>
              </a:spcBef>
              <a:spcAft>
                <a:spcPts val="0"/>
              </a:spcAft>
              <a:buSzTx/>
              <a:buNone/>
              <a:extLst>
                <a:ext uri="{35155182-B16C-46BC-9424-99874614C6A1}">
                  <wpsdc:indentchars xmlns:wpsdc="http://www.wps.cn/officeDocument/2017/drawingmlCustomData" val="200" checksum="1956455923"/>
                </a:ext>
              </a:extLst>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558800" algn="l">
              <a:lnSpc>
                <a:spcPct val="160000"/>
              </a:lnSpc>
              <a:spcBef>
                <a:spcPts val="600"/>
              </a:spcBef>
              <a:spcAft>
                <a:spcPts val="0"/>
              </a:spcAft>
              <a:buSzTx/>
              <a:buNone/>
              <a:extLst>
                <a:ext uri="{35155182-B16C-46BC-9424-99874614C6A1}">
                  <wpsdc:indentchars xmlns:wpsdc="http://www.wps.cn/officeDocument/2017/drawingmlCustomData" val="200" checksum="1956455923"/>
                </a:ext>
              </a:extLst>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最优子结构：</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当一个问题的最优解包含其子问题的最优解时，称此问题具有最优子结构性质。</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txBox="1">
            <a:spLocks noGrp="1"/>
          </p:cNvSpPr>
          <p:nvPr>
            <p:custDataLst>
              <p:tags r:id="rId1"/>
            </p:custDataLst>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贪心算法的特点</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xEl>
                                              <p:charRg st="0" end="80"/>
                                            </p:txEl>
                                          </p:spTgt>
                                        </p:tgtEl>
                                        <p:attrNameLst>
                                          <p:attrName>style.visibility</p:attrName>
                                        </p:attrNameLst>
                                      </p:cBhvr>
                                      <p:to>
                                        <p:strVal val="visible"/>
                                      </p:to>
                                    </p:set>
                                    <p:animEffect transition="in" filter="blinds(horizontal)">
                                      <p:cBhvr>
                                        <p:cTn id="7" dur="500"/>
                                        <p:tgtEl>
                                          <p:spTgt spid="6151">
                                            <p:txEl>
                                              <p:charRg st="0"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1"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2"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3"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7175" name="内容占位符 13"/>
          <p:cNvSpPr>
            <a:spLocks noGrp="1"/>
          </p:cNvSpPr>
          <p:nvPr>
            <p:ph idx="4294967295"/>
          </p:nvPr>
        </p:nvSpPr>
        <p:spPr>
          <a:xfrm>
            <a:off x="504190" y="1871980"/>
            <a:ext cx="11160125" cy="3860165"/>
          </a:xfrm>
        </p:spPr>
        <p:txBody>
          <a:bodyPr vert="horz" wrap="square" lIns="91440" tIns="45720" rIns="91440" bIns="45720" rtlCol="0" anchor="t" anchorCtr="0">
            <a:noAutofit/>
          </a:bodyPr>
          <a:p>
            <a:pPr marL="0" lvl="0" indent="558800" algn="l">
              <a:lnSpc>
                <a:spcPct val="160000"/>
              </a:lnSpc>
              <a:spcBef>
                <a:spcPts val="600"/>
              </a:spcBef>
              <a:spcAft>
                <a:spcPts val="0"/>
              </a:spcAft>
              <a:buSzTx/>
              <a:buNone/>
              <a:extLst>
                <a:ext uri="{35155182-B16C-46BC-9424-99874614C6A1}">
                  <wpsdc:indentchars xmlns:wpsdc="http://www.wps.cn/officeDocument/2017/drawingmlCustomData" val="200" checksum="1956455923"/>
                </a:ext>
              </a:extLst>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某天</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KID</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利用飞行器飞到了一个金银岛上，上面有许多珍贵的金属，</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KID</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虽然更喜欢各种宝石的艺术品，可是也不拒绝这样珍贵的金属。但是他只带着一个口袋，口袋至多只能装重量为</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w</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的物品。岛上金属有</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个种类</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每种金属重量不同，分别为</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n1, n2, ... , ns</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，同时每个种类的金属总的价值也不同，分别为</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v1,v2, ..., vs</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KID</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想一次带走价值尽可能多的金属，问他最多能带走价值多少的金属。注意到金属是可以被任意分割的，并且金属的价值和其重量成正比。</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176" name="Picture 2" descr="http://img2.imgtn.bdimg.com/it/u=3524740510,1674667520&amp;fm=21&amp;gp=0.jpg"/>
          <p:cNvPicPr>
            <a:picLocks noChangeAspect="1"/>
          </p:cNvPicPr>
          <p:nvPr/>
        </p:nvPicPr>
        <p:blipFill>
          <a:blip r:embed="rId1">
            <a:clrChange>
              <a:clrFrom>
                <a:srgbClr val="FFFFFF"/>
              </a:clrFrom>
              <a:clrTo>
                <a:srgbClr val="FFFFFF">
                  <a:alpha val="0"/>
                </a:srgbClr>
              </a:clrTo>
            </a:clrChange>
          </a:blip>
          <a:stretch>
            <a:fillRect/>
          </a:stretch>
        </p:blipFill>
        <p:spPr>
          <a:xfrm>
            <a:off x="8674736" y="0"/>
            <a:ext cx="1849437" cy="1654175"/>
          </a:xfrm>
          <a:prstGeom prst="rect">
            <a:avLst/>
          </a:prstGeom>
          <a:noFill/>
          <a:ln w="9525">
            <a:noFill/>
          </a:ln>
        </p:spPr>
      </p:pic>
      <p:sp>
        <p:nvSpPr>
          <p:cNvPr id="9" name="圆角矩形 8"/>
          <p:cNvSpPr/>
          <p:nvPr/>
        </p:nvSpPr>
        <p:spPr>
          <a:xfrm>
            <a:off x="5518785" y="4149090"/>
            <a:ext cx="4081780" cy="501015"/>
          </a:xfrm>
          <a:prstGeom prst="roundRect">
            <a:avLst/>
          </a:prstGeom>
          <a:noFill/>
          <a:ln>
            <a:solidFill>
              <a:srgbClr val="FF00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标题 1"/>
          <p:cNvSpPr txBox="1">
            <a:spLocks noGrp="1"/>
          </p:cNvSpPr>
          <p:nvPr>
            <p:custDataLst>
              <p:tags r:id="rId2"/>
            </p:custDataLst>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：金银岛</a:t>
            </a:r>
            <a:endParaRPr lang="zh-CN" altLang="en-US"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5"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6"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7"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8199" name="内容占位符 13"/>
          <p:cNvSpPr>
            <a:spLocks noGrp="1"/>
          </p:cNvSpPr>
          <p:nvPr>
            <p:ph idx="4294967295"/>
          </p:nvPr>
        </p:nvSpPr>
        <p:spPr>
          <a:xfrm>
            <a:off x="504190" y="1871980"/>
            <a:ext cx="11160125" cy="3190240"/>
          </a:xfrm>
        </p:spPr>
        <p:txBody>
          <a:bodyPr vert="horz" wrap="square" lIns="91440" tIns="45720" rIns="91440" bIns="45720" rtlCol="0" anchor="t" anchorCtr="0">
            <a:noAutofit/>
          </a:bodyPr>
          <a:p>
            <a:pPr marL="179705" lvl="0" indent="0" algn="l" fontAlgn="auto">
              <a:lnSpc>
                <a:spcPct val="18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有以下几种策略可供选择：</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0" algn="l" fontAlgn="auto">
              <a:lnSpc>
                <a:spcPct val="18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）每次挑选价值最大的物品装入背包，得到的结果是否最优？</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0" algn="l" fontAlgn="auto">
              <a:lnSpc>
                <a:spcPct val="18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）每次挑选所占重量最小的物品装入是否能得到最优解？</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0" algn="l" fontAlgn="auto">
              <a:lnSpc>
                <a:spcPct val="18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）每次选取单位重量价值最大的物品。</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609600" algn="l">
              <a:lnSpc>
                <a:spcPct val="160000"/>
              </a:lnSpc>
              <a:spcBef>
                <a:spcPts val="600"/>
              </a:spcBef>
              <a:spcAft>
                <a:spcPts val="0"/>
              </a:spcAft>
              <a:buSzTx/>
              <a:buNone/>
              <a:extLst>
                <a:ext uri="{35155182-B16C-46BC-9424-99874614C6A1}">
                  <wpsdc:indentchars xmlns:wpsdc="http://www.wps.cn/officeDocument/2017/drawingmlCustomData" val="200" checksum="4158780845"/>
                </a:ext>
              </a:extLst>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9">
                                            <p:txEl>
                                              <p:charRg st="20" end="51"/>
                                            </p:txEl>
                                          </p:spTgt>
                                        </p:tgtEl>
                                        <p:attrNameLst>
                                          <p:attrName>style.visibility</p:attrName>
                                        </p:attrNameLst>
                                      </p:cBhvr>
                                      <p:to>
                                        <p:strVal val="visible"/>
                                      </p:to>
                                    </p:set>
                                    <p:animEffect transition="in" filter="blinds(horizontal)">
                                      <p:cBhvr>
                                        <p:cTn id="7" dur="500"/>
                                        <p:tgtEl>
                                          <p:spTgt spid="8199">
                                            <p:txEl>
                                              <p:charRg st="2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9">
                                            <p:txEl>
                                              <p:charRg st="51" end="80"/>
                                            </p:txEl>
                                          </p:spTgt>
                                        </p:tgtEl>
                                        <p:attrNameLst>
                                          <p:attrName>style.visibility</p:attrName>
                                        </p:attrNameLst>
                                      </p:cBhvr>
                                      <p:to>
                                        <p:strVal val="visible"/>
                                      </p:to>
                                    </p:set>
                                    <p:animEffect transition="in" filter="blinds(horizontal)">
                                      <p:cBhvr>
                                        <p:cTn id="12" dur="500"/>
                                        <p:tgtEl>
                                          <p:spTgt spid="8199">
                                            <p:txEl>
                                              <p:charRg st="51"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9">
                                            <p:txEl>
                                              <p:charRg st="80" end="101"/>
                                            </p:txEl>
                                          </p:spTgt>
                                        </p:tgtEl>
                                        <p:attrNameLst>
                                          <p:attrName>style.visibility</p:attrName>
                                        </p:attrNameLst>
                                      </p:cBhvr>
                                      <p:to>
                                        <p:strVal val="visible"/>
                                      </p:to>
                                    </p:set>
                                    <p:animEffect transition="in" filter="blinds(horizontal)">
                                      <p:cBhvr>
                                        <p:cTn id="17" dur="500"/>
                                        <p:tgtEl>
                                          <p:spTgt spid="8199">
                                            <p:txEl>
                                              <p:charRg st="80"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19"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0"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1"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9223" name="内容占位符 13"/>
          <p:cNvSpPr>
            <a:spLocks noGrp="1"/>
          </p:cNvSpPr>
          <p:nvPr>
            <p:ph idx="4294967295"/>
          </p:nvPr>
        </p:nvSpPr>
        <p:spPr>
          <a:xfrm>
            <a:off x="504190" y="1917065"/>
            <a:ext cx="8329295" cy="3937635"/>
          </a:xfrm>
        </p:spPr>
        <p:txBody>
          <a:bodyPr vert="horz" wrap="square" lIns="91440" tIns="45720" rIns="91440" bIns="45720" rtlCol="0" anchor="t" anchorCtr="0">
            <a:noAutofit/>
          </a:bodyPr>
          <a:p>
            <a:pPr marL="179705" lvl="0" indent="-360045"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、设计数据找规律；</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、进行贪心猜想；</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、正确性证明（严格证明和一般证明）</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0"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一般证明：列举反例；</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0"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严格证明：数学归纳和反证法；</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9705" lvl="0" indent="-360045"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、程序实现。</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贪心算法的解题一般步骤</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3"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4"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5"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0247" name="内容占位符 13"/>
          <p:cNvSpPr>
            <a:spLocks noGrp="1"/>
          </p:cNvSpPr>
          <p:nvPr>
            <p:ph idx="4294967295"/>
          </p:nvPr>
        </p:nvSpPr>
        <p:spPr>
          <a:xfrm>
            <a:off x="504000" y="1872000"/>
            <a:ext cx="9895840" cy="3049905"/>
          </a:xfrm>
        </p:spPr>
        <p:txBody>
          <a:bodyPr vert="horz" wrap="square" lIns="91440" tIns="45720" rIns="91440" bIns="45720" rtlCol="0" anchor="t" anchorCtr="0">
            <a:noAutofit/>
          </a:bodyPr>
          <a:p>
            <a:pPr marL="276860" lvl="0" indent="-457200" algn="l">
              <a:lnSpc>
                <a:spcPct val="200000"/>
              </a:lnSpc>
              <a:spcBef>
                <a:spcPts val="600"/>
              </a:spcBef>
              <a:spcAft>
                <a:spcPts val="0"/>
              </a:spcAft>
              <a:buClr>
                <a:srgbClr val="000000"/>
              </a:buClr>
              <a:buSzTx/>
              <a:buFont typeface="Wingdings" panose="05000000000000000000" charset="0"/>
              <a:buChar char="Ë"/>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三国游戏</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6860" lvl="0" indent="-457200" algn="l">
              <a:lnSpc>
                <a:spcPct val="150000"/>
              </a:lnSpc>
              <a:spcBef>
                <a:spcPts val="600"/>
              </a:spcBef>
              <a:spcAft>
                <a:spcPts val="0"/>
              </a:spcAft>
              <a:buClr>
                <a:srgbClr val="000000"/>
              </a:buClr>
              <a:buSzTx/>
              <a:buFont typeface="Wingdings" panose="05000000000000000000" charset="0"/>
              <a:buChar char="Ë"/>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推销员      </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6860" lvl="0" indent="-457200" algn="l">
              <a:lnSpc>
                <a:spcPct val="150000"/>
              </a:lnSpc>
              <a:spcBef>
                <a:spcPts val="600"/>
              </a:spcBef>
              <a:spcAft>
                <a:spcPts val="0"/>
              </a:spcAft>
              <a:buClr>
                <a:srgbClr val="000000"/>
              </a:buClr>
              <a:buSzTx/>
              <a:buFont typeface="Wingdings" panose="05000000000000000000" charset="0"/>
              <a:buChar char="Ë"/>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电池的寿命 	</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000" y="900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rPr>
              <a:t>实战例题</a:t>
            </a:r>
            <a:endParaRPr lang="zh-CN" sz="2800"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tags/tag1.xml><?xml version="1.0" encoding="utf-8"?>
<p:tagLst xmlns:p="http://schemas.openxmlformats.org/presentationml/2006/main">
  <p:tag name="KSO_WM_UNIT_PLACING_PICTURE_USER_VIEWPORT" val="{&quot;height&quot;:1501,&quot;width&quot;:15358}"/>
</p:tagLst>
</file>

<file path=ppt/tags/tag10.xml><?xml version="1.0" encoding="utf-8"?>
<p:tagLst xmlns:p="http://schemas.openxmlformats.org/presentationml/2006/main">
  <p:tag name="KSO_WM_UNIT_PLACING_PICTURE_USER_VIEWPORT" val="{&quot;height&quot;:1501,&quot;width&quot;:15358}"/>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1501,&quot;width&quot;:15358}"/>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UNIT_PLACING_PICTURE_USER_VIEWPORT" val="{&quot;height&quot;:1501,&quot;width&quot;:15358}"/>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PLACING_PICTURE_USER_VIEWPORT" val="{&quot;height&quot;:1501,&quot;width&quot;:15358}"/>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UNIT_PLACING_PICTURE_USER_VIEWPORT" val="{&quot;height&quot;:1501,&quot;width&quot;:15358}"/>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PLACING_PICTURE_USER_VIEWPORT" val="{&quot;height&quot;:1501,&quot;width&quot;:15358}"/>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UNIT_PLACING_PICTURE_USER_VIEWPORT" val="{&quot;height&quot;:1501,&quot;width&quot;:15358}"/>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UNIT_PLACING_PICTURE_USER_VIEWPORT" val="{&quot;height&quot;:1501,&quot;width&quot;:15358}"/>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PLACING_PICTURE_USER_VIEWPORT" val="{&quot;height&quot;:1501,&quot;width&quot;:15358}"/>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UNIT_PLACING_PICTURE_USER_VIEWPORT" val="{&quot;height&quot;:1501,&quot;width&quot;:15358}"/>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501,&quot;width&quot;:15358}"/>
</p:tagLst>
</file>

<file path=ppt/tags/tag20.xml><?xml version="1.0" encoding="utf-8"?>
<p:tagLst xmlns:p="http://schemas.openxmlformats.org/presentationml/2006/main">
  <p:tag name="KSO_WM_UNIT_PLACING_PICTURE_USER_VIEWPORT" val="{&quot;height&quot;:1501,&quot;width&quot;:15358}"/>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UNIT_PLACING_PICTURE_USER_VIEWPORT" val="{&quot;height&quot;:1501,&quot;width&quot;:15358}"/>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UNIT_PLACING_PICTURE_USER_VIEWPORT" val="{&quot;height&quot;:1501,&quot;width&quot;:15358}"/>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 name="KSO_WM_UNIT_TABLE_BEAUTIFY" val="smartTable{0288e0aa-fb53-4037-84f7-e028f13dfdc8}"/>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UNIT_PLACING_PICTURE_USER_VIEWPORT" val="{&quot;height&quot;:1501,&quot;width&quot;:15358}"/>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UNIT_PLACING_PICTURE_USER_VIEWPORT" val="{&quot;height&quot;:1501,&quot;width&quot;:15358}"/>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UNIT_PLACING_PICTURE_USER_VIEWPORT" val="{&quot;height&quot;:1501,&quot;width&quot;:15358}"/>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UNIT_PLACING_PICTURE_USER_VIEWPORT" val="{&quot;height&quot;:1501,&quot;width&quot;:15358}"/>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UNIT_PLACING_PICTURE_USER_VIEWPORT" val="{&quot;height&quot;:1501,&quot;width&quot;:15358}"/>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UNIT_PLACING_PICTURE_USER_VIEWPORT" val="{&quot;height&quot;:1501,&quot;width&quot;:15358}"/>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1501,&quot;width&quot;:15358}"/>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UNIT_PLACING_PICTURE_USER_VIEWPORT" val="{&quot;height&quot;:1501,&quot;width&quot;:15358}"/>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UNIT_PLACING_PICTURE_USER_VIEWPORT" val="{&quot;height&quot;:1501,&quot;width&quot;:15358}"/>
  <p:tag name="KSO_WM_BEAUTIFY_FLAG" val=""/>
</p:tagLst>
</file>

<file path=ppt/tags/tag329.xml><?xml version="1.0" encoding="utf-8"?>
<p:tagLst xmlns:p="http://schemas.openxmlformats.org/presentationml/2006/main">
  <p:tag name="ISPRING_PRESENTATION_TITLE" val="PowerPoint 演示文稿"/>
  <p:tag name="COMMONDATA" val="eyJoZGlkIjoiNTI2MTIyY2QxZTRmOTZkOTRmN2U2YmEyYjc5OTI1NGEifQ=="/>
  <p:tag name="KSO_WPP_MARK_KEY" val="328c79b9-1312-4bf2-bfcf-9e50619c561f"/>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1501,&quot;width&quot;:15358}"/>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PLACING_PICTURE_USER_VIEWPORT" val="{&quot;height&quot;:1501,&quot;width&quot;:15358}"/>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UNIT_PLACING_PICTURE_USER_VIEWPORT" val="{&quot;height&quot;:1501,&quot;width&quot;:15358}"/>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UNIT_TABLE_BEAUTIFY" val="smartTable{c64486c2-4426-465b-89fd-0377291eb9f6}"/>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1501,&quot;width&quot;:15358}"/>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PLACING_PICTURE_USER_VIEWPORT" val="{&quot;height&quot;:1501,&quot;width&quot;:15358}"/>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1501,&quot;width&quot;:15358}"/>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UNIT_TABLE_BEAUTIFY" val="smartTable{c64486c2-4426-465b-89fd-0377291eb9f6}"/>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PLACING_PICTURE_USER_VIEWPORT" val="{&quot;height&quot;:1501,&quot;width&quot;:15358}"/>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PLACING_PICTURE_USER_VIEWPORT" val="{&quot;height&quot;:1501,&quot;width&quot;:15358}"/>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UNIT_PLACING_PICTURE_USER_VIEWPORT" val="{&quot;height&quot;:1501,&quot;width&quot;:15358}"/>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PLACING_PICTURE_USER_VIEWPORT" val="{&quot;height&quot;:1501,&quot;width&quot;:15358}"/>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PLACING_PICTURE_USER_VIEWPORT" val="{&quot;height&quot;:1501,&quot;width&quot;:15358}"/>
  <p:tag name="KSO_WM_BEAUTIFY_FLAG" val=""/>
</p:tagLst>
</file>

<file path=ppt/theme/theme1.xml><?xml version="1.0" encoding="utf-8"?>
<a:theme xmlns:a="http://schemas.openxmlformats.org/drawingml/2006/main" name="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5405</Words>
  <Application>WPS 演示</Application>
  <PresentationFormat>自定义</PresentationFormat>
  <Paragraphs>941</Paragraphs>
  <Slides>37</Slides>
  <Notes>31</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37</vt:i4>
      </vt:variant>
    </vt:vector>
  </HeadingPairs>
  <TitlesOfParts>
    <vt:vector size="58" baseType="lpstr">
      <vt:lpstr>Arial</vt:lpstr>
      <vt:lpstr>宋体</vt:lpstr>
      <vt:lpstr>Wingdings</vt:lpstr>
      <vt:lpstr>兰米大黑</vt:lpstr>
      <vt:lpstr>微软雅黑</vt:lpstr>
      <vt:lpstr>方正黑体简体</vt:lpstr>
      <vt:lpstr>桃醉相思楷</vt:lpstr>
      <vt:lpstr>Calibri</vt:lpstr>
      <vt:lpstr>楷体_GB2312</vt:lpstr>
      <vt:lpstr>新宋体</vt:lpstr>
      <vt:lpstr>Wingdings</vt:lpstr>
      <vt:lpstr>Constantia</vt:lpstr>
      <vt:lpstr>Arial Unicode MS</vt:lpstr>
      <vt:lpstr>等线</vt:lpstr>
      <vt:lpstr>Consolas</vt:lpstr>
      <vt:lpstr>幼圆</vt:lpstr>
      <vt:lpstr>Wingdings 2</vt:lpstr>
      <vt:lpstr>华文中宋</vt:lpstr>
      <vt:lpstr>烹饪 16x9</vt:lpstr>
      <vt:lpstr>1_烹饪 16x9</vt:lpstr>
      <vt:lpstr>2_烹饪 16x9</vt:lpstr>
      <vt:lpstr>PowerPoint 演示文稿</vt:lpstr>
      <vt:lpstr>引例1：书架</vt:lpstr>
      <vt:lpstr>引例1：取数游戏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孤鹜1426493193</cp:lastModifiedBy>
  <cp:revision>726</cp:revision>
  <dcterms:created xsi:type="dcterms:W3CDTF">2017-07-18T10:15:00Z</dcterms:created>
  <dcterms:modified xsi:type="dcterms:W3CDTF">2023-06-12T07:04:22Z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23F00E254E2C47E5B1B6AB0301F1CBCA</vt:lpwstr>
  </property>
</Properties>
</file>