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1"/>
  </p:handoutMasterIdLst>
  <p:sldIdLst>
    <p:sldId id="394" r:id="rId3"/>
    <p:sldId id="390" r:id="rId5"/>
    <p:sldId id="437" r:id="rId6"/>
    <p:sldId id="406" r:id="rId7"/>
    <p:sldId id="447" r:id="rId8"/>
    <p:sldId id="448" r:id="rId9"/>
    <p:sldId id="450" r:id="rId10"/>
    <p:sldId id="688" r:id="rId11"/>
    <p:sldId id="696" r:id="rId12"/>
    <p:sldId id="711" r:id="rId13"/>
    <p:sldId id="689" r:id="rId14"/>
    <p:sldId id="716" r:id="rId15"/>
    <p:sldId id="713" r:id="rId16"/>
    <p:sldId id="717" r:id="rId17"/>
    <p:sldId id="718" r:id="rId18"/>
    <p:sldId id="719" r:id="rId19"/>
    <p:sldId id="720" r:id="rId20"/>
    <p:sldId id="722" r:id="rId21"/>
    <p:sldId id="721" r:id="rId22"/>
    <p:sldId id="453" r:id="rId23"/>
    <p:sldId id="508" r:id="rId24"/>
    <p:sldId id="690" r:id="rId25"/>
    <p:sldId id="691" r:id="rId26"/>
    <p:sldId id="692" r:id="rId27"/>
    <p:sldId id="693" r:id="rId28"/>
    <p:sldId id="509" r:id="rId29"/>
    <p:sldId id="694" r:id="rId30"/>
    <p:sldId id="738" r:id="rId31"/>
    <p:sldId id="739" r:id="rId32"/>
    <p:sldId id="740" r:id="rId33"/>
    <p:sldId id="695" r:id="rId34"/>
    <p:sldId id="741" r:id="rId35"/>
    <p:sldId id="742" r:id="rId36"/>
    <p:sldId id="743"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58" r:id="rId52"/>
    <p:sldId id="759" r:id="rId53"/>
    <p:sldId id="760" r:id="rId54"/>
    <p:sldId id="761" r:id="rId55"/>
    <p:sldId id="762" r:id="rId56"/>
    <p:sldId id="763" r:id="rId57"/>
    <p:sldId id="764" r:id="rId58"/>
    <p:sldId id="765" r:id="rId59"/>
    <p:sldId id="766" r:id="rId60"/>
    <p:sldId id="767" r:id="rId61"/>
    <p:sldId id="768" r:id="rId62"/>
    <p:sldId id="769" r:id="rId63"/>
    <p:sldId id="510" r:id="rId64"/>
    <p:sldId id="798" r:id="rId65"/>
    <p:sldId id="799" r:id="rId66"/>
    <p:sldId id="800" r:id="rId67"/>
    <p:sldId id="770" r:id="rId68"/>
    <p:sldId id="771" r:id="rId69"/>
    <p:sldId id="772" r:id="rId70"/>
    <p:sldId id="773" r:id="rId71"/>
    <p:sldId id="774" r:id="rId72"/>
    <p:sldId id="775" r:id="rId73"/>
    <p:sldId id="776" r:id="rId74"/>
    <p:sldId id="777" r:id="rId75"/>
    <p:sldId id="778" r:id="rId76"/>
    <p:sldId id="779" r:id="rId77"/>
    <p:sldId id="780" r:id="rId78"/>
    <p:sldId id="781" r:id="rId79"/>
    <p:sldId id="782" r:id="rId80"/>
    <p:sldId id="783" r:id="rId81"/>
    <p:sldId id="784" r:id="rId82"/>
    <p:sldId id="785" r:id="rId83"/>
    <p:sldId id="786" r:id="rId84"/>
    <p:sldId id="787" r:id="rId85"/>
    <p:sldId id="788" r:id="rId86"/>
    <p:sldId id="789" r:id="rId87"/>
    <p:sldId id="790" r:id="rId88"/>
    <p:sldId id="791" r:id="rId89"/>
    <p:sldId id="792" r:id="rId90"/>
    <p:sldId id="514" r:id="rId91"/>
    <p:sldId id="801" r:id="rId92"/>
    <p:sldId id="802" r:id="rId93"/>
    <p:sldId id="803" r:id="rId94"/>
    <p:sldId id="831" r:id="rId95"/>
    <p:sldId id="832" r:id="rId96"/>
    <p:sldId id="833" r:id="rId97"/>
    <p:sldId id="489" r:id="rId98"/>
    <p:sldId id="830" r:id="rId99"/>
    <p:sldId id="436" r:id="rId100"/>
  </p:sldIdLst>
  <p:sldSz cx="9144000" cy="5143500" type="screen16x9"/>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1"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7CBF30"/>
    <a:srgbClr val="119F33"/>
    <a:srgbClr val="FFFFFF"/>
    <a:srgbClr val="67AFE3"/>
    <a:srgbClr val="FF51B7"/>
    <a:srgbClr val="F5F5F5"/>
    <a:srgbClr val="969696"/>
    <a:srgbClr val="C8C8C8"/>
    <a:srgbClr val="009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8B58294-7C98-454F-8B8E-5373267BDF32}" styleName="{385b2ea8-0d66-414d-9127-dde3b277f022}">
    <a:wholeTbl>
      <a:tcTxStyle>
        <a:fontRef idx="none">
          <a:prstClr val="black"/>
        </a:fontRef>
      </a:tcTxStyle>
      <a:tcStyle>
        <a:tcBdr>
          <a:top>
            <a:ln w="76200" cmpd="sng">
              <a:solidFill>
                <a:srgbClr val="53CED5"/>
              </a:solidFill>
            </a:ln>
          </a:top>
          <a:bottom>
            <a:ln w="76200" cmpd="sng">
              <a:solidFill>
                <a:srgbClr val="53CED5"/>
              </a:solidFill>
            </a:ln>
          </a:bottom>
        </a:tcBdr>
        <a:fill>
          <a:solidFill>
            <a:srgbClr val="FFFFFF"/>
          </a:solidFill>
        </a:fill>
      </a:tcStyle>
    </a:wholeTbl>
    <a:band1H>
      <a:tcTxStyle>
        <a:fontRef idx="none">
          <a:prstClr val="black"/>
        </a:fontRef>
      </a:tcTxStyle>
      <a:tcStyle>
        <a:tcBdr/>
        <a:fill>
          <a:solidFill>
            <a:srgbClr val="DEF6F7"/>
          </a:solidFill>
        </a:fill>
      </a:tcStyle>
    </a:band1H>
    <a:firstRow>
      <a:tcTxStyle>
        <a:fontRef idx="none">
          <a:prstClr val="black"/>
        </a:fontRef>
      </a:tcTxStyle>
      <a:tcStyle>
        <a:tcBdr/>
        <a:fill>
          <a:solidFill>
            <a:srgbClr val="53CE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howGuides="1">
      <p:cViewPr varScale="1">
        <p:scale>
          <a:sx n="81" d="100"/>
          <a:sy n="81" d="100"/>
        </p:scale>
        <p:origin x="360" y="78"/>
      </p:cViewPr>
      <p:guideLst>
        <p:guide orient="horz" pos="1711"/>
        <p:guide pos="2914"/>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7" d="100"/>
          <a:sy n="67" d="100"/>
        </p:scale>
        <p:origin x="-3360" y="-108"/>
      </p:cViewPr>
      <p:guideLst>
        <p:guide orient="horz" pos="3041"/>
        <p:guide pos="2185"/>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gs" Target="tags/tag10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99DE5-FA88-4DA1-A685-7773E623280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A109DB-DEDB-4D94-A7A2-E8DE1EFA159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99DE5-FA88-4DA1-A685-7773E623280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99DE5-FA88-4DA1-A685-7773E623280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99DE5-FA88-4DA1-A685-7773E623280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99DE5-FA88-4DA1-A685-7773E623280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7000">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7000">
    <p:cover dir="ld"/>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14:presetBounceEnd="88000">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14:bounceEnd="88000">
                                          <p:cBhvr additive="base">
                                            <p:cTn id="12"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6" fill="hold" nodeType="withEffect" p14:presetBounceEnd="88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88000">
                                          <p:cBhvr additive="base">
                                            <p:cTn id="16"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2"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cTn>
                                  </p:par>
                                  <p:par>
                                    <p:cTn id="25" presetID="22" presetClass="entr" presetSubtype="2"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par>
                                    <p:cTn id="28" presetID="22" presetClass="entr" presetSubtype="8"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1+#ppt_w/2"/>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2"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cTn>
                                  </p:par>
                                  <p:par>
                                    <p:cTn id="25" presetID="22" presetClass="entr" presetSubtype="2"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par>
                                    <p:cTn id="28" presetID="22" presetClass="entr" presetSubtype="8"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Click="0" advTm="7000">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394970" y="18415"/>
            <a:ext cx="569595" cy="537210"/>
          </a:xfrm>
          <a:prstGeom prst="rect">
            <a:avLst/>
          </a:prstGeom>
        </p:spPr>
      </p:pic>
      <p:sp>
        <p:nvSpPr>
          <p:cNvPr id="2" name="文本框 1"/>
          <p:cNvSpPr txBox="1"/>
          <p:nvPr userDrawn="1"/>
        </p:nvSpPr>
        <p:spPr>
          <a:xfrm>
            <a:off x="1043305" y="123825"/>
            <a:ext cx="7687945" cy="398780"/>
          </a:xfrm>
          <a:prstGeom prst="rect">
            <a:avLst/>
          </a:prstGeom>
          <a:noFill/>
        </p:spPr>
        <p:txBody>
          <a:bodyPr wrap="square" rtlCol="0" anchor="t">
            <a:spAutoFit/>
            <a:scene3d>
              <a:camera prst="orthographicFront"/>
              <a:lightRig rig="threePt" dir="t"/>
            </a:scene3d>
          </a:bodyPr>
          <a:p>
            <a:r>
              <a:rPr lang="zh-CN" altLang="en-US"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a:t>
            </a:r>
            <a:r>
              <a:rPr lang="en-US" altLang="zh-CN"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3</a:t>
            </a:r>
            <a:r>
              <a:rPr lang="zh-CN" altLang="en-US"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年江苏省C++编程爱好者线下交流活动</a:t>
            </a:r>
            <a:r>
              <a:rPr lang="en-US" altLang="zh-CN"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a:t>
            </a:r>
            <a:r>
              <a:rPr lang="zh-CN" altLang="en-US"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搜索基础</a:t>
            </a:r>
            <a:r>
              <a:rPr lang="zh-CN" altLang="en-US"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及其应用</a:t>
            </a:r>
            <a:endParaRPr lang="zh-CN" altLang="en-US" sz="20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sp>
        <p:nvSpPr>
          <p:cNvPr id="6" name="矩形 5"/>
          <p:cNvSpPr/>
          <p:nvPr userDrawn="1"/>
        </p:nvSpPr>
        <p:spPr>
          <a:xfrm>
            <a:off x="0" y="4876165"/>
            <a:ext cx="9144000" cy="287655"/>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advClick="0" advTm="7000">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p:transition spd="slow" advClick="0" advTm="7000">
    <p:cover dir="l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7000">
    <p:cover dir="l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image" Target="../media/image9.jpeg"/><Relationship Id="rId5" Type="http://schemas.openxmlformats.org/officeDocument/2006/relationships/tags" Target="../tags/tag16.xml"/><Relationship Id="rId4" Type="http://schemas.openxmlformats.org/officeDocument/2006/relationships/image" Target="../media/image8.jpeg"/><Relationship Id="rId3" Type="http://schemas.openxmlformats.org/officeDocument/2006/relationships/tags" Target="../tags/tag15.xml"/><Relationship Id="rId2" Type="http://schemas.openxmlformats.org/officeDocument/2006/relationships/image" Target="../media/image7.jpeg"/><Relationship Id="rId19" Type="http://schemas.openxmlformats.org/officeDocument/2006/relationships/notesSlide" Target="../notesSlides/notesSlide11.xml"/><Relationship Id="rId18" Type="http://schemas.openxmlformats.org/officeDocument/2006/relationships/slideLayout" Target="../slideLayouts/slideLayout3.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9.xml"/><Relationship Id="rId2" Type="http://schemas.openxmlformats.org/officeDocument/2006/relationships/image" Target="../media/image10.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image" Target="../media/image6.GIF"/><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jpeg"/><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13.jpeg"/><Relationship Id="rId2" Type="http://schemas.openxmlformats.org/officeDocument/2006/relationships/tags" Target="../tags/tag43.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17.jpeg"/><Relationship Id="rId7" Type="http://schemas.openxmlformats.org/officeDocument/2006/relationships/tags" Target="../tags/tag47.xml"/><Relationship Id="rId6" Type="http://schemas.openxmlformats.org/officeDocument/2006/relationships/image" Target="../media/image16.jpeg"/><Relationship Id="rId5" Type="http://schemas.openxmlformats.org/officeDocument/2006/relationships/tags" Target="../tags/tag46.xml"/><Relationship Id="rId4" Type="http://schemas.openxmlformats.org/officeDocument/2006/relationships/image" Target="../media/image15.jpeg"/><Relationship Id="rId3" Type="http://schemas.openxmlformats.org/officeDocument/2006/relationships/tags" Target="../tags/tag45.xml"/><Relationship Id="rId2" Type="http://schemas.openxmlformats.org/officeDocument/2006/relationships/image" Target="../media/image14.jpeg"/><Relationship Id="rId15" Type="http://schemas.openxmlformats.org/officeDocument/2006/relationships/notesSlide" Target="../notesSlides/notesSlide19.xml"/><Relationship Id="rId14" Type="http://schemas.openxmlformats.org/officeDocument/2006/relationships/slideLayout" Target="../slideLayouts/slideLayout3.xml"/><Relationship Id="rId13" Type="http://schemas.openxmlformats.org/officeDocument/2006/relationships/image" Target="../media/image18.jpeg"/><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4.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19.GIF"/><Relationship Id="rId2" Type="http://schemas.openxmlformats.org/officeDocument/2006/relationships/tags" Target="../tags/tag53.xml"/><Relationship Id="rId1" Type="http://schemas.openxmlformats.org/officeDocument/2006/relationships/tags" Target="../tags/tag5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19.GIF"/><Relationship Id="rId1" Type="http://schemas.openxmlformats.org/officeDocument/2006/relationships/tags" Target="../tags/tag54.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3.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64.xml"/><Relationship Id="rId3" Type="http://schemas.openxmlformats.org/officeDocument/2006/relationships/image" Target="../media/image19.GIF"/><Relationship Id="rId2" Type="http://schemas.openxmlformats.org/officeDocument/2006/relationships/tags" Target="../tags/tag63.xml"/><Relationship Id="rId1" Type="http://schemas.openxmlformats.org/officeDocument/2006/relationships/tags" Target="../tags/tag6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image" Target="../media/image20.jpe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2.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image" Target="../media/image26.png"/><Relationship Id="rId1"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3.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6.GIF"/><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6.GIF"/><Relationship Id="rId2" Type="http://schemas.openxmlformats.org/officeDocument/2006/relationships/tags" Target="../tags/tag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3.jpeg"/><Relationship Id="rId2" Type="http://schemas.openxmlformats.org/officeDocument/2006/relationships/tags" Target="../tags/tag95.xml"/><Relationship Id="rId1" Type="http://schemas.openxmlformats.org/officeDocument/2006/relationships/image" Target="../media/image32.jpeg"/></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3.jpeg"/><Relationship Id="rId2" Type="http://schemas.openxmlformats.org/officeDocument/2006/relationships/tags" Target="../tags/tag97.xml"/><Relationship Id="rId1" Type="http://schemas.openxmlformats.org/officeDocument/2006/relationships/tags" Target="../tags/tag96.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3.jpe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34.GI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0.xml"/></Relationships>
</file>

<file path=ppt/slides/_rels/slide97.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6" name="TextBox 15"/>
          <p:cNvSpPr txBox="1"/>
          <p:nvPr/>
        </p:nvSpPr>
        <p:spPr>
          <a:xfrm>
            <a:off x="5940466" y="3795251"/>
            <a:ext cx="1605280" cy="337185"/>
          </a:xfrm>
          <a:prstGeom prst="rect">
            <a:avLst/>
          </a:prstGeom>
          <a:noFill/>
        </p:spPr>
        <p:txBody>
          <a:bodyPr wrap="none" rtlCol="0">
            <a:spAutoFit/>
          </a:bodyPr>
          <a:lstStyle/>
          <a:p>
            <a:r>
              <a:rPr lang="zh-CN" altLang="en-US" sz="1600" dirty="0">
                <a:solidFill>
                  <a:schemeClr val="tx1">
                    <a:lumMod val="75000"/>
                    <a:lumOff val="25000"/>
                  </a:schemeClr>
                </a:solidFill>
              </a:rPr>
              <a:t>授课人：顾大成</a:t>
            </a:r>
            <a:endParaRPr lang="zh-CN" altLang="en-US" sz="1600" dirty="0">
              <a:solidFill>
                <a:schemeClr val="tx1">
                  <a:lumMod val="75000"/>
                  <a:lumOff val="25000"/>
                </a:schemeClr>
              </a:solidFill>
            </a:endParaRPr>
          </a:p>
        </p:txBody>
      </p:sp>
      <p:sp>
        <p:nvSpPr>
          <p:cNvPr id="17" name="TextBox 16"/>
          <p:cNvSpPr txBox="1"/>
          <p:nvPr/>
        </p:nvSpPr>
        <p:spPr>
          <a:xfrm>
            <a:off x="5868019" y="4155569"/>
            <a:ext cx="1844040" cy="337185"/>
          </a:xfrm>
          <a:prstGeom prst="rect">
            <a:avLst/>
          </a:prstGeom>
          <a:noFill/>
        </p:spPr>
        <p:txBody>
          <a:bodyPr wrap="none" rtlCol="0">
            <a:spAutoFit/>
          </a:bodyPr>
          <a:lstStyle/>
          <a:p>
            <a:r>
              <a:rPr lang="zh-CN" altLang="en-US" sz="1600" dirty="0">
                <a:solidFill>
                  <a:schemeClr val="tx1">
                    <a:lumMod val="75000"/>
                    <a:lumOff val="25000"/>
                  </a:schemeClr>
                </a:solidFill>
              </a:rPr>
              <a:t>授课日期：</a:t>
            </a:r>
            <a:r>
              <a:rPr lang="en-US" altLang="zh-CN" sz="1600" dirty="0">
                <a:solidFill>
                  <a:schemeClr val="tx1">
                    <a:lumMod val="75000"/>
                    <a:lumOff val="25000"/>
                  </a:schemeClr>
                </a:solidFill>
              </a:rPr>
              <a:t>7</a:t>
            </a:r>
            <a:r>
              <a:rPr lang="zh-CN" altLang="en-US" sz="1600" dirty="0">
                <a:solidFill>
                  <a:schemeClr val="tx1">
                    <a:lumMod val="75000"/>
                    <a:lumOff val="25000"/>
                  </a:schemeClr>
                </a:solidFill>
              </a:rPr>
              <a:t>月</a:t>
            </a:r>
            <a:r>
              <a:rPr lang="en-US" altLang="zh-CN" sz="1600" dirty="0">
                <a:solidFill>
                  <a:schemeClr val="tx1">
                    <a:lumMod val="75000"/>
                    <a:lumOff val="25000"/>
                  </a:schemeClr>
                </a:solidFill>
              </a:rPr>
              <a:t>6</a:t>
            </a:r>
            <a:r>
              <a:rPr lang="zh-CN" altLang="en-US" sz="1600" dirty="0">
                <a:solidFill>
                  <a:schemeClr val="tx1">
                    <a:lumMod val="75000"/>
                    <a:lumOff val="25000"/>
                  </a:schemeClr>
                </a:solidFill>
              </a:rPr>
              <a:t>日</a:t>
            </a:r>
            <a:endParaRPr lang="zh-CN" altLang="en-US" sz="1600" dirty="0">
              <a:solidFill>
                <a:schemeClr val="tx1">
                  <a:lumMod val="75000"/>
                  <a:lumOff val="25000"/>
                </a:schemeClr>
              </a:solidFill>
            </a:endParaRPr>
          </a:p>
        </p:txBody>
      </p: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222885" y="5080"/>
            <a:ext cx="633730" cy="671195"/>
          </a:xfrm>
          <a:prstGeom prst="rect">
            <a:avLst/>
          </a:prstGeom>
        </p:spPr>
      </p:pic>
      <p:sp>
        <p:nvSpPr>
          <p:cNvPr id="4" name="文本框 3"/>
          <p:cNvSpPr txBox="1"/>
          <p:nvPr userDrawn="1"/>
        </p:nvSpPr>
        <p:spPr>
          <a:xfrm>
            <a:off x="899795" y="195580"/>
            <a:ext cx="7917815" cy="460375"/>
          </a:xfrm>
          <a:prstGeom prst="rect">
            <a:avLst/>
          </a:prstGeom>
          <a:noFill/>
        </p:spPr>
        <p:txBody>
          <a:bodyPr wrap="square" rtlCol="0" anchor="t">
            <a:spAutoFit/>
            <a:scene3d>
              <a:camera prst="orthographicFront"/>
              <a:lightRig rig="threePt" dir="t"/>
            </a:scene3d>
          </a:bodyPr>
          <a:p>
            <a:r>
              <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a:t>
            </a:r>
            <a:r>
              <a:rPr lang="en-US" altLang="zh-CN"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3</a:t>
            </a:r>
            <a:r>
              <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年江苏省C++编程爱好者线下交流活动</a:t>
            </a:r>
            <a:r>
              <a:rPr lang="en-US" altLang="zh-CN"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a:t>
            </a:r>
            <a:r>
              <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江苏扬中</a:t>
            </a:r>
            <a:endPar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grpSp>
        <p:nvGrpSpPr>
          <p:cNvPr id="6" name="组合 5"/>
          <p:cNvGrpSpPr/>
          <p:nvPr/>
        </p:nvGrpSpPr>
        <p:grpSpPr>
          <a:xfrm>
            <a:off x="254000" y="1883501"/>
            <a:ext cx="2932430" cy="2409099"/>
            <a:chOff x="445199" y="972927"/>
            <a:chExt cx="5403652" cy="4498636"/>
          </a:xfrm>
        </p:grpSpPr>
        <p:sp>
          <p:nvSpPr>
            <p:cNvPr id="38" name="矩形 37"/>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矩形 44"/>
            <p:cNvSpPr/>
            <p:nvPr/>
          </p:nvSpPr>
          <p:spPr>
            <a:xfrm rot="20705313">
              <a:off x="2303363" y="3199630"/>
              <a:ext cx="2398763" cy="2102368"/>
            </a:xfrm>
            <a:prstGeom prst="rect">
              <a:avLst/>
            </a:prstGeom>
            <a:blipFill rotWithShape="1">
              <a:blip r:embed="rId3"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46"/>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47"/>
            <p:cNvSpPr/>
            <p:nvPr/>
          </p:nvSpPr>
          <p:spPr>
            <a:xfrm rot="20559244">
              <a:off x="3161484" y="972927"/>
              <a:ext cx="1744489" cy="1748491"/>
            </a:xfrm>
            <a:prstGeom prst="rect">
              <a:avLst/>
            </a:prstGeom>
            <a:blipFill rotWithShape="1">
              <a:blip r:embed="rId4"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9" name="矩形 48"/>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文本框 6"/>
          <p:cNvSpPr txBox="1"/>
          <p:nvPr/>
        </p:nvSpPr>
        <p:spPr>
          <a:xfrm>
            <a:off x="3025140" y="1491615"/>
            <a:ext cx="5765800" cy="9220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lumMod val="20000"/>
                    <a:lumOff val="80000"/>
                  </a:schemeClr>
                </a:solidFill>
              </a14:hiddenFill>
            </a:ext>
          </a:extLst>
        </p:spPr>
        <p:txBody>
          <a:bodyPr wrap="square" rtlCol="0">
            <a:spAutoFit/>
          </a:bodyPr>
          <a:lstStyle>
            <a:defPPr>
              <a:defRPr lang="zh-CN"/>
            </a:defPPr>
            <a:lvl1pPr algn="ctr">
              <a:defRPr sz="9600" b="1">
                <a:ln w="19050">
                  <a:solidFill>
                    <a:schemeClr val="bg1">
                      <a:lumMod val="95000"/>
                    </a:schemeClr>
                  </a:solidFill>
                </a:ln>
                <a:solidFill>
                  <a:srgbClr val="E1301D"/>
                </a:solidFill>
                <a:effectLst>
                  <a:outerShdw blurRad="38100" dist="38100" dir="2700000" algn="tl">
                    <a:srgbClr val="000000">
                      <a:alpha val="43137"/>
                    </a:srgbClr>
                  </a:outerShdw>
                </a:effectLst>
                <a:latin typeface="Broadway" panose="04040905080B02020502" pitchFamily="82" charset="0"/>
              </a:defRPr>
            </a:lvl1pPr>
          </a:lstStyle>
          <a:p>
            <a:pPr algn="dist"/>
            <a:r>
              <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rPr>
              <a:t>搜索基础及其应用</a:t>
            </a:r>
            <a:endPar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9341766" y="4933732"/>
            <a:ext cx="2428786" cy="369332"/>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主讲人：</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900" decel="100000" fill="hold"/>
                                        <p:tgtEl>
                                          <p:spTgt spid="1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849"/>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7" grpId="0" bldLvl="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628015"/>
            <a:ext cx="3171825" cy="368300"/>
          </a:xfrm>
          <a:prstGeom prst="rect">
            <a:avLst/>
          </a:prstGeom>
          <a:noFill/>
        </p:spPr>
        <p:txBody>
          <a:bodyPr wrap="square" rtlCol="0" anchor="t">
            <a:spAutoFit/>
          </a:bodyPr>
          <a:p>
            <a:r>
              <a:rPr lang="en-US" altLang="zh-CN" b="1"/>
              <a:t>4.1</a:t>
            </a:r>
            <a:r>
              <a:rPr lang="zh-CN" altLang="en-US" b="1"/>
              <a:t>宽搜应用</a:t>
            </a:r>
            <a:r>
              <a:rPr lang="zh-CN" altLang="en-US" b="1"/>
              <a:t>：抓住那头牛</a:t>
            </a:r>
            <a:endParaRPr lang="zh-CN" altLang="en-US" b="1"/>
          </a:p>
        </p:txBody>
      </p:sp>
      <p:sp>
        <p:nvSpPr>
          <p:cNvPr id="4" name="文本框 3"/>
          <p:cNvSpPr txBox="1"/>
          <p:nvPr>
            <p:custDataLst>
              <p:tags r:id="rId1"/>
            </p:custDataLst>
          </p:nvPr>
        </p:nvSpPr>
        <p:spPr>
          <a:xfrm>
            <a:off x="405765" y="916940"/>
            <a:ext cx="8405495" cy="4354195"/>
          </a:xfrm>
          <a:prstGeom prst="rect">
            <a:avLst/>
          </a:prstGeom>
          <a:noFill/>
        </p:spPr>
        <p:txBody>
          <a:bodyPr wrap="square" rtlCol="0" anchor="t">
            <a:spAutoFit/>
          </a:bodyPr>
          <a:p>
            <a:pPr>
              <a:lnSpc>
                <a:spcPct val="120000"/>
              </a:lnSpc>
            </a:pPr>
            <a:r>
              <a:rPr lang="zh-CN" altLang="en-US"/>
              <a:t>【问题描述】</a:t>
            </a:r>
            <a:endParaRPr lang="zh-CN" altLang="en-US"/>
          </a:p>
          <a:p>
            <a:pPr>
              <a:lnSpc>
                <a:spcPct val="120000"/>
              </a:lnSpc>
              <a:defRPr/>
            </a:pPr>
            <a:r>
              <a:rPr lang="en-US" altLang="zh-CN"/>
              <a:t>       </a:t>
            </a:r>
            <a:r>
              <a:rPr lang="zh-CN" altLang="en-US" dirty="0">
                <a:latin typeface="+mn-ea"/>
                <a:sym typeface="+mn-ea"/>
              </a:rPr>
              <a:t>农夫知道一头牛的位置，想要抓住它。农夫和牛都位于数轴上，农夫起始位于点</a:t>
            </a:r>
            <a:r>
              <a:rPr lang="en-US" altLang="zh-CN" dirty="0">
                <a:latin typeface="+mn-ea"/>
                <a:sym typeface="+mn-ea"/>
              </a:rPr>
              <a:t>N(0&lt;=N&lt;=100000)</a:t>
            </a:r>
            <a:r>
              <a:rPr lang="zh-CN" altLang="en-US" dirty="0">
                <a:latin typeface="+mn-ea"/>
                <a:sym typeface="+mn-ea"/>
              </a:rPr>
              <a:t>，牛位于点</a:t>
            </a:r>
            <a:r>
              <a:rPr lang="en-US" altLang="zh-CN" dirty="0">
                <a:latin typeface="+mn-ea"/>
                <a:sym typeface="+mn-ea"/>
              </a:rPr>
              <a:t>K(0&lt;=K&lt;=100000)</a:t>
            </a:r>
            <a:r>
              <a:rPr lang="zh-CN" altLang="en-US" dirty="0">
                <a:latin typeface="+mn-ea"/>
                <a:sym typeface="+mn-ea"/>
              </a:rPr>
              <a:t>。</a:t>
            </a:r>
            <a:endParaRPr lang="en-US" altLang="zh-CN" dirty="0">
              <a:latin typeface="+mn-ea"/>
            </a:endParaRPr>
          </a:p>
          <a:p>
            <a:pPr>
              <a:lnSpc>
                <a:spcPct val="120000"/>
              </a:lnSpc>
              <a:defRPr/>
            </a:pPr>
            <a:r>
              <a:rPr lang="en-US" altLang="zh-CN" dirty="0">
                <a:latin typeface="+mn-ea"/>
                <a:sym typeface="+mn-ea"/>
              </a:rPr>
              <a:t>      </a:t>
            </a:r>
            <a:r>
              <a:rPr lang="zh-CN" altLang="en-US" dirty="0">
                <a:latin typeface="+mn-ea"/>
                <a:sym typeface="+mn-ea"/>
              </a:rPr>
              <a:t>农夫有两种移动方式：</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1.</a:t>
            </a:r>
            <a:r>
              <a:rPr lang="zh-CN" altLang="en-US" dirty="0">
                <a:latin typeface="+mn-ea"/>
                <a:sym typeface="+mn-ea"/>
              </a:rPr>
              <a:t>从</a:t>
            </a:r>
            <a:r>
              <a:rPr lang="en-US" altLang="zh-CN" dirty="0">
                <a:latin typeface="+mn-ea"/>
                <a:sym typeface="+mn-ea"/>
              </a:rPr>
              <a:t>X</a:t>
            </a:r>
            <a:r>
              <a:rPr lang="zh-CN" altLang="en-US" dirty="0">
                <a:latin typeface="+mn-ea"/>
                <a:sym typeface="+mn-ea"/>
              </a:rPr>
              <a:t>移动到</a:t>
            </a:r>
            <a:r>
              <a:rPr lang="en-US" altLang="zh-CN" dirty="0">
                <a:latin typeface="+mn-ea"/>
                <a:sym typeface="+mn-ea"/>
              </a:rPr>
              <a:t>X-1</a:t>
            </a:r>
            <a:r>
              <a:rPr lang="zh-CN" altLang="en-US" dirty="0">
                <a:latin typeface="+mn-ea"/>
                <a:sym typeface="+mn-ea"/>
              </a:rPr>
              <a:t>或</a:t>
            </a:r>
            <a:r>
              <a:rPr lang="en-US" altLang="zh-CN" dirty="0">
                <a:latin typeface="+mn-ea"/>
                <a:sym typeface="+mn-ea"/>
              </a:rPr>
              <a:t>X+1</a:t>
            </a:r>
            <a:r>
              <a:rPr lang="zh-CN" altLang="en-US" dirty="0">
                <a:latin typeface="+mn-ea"/>
                <a:sym typeface="+mn-ea"/>
              </a:rPr>
              <a:t>，每次移动花费一分钟</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2.</a:t>
            </a:r>
            <a:r>
              <a:rPr lang="zh-CN" altLang="en-US" dirty="0">
                <a:latin typeface="+mn-ea"/>
                <a:sym typeface="+mn-ea"/>
              </a:rPr>
              <a:t>从</a:t>
            </a:r>
            <a:r>
              <a:rPr lang="en-US" altLang="zh-CN" dirty="0">
                <a:latin typeface="+mn-ea"/>
                <a:sym typeface="+mn-ea"/>
              </a:rPr>
              <a:t>X</a:t>
            </a:r>
            <a:r>
              <a:rPr lang="zh-CN" altLang="en-US" dirty="0">
                <a:latin typeface="+mn-ea"/>
                <a:sym typeface="+mn-ea"/>
              </a:rPr>
              <a:t>移动到</a:t>
            </a:r>
            <a:r>
              <a:rPr lang="en-US" altLang="zh-CN" dirty="0">
                <a:latin typeface="+mn-ea"/>
                <a:sym typeface="+mn-ea"/>
              </a:rPr>
              <a:t>2*X</a:t>
            </a:r>
            <a:r>
              <a:rPr lang="zh-CN" altLang="en-US" dirty="0">
                <a:latin typeface="+mn-ea"/>
                <a:sym typeface="+mn-ea"/>
              </a:rPr>
              <a:t>，每次移动花费一分钟</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a:t>
            </a:r>
            <a:r>
              <a:rPr lang="zh-CN" altLang="en-US" dirty="0">
                <a:latin typeface="+mn-ea"/>
                <a:sym typeface="+mn-ea"/>
              </a:rPr>
              <a:t>假设牛没有意识到农夫的行动，站在原地不动。问：农夫最少需要花多少时间才能抓住那头牛？</a:t>
            </a:r>
            <a:endParaRPr lang="zh-CN" altLang="en-US">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【输入样例】matrix.in</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3 5   </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【输出样例】matrix.out</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2</a:t>
            </a:r>
            <a:endParaRPr lang="zh-CN" altLang="en-US" strike="noStrike" kern="1200" noProof="1">
              <a:solidFill>
                <a:schemeClr val="tx1"/>
              </a:solidFill>
              <a:sym typeface="黑体" panose="02010609060101010101" charset="-122"/>
            </a:endParaRPr>
          </a:p>
          <a:p>
            <a:pPr marL="0" indent="0" algn="just" defTabSz="0" fontAlgn="base">
              <a:spcBef>
                <a:spcPct val="0"/>
              </a:spcBef>
              <a:buSzPct val="110000"/>
              <a:buNone/>
            </a:pPr>
            <a:endParaRPr lang="zh-CN" altLang="en-US"/>
          </a:p>
        </p:txBody>
      </p:sp>
    </p:spTree>
  </p:cSld>
  <p:clrMapOvr>
    <a:masterClrMapping/>
  </p:clrMapOvr>
  <p:transition spd="slow">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628015"/>
            <a:ext cx="3509645" cy="368300"/>
          </a:xfrm>
          <a:prstGeom prst="rect">
            <a:avLst/>
          </a:prstGeom>
          <a:noFill/>
        </p:spPr>
        <p:txBody>
          <a:bodyPr wrap="square" rtlCol="0" anchor="t">
            <a:spAutoFit/>
          </a:bodyPr>
          <a:p>
            <a:r>
              <a:rPr lang="zh-CN" altLang="en-US" b="1"/>
              <a:t>【问题解析】</a:t>
            </a:r>
            <a:endParaRPr lang="zh-CN" altLang="en-US" b="1"/>
          </a:p>
        </p:txBody>
      </p:sp>
      <p:pic>
        <p:nvPicPr>
          <p:cNvPr id="30723" name="图片 5" descr="1.jpg"/>
          <p:cNvPicPr>
            <a:picLocks noChangeAspect="1"/>
          </p:cNvPicPr>
          <p:nvPr>
            <p:custDataLst>
              <p:tags r:id="rId1"/>
            </p:custDataLst>
          </p:nvPr>
        </p:nvPicPr>
        <p:blipFill>
          <a:blip r:embed="rId2">
            <a:clrChange>
              <a:clrFrom>
                <a:srgbClr val="FFFFFF"/>
              </a:clrFrom>
              <a:clrTo>
                <a:srgbClr val="FFFFFF">
                  <a:alpha val="0"/>
                </a:srgbClr>
              </a:clrTo>
            </a:clrChange>
          </a:blip>
          <a:srcRect/>
          <a:stretch>
            <a:fillRect/>
          </a:stretch>
        </p:blipFill>
        <p:spPr bwMode="auto">
          <a:xfrm>
            <a:off x="4357688" y="737235"/>
            <a:ext cx="1508125" cy="1439863"/>
          </a:xfrm>
          <a:prstGeom prst="rect">
            <a:avLst/>
          </a:prstGeom>
          <a:noFill/>
          <a:ln w="9525">
            <a:noFill/>
            <a:miter lim="800000"/>
            <a:headEnd/>
            <a:tailEnd/>
          </a:ln>
        </p:spPr>
      </p:pic>
      <p:pic>
        <p:nvPicPr>
          <p:cNvPr id="30724" name="图片 6" descr="2.jpg"/>
          <p:cNvPicPr>
            <a:picLocks noChangeAspect="1"/>
          </p:cNvPicPr>
          <p:nvPr>
            <p:custDataLst>
              <p:tags r:id="rId3"/>
            </p:custDataLst>
          </p:nvPr>
        </p:nvPicPr>
        <p:blipFill>
          <a:blip r:embed="rId4">
            <a:clrChange>
              <a:clrFrom>
                <a:srgbClr val="FFFFFF"/>
              </a:clrFrom>
              <a:clrTo>
                <a:srgbClr val="FFFFFF">
                  <a:alpha val="0"/>
                </a:srgbClr>
              </a:clrTo>
            </a:clrChange>
          </a:blip>
          <a:srcRect/>
          <a:stretch>
            <a:fillRect/>
          </a:stretch>
        </p:blipFill>
        <p:spPr bwMode="auto">
          <a:xfrm>
            <a:off x="7358063" y="808673"/>
            <a:ext cx="1016000" cy="1308100"/>
          </a:xfrm>
          <a:prstGeom prst="rect">
            <a:avLst/>
          </a:prstGeom>
          <a:noFill/>
          <a:ln w="9525">
            <a:noFill/>
            <a:miter lim="800000"/>
            <a:headEnd/>
            <a:tailEnd/>
          </a:ln>
        </p:spPr>
      </p:pic>
      <p:pic>
        <p:nvPicPr>
          <p:cNvPr id="30725" name="图片 7" descr="3.jpg"/>
          <p:cNvPicPr>
            <a:picLocks noChangeAspect="1"/>
          </p:cNvPicPr>
          <p:nvPr>
            <p:custDataLst>
              <p:tags r:id="rId5"/>
            </p:custDataLst>
          </p:nvPr>
        </p:nvPicPr>
        <p:blipFill>
          <a:blip r:embed="rId6">
            <a:clrChange>
              <a:clrFrom>
                <a:srgbClr val="FFFEFF"/>
              </a:clrFrom>
              <a:clrTo>
                <a:srgbClr val="FFFEFF">
                  <a:alpha val="0"/>
                </a:srgbClr>
              </a:clrTo>
            </a:clrChange>
          </a:blip>
          <a:srcRect/>
          <a:stretch>
            <a:fillRect/>
          </a:stretch>
        </p:blipFill>
        <p:spPr bwMode="auto">
          <a:xfrm>
            <a:off x="0" y="1802448"/>
            <a:ext cx="9144000" cy="503237"/>
          </a:xfrm>
          <a:prstGeom prst="rect">
            <a:avLst/>
          </a:prstGeom>
          <a:noFill/>
          <a:ln w="9525">
            <a:noFill/>
            <a:miter lim="800000"/>
            <a:headEnd/>
            <a:tailEnd/>
          </a:ln>
        </p:spPr>
      </p:pic>
      <p:sp>
        <p:nvSpPr>
          <p:cNvPr id="6" name="TextBox 8"/>
          <p:cNvSpPr txBox="1">
            <a:spLocks noChangeArrowheads="1"/>
          </p:cNvSpPr>
          <p:nvPr>
            <p:custDataLst>
              <p:tags r:id="rId7"/>
            </p:custDataLst>
          </p:nvPr>
        </p:nvSpPr>
        <p:spPr bwMode="auto">
          <a:xfrm>
            <a:off x="3714750" y="2378710"/>
            <a:ext cx="1489710" cy="398780"/>
          </a:xfrm>
          <a:prstGeom prst="rect">
            <a:avLst/>
          </a:prstGeom>
          <a:noFill/>
          <a:ln w="9525">
            <a:noFill/>
            <a:miter lim="800000"/>
          </a:ln>
        </p:spPr>
        <p:txBody>
          <a:bodyPr wrap="none">
            <a:spAutoFit/>
          </a:bodyPr>
          <a:p>
            <a:r>
              <a:rPr lang="zh-CN" altLang="en-US" sz="2000" b="1"/>
              <a:t>初始状态 </a:t>
            </a:r>
            <a:r>
              <a:rPr lang="en-US" altLang="zh-CN" sz="2000" b="1"/>
              <a:t>N</a:t>
            </a:r>
            <a:endParaRPr lang="zh-CN" altLang="en-US" sz="2000" b="1"/>
          </a:p>
        </p:txBody>
      </p:sp>
      <p:sp>
        <p:nvSpPr>
          <p:cNvPr id="7" name="TextBox 9"/>
          <p:cNvSpPr txBox="1">
            <a:spLocks noChangeArrowheads="1"/>
          </p:cNvSpPr>
          <p:nvPr>
            <p:custDataLst>
              <p:tags r:id="rId8"/>
            </p:custDataLst>
          </p:nvPr>
        </p:nvSpPr>
        <p:spPr bwMode="auto">
          <a:xfrm>
            <a:off x="6429375" y="2378710"/>
            <a:ext cx="1450340" cy="398780"/>
          </a:xfrm>
          <a:prstGeom prst="rect">
            <a:avLst/>
          </a:prstGeom>
          <a:noFill/>
          <a:ln w="9525">
            <a:noFill/>
            <a:miter lim="800000"/>
          </a:ln>
        </p:spPr>
        <p:txBody>
          <a:bodyPr wrap="none">
            <a:spAutoFit/>
          </a:bodyPr>
          <a:p>
            <a:r>
              <a:rPr lang="zh-CN" altLang="en-US" sz="2000" b="1"/>
              <a:t>目标状态</a:t>
            </a:r>
            <a:r>
              <a:rPr lang="en-US" altLang="zh-CN" sz="2000" b="1"/>
              <a:t> K</a:t>
            </a:r>
            <a:endParaRPr lang="zh-CN" altLang="en-US" sz="2000" b="1"/>
          </a:p>
        </p:txBody>
      </p:sp>
      <p:sp>
        <p:nvSpPr>
          <p:cNvPr id="8" name="TextBox 10"/>
          <p:cNvSpPr txBox="1">
            <a:spLocks noChangeArrowheads="1"/>
          </p:cNvSpPr>
          <p:nvPr>
            <p:custDataLst>
              <p:tags r:id="rId9"/>
            </p:custDataLst>
          </p:nvPr>
        </p:nvSpPr>
        <p:spPr bwMode="auto">
          <a:xfrm>
            <a:off x="1763078" y="3435350"/>
            <a:ext cx="1198880" cy="398780"/>
          </a:xfrm>
          <a:prstGeom prst="rect">
            <a:avLst/>
          </a:prstGeom>
          <a:noFill/>
          <a:ln w="9525">
            <a:noFill/>
            <a:miter lim="800000"/>
          </a:ln>
        </p:spPr>
        <p:txBody>
          <a:bodyPr wrap="none">
            <a:spAutoFit/>
          </a:bodyPr>
          <a:p>
            <a:r>
              <a:rPr lang="zh-CN" altLang="en-US" sz="2000" b="1"/>
              <a:t>状态转移</a:t>
            </a:r>
            <a:endParaRPr lang="zh-CN" altLang="en-US" sz="2000" b="1"/>
          </a:p>
        </p:txBody>
      </p:sp>
      <p:sp>
        <p:nvSpPr>
          <p:cNvPr id="17" name="左大括号 16"/>
          <p:cNvSpPr/>
          <p:nvPr>
            <p:custDataLst>
              <p:tags r:id="rId10"/>
            </p:custDataLst>
          </p:nvPr>
        </p:nvSpPr>
        <p:spPr>
          <a:xfrm>
            <a:off x="2962275" y="2953385"/>
            <a:ext cx="309245" cy="1407160"/>
          </a:xfrm>
          <a:prstGeom prst="leftBrace">
            <a:avLst/>
          </a:prstGeom>
        </p:spPr>
        <p:style>
          <a:lnRef idx="1">
            <a:schemeClr val="dk1"/>
          </a:lnRef>
          <a:fillRef idx="0">
            <a:schemeClr val="dk1"/>
          </a:fillRef>
          <a:effectRef idx="0">
            <a:schemeClr val="dk1"/>
          </a:effectRef>
          <a:fontRef idx="minor">
            <a:schemeClr val="tx1"/>
          </a:fontRef>
        </p:style>
        <p:txBody>
          <a:bodyPr anchor="ctr"/>
          <a:p>
            <a:pPr algn="ctr">
              <a:defRPr/>
            </a:pPr>
            <a:endParaRPr lang="zh-CN" altLang="en-US" sz="2000"/>
          </a:p>
        </p:txBody>
      </p:sp>
      <p:sp>
        <p:nvSpPr>
          <p:cNvPr id="18" name="TextBox 12"/>
          <p:cNvSpPr txBox="1">
            <a:spLocks noChangeArrowheads="1"/>
          </p:cNvSpPr>
          <p:nvPr>
            <p:custDataLst>
              <p:tags r:id="rId11"/>
            </p:custDataLst>
          </p:nvPr>
        </p:nvSpPr>
        <p:spPr bwMode="auto">
          <a:xfrm>
            <a:off x="3349308" y="2847023"/>
            <a:ext cx="2277110" cy="398780"/>
          </a:xfrm>
          <a:prstGeom prst="rect">
            <a:avLst/>
          </a:prstGeom>
          <a:noFill/>
          <a:ln w="9525">
            <a:noFill/>
            <a:miter lim="800000"/>
          </a:ln>
        </p:spPr>
        <p:txBody>
          <a:bodyPr wrap="none">
            <a:spAutoFit/>
          </a:bodyPr>
          <a:p>
            <a:r>
              <a:rPr lang="zh-CN" altLang="en-US" sz="2000" b="1"/>
              <a:t>规则</a:t>
            </a:r>
            <a:r>
              <a:rPr lang="en-US" altLang="zh-CN" sz="2000" b="1"/>
              <a:t>1</a:t>
            </a:r>
            <a:r>
              <a:rPr lang="zh-CN" altLang="en-US" sz="2000" b="1"/>
              <a:t>：</a:t>
            </a:r>
            <a:r>
              <a:rPr lang="en-US" altLang="zh-CN" sz="2000" b="1"/>
              <a:t>X </a:t>
            </a:r>
            <a:r>
              <a:rPr lang="en-US" altLang="zh-CN" sz="2000" b="1">
                <a:sym typeface="Wingdings" panose="05000000000000000000" pitchFamily="2" charset="2"/>
              </a:rPr>
              <a:t> X - 1</a:t>
            </a:r>
            <a:endParaRPr lang="zh-CN" altLang="en-US" sz="2000" b="1"/>
          </a:p>
        </p:txBody>
      </p:sp>
      <p:sp>
        <p:nvSpPr>
          <p:cNvPr id="19" name="TextBox 13"/>
          <p:cNvSpPr txBox="1">
            <a:spLocks noChangeArrowheads="1"/>
          </p:cNvSpPr>
          <p:nvPr>
            <p:custDataLst>
              <p:tags r:id="rId12"/>
            </p:custDataLst>
          </p:nvPr>
        </p:nvSpPr>
        <p:spPr bwMode="auto">
          <a:xfrm>
            <a:off x="3349308" y="3422650"/>
            <a:ext cx="2359025" cy="398780"/>
          </a:xfrm>
          <a:prstGeom prst="rect">
            <a:avLst/>
          </a:prstGeom>
          <a:noFill/>
          <a:ln w="9525">
            <a:noFill/>
            <a:miter lim="800000"/>
          </a:ln>
        </p:spPr>
        <p:txBody>
          <a:bodyPr wrap="none">
            <a:spAutoFit/>
          </a:bodyPr>
          <a:p>
            <a:r>
              <a:rPr lang="zh-CN" altLang="en-US" sz="2000" b="1"/>
              <a:t>规则</a:t>
            </a:r>
            <a:r>
              <a:rPr lang="en-US" altLang="zh-CN" sz="2000" b="1"/>
              <a:t>2</a:t>
            </a:r>
            <a:r>
              <a:rPr lang="zh-CN" altLang="en-US" sz="2000" b="1"/>
              <a:t>：</a:t>
            </a:r>
            <a:r>
              <a:rPr lang="en-US" altLang="zh-CN" sz="2000" b="1"/>
              <a:t>X </a:t>
            </a:r>
            <a:r>
              <a:rPr lang="en-US" altLang="zh-CN" sz="2000" b="1">
                <a:sym typeface="Wingdings" panose="05000000000000000000" pitchFamily="2" charset="2"/>
              </a:rPr>
              <a:t> </a:t>
            </a:r>
            <a:r>
              <a:rPr lang="en-US" altLang="zh-CN" sz="2000" b="1"/>
              <a:t>X</a:t>
            </a:r>
            <a:r>
              <a:rPr lang="en-US" altLang="zh-CN" sz="2000" b="1">
                <a:sym typeface="Wingdings" panose="05000000000000000000" pitchFamily="2" charset="2"/>
              </a:rPr>
              <a:t> + 1</a:t>
            </a:r>
            <a:endParaRPr lang="zh-CN" altLang="en-US" sz="2000" b="1"/>
          </a:p>
        </p:txBody>
      </p:sp>
      <p:sp>
        <p:nvSpPr>
          <p:cNvPr id="22" name="TextBox 14"/>
          <p:cNvSpPr txBox="1">
            <a:spLocks noChangeArrowheads="1"/>
          </p:cNvSpPr>
          <p:nvPr>
            <p:custDataLst>
              <p:tags r:id="rId13"/>
            </p:custDataLst>
          </p:nvPr>
        </p:nvSpPr>
        <p:spPr bwMode="auto">
          <a:xfrm>
            <a:off x="3277553" y="4071303"/>
            <a:ext cx="2365375" cy="398780"/>
          </a:xfrm>
          <a:prstGeom prst="rect">
            <a:avLst/>
          </a:prstGeom>
          <a:noFill/>
          <a:ln w="9525">
            <a:noFill/>
            <a:miter lim="800000"/>
          </a:ln>
        </p:spPr>
        <p:txBody>
          <a:bodyPr wrap="none">
            <a:spAutoFit/>
          </a:bodyPr>
          <a:p>
            <a:r>
              <a:rPr lang="zh-CN" altLang="en-US" sz="2000" b="1"/>
              <a:t>规则</a:t>
            </a:r>
            <a:r>
              <a:rPr lang="en-US" altLang="zh-CN" sz="2000" b="1"/>
              <a:t>3</a:t>
            </a:r>
            <a:r>
              <a:rPr lang="zh-CN" altLang="en-US" sz="2000" b="1"/>
              <a:t>：</a:t>
            </a:r>
            <a:r>
              <a:rPr lang="en-US" altLang="zh-CN" sz="2000" b="1"/>
              <a:t>X </a:t>
            </a:r>
            <a:r>
              <a:rPr lang="en-US" altLang="zh-CN" sz="2000" b="1">
                <a:sym typeface="Wingdings" panose="05000000000000000000" pitchFamily="2" charset="2"/>
              </a:rPr>
              <a:t> 2 * </a:t>
            </a:r>
            <a:r>
              <a:rPr lang="en-US" altLang="zh-CN" sz="2000" b="1"/>
              <a:t>X</a:t>
            </a:r>
            <a:r>
              <a:rPr lang="en-US" altLang="zh-CN" sz="2000" b="1">
                <a:sym typeface="Wingdings" panose="05000000000000000000" pitchFamily="2" charset="2"/>
              </a:rPr>
              <a:t> </a:t>
            </a:r>
            <a:endParaRPr lang="zh-CN" altLang="en-US" sz="2000" b="1"/>
          </a:p>
        </p:txBody>
      </p:sp>
      <p:sp>
        <p:nvSpPr>
          <p:cNvPr id="23" name="TextBox 15"/>
          <p:cNvSpPr txBox="1"/>
          <p:nvPr>
            <p:custDataLst>
              <p:tags r:id="rId14"/>
            </p:custDataLst>
          </p:nvPr>
        </p:nvSpPr>
        <p:spPr>
          <a:xfrm>
            <a:off x="1829118" y="4504690"/>
            <a:ext cx="3803015" cy="398780"/>
          </a:xfrm>
          <a:prstGeom prst="rect">
            <a:avLst/>
          </a:prstGeom>
          <a:noFill/>
        </p:spPr>
        <p:txBody>
          <a:bodyPr wrap="none">
            <a:spAutoFit/>
          </a:bodyPr>
          <a:p>
            <a:pPr>
              <a:defRPr/>
            </a:pPr>
            <a:r>
              <a:rPr lang="zh-CN" altLang="en-US" sz="2000" b="1" dirty="0"/>
              <a:t>约束条件： </a:t>
            </a:r>
            <a:r>
              <a:rPr lang="en-US" altLang="zh-CN" sz="2000" b="1" dirty="0"/>
              <a:t>0 &lt;= X &lt;=</a:t>
            </a:r>
            <a:r>
              <a:rPr lang="en-US" altLang="zh-CN" sz="2000" b="1" dirty="0">
                <a:latin typeface="+mn-ea"/>
              </a:rPr>
              <a:t>100000</a:t>
            </a:r>
            <a:endParaRPr lang="zh-CN" altLang="en-US" sz="2000" b="1" dirty="0"/>
          </a:p>
        </p:txBody>
      </p:sp>
      <p:grpSp>
        <p:nvGrpSpPr>
          <p:cNvPr id="24" name="组合 21"/>
          <p:cNvGrpSpPr/>
          <p:nvPr/>
        </p:nvGrpSpPr>
        <p:grpSpPr bwMode="auto">
          <a:xfrm>
            <a:off x="500063" y="2367598"/>
            <a:ext cx="2777171" cy="398780"/>
            <a:chOff x="500034" y="3129977"/>
            <a:chExt cx="2776623" cy="399173"/>
          </a:xfrm>
        </p:grpSpPr>
        <p:sp>
          <p:nvSpPr>
            <p:cNvPr id="25" name="TextBox 17"/>
            <p:cNvSpPr txBox="1">
              <a:spLocks noChangeArrowheads="1"/>
            </p:cNvSpPr>
            <p:nvPr>
              <p:custDataLst>
                <p:tags r:id="rId15"/>
              </p:custDataLst>
            </p:nvPr>
          </p:nvSpPr>
          <p:spPr bwMode="auto">
            <a:xfrm>
              <a:off x="500034" y="3129977"/>
              <a:ext cx="1198643" cy="399173"/>
            </a:xfrm>
            <a:prstGeom prst="rect">
              <a:avLst/>
            </a:prstGeom>
            <a:noFill/>
            <a:ln w="9525">
              <a:noFill/>
              <a:miter lim="800000"/>
            </a:ln>
          </p:spPr>
          <p:txBody>
            <a:bodyPr wrap="none">
              <a:spAutoFit/>
            </a:bodyPr>
            <a:p>
              <a:r>
                <a:rPr lang="zh-CN" altLang="en-US" sz="2000" b="1"/>
                <a:t>状态表示</a:t>
              </a:r>
              <a:endParaRPr lang="zh-CN" altLang="en-US" sz="2000" b="1"/>
            </a:p>
          </p:txBody>
        </p:sp>
        <p:cxnSp>
          <p:nvCxnSpPr>
            <p:cNvPr id="26" name="直接连接符 25"/>
            <p:cNvCxnSpPr/>
            <p:nvPr>
              <p:custDataLst>
                <p:tags r:id="rId16"/>
              </p:custDataLst>
            </p:nvPr>
          </p:nvCxnSpPr>
          <p:spPr>
            <a:xfrm>
              <a:off x="2052937" y="3501181"/>
              <a:ext cx="1223720" cy="1589"/>
            </a:xfrm>
            <a:prstGeom prst="line">
              <a:avLst/>
            </a:prstGeom>
          </p:spPr>
          <p:style>
            <a:lnRef idx="1">
              <a:schemeClr val="dk1"/>
            </a:lnRef>
            <a:fillRef idx="0">
              <a:schemeClr val="dk1"/>
            </a:fillRef>
            <a:effectRef idx="0">
              <a:schemeClr val="dk1"/>
            </a:effectRef>
            <a:fontRef idx="minor">
              <a:schemeClr val="tx1"/>
            </a:fontRef>
          </p:style>
        </p:cxnSp>
      </p:grpSp>
      <p:sp>
        <p:nvSpPr>
          <p:cNvPr id="27" name="TextBox 20"/>
          <p:cNvSpPr txBox="1">
            <a:spLocks noChangeArrowheads="1"/>
          </p:cNvSpPr>
          <p:nvPr>
            <p:custDataLst>
              <p:tags r:id="rId17"/>
            </p:custDataLst>
          </p:nvPr>
        </p:nvSpPr>
        <p:spPr bwMode="auto">
          <a:xfrm>
            <a:off x="2339975" y="2369185"/>
            <a:ext cx="690880" cy="398780"/>
          </a:xfrm>
          <a:prstGeom prst="rect">
            <a:avLst/>
          </a:prstGeom>
          <a:noFill/>
          <a:ln w="9525">
            <a:noFill/>
            <a:miter lim="800000"/>
          </a:ln>
        </p:spPr>
        <p:txBody>
          <a:bodyPr wrap="none">
            <a:spAutoFit/>
          </a:bodyPr>
          <a:p>
            <a:r>
              <a:rPr lang="zh-CN" altLang="en-US" sz="2000" b="1" dirty="0"/>
              <a:t>位置</a:t>
            </a:r>
            <a:endParaRPr lang="zh-CN" altLang="en-US" sz="20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7" grpId="0" bldLvl="0" animBg="1"/>
      <p:bldP spid="18" grpId="0"/>
      <p:bldP spid="19" grpId="0"/>
      <p:bldP spid="22"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http://img4.imgtn.bdimg.com/it/u=1336651389,4116756818&amp;fm=214&amp;gp=0.jpg"/>
          <p:cNvSpPr>
            <a:spLocks noChangeAspect="1" noChangeArrowheads="1"/>
          </p:cNvSpPr>
          <p:nvPr/>
        </p:nvSpPr>
        <p:spPr bwMode="auto">
          <a:xfrm>
            <a:off x="1259681" y="35163"/>
            <a:ext cx="228600" cy="228601"/>
          </a:xfrm>
          <a:prstGeom prst="rect">
            <a:avLst/>
          </a:prstGeom>
          <a:noFill/>
          <a:ln w="9525">
            <a:noFill/>
            <a:miter lim="800000"/>
          </a:ln>
        </p:spPr>
        <p:txBody>
          <a:bodyPr/>
          <a:lstStyle/>
          <a:p>
            <a:endParaRPr lang="zh-CN" altLang="en-US" sz="1350"/>
          </a:p>
        </p:txBody>
      </p:sp>
      <p:graphicFrame>
        <p:nvGraphicFramePr>
          <p:cNvPr id="19" name="表格 18"/>
          <p:cNvGraphicFramePr>
            <a:graphicFrameLocks noGrp="1"/>
          </p:cNvGraphicFramePr>
          <p:nvPr>
            <p:custDataLst>
              <p:tags r:id="rId1"/>
            </p:custDataLst>
          </p:nvPr>
        </p:nvGraphicFramePr>
        <p:xfrm>
          <a:off x="2646760" y="3039110"/>
          <a:ext cx="4845050" cy="1303020"/>
        </p:xfrm>
        <a:graphic>
          <a:graphicData uri="http://schemas.openxmlformats.org/drawingml/2006/table">
            <a:tbl>
              <a:tblPr firstRow="1" bandRow="1">
                <a:tableStyleId>{5C22544A-7EE6-4342-B048-85BDC9FD1C3A}</a:tableStyleId>
              </a:tblPr>
              <a:tblGrid>
                <a:gridCol w="484505"/>
                <a:gridCol w="484505"/>
                <a:gridCol w="484505"/>
                <a:gridCol w="484505"/>
                <a:gridCol w="484505"/>
                <a:gridCol w="484505"/>
                <a:gridCol w="484505"/>
                <a:gridCol w="484505"/>
                <a:gridCol w="484505"/>
                <a:gridCol w="484505"/>
              </a:tblGrid>
              <a:tr h="370840">
                <a:tc>
                  <a:txBody>
                    <a:bodyPr/>
                    <a:lstStyle/>
                    <a:p>
                      <a:pPr algn="ctr"/>
                      <a:r>
                        <a:rPr lang="en-US" altLang="zh-CN" sz="2400" b="0" dirty="0" smtClean="0">
                          <a:solidFill>
                            <a:schemeClr val="tx1"/>
                          </a:solidFill>
                        </a:rPr>
                        <a:t>0</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1</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2</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3</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4</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5</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6</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7</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8</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400" b="0" dirty="0" smtClean="0">
                          <a:solidFill>
                            <a:schemeClr val="tx1"/>
                          </a:solidFill>
                        </a:rPr>
                        <a:t>9</a:t>
                      </a:r>
                      <a:endParaRPr lang="zh-CN" altLang="en-US" sz="2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altLang="zh-CN" sz="2400" dirty="0" smtClean="0"/>
                        <a:t>3</a:t>
                      </a: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400" dirty="0" smtClean="0"/>
                        <a:t>0</a:t>
                      </a: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椭圆 12"/>
          <p:cNvSpPr/>
          <p:nvPr/>
        </p:nvSpPr>
        <p:spPr>
          <a:xfrm>
            <a:off x="6928406" y="625793"/>
            <a:ext cx="432197" cy="432197"/>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3</a:t>
            </a:r>
            <a:endParaRPr lang="zh-CN" altLang="en-US" sz="3000" dirty="0">
              <a:solidFill>
                <a:schemeClr val="tx1"/>
              </a:solidFill>
            </a:endParaRPr>
          </a:p>
        </p:txBody>
      </p:sp>
      <p:cxnSp>
        <p:nvCxnSpPr>
          <p:cNvPr id="15" name="直接箭头连接符 14"/>
          <p:cNvCxnSpPr>
            <a:stCxn id="13" idx="3"/>
          </p:cNvCxnSpPr>
          <p:nvPr/>
        </p:nvCxnSpPr>
        <p:spPr>
          <a:xfrm rot="5400000">
            <a:off x="6631345" y="968097"/>
            <a:ext cx="333375" cy="386953"/>
          </a:xfrm>
          <a:prstGeom prst="straightConnector1">
            <a:avLst/>
          </a:prstGeom>
          <a:solidFill>
            <a:srgbClr val="67AFE3"/>
          </a:solidFill>
          <a:ln w="28575">
            <a:solidFill>
              <a:srgbClr val="0096D5"/>
            </a:solidFill>
            <a:tailEnd type="arrow"/>
          </a:ln>
        </p:spPr>
        <p:style>
          <a:lnRef idx="1">
            <a:schemeClr val="dk1"/>
          </a:lnRef>
          <a:fillRef idx="0">
            <a:schemeClr val="dk1"/>
          </a:fillRef>
          <a:effectRef idx="0">
            <a:schemeClr val="dk1"/>
          </a:effectRef>
          <a:fontRef idx="minor">
            <a:schemeClr val="tx1"/>
          </a:fontRef>
        </p:style>
      </p:cxnSp>
      <p:sp>
        <p:nvSpPr>
          <p:cNvPr id="22" name="椭圆 21"/>
          <p:cNvSpPr/>
          <p:nvPr/>
        </p:nvSpPr>
        <p:spPr>
          <a:xfrm>
            <a:off x="6334284" y="1328261"/>
            <a:ext cx="432197" cy="432197"/>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2</a:t>
            </a:r>
            <a:endParaRPr lang="zh-CN" altLang="en-US" sz="3000" dirty="0">
              <a:solidFill>
                <a:schemeClr val="tx1"/>
              </a:solidFill>
            </a:endParaRPr>
          </a:p>
        </p:txBody>
      </p:sp>
      <p:sp>
        <p:nvSpPr>
          <p:cNvPr id="24" name="椭圆 23"/>
          <p:cNvSpPr/>
          <p:nvPr/>
        </p:nvSpPr>
        <p:spPr>
          <a:xfrm>
            <a:off x="6928406" y="1328261"/>
            <a:ext cx="432197" cy="432197"/>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4</a:t>
            </a:r>
            <a:endParaRPr lang="zh-CN" altLang="en-US" sz="3000" dirty="0">
              <a:solidFill>
                <a:schemeClr val="tx1"/>
              </a:solidFill>
            </a:endParaRPr>
          </a:p>
        </p:txBody>
      </p:sp>
      <p:cxnSp>
        <p:nvCxnSpPr>
          <p:cNvPr id="28" name="直接箭头连接符 27"/>
          <p:cNvCxnSpPr>
            <a:endCxn id="24" idx="0"/>
          </p:cNvCxnSpPr>
          <p:nvPr/>
        </p:nvCxnSpPr>
        <p:spPr>
          <a:xfrm rot="5400000">
            <a:off x="7008773" y="1193126"/>
            <a:ext cx="270272" cy="0"/>
          </a:xfrm>
          <a:prstGeom prst="straightConnector1">
            <a:avLst/>
          </a:prstGeom>
          <a:solidFill>
            <a:srgbClr val="67AFE3"/>
          </a:solidFill>
          <a:ln w="28575">
            <a:solidFill>
              <a:srgbClr val="0096D5"/>
            </a:solidFill>
            <a:tailEnd type="arrow"/>
          </a:ln>
        </p:spPr>
        <p:style>
          <a:lnRef idx="1">
            <a:schemeClr val="dk1"/>
          </a:lnRef>
          <a:fillRef idx="0">
            <a:schemeClr val="dk1"/>
          </a:fillRef>
          <a:effectRef idx="0">
            <a:schemeClr val="dk1"/>
          </a:effectRef>
          <a:fontRef idx="minor">
            <a:schemeClr val="tx1"/>
          </a:fontRef>
        </p:style>
      </p:cxnSp>
      <p:sp>
        <p:nvSpPr>
          <p:cNvPr id="32" name="椭圆 31"/>
          <p:cNvSpPr/>
          <p:nvPr/>
        </p:nvSpPr>
        <p:spPr>
          <a:xfrm>
            <a:off x="7576106" y="1328261"/>
            <a:ext cx="432197" cy="432197"/>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6</a:t>
            </a:r>
            <a:endParaRPr lang="zh-CN" altLang="en-US" sz="3000" dirty="0">
              <a:solidFill>
                <a:schemeClr val="tx1"/>
              </a:solidFill>
            </a:endParaRPr>
          </a:p>
        </p:txBody>
      </p:sp>
      <p:cxnSp>
        <p:nvCxnSpPr>
          <p:cNvPr id="35" name="直接箭头连接符 34"/>
          <p:cNvCxnSpPr>
            <a:endCxn id="32" idx="0"/>
          </p:cNvCxnSpPr>
          <p:nvPr/>
        </p:nvCxnSpPr>
        <p:spPr>
          <a:xfrm>
            <a:off x="7305834" y="949643"/>
            <a:ext cx="486966" cy="378619"/>
          </a:xfrm>
          <a:prstGeom prst="straightConnector1">
            <a:avLst/>
          </a:prstGeom>
          <a:solidFill>
            <a:srgbClr val="67AFE3"/>
          </a:solidFill>
          <a:ln w="28575">
            <a:solidFill>
              <a:srgbClr val="0096D5"/>
            </a:solidFill>
            <a:tailEnd type="arrow"/>
          </a:ln>
        </p:spPr>
        <p:style>
          <a:lnRef idx="1">
            <a:schemeClr val="dk1"/>
          </a:lnRef>
          <a:fillRef idx="0">
            <a:schemeClr val="dk1"/>
          </a:fillRef>
          <a:effectRef idx="0">
            <a:schemeClr val="dk1"/>
          </a:effectRef>
          <a:fontRef idx="minor">
            <a:schemeClr val="tx1"/>
          </a:fontRef>
        </p:style>
      </p:cxnSp>
      <p:sp>
        <p:nvSpPr>
          <p:cNvPr id="31800" name="TextBox 37"/>
          <p:cNvSpPr txBox="1">
            <a:spLocks noChangeArrowheads="1"/>
          </p:cNvSpPr>
          <p:nvPr/>
        </p:nvSpPr>
        <p:spPr bwMode="auto">
          <a:xfrm>
            <a:off x="1471613" y="3478451"/>
            <a:ext cx="1097280" cy="368300"/>
          </a:xfrm>
          <a:prstGeom prst="rect">
            <a:avLst/>
          </a:prstGeom>
          <a:noFill/>
          <a:ln w="9525">
            <a:noFill/>
            <a:miter lim="800000"/>
          </a:ln>
        </p:spPr>
        <p:txBody>
          <a:bodyPr wrap="none">
            <a:spAutoFit/>
          </a:bodyPr>
          <a:lstStyle/>
          <a:p>
            <a:r>
              <a:rPr lang="zh-CN" altLang="en-US" b="1"/>
              <a:t>当前位置</a:t>
            </a:r>
            <a:endParaRPr lang="zh-CN" altLang="en-US" b="1"/>
          </a:p>
        </p:txBody>
      </p:sp>
      <p:sp>
        <p:nvSpPr>
          <p:cNvPr id="31801" name="TextBox 38"/>
          <p:cNvSpPr txBox="1">
            <a:spLocks noChangeArrowheads="1"/>
          </p:cNvSpPr>
          <p:nvPr/>
        </p:nvSpPr>
        <p:spPr bwMode="auto">
          <a:xfrm>
            <a:off x="1471613" y="3964226"/>
            <a:ext cx="1097280" cy="368300"/>
          </a:xfrm>
          <a:prstGeom prst="rect">
            <a:avLst/>
          </a:prstGeom>
          <a:noFill/>
          <a:ln w="9525">
            <a:noFill/>
            <a:miter lim="800000"/>
          </a:ln>
        </p:spPr>
        <p:txBody>
          <a:bodyPr wrap="none">
            <a:spAutoFit/>
          </a:bodyPr>
          <a:lstStyle/>
          <a:p>
            <a:r>
              <a:rPr lang="zh-CN" altLang="en-US" b="1" u="sng">
                <a:solidFill>
                  <a:srgbClr val="FF0000"/>
                </a:solidFill>
              </a:rPr>
              <a:t>最少时间</a:t>
            </a:r>
            <a:endParaRPr lang="zh-CN" altLang="en-US" b="1" u="sng">
              <a:solidFill>
                <a:srgbClr val="FF0000"/>
              </a:solidFill>
            </a:endParaRPr>
          </a:p>
        </p:txBody>
      </p:sp>
      <p:cxnSp>
        <p:nvCxnSpPr>
          <p:cNvPr id="40" name="直接箭头连接符 39"/>
          <p:cNvCxnSpPr>
            <a:endCxn id="41" idx="7"/>
          </p:cNvCxnSpPr>
          <p:nvPr/>
        </p:nvCxnSpPr>
        <p:spPr>
          <a:xfrm rot="5400000">
            <a:off x="6086038" y="1728908"/>
            <a:ext cx="388144" cy="341709"/>
          </a:xfrm>
          <a:prstGeom prst="straightConnector1">
            <a:avLst/>
          </a:prstGeom>
          <a:solidFill>
            <a:srgbClr val="67AFE3"/>
          </a:solidFill>
          <a:ln w="28575">
            <a:solidFill>
              <a:srgbClr val="0096D5"/>
            </a:solidFill>
            <a:tailEnd type="arrow"/>
          </a:ln>
        </p:spPr>
        <p:style>
          <a:lnRef idx="1">
            <a:schemeClr val="dk1"/>
          </a:lnRef>
          <a:fillRef idx="0">
            <a:schemeClr val="dk1"/>
          </a:fillRef>
          <a:effectRef idx="0">
            <a:schemeClr val="dk1"/>
          </a:effectRef>
          <a:fontRef idx="minor">
            <a:schemeClr val="tx1"/>
          </a:fontRef>
        </p:style>
      </p:cxnSp>
      <p:sp>
        <p:nvSpPr>
          <p:cNvPr id="41" name="椭圆 40"/>
          <p:cNvSpPr/>
          <p:nvPr/>
        </p:nvSpPr>
        <p:spPr>
          <a:xfrm>
            <a:off x="5740162" y="2030730"/>
            <a:ext cx="432197" cy="431006"/>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1</a:t>
            </a:r>
            <a:endParaRPr lang="zh-CN" altLang="en-US" sz="3000" dirty="0">
              <a:solidFill>
                <a:schemeClr val="tx1"/>
              </a:solidFill>
            </a:endParaRPr>
          </a:p>
        </p:txBody>
      </p:sp>
      <p:cxnSp>
        <p:nvCxnSpPr>
          <p:cNvPr id="42" name="直接箭头连接符 41"/>
          <p:cNvCxnSpPr/>
          <p:nvPr/>
        </p:nvCxnSpPr>
        <p:spPr>
          <a:xfrm rot="5400000">
            <a:off x="7008772" y="1949173"/>
            <a:ext cx="270272" cy="0"/>
          </a:xfrm>
          <a:prstGeom prst="straightConnector1">
            <a:avLst/>
          </a:prstGeom>
          <a:solidFill>
            <a:srgbClr val="67AFE3"/>
          </a:solidFill>
          <a:ln w="28575">
            <a:solidFill>
              <a:srgbClr val="0096D5"/>
            </a:solidFill>
            <a:tailEnd type="arrow"/>
          </a:ln>
        </p:spPr>
        <p:style>
          <a:lnRef idx="1">
            <a:schemeClr val="dk1"/>
          </a:lnRef>
          <a:fillRef idx="0">
            <a:schemeClr val="dk1"/>
          </a:fillRef>
          <a:effectRef idx="0">
            <a:schemeClr val="dk1"/>
          </a:effectRef>
          <a:fontRef idx="minor">
            <a:schemeClr val="tx1"/>
          </a:fontRef>
        </p:style>
      </p:cxnSp>
      <p:sp>
        <p:nvSpPr>
          <p:cNvPr id="43" name="椭圆 42"/>
          <p:cNvSpPr/>
          <p:nvPr/>
        </p:nvSpPr>
        <p:spPr>
          <a:xfrm>
            <a:off x="6928406" y="2137886"/>
            <a:ext cx="432197" cy="432197"/>
          </a:xfrm>
          <a:prstGeom prst="ellipse">
            <a:avLst/>
          </a:prstGeom>
          <a:solidFill>
            <a:srgbClr val="67AFE3"/>
          </a:solidFill>
          <a:ln>
            <a:solidFill>
              <a:srgbClr val="0096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00" dirty="0">
                <a:solidFill>
                  <a:schemeClr val="tx1"/>
                </a:solidFill>
              </a:rPr>
              <a:t>5</a:t>
            </a:r>
            <a:endParaRPr lang="zh-CN" altLang="en-US" sz="3000" dirty="0">
              <a:solidFill>
                <a:schemeClr val="tx1"/>
              </a:solidFill>
            </a:endParaRPr>
          </a:p>
        </p:txBody>
      </p:sp>
      <p:grpSp>
        <p:nvGrpSpPr>
          <p:cNvPr id="2" name="Group 14"/>
          <p:cNvGrpSpPr/>
          <p:nvPr/>
        </p:nvGrpSpPr>
        <p:grpSpPr bwMode="auto">
          <a:xfrm>
            <a:off x="3113485" y="2391410"/>
            <a:ext cx="608409" cy="583406"/>
            <a:chOff x="765" y="1586"/>
            <a:chExt cx="511" cy="490"/>
          </a:xfrm>
        </p:grpSpPr>
        <p:sp>
          <p:nvSpPr>
            <p:cNvPr id="31824" name="Text Box 15"/>
            <p:cNvSpPr txBox="1">
              <a:spLocks noChangeArrowheads="1"/>
            </p:cNvSpPr>
            <p:nvPr/>
          </p:nvSpPr>
          <p:spPr bwMode="auto">
            <a:xfrm>
              <a:off x="765" y="1586"/>
              <a:ext cx="511" cy="309"/>
            </a:xfrm>
            <a:prstGeom prst="rect">
              <a:avLst/>
            </a:prstGeom>
            <a:noFill/>
            <a:ln w="9525">
              <a:noFill/>
              <a:miter lim="800000"/>
            </a:ln>
          </p:spPr>
          <p:txBody>
            <a:bodyPr wrap="none">
              <a:spAutoFit/>
            </a:bodyPr>
            <a:lstStyle/>
            <a:p>
              <a:r>
                <a:rPr lang="en-US" altLang="zh-CN"/>
                <a:t>rear</a:t>
              </a:r>
              <a:endParaRPr lang="en-US" altLang="zh-CN"/>
            </a:p>
          </p:txBody>
        </p:sp>
        <p:sp>
          <p:nvSpPr>
            <p:cNvPr id="31825" name="Line 16"/>
            <p:cNvSpPr>
              <a:spLocks noChangeShapeType="1"/>
            </p:cNvSpPr>
            <p:nvPr/>
          </p:nvSpPr>
          <p:spPr bwMode="auto">
            <a:xfrm>
              <a:off x="975" y="1895"/>
              <a:ext cx="0" cy="181"/>
            </a:xfrm>
            <a:prstGeom prst="line">
              <a:avLst/>
            </a:prstGeom>
            <a:noFill/>
            <a:ln w="38100">
              <a:solidFill>
                <a:schemeClr val="tx1"/>
              </a:solidFill>
              <a:round/>
              <a:tailEnd type="triangle" w="med" len="med"/>
            </a:ln>
          </p:spPr>
          <p:txBody>
            <a:bodyPr/>
            <a:lstStyle/>
            <a:p>
              <a:endParaRPr lang="zh-CN" altLang="en-US" sz="1350"/>
            </a:p>
          </p:txBody>
        </p:sp>
      </p:grpSp>
      <p:grpSp>
        <p:nvGrpSpPr>
          <p:cNvPr id="3" name="组合 36"/>
          <p:cNvGrpSpPr/>
          <p:nvPr/>
        </p:nvGrpSpPr>
        <p:grpSpPr bwMode="auto">
          <a:xfrm>
            <a:off x="2574131" y="4402376"/>
            <a:ext cx="716915" cy="571239"/>
            <a:chOff x="1907704" y="5679208"/>
            <a:chExt cx="955887" cy="760207"/>
          </a:xfrm>
        </p:grpSpPr>
        <p:sp>
          <p:nvSpPr>
            <p:cNvPr id="31822" name="Text Box 18"/>
            <p:cNvSpPr txBox="1">
              <a:spLocks noChangeArrowheads="1"/>
            </p:cNvSpPr>
            <p:nvPr/>
          </p:nvSpPr>
          <p:spPr bwMode="auto">
            <a:xfrm>
              <a:off x="1907704" y="5949280"/>
              <a:ext cx="955887" cy="490135"/>
            </a:xfrm>
            <a:prstGeom prst="rect">
              <a:avLst/>
            </a:prstGeom>
            <a:noFill/>
            <a:ln w="9525">
              <a:noFill/>
              <a:miter lim="800000"/>
            </a:ln>
          </p:spPr>
          <p:txBody>
            <a:bodyPr wrap="none">
              <a:spAutoFit/>
            </a:bodyPr>
            <a:lstStyle/>
            <a:p>
              <a:r>
                <a:rPr lang="en-US" altLang="zh-CN"/>
                <a:t>front</a:t>
              </a:r>
              <a:endParaRPr lang="en-US" altLang="zh-CN"/>
            </a:p>
          </p:txBody>
        </p:sp>
        <p:sp>
          <p:nvSpPr>
            <p:cNvPr id="31823" name="Line 19"/>
            <p:cNvSpPr>
              <a:spLocks noChangeShapeType="1"/>
            </p:cNvSpPr>
            <p:nvPr/>
          </p:nvSpPr>
          <p:spPr bwMode="auto">
            <a:xfrm flipH="1" flipV="1">
              <a:off x="2306737" y="5679208"/>
              <a:ext cx="0" cy="287337"/>
            </a:xfrm>
            <a:prstGeom prst="line">
              <a:avLst/>
            </a:prstGeom>
            <a:noFill/>
            <a:ln w="38100">
              <a:solidFill>
                <a:schemeClr val="tx1"/>
              </a:solidFill>
              <a:round/>
              <a:tailEnd type="triangle" w="med" len="med"/>
            </a:ln>
          </p:spPr>
          <p:txBody>
            <a:bodyPr/>
            <a:lstStyle/>
            <a:p>
              <a:endParaRPr lang="zh-CN" altLang="en-US" sz="1350"/>
            </a:p>
          </p:txBody>
        </p:sp>
      </p:grpSp>
      <p:sp>
        <p:nvSpPr>
          <p:cNvPr id="51" name="TextBox 50"/>
          <p:cNvSpPr txBox="1">
            <a:spLocks noChangeArrowheads="1"/>
          </p:cNvSpPr>
          <p:nvPr/>
        </p:nvSpPr>
        <p:spPr bwMode="auto">
          <a:xfrm>
            <a:off x="3221831" y="3471307"/>
            <a:ext cx="361315" cy="460375"/>
          </a:xfrm>
          <a:prstGeom prst="rect">
            <a:avLst/>
          </a:prstGeom>
          <a:noFill/>
          <a:ln w="9525">
            <a:noFill/>
            <a:miter lim="800000"/>
          </a:ln>
        </p:spPr>
        <p:txBody>
          <a:bodyPr wrap="none">
            <a:spAutoFit/>
          </a:bodyPr>
          <a:lstStyle/>
          <a:p>
            <a:r>
              <a:rPr lang="en-US" altLang="zh-CN" sz="2400"/>
              <a:t>2</a:t>
            </a:r>
            <a:endParaRPr lang="zh-CN" altLang="en-US" sz="2400"/>
          </a:p>
        </p:txBody>
      </p:sp>
      <p:sp>
        <p:nvSpPr>
          <p:cNvPr id="52" name="TextBox 51"/>
          <p:cNvSpPr txBox="1">
            <a:spLocks noChangeArrowheads="1"/>
          </p:cNvSpPr>
          <p:nvPr/>
        </p:nvSpPr>
        <p:spPr bwMode="auto">
          <a:xfrm>
            <a:off x="3196828" y="3885327"/>
            <a:ext cx="361315" cy="460375"/>
          </a:xfrm>
          <a:prstGeom prst="rect">
            <a:avLst/>
          </a:prstGeom>
          <a:noFill/>
          <a:ln w="9525">
            <a:noFill/>
            <a:miter lim="800000"/>
          </a:ln>
        </p:spPr>
        <p:txBody>
          <a:bodyPr wrap="none">
            <a:spAutoFit/>
          </a:bodyPr>
          <a:lstStyle/>
          <a:p>
            <a:r>
              <a:rPr lang="en-US" altLang="zh-CN" sz="2400"/>
              <a:t>1</a:t>
            </a:r>
            <a:endParaRPr lang="zh-CN" altLang="en-US" sz="2400"/>
          </a:p>
        </p:txBody>
      </p:sp>
      <p:sp>
        <p:nvSpPr>
          <p:cNvPr id="53" name="TextBox 52"/>
          <p:cNvSpPr txBox="1">
            <a:spLocks noChangeArrowheads="1"/>
          </p:cNvSpPr>
          <p:nvPr/>
        </p:nvSpPr>
        <p:spPr bwMode="auto">
          <a:xfrm>
            <a:off x="3682603" y="3471307"/>
            <a:ext cx="361315" cy="460375"/>
          </a:xfrm>
          <a:prstGeom prst="rect">
            <a:avLst/>
          </a:prstGeom>
          <a:noFill/>
          <a:ln w="9525">
            <a:noFill/>
            <a:miter lim="800000"/>
          </a:ln>
        </p:spPr>
        <p:txBody>
          <a:bodyPr wrap="none">
            <a:spAutoFit/>
          </a:bodyPr>
          <a:lstStyle/>
          <a:p>
            <a:r>
              <a:rPr lang="en-US" altLang="zh-CN" sz="2400"/>
              <a:t>4</a:t>
            </a:r>
            <a:endParaRPr lang="zh-CN" altLang="en-US" sz="2400"/>
          </a:p>
        </p:txBody>
      </p:sp>
      <p:sp>
        <p:nvSpPr>
          <p:cNvPr id="54" name="TextBox 53"/>
          <p:cNvSpPr txBox="1">
            <a:spLocks noChangeArrowheads="1"/>
          </p:cNvSpPr>
          <p:nvPr/>
        </p:nvSpPr>
        <p:spPr bwMode="auto">
          <a:xfrm>
            <a:off x="3682603" y="3885327"/>
            <a:ext cx="361315" cy="460375"/>
          </a:xfrm>
          <a:prstGeom prst="rect">
            <a:avLst/>
          </a:prstGeom>
          <a:noFill/>
          <a:ln w="9525">
            <a:noFill/>
            <a:miter lim="800000"/>
          </a:ln>
        </p:spPr>
        <p:txBody>
          <a:bodyPr wrap="none">
            <a:spAutoFit/>
          </a:bodyPr>
          <a:lstStyle/>
          <a:p>
            <a:r>
              <a:rPr lang="en-US" altLang="zh-CN" sz="2400"/>
              <a:t>1</a:t>
            </a:r>
            <a:endParaRPr lang="zh-CN" altLang="en-US" sz="2400"/>
          </a:p>
        </p:txBody>
      </p:sp>
      <p:sp>
        <p:nvSpPr>
          <p:cNvPr id="55" name="TextBox 54"/>
          <p:cNvSpPr txBox="1">
            <a:spLocks noChangeArrowheads="1"/>
          </p:cNvSpPr>
          <p:nvPr/>
        </p:nvSpPr>
        <p:spPr bwMode="auto">
          <a:xfrm>
            <a:off x="4169569" y="3471307"/>
            <a:ext cx="361315" cy="460375"/>
          </a:xfrm>
          <a:prstGeom prst="rect">
            <a:avLst/>
          </a:prstGeom>
          <a:noFill/>
          <a:ln w="9525">
            <a:noFill/>
            <a:miter lim="800000"/>
          </a:ln>
        </p:spPr>
        <p:txBody>
          <a:bodyPr wrap="none">
            <a:spAutoFit/>
          </a:bodyPr>
          <a:lstStyle/>
          <a:p>
            <a:r>
              <a:rPr lang="en-US" altLang="zh-CN" sz="2400"/>
              <a:t>6</a:t>
            </a:r>
            <a:endParaRPr lang="zh-CN" altLang="en-US" sz="2400"/>
          </a:p>
        </p:txBody>
      </p:sp>
      <p:sp>
        <p:nvSpPr>
          <p:cNvPr id="56" name="TextBox 55"/>
          <p:cNvSpPr txBox="1">
            <a:spLocks noChangeArrowheads="1"/>
          </p:cNvSpPr>
          <p:nvPr/>
        </p:nvSpPr>
        <p:spPr bwMode="auto">
          <a:xfrm>
            <a:off x="4169569" y="3885327"/>
            <a:ext cx="361315" cy="460375"/>
          </a:xfrm>
          <a:prstGeom prst="rect">
            <a:avLst/>
          </a:prstGeom>
          <a:noFill/>
          <a:ln w="9525">
            <a:noFill/>
            <a:miter lim="800000"/>
          </a:ln>
        </p:spPr>
        <p:txBody>
          <a:bodyPr wrap="none">
            <a:spAutoFit/>
          </a:bodyPr>
          <a:lstStyle/>
          <a:p>
            <a:r>
              <a:rPr lang="en-US" altLang="zh-CN" sz="2400"/>
              <a:t>1</a:t>
            </a:r>
            <a:endParaRPr lang="zh-CN" altLang="en-US" sz="2400"/>
          </a:p>
        </p:txBody>
      </p:sp>
      <p:sp>
        <p:nvSpPr>
          <p:cNvPr id="57" name="TextBox 56"/>
          <p:cNvSpPr txBox="1">
            <a:spLocks noChangeArrowheads="1"/>
          </p:cNvSpPr>
          <p:nvPr/>
        </p:nvSpPr>
        <p:spPr bwMode="auto">
          <a:xfrm>
            <a:off x="4655344" y="3471307"/>
            <a:ext cx="361315" cy="460375"/>
          </a:xfrm>
          <a:prstGeom prst="rect">
            <a:avLst/>
          </a:prstGeom>
          <a:noFill/>
          <a:ln w="9525">
            <a:noFill/>
            <a:miter lim="800000"/>
          </a:ln>
        </p:spPr>
        <p:txBody>
          <a:bodyPr wrap="none">
            <a:spAutoFit/>
          </a:bodyPr>
          <a:lstStyle/>
          <a:p>
            <a:r>
              <a:rPr lang="en-US" altLang="zh-CN" sz="2400"/>
              <a:t>1</a:t>
            </a:r>
            <a:endParaRPr lang="zh-CN" altLang="en-US" sz="2400"/>
          </a:p>
        </p:txBody>
      </p:sp>
      <p:sp>
        <p:nvSpPr>
          <p:cNvPr id="58" name="TextBox 57"/>
          <p:cNvSpPr txBox="1">
            <a:spLocks noChangeArrowheads="1"/>
          </p:cNvSpPr>
          <p:nvPr/>
        </p:nvSpPr>
        <p:spPr bwMode="auto">
          <a:xfrm>
            <a:off x="4655344" y="3885327"/>
            <a:ext cx="361315" cy="460375"/>
          </a:xfrm>
          <a:prstGeom prst="rect">
            <a:avLst/>
          </a:prstGeom>
          <a:noFill/>
          <a:ln w="9525">
            <a:noFill/>
            <a:miter lim="800000"/>
          </a:ln>
        </p:spPr>
        <p:txBody>
          <a:bodyPr wrap="none">
            <a:spAutoFit/>
          </a:bodyPr>
          <a:lstStyle/>
          <a:p>
            <a:r>
              <a:rPr lang="en-US" altLang="zh-CN" sz="2400"/>
              <a:t>2</a:t>
            </a:r>
            <a:endParaRPr lang="zh-CN" altLang="en-US" sz="2400"/>
          </a:p>
        </p:txBody>
      </p:sp>
      <p:sp>
        <p:nvSpPr>
          <p:cNvPr id="59" name="TextBox 58"/>
          <p:cNvSpPr txBox="1">
            <a:spLocks noChangeArrowheads="1"/>
          </p:cNvSpPr>
          <p:nvPr/>
        </p:nvSpPr>
        <p:spPr bwMode="auto">
          <a:xfrm>
            <a:off x="5141119" y="3471307"/>
            <a:ext cx="361315" cy="460375"/>
          </a:xfrm>
          <a:prstGeom prst="rect">
            <a:avLst/>
          </a:prstGeom>
          <a:noFill/>
          <a:ln w="9525">
            <a:noFill/>
            <a:miter lim="800000"/>
          </a:ln>
        </p:spPr>
        <p:txBody>
          <a:bodyPr wrap="none">
            <a:spAutoFit/>
          </a:bodyPr>
          <a:lstStyle/>
          <a:p>
            <a:r>
              <a:rPr lang="en-US" altLang="zh-CN" sz="2400"/>
              <a:t>5</a:t>
            </a:r>
            <a:endParaRPr lang="zh-CN" altLang="en-US" sz="2400"/>
          </a:p>
        </p:txBody>
      </p:sp>
      <p:sp>
        <p:nvSpPr>
          <p:cNvPr id="60" name="TextBox 59"/>
          <p:cNvSpPr txBox="1">
            <a:spLocks noChangeArrowheads="1"/>
          </p:cNvSpPr>
          <p:nvPr/>
        </p:nvSpPr>
        <p:spPr bwMode="auto">
          <a:xfrm>
            <a:off x="5141119" y="3885327"/>
            <a:ext cx="361315" cy="460375"/>
          </a:xfrm>
          <a:prstGeom prst="rect">
            <a:avLst/>
          </a:prstGeom>
          <a:noFill/>
          <a:ln w="9525">
            <a:noFill/>
            <a:miter lim="800000"/>
          </a:ln>
        </p:spPr>
        <p:txBody>
          <a:bodyPr wrap="none">
            <a:spAutoFit/>
          </a:bodyPr>
          <a:lstStyle/>
          <a:p>
            <a:r>
              <a:rPr lang="en-US" altLang="zh-CN" sz="2400"/>
              <a:t>2</a:t>
            </a:r>
            <a:endParaRPr lang="zh-CN" altLang="en-US" sz="2400"/>
          </a:p>
        </p:txBody>
      </p:sp>
      <p:pic>
        <p:nvPicPr>
          <p:cNvPr id="31818" name="Picture 2"/>
          <p:cNvPicPr>
            <a:picLocks noChangeAspect="1" noChangeArrowheads="1"/>
          </p:cNvPicPr>
          <p:nvPr/>
        </p:nvPicPr>
        <p:blipFill>
          <a:blip r:embed="rId2"/>
          <a:srcRect/>
          <a:stretch>
            <a:fillRect/>
          </a:stretch>
        </p:blipFill>
        <p:spPr bwMode="auto">
          <a:xfrm>
            <a:off x="1711325" y="771605"/>
            <a:ext cx="3590925" cy="1674019"/>
          </a:xfrm>
          <a:prstGeom prst="rect">
            <a:avLst/>
          </a:prstGeom>
          <a:noFill/>
          <a:ln w="9525">
            <a:noFill/>
            <a:miter lim="800000"/>
            <a:headEnd/>
            <a:tailEnd/>
          </a:ln>
        </p:spPr>
      </p:pic>
      <p:sp>
        <p:nvSpPr>
          <p:cNvPr id="36" name="云形标注 35"/>
          <p:cNvSpPr/>
          <p:nvPr/>
        </p:nvSpPr>
        <p:spPr>
          <a:xfrm>
            <a:off x="5678742" y="3363332"/>
            <a:ext cx="2322258" cy="756084"/>
          </a:xfrm>
          <a:prstGeom prst="cloudCallout">
            <a:avLst>
              <a:gd name="adj1" fmla="val -56622"/>
              <a:gd name="adj2" fmla="val 7574"/>
            </a:avLst>
          </a:prstGeom>
          <a:ln>
            <a:solidFill>
              <a:srgbClr val="67AFE3"/>
            </a:solidFill>
          </a:ln>
          <a:effectLst>
            <a:glow rad="228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b="1" dirty="0"/>
              <a:t>找到目标状态</a:t>
            </a:r>
            <a:endParaRPr lang="zh-CN" altLang="en-US" b="1" dirty="0"/>
          </a:p>
        </p:txBody>
      </p:sp>
      <p:sp>
        <p:nvSpPr>
          <p:cNvPr id="4" name="文本框 3"/>
          <p:cNvSpPr txBox="1"/>
          <p:nvPr>
            <p:custDataLst>
              <p:tags r:id="rId3"/>
            </p:custDataLst>
          </p:nvPr>
        </p:nvSpPr>
        <p:spPr>
          <a:xfrm>
            <a:off x="251460" y="628015"/>
            <a:ext cx="3509645" cy="368300"/>
          </a:xfrm>
          <a:prstGeom prst="rect">
            <a:avLst/>
          </a:prstGeom>
          <a:noFill/>
        </p:spPr>
        <p:txBody>
          <a:bodyPr wrap="square" rtlCol="0" anchor="t">
            <a:spAutoFit/>
          </a:bodyPr>
          <a:p>
            <a:r>
              <a:rPr lang="zh-CN" altLang="en-US" b="1"/>
              <a:t>【问题解析】</a:t>
            </a:r>
            <a:endParaRPr lang="zh-CN" altLang="en-US" b="1"/>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blinds(horizontal)">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 0 L 0.0475694 0 " pathEditMode="relative" rAng="0" ptsTypes="">
                                      <p:cBhvr>
                                        <p:cTn id="24" dur="2000" fill="hold"/>
                                        <p:tgtEl>
                                          <p:spTgt spid="2"/>
                                        </p:tgtEl>
                                        <p:attrNameLst>
                                          <p:attrName>ppt_x</p:attrName>
                                          <p:attrName>ppt_y</p:attrName>
                                        </p:attrNameLst>
                                      </p:cBhvr>
                                      <p:rCtr x="32" y="0"/>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linds(horizontal)">
                                      <p:cBhvr>
                                        <p:cTn id="39" dur="500"/>
                                        <p:tgtEl>
                                          <p:spTgt spid="5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486806 0 L 0.102639 0 " pathEditMode="relative" rAng="0" ptsTypes="">
                                      <p:cBhvr>
                                        <p:cTn id="46" dur="2000" fill="hold"/>
                                        <p:tgtEl>
                                          <p:spTgt spid="2"/>
                                        </p:tgtEl>
                                        <p:attrNameLst>
                                          <p:attrName>ppt_x</p:attrName>
                                          <p:attrName>ppt_y</p:attrName>
                                        </p:attrNameLst>
                                      </p:cBhvr>
                                      <p:rCtr x="35" y="0"/>
                                    </p:animMotion>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linds(horizontal)">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blinds(horizontal)">
                                      <p:cBhvr>
                                        <p:cTn id="61" dur="500"/>
                                        <p:tgtEl>
                                          <p:spTgt spid="5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blinds(horizont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103819 0 L 0.157778 0 " pathEditMode="relative" rAng="0" ptsTypes="">
                                      <p:cBhvr>
                                        <p:cTn id="68" dur="2000" fill="hold"/>
                                        <p:tgtEl>
                                          <p:spTgt spid="2"/>
                                        </p:tgtEl>
                                        <p:attrNameLst>
                                          <p:attrName>ppt_x</p:attrName>
                                          <p:attrName>ppt_y</p:attrName>
                                        </p:attrNameLst>
                                      </p:cBhvr>
                                      <p:rCtr x="39"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6.94444e-05 -0.000123457 L 0.0533333 -0.000123457 " pathEditMode="relative" rAng="0" ptsTypes="">
                                      <p:cBhvr>
                                        <p:cTn id="72" dur="2000" fill="hold"/>
                                        <p:tgtEl>
                                          <p:spTgt spid="3"/>
                                        </p:tgtEl>
                                        <p:attrNameLst>
                                          <p:attrName>ppt_x</p:attrName>
                                          <p:attrName>ppt_y</p:attrName>
                                        </p:attrNameLst>
                                      </p:cBhvr>
                                      <p:rCtr x="37" y="0"/>
                                    </p:animMotion>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blinds(horizontal)">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blinds(horizontal)">
                                      <p:cBhvr>
                                        <p:cTn id="87" dur="500"/>
                                        <p:tgtEl>
                                          <p:spTgt spid="5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linds(horizontal)">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0.159097 0 L 0.205069 0 " pathEditMode="relative" rAng="0" ptsTypes="">
                                      <p:cBhvr>
                                        <p:cTn id="94" dur="2000" fill="hold"/>
                                        <p:tgtEl>
                                          <p:spTgt spid="2"/>
                                        </p:tgtEl>
                                        <p:attrNameLst>
                                          <p:attrName>ppt_x</p:attrName>
                                          <p:attrName>ppt_y</p:attrName>
                                        </p:attrNameLst>
                                      </p:cBhvr>
                                      <p:rCtr x="39" y="0"/>
                                    </p:animMotion>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0.0584722 0 L 0.100625 0 " pathEditMode="relative" rAng="0" ptsTypes="">
                                      <p:cBhvr>
                                        <p:cTn id="98" dur="2000" fill="hold"/>
                                        <p:tgtEl>
                                          <p:spTgt spid="3"/>
                                        </p:tgtEl>
                                        <p:attrNameLst>
                                          <p:attrName>ppt_x</p:attrName>
                                          <p:attrName>ppt_y</p:attrName>
                                        </p:attrNameLst>
                                      </p:cBhvr>
                                      <p:rCtr x="32" y="0"/>
                                    </p:animMotion>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blinds(horizontal)">
                                      <p:cBhvr>
                                        <p:cTn id="103" dur="500"/>
                                        <p:tgtEl>
                                          <p:spTgt spid="4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linds(horizontal)">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blinds(horizontal)">
                                      <p:cBhvr>
                                        <p:cTn id="111" dur="500"/>
                                        <p:tgtEl>
                                          <p:spTgt spid="59"/>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blinds(horizontal)">
                                      <p:cBhvr>
                                        <p:cTn id="114" dur="500"/>
                                        <p:tgtEl>
                                          <p:spTgt spid="60"/>
                                        </p:tgtEl>
                                      </p:cBhvr>
                                    </p:animEffec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0.206528 0 L 0.260139 0 " pathEditMode="relative" rAng="0" ptsTypes="">
                                      <p:cBhvr>
                                        <p:cTn id="118" dur="2000" fill="hold"/>
                                        <p:tgtEl>
                                          <p:spTgt spid="2"/>
                                        </p:tgtEl>
                                        <p:attrNameLst>
                                          <p:attrName>ppt_x</p:attrName>
                                          <p:attrName>ppt_y</p:attrName>
                                        </p:attrNameLst>
                                      </p:cBhvr>
                                      <p:rCtr x="35" y="0"/>
                                    </p:animMotion>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32" grpId="0" bldLvl="0" animBg="1"/>
      <p:bldP spid="41" grpId="0" bldLvl="0" animBg="1"/>
      <p:bldP spid="43" grpId="0" bldLvl="0" animBg="1"/>
      <p:bldP spid="51" grpId="0"/>
      <p:bldP spid="52" grpId="0"/>
      <p:bldP spid="53" grpId="0"/>
      <p:bldP spid="54" grpId="0"/>
      <p:bldP spid="55" grpId="0"/>
      <p:bldP spid="56" grpId="0"/>
      <p:bldP spid="57" grpId="0"/>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51460" y="628015"/>
            <a:ext cx="3509645" cy="368300"/>
          </a:xfrm>
          <a:prstGeom prst="rect">
            <a:avLst/>
          </a:prstGeom>
          <a:noFill/>
        </p:spPr>
        <p:txBody>
          <a:bodyPr wrap="square" rtlCol="0" anchor="t">
            <a:spAutoFit/>
          </a:bodyPr>
          <a:p>
            <a:r>
              <a:rPr lang="zh-CN" altLang="en-US" b="1"/>
              <a:t>【参考程序】</a:t>
            </a:r>
            <a:endParaRPr lang="zh-CN" altLang="en-US" b="1"/>
          </a:p>
        </p:txBody>
      </p:sp>
      <p:pic>
        <p:nvPicPr>
          <p:cNvPr id="5" name="图片 4"/>
          <p:cNvPicPr>
            <a:picLocks noChangeAspect="1"/>
          </p:cNvPicPr>
          <p:nvPr>
            <p:custDataLst>
              <p:tags r:id="rId2"/>
            </p:custDataLst>
          </p:nvPr>
        </p:nvPicPr>
        <p:blipFill>
          <a:blip r:embed="rId3"/>
          <a:stretch>
            <a:fillRect/>
          </a:stretch>
        </p:blipFill>
        <p:spPr>
          <a:xfrm>
            <a:off x="2562225" y="627380"/>
            <a:ext cx="4374515" cy="4191635"/>
          </a:xfrm>
          <a:prstGeom prst="rect">
            <a:avLst/>
          </a:prstGeom>
        </p:spPr>
      </p:pic>
    </p:spTree>
  </p:cSld>
  <p:clrMapOvr>
    <a:masterClrMapping/>
  </p:clrMapOvr>
  <p:transition spd="slow">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51460" y="628015"/>
            <a:ext cx="3509645" cy="583565"/>
          </a:xfrm>
          <a:prstGeom prst="rect">
            <a:avLst/>
          </a:prstGeom>
          <a:noFill/>
        </p:spPr>
        <p:txBody>
          <a:bodyPr wrap="square" rtlCol="0" anchor="t">
            <a:spAutoFit/>
          </a:bodyPr>
          <a:p>
            <a:r>
              <a:rPr lang="zh-CN" altLang="en-US" sz="3200" b="1">
                <a:solidFill>
                  <a:srgbClr val="FF0000"/>
                </a:solidFill>
              </a:rPr>
              <a:t>思考：</a:t>
            </a:r>
            <a:endParaRPr lang="zh-CN" altLang="en-US" sz="3200" b="1">
              <a:solidFill>
                <a:srgbClr val="FF0000"/>
              </a:solidFill>
            </a:endParaRPr>
          </a:p>
        </p:txBody>
      </p:sp>
      <p:sp>
        <p:nvSpPr>
          <p:cNvPr id="32770" name="内容占位符 2"/>
          <p:cNvSpPr txBox="1">
            <a:spLocks noChangeArrowheads="1"/>
          </p:cNvSpPr>
          <p:nvPr>
            <p:custDataLst>
              <p:tags r:id="rId2"/>
            </p:custDataLst>
          </p:nvPr>
        </p:nvSpPr>
        <p:spPr bwMode="auto">
          <a:xfrm>
            <a:off x="611505" y="1275080"/>
            <a:ext cx="8425180" cy="744220"/>
          </a:xfrm>
          <a:prstGeom prst="rect">
            <a:avLst/>
          </a:prstGeom>
          <a:noFill/>
          <a:ln w="9525">
            <a:noFill/>
            <a:miter lim="800000"/>
          </a:ln>
        </p:spPr>
        <p:txBody>
          <a:bodyPr/>
          <a:p>
            <a:r>
              <a:rPr lang="zh-CN" altLang="en-US" sz="2800" b="1" dirty="0"/>
              <a:t>为什么</a:t>
            </a:r>
            <a:r>
              <a:rPr lang="en-US" altLang="zh-CN" sz="2800" b="1" dirty="0"/>
              <a:t>BFS</a:t>
            </a:r>
            <a:r>
              <a:rPr lang="zh-CN" altLang="en-US" sz="2800" b="1" dirty="0"/>
              <a:t>找到的第一个目标结点一定是最优解？</a:t>
            </a:r>
            <a:endParaRPr lang="zh-CN" altLang="en-US" sz="3600" dirty="0"/>
          </a:p>
          <a:p>
            <a:pPr>
              <a:lnSpc>
                <a:spcPct val="150000"/>
              </a:lnSpc>
              <a:buFont typeface="Arial" panose="020B0604020202020204" pitchFamily="34" charset="0"/>
              <a:buChar char="•"/>
            </a:pPr>
            <a:endParaRPr lang="en-US" altLang="zh-CN" sz="3600" b="1" dirty="0">
              <a:solidFill>
                <a:srgbClr val="000000"/>
              </a:solidFill>
            </a:endParaRPr>
          </a:p>
          <a:p>
            <a:pPr>
              <a:lnSpc>
                <a:spcPct val="150000"/>
              </a:lnSpc>
              <a:buFont typeface="Arial" panose="020B0604020202020204" pitchFamily="34" charset="0"/>
              <a:buChar char="•"/>
            </a:pPr>
            <a:endParaRPr lang="en-US" altLang="zh-CN" sz="3600" b="1" dirty="0">
              <a:solidFill>
                <a:srgbClr val="000000"/>
              </a:solidFill>
            </a:endParaRPr>
          </a:p>
          <a:p>
            <a:pPr>
              <a:lnSpc>
                <a:spcPct val="150000"/>
              </a:lnSpc>
            </a:pPr>
            <a:endParaRPr lang="zh-CN" altLang="en-US" sz="3600" b="1" dirty="0">
              <a:solidFill>
                <a:srgbClr val="000000"/>
              </a:solidFill>
            </a:endParaRPr>
          </a:p>
          <a:p>
            <a:pPr>
              <a:lnSpc>
                <a:spcPct val="150000"/>
              </a:lnSpc>
            </a:pPr>
            <a:endParaRPr lang="en-US" altLang="zh-CN" sz="3600" b="1" dirty="0">
              <a:solidFill>
                <a:srgbClr val="000000"/>
              </a:solidFill>
            </a:endParaRPr>
          </a:p>
          <a:p>
            <a:pPr>
              <a:lnSpc>
                <a:spcPct val="150000"/>
              </a:lnSpc>
            </a:pPr>
            <a:endParaRPr lang="zh-CN" altLang="en-US" sz="3600" b="1" dirty="0">
              <a:solidFill>
                <a:srgbClr val="000000"/>
              </a:solidFill>
            </a:endParaRPr>
          </a:p>
        </p:txBody>
      </p:sp>
      <p:sp>
        <p:nvSpPr>
          <p:cNvPr id="7" name="TextBox 6"/>
          <p:cNvSpPr txBox="1"/>
          <p:nvPr>
            <p:custDataLst>
              <p:tags r:id="rId3"/>
            </p:custDataLst>
          </p:nvPr>
        </p:nvSpPr>
        <p:spPr>
          <a:xfrm>
            <a:off x="323215" y="1851660"/>
            <a:ext cx="6447155" cy="3046095"/>
          </a:xfrm>
          <a:prstGeom prst="rect">
            <a:avLst/>
          </a:prstGeom>
          <a:noFill/>
        </p:spPr>
        <p:txBody>
          <a:bodyPr wrap="square">
            <a:spAutoFit/>
          </a:bodyPr>
          <a:p>
            <a:pPr>
              <a:lnSpc>
                <a:spcPct val="160000"/>
              </a:lnSpc>
              <a:defRPr/>
            </a:pPr>
            <a:r>
              <a:rPr lang="zh-CN" altLang="en-US" sz="2000" b="1" dirty="0">
                <a:latin typeface="+mn-ea"/>
              </a:rPr>
              <a:t>    </a:t>
            </a:r>
            <a:r>
              <a:rPr lang="en-US" altLang="zh-CN" sz="2000" b="1" dirty="0">
                <a:latin typeface="+mn-ea"/>
              </a:rPr>
              <a:t>   </a:t>
            </a:r>
            <a:r>
              <a:rPr lang="zh-CN" altLang="en-US" sz="2000" dirty="0">
                <a:latin typeface="+mn-ea"/>
              </a:rPr>
              <a:t>在搜索的过程中，</a:t>
            </a:r>
            <a:r>
              <a:rPr lang="en-US" altLang="zh-CN" sz="2000" dirty="0">
                <a:latin typeface="+mn-ea"/>
              </a:rPr>
              <a:t>BFS</a:t>
            </a:r>
            <a:r>
              <a:rPr lang="zh-CN" altLang="en-US" sz="2000" dirty="0">
                <a:latin typeface="+mn-ea"/>
              </a:rPr>
              <a:t>对于结点总是沿着深度的断层逐层扩展的，即要扩展第</a:t>
            </a:r>
            <a:r>
              <a:rPr lang="en-US" altLang="zh-CN" sz="2000" dirty="0">
                <a:latin typeface="+mn-ea"/>
              </a:rPr>
              <a:t>n+1</a:t>
            </a:r>
            <a:r>
              <a:rPr lang="zh-CN" altLang="en-US" sz="2000" dirty="0">
                <a:latin typeface="+mn-ea"/>
              </a:rPr>
              <a:t>层结点，必须先将第</a:t>
            </a:r>
            <a:r>
              <a:rPr lang="en-US" altLang="zh-CN" sz="2000" dirty="0">
                <a:latin typeface="+mn-ea"/>
              </a:rPr>
              <a:t>n</a:t>
            </a:r>
            <a:r>
              <a:rPr lang="zh-CN" altLang="en-US" sz="2000" dirty="0">
                <a:latin typeface="+mn-ea"/>
              </a:rPr>
              <a:t>层结点全部扩展完毕。且对于同一层结点而言，它们对于问题解的价值是相同的。 所以</a:t>
            </a:r>
            <a:r>
              <a:rPr lang="en-US" altLang="zh-CN" sz="2000" dirty="0">
                <a:latin typeface="+mn-ea"/>
              </a:rPr>
              <a:t>BFS</a:t>
            </a:r>
            <a:r>
              <a:rPr lang="zh-CN" altLang="en-US" sz="2000" dirty="0">
                <a:latin typeface="+mn-ea"/>
              </a:rPr>
              <a:t>一定能保证：第一个找到的目标结点，一定是应用产生式规则最少的。因此，</a:t>
            </a:r>
            <a:r>
              <a:rPr lang="zh-CN" altLang="en-US" sz="2000" dirty="0">
                <a:solidFill>
                  <a:srgbClr val="FF0000"/>
                </a:solidFill>
                <a:latin typeface="黑体" panose="02010609060101010101" charset="-122"/>
              </a:rPr>
              <a:t>宽度优先搜索较适合求最优解的题目</a:t>
            </a:r>
            <a:r>
              <a:rPr lang="zh-CN" altLang="en-US" sz="2000" dirty="0">
                <a:latin typeface="+mn-ea"/>
              </a:rPr>
              <a:t>。</a:t>
            </a:r>
            <a:endParaRPr lang="en-US" altLang="zh-CN" sz="2000" dirty="0">
              <a:latin typeface="+mn-ea"/>
            </a:endParaRPr>
          </a:p>
        </p:txBody>
      </p:sp>
      <p:pic>
        <p:nvPicPr>
          <p:cNvPr id="26628" name="图片 3" descr="Animated_BFS.gif"/>
          <p:cNvPicPr>
            <a:picLocks noChangeAspect="1" noChangeArrowheads="1"/>
          </p:cNvPicPr>
          <p:nvPr>
            <p:custDataLst>
              <p:tags r:id="rId4"/>
            </p:custDataLst>
          </p:nvPr>
        </p:nvPicPr>
        <p:blipFill>
          <a:blip r:embed="rId5"/>
          <a:srcRect/>
          <a:stretch>
            <a:fillRect/>
          </a:stretch>
        </p:blipFill>
        <p:spPr bwMode="auto">
          <a:xfrm>
            <a:off x="6732270" y="2139315"/>
            <a:ext cx="2334260" cy="2185670"/>
          </a:xfrm>
          <a:prstGeom prst="rect">
            <a:avLst/>
          </a:prstGeom>
          <a:noFill/>
          <a:ln w="9525">
            <a:noFill/>
            <a:miter lim="800000"/>
            <a:headEnd/>
            <a:tailEnd/>
          </a:ln>
        </p:spPr>
      </p:pic>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51460" y="628015"/>
            <a:ext cx="3940175" cy="368300"/>
          </a:xfrm>
          <a:prstGeom prst="rect">
            <a:avLst/>
          </a:prstGeom>
          <a:noFill/>
        </p:spPr>
        <p:txBody>
          <a:bodyPr wrap="square" rtlCol="0" anchor="t">
            <a:spAutoFit/>
          </a:bodyPr>
          <a:p>
            <a:r>
              <a:rPr lang="en-US" altLang="zh-CN" b="1"/>
              <a:t>4.2</a:t>
            </a:r>
            <a:r>
              <a:rPr lang="zh-CN" altLang="en-US" b="1"/>
              <a:t>宽搜应用：</a:t>
            </a:r>
            <a:r>
              <a:rPr lang="zh-CN" altLang="en-US" b="1" dirty="0">
                <a:sym typeface="+mn-ea"/>
              </a:rPr>
              <a:t>走迷宫（</a:t>
            </a:r>
            <a:r>
              <a:rPr lang="en-US" altLang="zh-CN" b="1" dirty="0">
                <a:sym typeface="+mn-ea"/>
              </a:rPr>
              <a:t>maze.cpp</a:t>
            </a:r>
            <a:r>
              <a:rPr lang="zh-CN" altLang="en-US" b="1" dirty="0">
                <a:sym typeface="+mn-ea"/>
              </a:rPr>
              <a:t>）</a:t>
            </a:r>
            <a:endParaRPr lang="zh-CN" altLang="en-US" b="1" dirty="0">
              <a:sym typeface="+mn-ea"/>
            </a:endParaRPr>
          </a:p>
        </p:txBody>
      </p:sp>
      <p:sp>
        <p:nvSpPr>
          <p:cNvPr id="2" name="文本框 1"/>
          <p:cNvSpPr txBox="1"/>
          <p:nvPr/>
        </p:nvSpPr>
        <p:spPr>
          <a:xfrm>
            <a:off x="240665" y="988060"/>
            <a:ext cx="8705215" cy="4076700"/>
          </a:xfrm>
          <a:prstGeom prst="rect">
            <a:avLst/>
          </a:prstGeom>
          <a:noFill/>
        </p:spPr>
        <p:txBody>
          <a:bodyPr wrap="square" rtlCol="0" anchor="t">
            <a:spAutoFit/>
          </a:bodyPr>
          <a:p>
            <a:pPr>
              <a:lnSpc>
                <a:spcPct val="120000"/>
              </a:lnSpc>
            </a:pPr>
            <a:r>
              <a:rPr lang="en-US" altLang="zh-CN" dirty="0">
                <a:latin typeface="Helvetica Neue"/>
                <a:sym typeface="+mn-ea"/>
              </a:rPr>
              <a:t>【</a:t>
            </a:r>
            <a:r>
              <a:rPr lang="zh-CN" altLang="en-US" dirty="0">
                <a:latin typeface="Helvetica Neue"/>
                <a:sym typeface="+mn-ea"/>
              </a:rPr>
              <a:t>问题描述</a:t>
            </a:r>
            <a:r>
              <a:rPr lang="en-US" altLang="zh-CN" dirty="0">
                <a:latin typeface="Helvetica Neue"/>
                <a:sym typeface="+mn-ea"/>
              </a:rPr>
              <a:t>】</a:t>
            </a:r>
            <a:endParaRPr lang="en-US" altLang="zh-CN" dirty="0">
              <a:latin typeface="Helvetica Neue"/>
            </a:endParaRPr>
          </a:p>
          <a:p>
            <a:pPr>
              <a:lnSpc>
                <a:spcPct val="120000"/>
              </a:lnSpc>
            </a:pPr>
            <a:r>
              <a:rPr lang="zh-CN" altLang="en-US" dirty="0">
                <a:sym typeface="+mn-ea"/>
              </a:rPr>
              <a:t>       一个迷宫由</a:t>
            </a:r>
            <a:r>
              <a:rPr lang="en-US" altLang="zh-CN" dirty="0">
                <a:sym typeface="+mn-ea"/>
              </a:rPr>
              <a:t>R</a:t>
            </a:r>
            <a:r>
              <a:rPr lang="zh-CN" altLang="en-US" dirty="0">
                <a:sym typeface="+mn-ea"/>
              </a:rPr>
              <a:t>行</a:t>
            </a:r>
            <a:r>
              <a:rPr lang="en-US" altLang="zh-CN" dirty="0">
                <a:sym typeface="+mn-ea"/>
              </a:rPr>
              <a:t>C</a:t>
            </a:r>
            <a:r>
              <a:rPr lang="zh-CN" altLang="en-US" dirty="0" smtClean="0">
                <a:sym typeface="+mn-ea"/>
              </a:rPr>
              <a:t>列（ </a:t>
            </a:r>
            <a:r>
              <a:rPr lang="en-US" altLang="zh-CN" dirty="0" smtClean="0">
                <a:sym typeface="+mn-ea"/>
              </a:rPr>
              <a:t>1&lt;= R</a:t>
            </a:r>
            <a:r>
              <a:rPr lang="zh-CN" altLang="en-US" dirty="0" smtClean="0">
                <a:sym typeface="+mn-ea"/>
              </a:rPr>
              <a:t>，</a:t>
            </a:r>
            <a:r>
              <a:rPr lang="en-US" altLang="zh-CN" dirty="0" smtClean="0">
                <a:sym typeface="+mn-ea"/>
              </a:rPr>
              <a:t>C &lt;= 40)</a:t>
            </a:r>
            <a:r>
              <a:rPr lang="zh-CN" altLang="en-US" dirty="0" smtClean="0">
                <a:sym typeface="+mn-ea"/>
              </a:rPr>
              <a:t>格子</a:t>
            </a:r>
            <a:r>
              <a:rPr lang="zh-CN" altLang="en-US" dirty="0">
                <a:sym typeface="+mn-ea"/>
              </a:rPr>
              <a:t>组成，有的格子里有</a:t>
            </a:r>
            <a:r>
              <a:rPr lang="zh-CN" altLang="en-US" dirty="0" smtClean="0">
                <a:sym typeface="+mn-ea"/>
              </a:rPr>
              <a:t>障碍物，不能走，用</a:t>
            </a:r>
            <a:r>
              <a:rPr lang="en-US" altLang="zh-CN" dirty="0" smtClean="0">
                <a:sym typeface="+mn-ea"/>
              </a:rPr>
              <a:t>‘#’</a:t>
            </a:r>
            <a:r>
              <a:rPr lang="zh-CN" altLang="en-US" dirty="0" smtClean="0">
                <a:sym typeface="+mn-ea"/>
              </a:rPr>
              <a:t>表示，；</a:t>
            </a:r>
            <a:r>
              <a:rPr lang="zh-CN" altLang="en-US" dirty="0">
                <a:sym typeface="+mn-ea"/>
              </a:rPr>
              <a:t>有的格子是空地，可以</a:t>
            </a:r>
            <a:r>
              <a:rPr lang="zh-CN" altLang="en-US" dirty="0" smtClean="0">
                <a:sym typeface="+mn-ea"/>
              </a:rPr>
              <a:t>走，用</a:t>
            </a:r>
            <a:r>
              <a:rPr lang="en-US" altLang="zh-CN" dirty="0" smtClean="0">
                <a:sym typeface="+mn-ea"/>
              </a:rPr>
              <a:t>‘.’</a:t>
            </a:r>
            <a:r>
              <a:rPr lang="zh-CN" altLang="en-US" dirty="0" smtClean="0">
                <a:sym typeface="+mn-ea"/>
              </a:rPr>
              <a:t>表示。迷宫左上角和右下角都是</a:t>
            </a:r>
            <a:r>
              <a:rPr lang="en-US" altLang="zh-CN" dirty="0" smtClean="0">
                <a:sym typeface="+mn-ea"/>
              </a:rPr>
              <a:t>'.'</a:t>
            </a:r>
            <a:r>
              <a:rPr lang="zh-CN" altLang="en-US" dirty="0" smtClean="0">
                <a:sym typeface="+mn-ea"/>
              </a:rPr>
              <a:t>。 </a:t>
            </a:r>
            <a:br>
              <a:rPr lang="zh-CN" altLang="en-US" dirty="0">
                <a:sym typeface="+mn-ea"/>
              </a:rPr>
            </a:br>
            <a:r>
              <a:rPr lang="zh-CN" altLang="en-US" dirty="0" smtClean="0">
                <a:sym typeface="+mn-ea"/>
              </a:rPr>
              <a:t>       给定</a:t>
            </a:r>
            <a:r>
              <a:rPr lang="zh-CN" altLang="en-US" dirty="0">
                <a:sym typeface="+mn-ea"/>
              </a:rPr>
              <a:t>一个迷宫，求从左上角走到右下角最少需要走多少步</a:t>
            </a:r>
            <a:r>
              <a:rPr lang="en-US" altLang="zh-CN" dirty="0">
                <a:sym typeface="+mn-ea"/>
              </a:rPr>
              <a:t>(</a:t>
            </a:r>
            <a:r>
              <a:rPr lang="zh-CN" altLang="en-US" dirty="0">
                <a:sym typeface="+mn-ea"/>
              </a:rPr>
              <a:t>数据保证一定能走到</a:t>
            </a:r>
            <a:r>
              <a:rPr lang="en-US" altLang="zh-CN" dirty="0">
                <a:sym typeface="+mn-ea"/>
              </a:rPr>
              <a:t>)</a:t>
            </a:r>
            <a:r>
              <a:rPr lang="zh-CN" altLang="en-US" dirty="0">
                <a:sym typeface="+mn-ea"/>
              </a:rPr>
              <a:t>。只能在水平方向或垂直方向走，不能斜着走</a:t>
            </a:r>
            <a:r>
              <a:rPr lang="zh-CN" altLang="en-US" dirty="0" smtClean="0">
                <a:sym typeface="+mn-ea"/>
              </a:rPr>
              <a:t>。注意：计算步数要包括起点和终点。</a:t>
            </a:r>
            <a:endParaRPr lang="zh-CN" altLang="en-US" dirty="0" smtClean="0">
              <a:sym typeface="+mn-ea"/>
            </a:endParaRPr>
          </a:p>
          <a:p>
            <a:pPr>
              <a:lnSpc>
                <a:spcPct val="120000"/>
              </a:lnSpc>
            </a:pPr>
            <a:r>
              <a:rPr lang="en-US" altLang="zh-CN" dirty="0">
                <a:latin typeface="Helvetica Neue"/>
                <a:sym typeface="+mn-ea"/>
              </a:rPr>
              <a:t>【</a:t>
            </a:r>
            <a:r>
              <a:rPr lang="zh-CN" altLang="en-US" dirty="0">
                <a:latin typeface="Helvetica Neue"/>
                <a:sym typeface="+mn-ea"/>
              </a:rPr>
              <a:t>样例输入</a:t>
            </a:r>
            <a:r>
              <a:rPr lang="en-US" altLang="zh-CN" dirty="0">
                <a:latin typeface="Helvetica Neue"/>
                <a:sym typeface="+mn-ea"/>
              </a:rPr>
              <a:t>】      【</a:t>
            </a:r>
            <a:r>
              <a:rPr lang="zh-CN" altLang="en-US" dirty="0">
                <a:latin typeface="Helvetica Neue"/>
                <a:sym typeface="+mn-ea"/>
              </a:rPr>
              <a:t>样例输出</a:t>
            </a:r>
            <a:r>
              <a:rPr lang="en-US" altLang="zh-CN" dirty="0">
                <a:latin typeface="Helvetica Neue"/>
                <a:sym typeface="+mn-ea"/>
              </a:rPr>
              <a:t>】</a:t>
            </a:r>
            <a:endParaRPr lang="en-US" altLang="zh-CN" dirty="0">
              <a:latin typeface="Helvetica Neue"/>
            </a:endParaRPr>
          </a:p>
          <a:p>
            <a:pPr>
              <a:lnSpc>
                <a:spcPct val="120000"/>
              </a:lnSpc>
            </a:pPr>
            <a:r>
              <a:rPr lang="en-US" altLang="zh-CN" dirty="0">
                <a:sym typeface="+mn-ea"/>
              </a:rPr>
              <a:t>4 4                          </a:t>
            </a:r>
            <a:r>
              <a:rPr lang="en-US" altLang="zh-CN" dirty="0" smtClean="0">
                <a:sym typeface="+mn-ea"/>
              </a:rPr>
              <a:t> </a:t>
            </a:r>
            <a:r>
              <a:rPr lang="en-US" altLang="zh-CN" dirty="0">
                <a:sym typeface="+mn-ea"/>
              </a:rPr>
              <a:t>7</a:t>
            </a:r>
            <a:endParaRPr lang="en-US" altLang="zh-CN" dirty="0"/>
          </a:p>
          <a:p>
            <a:pPr>
              <a:lnSpc>
                <a:spcPct val="120000"/>
              </a:lnSpc>
            </a:pPr>
            <a:r>
              <a:rPr lang="en-US" altLang="zh-CN" dirty="0">
                <a:sym typeface="+mn-ea"/>
              </a:rPr>
              <a:t>..##</a:t>
            </a:r>
            <a:endParaRPr lang="en-US" altLang="zh-CN" dirty="0"/>
          </a:p>
          <a:p>
            <a:pPr>
              <a:lnSpc>
                <a:spcPct val="120000"/>
              </a:lnSpc>
            </a:pPr>
            <a:r>
              <a:rPr lang="en-US" altLang="zh-CN" dirty="0">
                <a:sym typeface="+mn-ea"/>
              </a:rPr>
              <a:t>#...</a:t>
            </a:r>
            <a:endParaRPr lang="en-US" altLang="zh-CN" dirty="0"/>
          </a:p>
          <a:p>
            <a:pPr>
              <a:lnSpc>
                <a:spcPct val="120000"/>
              </a:lnSpc>
            </a:pPr>
            <a:r>
              <a:rPr lang="en-US" altLang="zh-CN" dirty="0">
                <a:sym typeface="+mn-ea"/>
              </a:rPr>
              <a:t>#.#.</a:t>
            </a:r>
            <a:endParaRPr lang="en-US" altLang="zh-CN" dirty="0"/>
          </a:p>
          <a:p>
            <a:pPr>
              <a:lnSpc>
                <a:spcPct val="120000"/>
              </a:lnSpc>
            </a:pPr>
            <a:r>
              <a:rPr lang="en-US" altLang="zh-CN" dirty="0">
                <a:sym typeface="+mn-ea"/>
              </a:rPr>
              <a:t>#.#.</a:t>
            </a:r>
            <a:endParaRPr lang="zh-CN" altLang="en-US" dirty="0" smtClean="0">
              <a:sym typeface="+mn-ea"/>
            </a:endParaRPr>
          </a:p>
        </p:txBody>
      </p:sp>
    </p:spTree>
  </p:cSld>
  <p:clrMapOvr>
    <a:masterClrMapping/>
  </p:clrMapOvr>
  <p:transition spd="slow">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txBox="1">
            <a:spLocks noChangeArrowheads="1"/>
          </p:cNvSpPr>
          <p:nvPr/>
        </p:nvSpPr>
        <p:spPr bwMode="auto">
          <a:xfrm>
            <a:off x="1385888" y="1578857"/>
            <a:ext cx="6318647" cy="917972"/>
          </a:xfrm>
          <a:prstGeom prst="rect">
            <a:avLst/>
          </a:prstGeom>
          <a:noFill/>
          <a:ln w="9525">
            <a:noFill/>
            <a:miter lim="800000"/>
          </a:ln>
        </p:spPr>
        <p:txBody>
          <a:bodyPr/>
          <a:lstStyle/>
          <a:p>
            <a:pPr>
              <a:lnSpc>
                <a:spcPct val="150000"/>
              </a:lnSpc>
            </a:pPr>
            <a:r>
              <a:rPr lang="zh-CN" altLang="en-US" sz="2700" dirty="0" smtClean="0"/>
              <a:t>   如何打印其中一条最短路径？</a:t>
            </a:r>
            <a:endParaRPr lang="zh-CN" altLang="en-US" sz="2700" dirty="0"/>
          </a:p>
          <a:p>
            <a:pPr>
              <a:lnSpc>
                <a:spcPct val="150000"/>
              </a:lnSpc>
              <a:buFont typeface="Arial" panose="020B0604020202020204" pitchFamily="34" charset="0"/>
              <a:buChar char="•"/>
            </a:pPr>
            <a:endParaRPr lang="en-US" altLang="zh-CN" sz="2700" b="1" dirty="0">
              <a:solidFill>
                <a:srgbClr val="000000"/>
              </a:solidFill>
            </a:endParaRPr>
          </a:p>
          <a:p>
            <a:pPr>
              <a:lnSpc>
                <a:spcPct val="150000"/>
              </a:lnSpc>
              <a:buFont typeface="Arial" panose="020B0604020202020204" pitchFamily="34" charset="0"/>
              <a:buChar char="•"/>
            </a:pPr>
            <a:endParaRPr lang="en-US" altLang="zh-CN" sz="2700" b="1" dirty="0">
              <a:solidFill>
                <a:srgbClr val="000000"/>
              </a:solidFill>
            </a:endParaRPr>
          </a:p>
          <a:p>
            <a:pPr>
              <a:lnSpc>
                <a:spcPct val="150000"/>
              </a:lnSpc>
            </a:pPr>
            <a:endParaRPr lang="zh-CN" altLang="en-US" sz="2700" b="1" dirty="0">
              <a:solidFill>
                <a:srgbClr val="000000"/>
              </a:solidFill>
            </a:endParaRPr>
          </a:p>
          <a:p>
            <a:pPr>
              <a:lnSpc>
                <a:spcPct val="150000"/>
              </a:lnSpc>
            </a:pPr>
            <a:endParaRPr lang="en-US" altLang="zh-CN" sz="2700" b="1" dirty="0">
              <a:solidFill>
                <a:srgbClr val="000000"/>
              </a:solidFill>
            </a:endParaRPr>
          </a:p>
          <a:p>
            <a:pPr>
              <a:lnSpc>
                <a:spcPct val="150000"/>
              </a:lnSpc>
            </a:pPr>
            <a:endParaRPr lang="zh-CN" altLang="en-US" sz="2700" b="1" dirty="0">
              <a:solidFill>
                <a:srgbClr val="000000"/>
              </a:solidFill>
            </a:endParaRPr>
          </a:p>
        </p:txBody>
      </p:sp>
      <p:sp>
        <p:nvSpPr>
          <p:cNvPr id="32771" name="AutoShape 2" descr="http://img4.imgtn.bdimg.com/it/u=1336651389,4116756818&amp;fm=214&amp;gp=0.jpg"/>
          <p:cNvSpPr>
            <a:spLocks noChangeAspect="1" noChangeArrowheads="1"/>
          </p:cNvSpPr>
          <p:nvPr/>
        </p:nvSpPr>
        <p:spPr bwMode="auto">
          <a:xfrm>
            <a:off x="1259681" y="-108347"/>
            <a:ext cx="228600" cy="228601"/>
          </a:xfrm>
          <a:prstGeom prst="rect">
            <a:avLst/>
          </a:prstGeom>
          <a:noFill/>
          <a:ln w="9525">
            <a:noFill/>
            <a:miter lim="800000"/>
          </a:ln>
        </p:spPr>
        <p:txBody>
          <a:bodyPr/>
          <a:lstStyle/>
          <a:p>
            <a:endParaRPr lang="zh-CN" altLang="en-US" sz="1350"/>
          </a:p>
        </p:txBody>
      </p:sp>
      <p:sp>
        <p:nvSpPr>
          <p:cNvPr id="5" name="标题 4"/>
          <p:cNvSpPr txBox="1">
            <a:spLocks noChangeArrowheads="1"/>
          </p:cNvSpPr>
          <p:nvPr/>
        </p:nvSpPr>
        <p:spPr bwMode="auto">
          <a:xfrm>
            <a:off x="899160" y="927735"/>
            <a:ext cx="4076700" cy="519113"/>
          </a:xfrm>
          <a:prstGeom prst="rect">
            <a:avLst/>
          </a:prstGeom>
          <a:noFill/>
          <a:ln w="9525">
            <a:noFill/>
            <a:miter lim="800000"/>
          </a:ln>
          <a:extLst>
            <a:ext uri="{909E8E84-426E-40DD-AFC4-6F175D3DCCD1}">
              <a14:hiddenFill xmlns:a14="http://schemas.microsoft.com/office/drawing/2010/main">
                <a:solidFill>
                  <a:srgbClr val="FFC000"/>
                </a:solidFill>
              </a14:hiddenFill>
            </a:ext>
          </a:extLst>
        </p:spPr>
        <p:txBody>
          <a:bodyPr anchor="ctr"/>
          <a:lstStyle/>
          <a:p>
            <a:pPr eaLnBrk="0" hangingPunct="0">
              <a:buFontTx/>
              <a:buNone/>
              <a:defRPr/>
            </a:pPr>
            <a:r>
              <a:rPr lang="en-US" altLang="zh-CN" sz="3200" b="1" kern="0" dirty="0">
                <a:solidFill>
                  <a:srgbClr val="FF0000"/>
                </a:solidFill>
                <a:latin typeface="黑体" panose="02010609060101010101" charset="-122"/>
                <a:ea typeface="+mj-ea"/>
                <a:cs typeface="+mj-cs"/>
                <a:sym typeface="Arial" panose="020B0604020202020204" pitchFamily="34" charset="0"/>
              </a:rPr>
              <a:t> </a:t>
            </a:r>
            <a:r>
              <a:rPr lang="zh-CN" altLang="en-US" sz="3200" b="1" kern="0" dirty="0">
                <a:solidFill>
                  <a:srgbClr val="FF0000"/>
                </a:solidFill>
                <a:latin typeface="黑体" panose="02010609060101010101" charset="-122"/>
                <a:ea typeface="+mj-ea"/>
                <a:cs typeface="+mj-cs"/>
                <a:sym typeface="Arial" panose="020B0604020202020204" pitchFamily="34" charset="0"/>
              </a:rPr>
              <a:t>思 考：</a:t>
            </a:r>
            <a:endParaRPr lang="zh-CN" altLang="en-US" sz="3200" b="1" kern="0" dirty="0">
              <a:solidFill>
                <a:srgbClr val="FF0000"/>
              </a:solidFill>
              <a:latin typeface="黑体" panose="02010609060101010101" charset="-122"/>
              <a:ea typeface="+mj-ea"/>
              <a:cs typeface="+mj-cs"/>
              <a:sym typeface="Arial" panose="020B0604020202020204" pitchFamily="34" charset="0"/>
            </a:endParaRPr>
          </a:p>
        </p:txBody>
      </p:sp>
      <p:graphicFrame>
        <p:nvGraphicFramePr>
          <p:cNvPr id="6" name="表格 5"/>
          <p:cNvGraphicFramePr>
            <a:graphicFrameLocks noGrp="1"/>
          </p:cNvGraphicFramePr>
          <p:nvPr/>
        </p:nvGraphicFramePr>
        <p:xfrm>
          <a:off x="2268252" y="2851331"/>
          <a:ext cx="5113020" cy="1390650"/>
        </p:xfrm>
        <a:graphic>
          <a:graphicData uri="http://schemas.openxmlformats.org/drawingml/2006/table">
            <a:tbl>
              <a:tblPr firstRow="1" bandRow="1">
                <a:tableStyleId>{5C22544A-7EE6-4342-B048-85BDC9FD1C3A}</a:tableStyleId>
              </a:tblPr>
              <a:tblGrid>
                <a:gridCol w="464820"/>
                <a:gridCol w="464820"/>
                <a:gridCol w="464820"/>
                <a:gridCol w="464820"/>
                <a:gridCol w="464820"/>
                <a:gridCol w="464820"/>
                <a:gridCol w="464820"/>
                <a:gridCol w="464820"/>
                <a:gridCol w="464820"/>
                <a:gridCol w="464820"/>
                <a:gridCol w="464820"/>
              </a:tblGrid>
              <a:tr h="278130">
                <a:tc>
                  <a:txBody>
                    <a:bodyPr/>
                    <a:lstStyle/>
                    <a:p>
                      <a:pPr algn="ctr"/>
                      <a:r>
                        <a:rPr lang="en-US" altLang="zh-CN" sz="1350" b="0" dirty="0" smtClean="0">
                          <a:solidFill>
                            <a:schemeClr val="tx1"/>
                          </a:solidFill>
                        </a:rPr>
                        <a:t>0</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1</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2</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3</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4</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5</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6</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7</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8</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9</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altLang="zh-CN" sz="1350" b="0" dirty="0" smtClean="0">
                          <a:solidFill>
                            <a:schemeClr val="tx1"/>
                          </a:solidFill>
                        </a:rPr>
                        <a:t>10</a:t>
                      </a:r>
                      <a:endParaRPr lang="zh-CN" altLang="en-US" sz="135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278130">
                <a:tc>
                  <a:txBody>
                    <a:bodyPr/>
                    <a:lstStyle/>
                    <a:p>
                      <a:pPr algn="ctr"/>
                      <a:r>
                        <a:rPr lang="en-US" altLang="zh-CN" sz="1350" dirty="0" smtClean="0"/>
                        <a:t>0</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0</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350" dirty="0" smtClean="0"/>
                        <a:t>0</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4</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4</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5</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5</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6</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7</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altLang="zh-CN" sz="1350" dirty="0" smtClean="0">
                          <a:solidFill>
                            <a:srgbClr val="FF0000"/>
                          </a:solidFill>
                        </a:rPr>
                        <a:t>-1</a:t>
                      </a:r>
                      <a:endParaRPr lang="zh-CN" altLang="en-US" sz="1350"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0</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1</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2</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3</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4</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5</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350" dirty="0" smtClean="0"/>
                        <a:t>7</a:t>
                      </a: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35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37"/>
          <p:cNvSpPr txBox="1">
            <a:spLocks noChangeArrowheads="1"/>
          </p:cNvSpPr>
          <p:nvPr/>
        </p:nvSpPr>
        <p:spPr bwMode="auto">
          <a:xfrm>
            <a:off x="1755576" y="3121361"/>
            <a:ext cx="525780" cy="299085"/>
          </a:xfrm>
          <a:prstGeom prst="rect">
            <a:avLst/>
          </a:prstGeom>
          <a:noFill/>
          <a:ln w="9525">
            <a:noFill/>
            <a:miter lim="800000"/>
          </a:ln>
        </p:spPr>
        <p:txBody>
          <a:bodyPr wrap="none">
            <a:spAutoFit/>
          </a:bodyPr>
          <a:lstStyle/>
          <a:p>
            <a:r>
              <a:rPr lang="zh-CN" altLang="en-US" sz="1350" b="1" dirty="0" smtClean="0"/>
              <a:t>行号</a:t>
            </a:r>
            <a:endParaRPr lang="zh-CN" altLang="en-US" sz="1350" b="1" dirty="0"/>
          </a:p>
        </p:txBody>
      </p:sp>
      <p:sp>
        <p:nvSpPr>
          <p:cNvPr id="9" name="TextBox 37"/>
          <p:cNvSpPr txBox="1">
            <a:spLocks noChangeArrowheads="1"/>
          </p:cNvSpPr>
          <p:nvPr/>
        </p:nvSpPr>
        <p:spPr bwMode="auto">
          <a:xfrm>
            <a:off x="1755576" y="3391391"/>
            <a:ext cx="525780" cy="299085"/>
          </a:xfrm>
          <a:prstGeom prst="rect">
            <a:avLst/>
          </a:prstGeom>
          <a:noFill/>
          <a:ln w="9525">
            <a:noFill/>
            <a:miter lim="800000"/>
          </a:ln>
        </p:spPr>
        <p:txBody>
          <a:bodyPr wrap="none">
            <a:spAutoFit/>
          </a:bodyPr>
          <a:lstStyle/>
          <a:p>
            <a:r>
              <a:rPr lang="zh-CN" altLang="en-US" sz="1350" b="1" dirty="0" smtClean="0"/>
              <a:t>列号</a:t>
            </a:r>
            <a:endParaRPr lang="zh-CN" altLang="en-US" sz="1350" b="1" dirty="0"/>
          </a:p>
        </p:txBody>
      </p:sp>
      <p:sp>
        <p:nvSpPr>
          <p:cNvPr id="10" name="TextBox 37"/>
          <p:cNvSpPr txBox="1">
            <a:spLocks noChangeArrowheads="1"/>
          </p:cNvSpPr>
          <p:nvPr/>
        </p:nvSpPr>
        <p:spPr bwMode="auto">
          <a:xfrm>
            <a:off x="1755576" y="3715427"/>
            <a:ext cx="525780" cy="299085"/>
          </a:xfrm>
          <a:prstGeom prst="rect">
            <a:avLst/>
          </a:prstGeom>
          <a:noFill/>
          <a:ln w="9525">
            <a:noFill/>
            <a:miter lim="800000"/>
          </a:ln>
        </p:spPr>
        <p:txBody>
          <a:bodyPr wrap="none">
            <a:spAutoFit/>
          </a:bodyPr>
          <a:lstStyle/>
          <a:p>
            <a:r>
              <a:rPr lang="zh-CN" altLang="en-US" sz="1350" b="1" dirty="0" smtClean="0"/>
              <a:t>步数</a:t>
            </a:r>
            <a:endParaRPr lang="zh-CN" altLang="en-US" sz="1350" b="1" dirty="0"/>
          </a:p>
        </p:txBody>
      </p:sp>
      <p:sp>
        <p:nvSpPr>
          <p:cNvPr id="20" name="TextBox 37"/>
          <p:cNvSpPr txBox="1">
            <a:spLocks noChangeArrowheads="1"/>
          </p:cNvSpPr>
          <p:nvPr/>
        </p:nvSpPr>
        <p:spPr bwMode="auto">
          <a:xfrm>
            <a:off x="1601670" y="4002158"/>
            <a:ext cx="697230" cy="299085"/>
          </a:xfrm>
          <a:prstGeom prst="rect">
            <a:avLst/>
          </a:prstGeom>
          <a:noFill/>
          <a:ln w="9525">
            <a:noFill/>
            <a:miter lim="800000"/>
          </a:ln>
        </p:spPr>
        <p:txBody>
          <a:bodyPr wrap="none">
            <a:spAutoFit/>
          </a:bodyPr>
          <a:lstStyle/>
          <a:p>
            <a:r>
              <a:rPr lang="zh-CN" altLang="en-US" sz="1350" b="1" dirty="0" smtClean="0"/>
              <a:t>父结点</a:t>
            </a:r>
            <a:endParaRPr lang="zh-CN" altLang="en-US" sz="1350" b="1" dirty="0"/>
          </a:p>
        </p:txBody>
      </p:sp>
      <p:grpSp>
        <p:nvGrpSpPr>
          <p:cNvPr id="18" name="组合 17"/>
          <p:cNvGrpSpPr/>
          <p:nvPr/>
        </p:nvGrpSpPr>
        <p:grpSpPr>
          <a:xfrm>
            <a:off x="6462210" y="2388947"/>
            <a:ext cx="502920" cy="454801"/>
            <a:chOff x="4192812" y="3254647"/>
            <a:chExt cx="670560" cy="606401"/>
          </a:xfrm>
        </p:grpSpPr>
        <p:sp>
          <p:nvSpPr>
            <p:cNvPr id="19" name="Text Box 15"/>
            <p:cNvSpPr txBox="1">
              <a:spLocks noChangeArrowheads="1"/>
            </p:cNvSpPr>
            <p:nvPr/>
          </p:nvSpPr>
          <p:spPr bwMode="auto">
            <a:xfrm>
              <a:off x="4192812" y="3254647"/>
              <a:ext cx="670560" cy="398780"/>
            </a:xfrm>
            <a:prstGeom prst="rect">
              <a:avLst/>
            </a:prstGeom>
            <a:noFill/>
            <a:ln w="9525">
              <a:noFill/>
              <a:miter lim="800000"/>
            </a:ln>
          </p:spPr>
          <p:txBody>
            <a:bodyPr wrap="none">
              <a:spAutoFit/>
            </a:bodyPr>
            <a:lstStyle/>
            <a:p>
              <a:r>
                <a:rPr lang="en-US" altLang="zh-CN" sz="1350"/>
                <a:t>rear</a:t>
              </a:r>
              <a:endParaRPr lang="en-US" altLang="zh-CN" sz="1350"/>
            </a:p>
          </p:txBody>
        </p:sp>
        <p:sp>
          <p:nvSpPr>
            <p:cNvPr id="21" name="Line 16"/>
            <p:cNvSpPr>
              <a:spLocks noChangeShapeType="1"/>
            </p:cNvSpPr>
            <p:nvPr/>
          </p:nvSpPr>
          <p:spPr bwMode="auto">
            <a:xfrm>
              <a:off x="4499992" y="3573710"/>
              <a:ext cx="0" cy="287338"/>
            </a:xfrm>
            <a:prstGeom prst="line">
              <a:avLst/>
            </a:prstGeom>
            <a:noFill/>
            <a:ln w="38100">
              <a:solidFill>
                <a:schemeClr val="tx1"/>
              </a:solidFill>
              <a:round/>
              <a:tailEnd type="triangle" w="med" len="med"/>
            </a:ln>
          </p:spPr>
          <p:txBody>
            <a:bodyPr/>
            <a:lstStyle/>
            <a:p>
              <a:endParaRPr lang="zh-CN" altLang="en-US" sz="1350"/>
            </a:p>
          </p:txBody>
        </p:sp>
      </p:grpSp>
      <p:grpSp>
        <p:nvGrpSpPr>
          <p:cNvPr id="22" name="组合 21"/>
          <p:cNvGrpSpPr/>
          <p:nvPr/>
        </p:nvGrpSpPr>
        <p:grpSpPr>
          <a:xfrm>
            <a:off x="2195736" y="4225151"/>
            <a:ext cx="584200" cy="502024"/>
            <a:chOff x="1403648" y="6538041"/>
            <a:chExt cx="778933" cy="669365"/>
          </a:xfrm>
        </p:grpSpPr>
        <p:sp>
          <p:nvSpPr>
            <p:cNvPr id="23" name="Text Box 18"/>
            <p:cNvSpPr txBox="1">
              <a:spLocks noChangeArrowheads="1"/>
            </p:cNvSpPr>
            <p:nvPr/>
          </p:nvSpPr>
          <p:spPr bwMode="auto">
            <a:xfrm>
              <a:off x="1403648" y="6808626"/>
              <a:ext cx="778933" cy="398780"/>
            </a:xfrm>
            <a:prstGeom prst="rect">
              <a:avLst/>
            </a:prstGeom>
            <a:noFill/>
            <a:ln w="9525">
              <a:noFill/>
              <a:miter lim="800000"/>
            </a:ln>
          </p:spPr>
          <p:txBody>
            <a:bodyPr wrap="none">
              <a:spAutoFit/>
            </a:bodyPr>
            <a:lstStyle/>
            <a:p>
              <a:r>
                <a:rPr lang="en-US" altLang="zh-CN" sz="1350" dirty="0"/>
                <a:t>front</a:t>
              </a:r>
              <a:endParaRPr lang="en-US" altLang="zh-CN" sz="1350" dirty="0"/>
            </a:p>
          </p:txBody>
        </p:sp>
        <p:sp>
          <p:nvSpPr>
            <p:cNvPr id="24" name="Line 19"/>
            <p:cNvSpPr>
              <a:spLocks noChangeShapeType="1"/>
            </p:cNvSpPr>
            <p:nvPr/>
          </p:nvSpPr>
          <p:spPr bwMode="auto">
            <a:xfrm flipH="1" flipV="1">
              <a:off x="1802681" y="6538041"/>
              <a:ext cx="0" cy="287883"/>
            </a:xfrm>
            <a:prstGeom prst="line">
              <a:avLst/>
            </a:prstGeom>
            <a:noFill/>
            <a:ln w="38100">
              <a:solidFill>
                <a:schemeClr val="tx1"/>
              </a:solidFill>
              <a:round/>
              <a:tailEnd type="triangle" w="med" len="med"/>
            </a:ln>
          </p:spPr>
          <p:txBody>
            <a:bodyPr/>
            <a:lstStyle/>
            <a:p>
              <a:endParaRPr lang="zh-CN" altLang="en-US" sz="1350"/>
            </a:p>
          </p:txBody>
        </p:sp>
      </p:grpSp>
      <p:sp>
        <p:nvSpPr>
          <p:cNvPr id="25" name="上弧形箭头 24"/>
          <p:cNvSpPr/>
          <p:nvPr/>
        </p:nvSpPr>
        <p:spPr bwMode="auto">
          <a:xfrm flipH="1">
            <a:off x="5706126" y="2388947"/>
            <a:ext cx="540060"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
        <p:nvSpPr>
          <p:cNvPr id="26" name="上弧形箭头 25"/>
          <p:cNvSpPr/>
          <p:nvPr/>
        </p:nvSpPr>
        <p:spPr bwMode="auto">
          <a:xfrm flipH="1">
            <a:off x="4788024" y="2388947"/>
            <a:ext cx="918102"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
        <p:nvSpPr>
          <p:cNvPr id="27" name="上弧形箭头 26"/>
          <p:cNvSpPr/>
          <p:nvPr/>
        </p:nvSpPr>
        <p:spPr bwMode="auto">
          <a:xfrm flipH="1">
            <a:off x="3869922" y="2388947"/>
            <a:ext cx="918102"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
        <p:nvSpPr>
          <p:cNvPr id="28" name="上弧形箭头 27"/>
          <p:cNvSpPr/>
          <p:nvPr/>
        </p:nvSpPr>
        <p:spPr bwMode="auto">
          <a:xfrm flipH="1">
            <a:off x="3329862" y="2388947"/>
            <a:ext cx="540060"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
        <p:nvSpPr>
          <p:cNvPr id="29" name="上弧形箭头 28"/>
          <p:cNvSpPr/>
          <p:nvPr/>
        </p:nvSpPr>
        <p:spPr bwMode="auto">
          <a:xfrm flipH="1">
            <a:off x="2843808" y="2388947"/>
            <a:ext cx="540060"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
        <p:nvSpPr>
          <p:cNvPr id="30" name="上弧形箭头 29"/>
          <p:cNvSpPr/>
          <p:nvPr/>
        </p:nvSpPr>
        <p:spPr bwMode="auto">
          <a:xfrm flipH="1">
            <a:off x="2357754" y="2388947"/>
            <a:ext cx="540060" cy="432048"/>
          </a:xfrm>
          <a:prstGeom prst="curvedDownArrow">
            <a:avLst/>
          </a:prstGeom>
          <a:solidFill>
            <a:srgbClr val="00B0F0"/>
          </a:solidFill>
          <a:ln w="9525" cap="flat" cmpd="sng" algn="ctr">
            <a:solidFill>
              <a:schemeClr val="tx1"/>
            </a:solidFill>
            <a:prstDash val="solid"/>
            <a:round/>
            <a:headEnd type="none" w="med" len="med"/>
            <a:tailEnd type="none" w="med" len="med"/>
          </a:ln>
        </p:spPr>
        <p:txBody>
          <a:bodyPr vert="horz" wrap="square" lIns="68580" tIns="34290" rIns="68580" bIns="3429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Arial" panose="020B0604020202020204" pitchFamily="34" charset="0"/>
              <a:ea typeface="黑体" panose="02010609060101010101"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7" grpId="0" bldLvl="0" animBg="1"/>
      <p:bldP spid="28" grpId="0" bldLvl="0" animBg="1"/>
      <p:bldP spid="29" grpId="0" bldLvl="0" animBg="1"/>
      <p:bldP spid="3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51460" y="628015"/>
            <a:ext cx="3509645" cy="368300"/>
          </a:xfrm>
          <a:prstGeom prst="rect">
            <a:avLst/>
          </a:prstGeom>
          <a:noFill/>
        </p:spPr>
        <p:txBody>
          <a:bodyPr wrap="square" rtlCol="0" anchor="t">
            <a:spAutoFit/>
          </a:bodyPr>
          <a:p>
            <a:r>
              <a:rPr lang="en-US" altLang="zh-CN" b="1"/>
              <a:t>4.3</a:t>
            </a:r>
            <a:r>
              <a:rPr lang="zh-CN" altLang="en-US" b="1"/>
              <a:t>宽搜应用：细胞</a:t>
            </a:r>
            <a:r>
              <a:rPr lang="zh-CN" altLang="en-US" b="1" dirty="0">
                <a:sym typeface="+mn-ea"/>
              </a:rPr>
              <a:t>（</a:t>
            </a:r>
            <a:r>
              <a:rPr lang="en-US" altLang="zh-CN" b="1" dirty="0">
                <a:sym typeface="+mn-ea"/>
              </a:rPr>
              <a:t>ceil</a:t>
            </a:r>
            <a:r>
              <a:rPr lang="en-US" altLang="zh-CN" b="1" dirty="0">
                <a:sym typeface="+mn-ea"/>
              </a:rPr>
              <a:t>.cpp</a:t>
            </a:r>
            <a:r>
              <a:rPr lang="zh-CN" altLang="en-US" b="1" dirty="0">
                <a:sym typeface="+mn-ea"/>
              </a:rPr>
              <a:t>）</a:t>
            </a:r>
            <a:endParaRPr lang="zh-CN" altLang="en-US" b="1" dirty="0">
              <a:sym typeface="+mn-ea"/>
            </a:endParaRPr>
          </a:p>
        </p:txBody>
      </p:sp>
      <p:sp>
        <p:nvSpPr>
          <p:cNvPr id="2" name="文本框 1"/>
          <p:cNvSpPr txBox="1"/>
          <p:nvPr/>
        </p:nvSpPr>
        <p:spPr>
          <a:xfrm>
            <a:off x="240665" y="988060"/>
            <a:ext cx="5589270" cy="3744595"/>
          </a:xfrm>
          <a:prstGeom prst="rect">
            <a:avLst/>
          </a:prstGeom>
          <a:noFill/>
        </p:spPr>
        <p:txBody>
          <a:bodyPr wrap="square" rtlCol="0" anchor="t">
            <a:spAutoFit/>
          </a:bodyPr>
          <a:p>
            <a:pPr>
              <a:lnSpc>
                <a:spcPct val="120000"/>
              </a:lnSpc>
            </a:pPr>
            <a:r>
              <a:rPr lang="en-US" altLang="zh-CN" dirty="0" smtClean="0">
                <a:sym typeface="+mn-ea"/>
              </a:rPr>
              <a:t>【</a:t>
            </a:r>
            <a:r>
              <a:rPr lang="zh-CN" altLang="en-US" dirty="0" smtClean="0">
                <a:sym typeface="+mn-ea"/>
              </a:rPr>
              <a:t>问题描述</a:t>
            </a:r>
            <a:r>
              <a:rPr lang="en-US" altLang="zh-CN" dirty="0" smtClean="0">
                <a:sym typeface="+mn-ea"/>
              </a:rPr>
              <a:t>】</a:t>
            </a:r>
            <a:endParaRPr lang="en-US" altLang="zh-CN" dirty="0" smtClean="0"/>
          </a:p>
          <a:p>
            <a:pPr>
              <a:lnSpc>
                <a:spcPct val="120000"/>
              </a:lnSpc>
            </a:pPr>
            <a:r>
              <a:rPr lang="en-US" dirty="0" smtClean="0">
                <a:sym typeface="+mn-ea"/>
              </a:rPr>
              <a:t>       </a:t>
            </a:r>
            <a:r>
              <a:rPr lang="zh-CN" altLang="en-US" dirty="0" smtClean="0">
                <a:sym typeface="+mn-ea"/>
              </a:rPr>
              <a:t>一矩形阵列由数字</a:t>
            </a:r>
            <a:r>
              <a:rPr lang="en-US" dirty="0" smtClean="0">
                <a:sym typeface="+mn-ea"/>
              </a:rPr>
              <a:t>0</a:t>
            </a:r>
            <a:r>
              <a:rPr lang="zh-CN" altLang="en-US" dirty="0" smtClean="0">
                <a:sym typeface="+mn-ea"/>
              </a:rPr>
              <a:t>到</a:t>
            </a:r>
            <a:r>
              <a:rPr lang="en-US" dirty="0" smtClean="0">
                <a:sym typeface="+mn-ea"/>
              </a:rPr>
              <a:t>9</a:t>
            </a:r>
            <a:r>
              <a:rPr lang="zh-CN" altLang="en-US" dirty="0" smtClean="0">
                <a:sym typeface="+mn-ea"/>
              </a:rPr>
              <a:t>组成</a:t>
            </a:r>
            <a:r>
              <a:rPr lang="en-US" dirty="0" smtClean="0">
                <a:sym typeface="+mn-ea"/>
              </a:rPr>
              <a:t>,</a:t>
            </a:r>
            <a:r>
              <a:rPr lang="zh-CN" altLang="en-US" dirty="0" smtClean="0">
                <a:sym typeface="+mn-ea"/>
              </a:rPr>
              <a:t>数字</a:t>
            </a:r>
            <a:r>
              <a:rPr lang="en-US" dirty="0" smtClean="0">
                <a:sym typeface="+mn-ea"/>
              </a:rPr>
              <a:t>1</a:t>
            </a:r>
            <a:r>
              <a:rPr lang="zh-CN" altLang="en-US" dirty="0" smtClean="0">
                <a:sym typeface="+mn-ea"/>
              </a:rPr>
              <a:t>到</a:t>
            </a:r>
            <a:r>
              <a:rPr lang="en-US" dirty="0" smtClean="0">
                <a:sym typeface="+mn-ea"/>
              </a:rPr>
              <a:t>9</a:t>
            </a:r>
            <a:r>
              <a:rPr lang="zh-CN" altLang="en-US" dirty="0" smtClean="0">
                <a:sym typeface="+mn-ea"/>
              </a:rPr>
              <a:t>代表细胞</a:t>
            </a:r>
            <a:r>
              <a:rPr lang="en-US" dirty="0" smtClean="0">
                <a:sym typeface="+mn-ea"/>
              </a:rPr>
              <a:t>,</a:t>
            </a:r>
            <a:r>
              <a:rPr lang="zh-CN" altLang="en-US" dirty="0" smtClean="0">
                <a:sym typeface="+mn-ea"/>
              </a:rPr>
              <a:t>细胞的定义为沿细胞数字上下左右若还是细胞数字则为同一细胞</a:t>
            </a:r>
            <a:r>
              <a:rPr lang="en-US" dirty="0" smtClean="0">
                <a:sym typeface="+mn-ea"/>
              </a:rPr>
              <a:t>,</a:t>
            </a:r>
            <a:r>
              <a:rPr lang="zh-CN" altLang="en-US" dirty="0" smtClean="0">
                <a:sym typeface="+mn-ea"/>
              </a:rPr>
              <a:t>求给定矩形阵列的细胞个数。（</a:t>
            </a:r>
            <a:r>
              <a:rPr lang="en-US" dirty="0" smtClean="0">
                <a:sym typeface="+mn-ea"/>
              </a:rPr>
              <a:t>1&lt;=</a:t>
            </a:r>
            <a:r>
              <a:rPr lang="en-US" dirty="0" err="1" smtClean="0">
                <a:sym typeface="+mn-ea"/>
              </a:rPr>
              <a:t>m,n</a:t>
            </a:r>
            <a:r>
              <a:rPr lang="en-US" dirty="0" smtClean="0">
                <a:sym typeface="+mn-ea"/>
              </a:rPr>
              <a:t>&lt;=100</a:t>
            </a:r>
            <a:r>
              <a:rPr lang="zh-CN" altLang="en-US" dirty="0" smtClean="0">
                <a:sym typeface="+mn-ea"/>
              </a:rPr>
              <a:t>）</a:t>
            </a:r>
            <a:endParaRPr lang="zh-CN" altLang="en-US" dirty="0" smtClean="0"/>
          </a:p>
          <a:p>
            <a:pPr>
              <a:lnSpc>
                <a:spcPct val="120000"/>
              </a:lnSpc>
            </a:pPr>
            <a:r>
              <a:rPr lang="en-US" altLang="zh-CN" dirty="0" smtClean="0">
                <a:sym typeface="+mn-ea"/>
              </a:rPr>
              <a:t>【</a:t>
            </a:r>
            <a:r>
              <a:rPr lang="zh-CN" altLang="en-US" dirty="0" smtClean="0">
                <a:sym typeface="+mn-ea"/>
              </a:rPr>
              <a:t>输入格式</a:t>
            </a:r>
            <a:r>
              <a:rPr lang="en-US" altLang="zh-CN" dirty="0" smtClean="0">
                <a:sym typeface="+mn-ea"/>
              </a:rPr>
              <a:t>】</a:t>
            </a:r>
            <a:endParaRPr lang="en-US" altLang="zh-CN" dirty="0" smtClean="0"/>
          </a:p>
          <a:p>
            <a:pPr>
              <a:lnSpc>
                <a:spcPct val="120000"/>
              </a:lnSpc>
            </a:pPr>
            <a:r>
              <a:rPr lang="zh-CN" altLang="en-US" dirty="0" smtClean="0">
                <a:sym typeface="+mn-ea"/>
              </a:rPr>
              <a:t>     </a:t>
            </a:r>
            <a:r>
              <a:rPr lang="en-US" altLang="zh-CN" dirty="0" smtClean="0">
                <a:sym typeface="+mn-ea"/>
              </a:rPr>
              <a:t>  </a:t>
            </a:r>
            <a:r>
              <a:rPr lang="zh-CN" altLang="en-US" dirty="0" smtClean="0">
                <a:sym typeface="+mn-ea"/>
              </a:rPr>
              <a:t>第一行输入</a:t>
            </a:r>
            <a:r>
              <a:rPr lang="en-US" dirty="0" smtClean="0">
                <a:sym typeface="+mn-ea"/>
              </a:rPr>
              <a:t>n</a:t>
            </a:r>
            <a:r>
              <a:rPr lang="zh-CN" altLang="en-US" dirty="0" smtClean="0">
                <a:sym typeface="+mn-ea"/>
              </a:rPr>
              <a:t>和</a:t>
            </a:r>
            <a:r>
              <a:rPr lang="en-US" dirty="0" smtClean="0">
                <a:sym typeface="+mn-ea"/>
              </a:rPr>
              <a:t>m</a:t>
            </a:r>
            <a:r>
              <a:rPr lang="zh-CN" altLang="en-US" dirty="0" smtClean="0">
                <a:sym typeface="+mn-ea"/>
              </a:rPr>
              <a:t>表示阵列的行数和列数。</a:t>
            </a:r>
            <a:br>
              <a:rPr lang="en-US" dirty="0" smtClean="0">
                <a:sym typeface="+mn-ea"/>
              </a:rPr>
            </a:br>
            <a:r>
              <a:rPr lang="en-US" dirty="0" smtClean="0">
                <a:sym typeface="+mn-ea"/>
              </a:rPr>
              <a:t>       </a:t>
            </a:r>
            <a:r>
              <a:rPr lang="zh-CN" altLang="en-US" dirty="0" smtClean="0">
                <a:sym typeface="+mn-ea"/>
              </a:rPr>
              <a:t>接下来</a:t>
            </a:r>
            <a:r>
              <a:rPr lang="en-US" dirty="0" smtClean="0">
                <a:sym typeface="+mn-ea"/>
              </a:rPr>
              <a:t>n</a:t>
            </a:r>
            <a:r>
              <a:rPr lang="zh-CN" altLang="en-US" dirty="0" smtClean="0">
                <a:sym typeface="+mn-ea"/>
              </a:rPr>
              <a:t>行，每行</a:t>
            </a:r>
            <a:r>
              <a:rPr lang="en-US" dirty="0" smtClean="0">
                <a:sym typeface="+mn-ea"/>
              </a:rPr>
              <a:t>m</a:t>
            </a:r>
            <a:r>
              <a:rPr lang="zh-CN" altLang="en-US" dirty="0" smtClean="0">
                <a:sym typeface="+mn-ea"/>
              </a:rPr>
              <a:t>个数字，数字之间没有空格，表示具体的阵列。</a:t>
            </a:r>
            <a:endParaRPr lang="zh-CN" altLang="en-US" dirty="0" smtClean="0"/>
          </a:p>
          <a:p>
            <a:pPr>
              <a:lnSpc>
                <a:spcPct val="120000"/>
              </a:lnSpc>
            </a:pPr>
            <a:r>
              <a:rPr lang="en-US" altLang="zh-CN" dirty="0" smtClean="0">
                <a:sym typeface="+mn-ea"/>
              </a:rPr>
              <a:t>【</a:t>
            </a:r>
            <a:r>
              <a:rPr lang="zh-CN" altLang="en-US" dirty="0" smtClean="0">
                <a:sym typeface="+mn-ea"/>
              </a:rPr>
              <a:t>输出格式</a:t>
            </a:r>
            <a:r>
              <a:rPr lang="en-US" altLang="zh-CN" dirty="0" smtClean="0">
                <a:sym typeface="+mn-ea"/>
              </a:rPr>
              <a:t>】</a:t>
            </a:r>
            <a:endParaRPr lang="en-US" altLang="zh-CN" dirty="0" smtClean="0"/>
          </a:p>
          <a:p>
            <a:pPr>
              <a:lnSpc>
                <a:spcPct val="120000"/>
              </a:lnSpc>
            </a:pPr>
            <a:r>
              <a:rPr lang="zh-CN" altLang="en-US" dirty="0" smtClean="0">
                <a:sym typeface="+mn-ea"/>
              </a:rPr>
              <a:t>    </a:t>
            </a:r>
            <a:r>
              <a:rPr lang="en-US" altLang="zh-CN" dirty="0" smtClean="0">
                <a:sym typeface="+mn-ea"/>
              </a:rPr>
              <a:t>   </a:t>
            </a:r>
            <a:r>
              <a:rPr lang="zh-CN" altLang="en-US" dirty="0" smtClean="0">
                <a:sym typeface="+mn-ea"/>
              </a:rPr>
              <a:t>输出一个数字表示细胞的数量。</a:t>
            </a:r>
            <a:endParaRPr lang="zh-CN" altLang="en-US" dirty="0" smtClean="0">
              <a:sym typeface="+mn-ea"/>
            </a:endParaRPr>
          </a:p>
        </p:txBody>
      </p:sp>
      <p:sp>
        <p:nvSpPr>
          <p:cNvPr id="4" name="文本框 3"/>
          <p:cNvSpPr txBox="1"/>
          <p:nvPr>
            <p:custDataLst>
              <p:tags r:id="rId2"/>
            </p:custDataLst>
          </p:nvPr>
        </p:nvSpPr>
        <p:spPr>
          <a:xfrm>
            <a:off x="6228080" y="843280"/>
            <a:ext cx="2484120" cy="4078605"/>
          </a:xfrm>
          <a:prstGeom prst="rect">
            <a:avLst/>
          </a:prstGeom>
          <a:noFill/>
        </p:spPr>
        <p:txBody>
          <a:bodyPr wrap="square" rtlCol="0" anchor="t">
            <a:spAutoFit/>
          </a:bodyPr>
          <a:p>
            <a:pPr>
              <a:lnSpc>
                <a:spcPct val="160000"/>
              </a:lnSpc>
            </a:pPr>
            <a:r>
              <a:rPr lang="en-US" altLang="zh-CN" dirty="0" smtClean="0">
                <a:sym typeface="+mn-ea"/>
              </a:rPr>
              <a:t>【</a:t>
            </a:r>
            <a:r>
              <a:rPr lang="zh-CN" altLang="en-US" dirty="0" smtClean="0">
                <a:sym typeface="+mn-ea"/>
              </a:rPr>
              <a:t>输入输出样例</a:t>
            </a:r>
            <a:r>
              <a:rPr lang="en-US" altLang="zh-CN" dirty="0" smtClean="0">
                <a:sym typeface="+mn-ea"/>
              </a:rPr>
              <a:t>】</a:t>
            </a:r>
            <a:endParaRPr lang="en-US" altLang="zh-CN" dirty="0" smtClean="0"/>
          </a:p>
          <a:p>
            <a:pPr>
              <a:lnSpc>
                <a:spcPct val="160000"/>
              </a:lnSpc>
            </a:pPr>
            <a:r>
              <a:rPr lang="zh-CN" altLang="en-US" dirty="0" smtClean="0">
                <a:sym typeface="+mn-ea"/>
              </a:rPr>
              <a:t>输入样例：</a:t>
            </a:r>
            <a:endParaRPr lang="zh-CN" altLang="en-US" dirty="0" smtClean="0"/>
          </a:p>
          <a:p>
            <a:pPr>
              <a:lnSpc>
                <a:spcPct val="160000"/>
              </a:lnSpc>
            </a:pPr>
            <a:r>
              <a:rPr lang="en-US" dirty="0" smtClean="0">
                <a:sym typeface="+mn-ea"/>
              </a:rPr>
              <a:t>4  10</a:t>
            </a:r>
            <a:endParaRPr lang="zh-CN" altLang="en-US" dirty="0" smtClean="0"/>
          </a:p>
          <a:p>
            <a:pPr>
              <a:lnSpc>
                <a:spcPct val="160000"/>
              </a:lnSpc>
            </a:pPr>
            <a:r>
              <a:rPr lang="en-US" dirty="0" smtClean="0">
                <a:sym typeface="+mn-ea"/>
              </a:rPr>
              <a:t>0234500067</a:t>
            </a:r>
            <a:endParaRPr lang="zh-CN" altLang="en-US" dirty="0" smtClean="0"/>
          </a:p>
          <a:p>
            <a:pPr>
              <a:lnSpc>
                <a:spcPct val="160000"/>
              </a:lnSpc>
            </a:pPr>
            <a:r>
              <a:rPr lang="en-US" dirty="0" smtClean="0">
                <a:sym typeface="+mn-ea"/>
              </a:rPr>
              <a:t>1034560500</a:t>
            </a:r>
            <a:endParaRPr lang="zh-CN" altLang="en-US" dirty="0" smtClean="0"/>
          </a:p>
          <a:p>
            <a:pPr>
              <a:lnSpc>
                <a:spcPct val="160000"/>
              </a:lnSpc>
            </a:pPr>
            <a:r>
              <a:rPr lang="en-US" dirty="0" smtClean="0">
                <a:sym typeface="+mn-ea"/>
              </a:rPr>
              <a:t>2045600671</a:t>
            </a:r>
            <a:endParaRPr lang="zh-CN" altLang="en-US" dirty="0" smtClean="0"/>
          </a:p>
          <a:p>
            <a:pPr>
              <a:lnSpc>
                <a:spcPct val="160000"/>
              </a:lnSpc>
            </a:pPr>
            <a:r>
              <a:rPr lang="en-US" dirty="0" smtClean="0">
                <a:sym typeface="+mn-ea"/>
              </a:rPr>
              <a:t>0000000089</a:t>
            </a:r>
            <a:endParaRPr lang="en-US" dirty="0" smtClean="0"/>
          </a:p>
          <a:p>
            <a:pPr>
              <a:lnSpc>
                <a:spcPct val="160000"/>
              </a:lnSpc>
            </a:pPr>
            <a:r>
              <a:rPr lang="zh-CN" altLang="en-US" dirty="0" smtClean="0">
                <a:sym typeface="+mn-ea"/>
              </a:rPr>
              <a:t>输出样例： </a:t>
            </a:r>
            <a:endParaRPr lang="zh-CN" altLang="en-US" dirty="0" smtClean="0"/>
          </a:p>
          <a:p>
            <a:pPr>
              <a:lnSpc>
                <a:spcPct val="160000"/>
              </a:lnSpc>
            </a:pPr>
            <a:r>
              <a:rPr lang="en-US" dirty="0" smtClean="0">
                <a:sym typeface="+mn-ea"/>
              </a:rPr>
              <a:t>4</a:t>
            </a:r>
            <a:endParaRPr lang="zh-CN" altLang="en-US" dirty="0" smtClean="0">
              <a:sym typeface="+mn-ea"/>
            </a:endParaRPr>
          </a:p>
        </p:txBody>
      </p:sp>
    </p:spTree>
  </p:cSld>
  <p:clrMapOvr>
    <a:masterClrMapping/>
  </p:clrMapOvr>
  <p:transition spd="slow">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2" descr="http://img4.imgtn.bdimg.com/it/u=1336651389,4116756818&amp;fm=214&amp;gp=0.jpg"/>
          <p:cNvSpPr>
            <a:spLocks noChangeAspect="1" noChangeArrowheads="1"/>
          </p:cNvSpPr>
          <p:nvPr/>
        </p:nvSpPr>
        <p:spPr bwMode="auto">
          <a:xfrm>
            <a:off x="1259681" y="-108347"/>
            <a:ext cx="228600" cy="228601"/>
          </a:xfrm>
          <a:prstGeom prst="rect">
            <a:avLst/>
          </a:prstGeom>
          <a:noFill/>
          <a:ln w="9525">
            <a:noFill/>
            <a:miter lim="800000"/>
          </a:ln>
        </p:spPr>
        <p:txBody>
          <a:bodyPr/>
          <a:lstStyle/>
          <a:p>
            <a:endParaRPr lang="zh-CN" altLang="en-US" sz="1350"/>
          </a:p>
        </p:txBody>
      </p:sp>
      <p:sp>
        <p:nvSpPr>
          <p:cNvPr id="5" name="标题 4"/>
          <p:cNvSpPr txBox="1">
            <a:spLocks noChangeArrowheads="1"/>
          </p:cNvSpPr>
          <p:nvPr/>
        </p:nvSpPr>
        <p:spPr bwMode="auto">
          <a:xfrm>
            <a:off x="251460" y="628650"/>
            <a:ext cx="4076700" cy="519113"/>
          </a:xfrm>
          <a:prstGeom prst="rect">
            <a:avLst/>
          </a:prstGeom>
          <a:noFill/>
          <a:ln w="9525">
            <a:noFill/>
            <a:miter lim="800000"/>
          </a:ln>
          <a:extLst>
            <a:ext uri="{909E8E84-426E-40DD-AFC4-6F175D3DCCD1}">
              <a14:hiddenFill xmlns:a14="http://schemas.microsoft.com/office/drawing/2010/main">
                <a:solidFill>
                  <a:srgbClr val="FFC000"/>
                </a:solidFill>
              </a14:hiddenFill>
            </a:ext>
          </a:extLst>
        </p:spPr>
        <p:txBody>
          <a:bodyPr anchor="ctr"/>
          <a:lstStyle/>
          <a:p>
            <a:pPr eaLnBrk="0" hangingPunct="0">
              <a:buFontTx/>
              <a:buNone/>
              <a:defRPr/>
            </a:pPr>
            <a:r>
              <a:rPr lang="zh-CN" altLang="en-US" b="1" kern="0" dirty="0" smtClean="0">
                <a:solidFill>
                  <a:srgbClr val="000000"/>
                </a:solidFill>
                <a:latin typeface="黑体" panose="02010609060101010101" charset="-122"/>
                <a:ea typeface="+mj-ea"/>
                <a:cs typeface="+mj-cs"/>
                <a:sym typeface="Arial" panose="020B0604020202020204" pitchFamily="34" charset="0"/>
              </a:rPr>
              <a:t> 【问题分析】</a:t>
            </a:r>
            <a:endParaRPr lang="zh-CN" altLang="en-US" b="1" kern="0" dirty="0" smtClean="0">
              <a:solidFill>
                <a:srgbClr val="000000"/>
              </a:solidFill>
              <a:latin typeface="黑体" panose="02010609060101010101" charset="-122"/>
              <a:ea typeface="+mj-ea"/>
              <a:cs typeface="+mj-cs"/>
              <a:sym typeface="Arial" panose="020B0604020202020204" pitchFamily="34" charset="0"/>
            </a:endParaRPr>
          </a:p>
        </p:txBody>
      </p:sp>
      <p:graphicFrame>
        <p:nvGraphicFramePr>
          <p:cNvPr id="6" name="表格 5"/>
          <p:cNvGraphicFramePr>
            <a:graphicFrameLocks noGrp="1"/>
          </p:cNvGraphicFramePr>
          <p:nvPr/>
        </p:nvGraphicFramePr>
        <p:xfrm>
          <a:off x="2303748" y="1004817"/>
          <a:ext cx="4165600" cy="1945640"/>
        </p:xfrm>
        <a:graphic>
          <a:graphicData uri="http://schemas.openxmlformats.org/drawingml/2006/table">
            <a:tbl>
              <a:tblPr firstRow="1" bandRow="1">
                <a:tableStyleId>{5940675A-B579-460E-94D1-54222C63F5DA}</a:tableStyleId>
              </a:tblPr>
              <a:tblGrid>
                <a:gridCol w="416560"/>
                <a:gridCol w="416560"/>
                <a:gridCol w="416560"/>
                <a:gridCol w="416560"/>
                <a:gridCol w="416560"/>
                <a:gridCol w="416560"/>
                <a:gridCol w="416560"/>
                <a:gridCol w="416560"/>
                <a:gridCol w="416560"/>
                <a:gridCol w="416560"/>
              </a:tblGrid>
              <a:tr h="486410">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2</a:t>
                      </a:r>
                      <a:endParaRPr lang="zh-CN" altLang="en-US" sz="2700" dirty="0"/>
                    </a:p>
                  </a:txBody>
                  <a:tcPr marL="68580" marR="68580" marT="34290" marB="34290"/>
                </a:tc>
                <a:tc>
                  <a:txBody>
                    <a:bodyPr/>
                    <a:lstStyle/>
                    <a:p>
                      <a:pPr algn="ctr"/>
                      <a:r>
                        <a:rPr lang="en-US" altLang="zh-CN" sz="2700" dirty="0" smtClean="0"/>
                        <a:t>3</a:t>
                      </a:r>
                      <a:endParaRPr lang="zh-CN" altLang="en-US" sz="2700" dirty="0"/>
                    </a:p>
                  </a:txBody>
                  <a:tcPr marL="68580" marR="68580" marT="34290" marB="34290"/>
                </a:tc>
                <a:tc>
                  <a:txBody>
                    <a:bodyPr/>
                    <a:lstStyle/>
                    <a:p>
                      <a:pPr algn="ctr"/>
                      <a:r>
                        <a:rPr lang="en-US" altLang="zh-CN" sz="2700" dirty="0" smtClean="0"/>
                        <a:t>4</a:t>
                      </a:r>
                      <a:endParaRPr lang="zh-CN" altLang="en-US" sz="2700" dirty="0"/>
                    </a:p>
                  </a:txBody>
                  <a:tcPr marL="68580" marR="68580" marT="34290" marB="34290"/>
                </a:tc>
                <a:tc>
                  <a:txBody>
                    <a:bodyPr/>
                    <a:lstStyle/>
                    <a:p>
                      <a:pPr algn="ctr"/>
                      <a:r>
                        <a:rPr lang="en-US" altLang="zh-CN" sz="2700" dirty="0" smtClean="0"/>
                        <a:t>5</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6</a:t>
                      </a:r>
                      <a:endParaRPr lang="zh-CN" altLang="en-US" sz="2700" dirty="0"/>
                    </a:p>
                  </a:txBody>
                  <a:tcPr marL="68580" marR="68580" marT="34290" marB="34290"/>
                </a:tc>
                <a:tc>
                  <a:txBody>
                    <a:bodyPr/>
                    <a:lstStyle/>
                    <a:p>
                      <a:pPr algn="ctr"/>
                      <a:r>
                        <a:rPr lang="en-US" altLang="zh-CN" sz="2700" dirty="0" smtClean="0"/>
                        <a:t>7</a:t>
                      </a:r>
                      <a:endParaRPr lang="zh-CN" altLang="en-US" sz="2700" dirty="0"/>
                    </a:p>
                  </a:txBody>
                  <a:tcPr marL="68580" marR="68580" marT="34290" marB="34290"/>
                </a:tc>
              </a:tr>
              <a:tr h="486410">
                <a:tc>
                  <a:txBody>
                    <a:bodyPr/>
                    <a:lstStyle/>
                    <a:p>
                      <a:pPr algn="ctr"/>
                      <a:r>
                        <a:rPr lang="en-US" altLang="zh-CN" sz="2700" dirty="0" smtClean="0"/>
                        <a:t>1</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3</a:t>
                      </a:r>
                      <a:endParaRPr lang="zh-CN" altLang="en-US" sz="2700" dirty="0"/>
                    </a:p>
                  </a:txBody>
                  <a:tcPr marL="68580" marR="68580" marT="34290" marB="34290"/>
                </a:tc>
                <a:tc>
                  <a:txBody>
                    <a:bodyPr/>
                    <a:lstStyle/>
                    <a:p>
                      <a:pPr algn="ctr"/>
                      <a:r>
                        <a:rPr lang="en-US" altLang="zh-CN" sz="2700" dirty="0" smtClean="0"/>
                        <a:t>4</a:t>
                      </a:r>
                      <a:endParaRPr lang="zh-CN" altLang="en-US" sz="2700" dirty="0"/>
                    </a:p>
                  </a:txBody>
                  <a:tcPr marL="68580" marR="68580" marT="34290" marB="34290"/>
                </a:tc>
                <a:tc>
                  <a:txBody>
                    <a:bodyPr/>
                    <a:lstStyle/>
                    <a:p>
                      <a:pPr algn="ctr"/>
                      <a:r>
                        <a:rPr lang="en-US" altLang="zh-CN" sz="2700" dirty="0" smtClean="0"/>
                        <a:t>5</a:t>
                      </a:r>
                      <a:endParaRPr lang="zh-CN" altLang="en-US" sz="2700" dirty="0"/>
                    </a:p>
                  </a:txBody>
                  <a:tcPr marL="68580" marR="68580" marT="34290" marB="34290"/>
                </a:tc>
                <a:tc>
                  <a:txBody>
                    <a:bodyPr/>
                    <a:lstStyle/>
                    <a:p>
                      <a:pPr algn="ctr"/>
                      <a:r>
                        <a:rPr lang="en-US" altLang="zh-CN" sz="2700" dirty="0" smtClean="0"/>
                        <a:t>6</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5</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r>
              <a:tr h="486410">
                <a:tc>
                  <a:txBody>
                    <a:bodyPr/>
                    <a:lstStyle/>
                    <a:p>
                      <a:pPr algn="ctr"/>
                      <a:r>
                        <a:rPr lang="en-US" altLang="zh-CN" sz="2700" dirty="0" smtClean="0"/>
                        <a:t>2</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4</a:t>
                      </a:r>
                      <a:endParaRPr lang="zh-CN" altLang="en-US" sz="2700" dirty="0"/>
                    </a:p>
                  </a:txBody>
                  <a:tcPr marL="68580" marR="68580" marT="34290" marB="34290"/>
                </a:tc>
                <a:tc>
                  <a:txBody>
                    <a:bodyPr/>
                    <a:lstStyle/>
                    <a:p>
                      <a:pPr algn="ctr"/>
                      <a:r>
                        <a:rPr lang="en-US" altLang="zh-CN" sz="2700" dirty="0" smtClean="0"/>
                        <a:t>5</a:t>
                      </a:r>
                      <a:endParaRPr lang="zh-CN" altLang="en-US" sz="2700" dirty="0"/>
                    </a:p>
                  </a:txBody>
                  <a:tcPr marL="68580" marR="68580" marT="34290" marB="34290"/>
                </a:tc>
                <a:tc>
                  <a:txBody>
                    <a:bodyPr/>
                    <a:lstStyle/>
                    <a:p>
                      <a:pPr algn="ctr"/>
                      <a:r>
                        <a:rPr lang="en-US" altLang="zh-CN" sz="2700" dirty="0" smtClean="0"/>
                        <a:t>6</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6</a:t>
                      </a:r>
                      <a:endParaRPr lang="zh-CN" altLang="en-US" sz="2700" dirty="0"/>
                    </a:p>
                  </a:txBody>
                  <a:tcPr marL="68580" marR="68580" marT="34290" marB="34290"/>
                </a:tc>
                <a:tc>
                  <a:txBody>
                    <a:bodyPr/>
                    <a:lstStyle/>
                    <a:p>
                      <a:pPr algn="ctr"/>
                      <a:r>
                        <a:rPr lang="en-US" altLang="zh-CN" sz="2700" dirty="0" smtClean="0"/>
                        <a:t>7</a:t>
                      </a:r>
                      <a:endParaRPr lang="zh-CN" altLang="en-US" sz="2700" dirty="0"/>
                    </a:p>
                  </a:txBody>
                  <a:tcPr marL="68580" marR="68580" marT="34290" marB="34290"/>
                </a:tc>
                <a:tc>
                  <a:txBody>
                    <a:bodyPr/>
                    <a:lstStyle/>
                    <a:p>
                      <a:pPr algn="ctr"/>
                      <a:r>
                        <a:rPr lang="en-US" altLang="zh-CN" sz="2700" dirty="0" smtClean="0"/>
                        <a:t>1</a:t>
                      </a:r>
                      <a:endParaRPr lang="zh-CN" altLang="en-US" sz="2700" dirty="0"/>
                    </a:p>
                  </a:txBody>
                  <a:tcPr marL="68580" marR="68580" marT="34290" marB="34290"/>
                </a:tc>
              </a:tr>
              <a:tr h="486410">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0</a:t>
                      </a:r>
                      <a:endParaRPr lang="zh-CN" altLang="en-US" sz="2700" dirty="0"/>
                    </a:p>
                  </a:txBody>
                  <a:tcPr marL="68580" marR="68580" marT="34290" marB="34290"/>
                </a:tc>
                <a:tc>
                  <a:txBody>
                    <a:bodyPr/>
                    <a:lstStyle/>
                    <a:p>
                      <a:pPr algn="ctr"/>
                      <a:r>
                        <a:rPr lang="en-US" altLang="zh-CN" sz="2700" dirty="0" smtClean="0"/>
                        <a:t>8</a:t>
                      </a:r>
                      <a:endParaRPr lang="zh-CN" altLang="en-US" sz="2700" dirty="0"/>
                    </a:p>
                  </a:txBody>
                  <a:tcPr marL="68580" marR="68580" marT="34290" marB="34290"/>
                </a:tc>
                <a:tc>
                  <a:txBody>
                    <a:bodyPr/>
                    <a:lstStyle/>
                    <a:p>
                      <a:pPr algn="ctr"/>
                      <a:r>
                        <a:rPr lang="en-US" altLang="zh-CN" sz="2700" dirty="0" smtClean="0"/>
                        <a:t>9</a:t>
                      </a:r>
                      <a:endParaRPr lang="zh-CN" altLang="en-US" sz="2700" dirty="0"/>
                    </a:p>
                  </a:txBody>
                  <a:tcPr marL="68580" marR="68580" marT="34290" marB="34290"/>
                </a:tc>
              </a:tr>
            </a:tbl>
          </a:graphicData>
        </a:graphic>
      </p:graphicFrame>
      <p:graphicFrame>
        <p:nvGraphicFramePr>
          <p:cNvPr id="8" name="表格 7"/>
          <p:cNvGraphicFramePr>
            <a:graphicFrameLocks noGrp="1"/>
          </p:cNvGraphicFramePr>
          <p:nvPr>
            <p:custDataLst>
              <p:tags r:id="rId1"/>
            </p:custDataLst>
          </p:nvPr>
        </p:nvGraphicFramePr>
        <p:xfrm>
          <a:off x="2447290" y="3326765"/>
          <a:ext cx="3933190" cy="1083945"/>
        </p:xfrm>
        <a:graphic>
          <a:graphicData uri="http://schemas.openxmlformats.org/drawingml/2006/table">
            <a:tbl>
              <a:tblPr firstRow="1" bandRow="1">
                <a:tableStyleId>{21E4AEA4-8DFA-4A89-87EB-49C32662AFE0}</a:tableStyleId>
              </a:tblPr>
              <a:tblGrid>
                <a:gridCol w="354965"/>
                <a:gridCol w="354965"/>
                <a:gridCol w="354965"/>
                <a:gridCol w="354330"/>
                <a:gridCol w="355600"/>
                <a:gridCol w="354330"/>
                <a:gridCol w="354965"/>
                <a:gridCol w="354965"/>
                <a:gridCol w="354965"/>
                <a:gridCol w="354965"/>
                <a:gridCol w="384175"/>
              </a:tblGrid>
              <a:tr h="369570">
                <a:tc>
                  <a:txBody>
                    <a:bodyPr/>
                    <a:lstStyle/>
                    <a:p>
                      <a:pPr algn="ctr"/>
                      <a:r>
                        <a:rPr lang="en-US" altLang="zh-CN" sz="1500" b="0" dirty="0" smtClean="0">
                          <a:solidFill>
                            <a:schemeClr val="tx1"/>
                          </a:solidFill>
                        </a:rPr>
                        <a:t>0</a:t>
                      </a:r>
                      <a:endParaRPr lang="zh-CN" altLang="en-US" sz="1500" b="0" dirty="0">
                        <a:solidFill>
                          <a:schemeClr val="tx1"/>
                        </a:solidFill>
                      </a:endParaRPr>
                    </a:p>
                  </a:txBody>
                  <a:tcPr marL="68580" marR="68580" marT="34290" marB="3429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algn="ctr"/>
                      <a:r>
                        <a:rPr lang="en-US" altLang="zh-CN" sz="1500" b="0" dirty="0" smtClean="0">
                          <a:solidFill>
                            <a:schemeClr val="tx1"/>
                          </a:solidFill>
                        </a:rPr>
                        <a:t>1</a:t>
                      </a:r>
                      <a:endParaRPr lang="zh-CN" altLang="en-US" sz="15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algn="ctr"/>
                      <a:r>
                        <a:rPr lang="en-US" altLang="zh-CN" sz="1500" b="0" dirty="0" smtClean="0">
                          <a:solidFill>
                            <a:schemeClr val="tx1"/>
                          </a:solidFill>
                        </a:rPr>
                        <a:t>2</a:t>
                      </a:r>
                      <a:endParaRPr lang="zh-CN" altLang="en-US" sz="15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algn="ctr"/>
                      <a:r>
                        <a:rPr lang="en-US" altLang="zh-CN" sz="1500" b="0" dirty="0" smtClean="0">
                          <a:solidFill>
                            <a:schemeClr val="tx1"/>
                          </a:solidFill>
                        </a:rPr>
                        <a:t>3</a:t>
                      </a:r>
                      <a:endParaRPr lang="zh-CN" altLang="en-US" sz="15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algn="ctr"/>
                      <a:r>
                        <a:rPr lang="en-US" altLang="zh-CN" sz="1500" b="0" dirty="0" smtClean="0">
                          <a:solidFill>
                            <a:schemeClr val="tx1"/>
                          </a:solidFill>
                        </a:rPr>
                        <a:t>4</a:t>
                      </a:r>
                      <a:endParaRPr lang="zh-CN" altLang="en-US" sz="15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algn="ctr"/>
                      <a:r>
                        <a:rPr lang="en-US" altLang="zh-CN" sz="1500" b="0" dirty="0" smtClean="0">
                          <a:solidFill>
                            <a:schemeClr val="tx1"/>
                          </a:solidFill>
                        </a:rPr>
                        <a:t>5</a:t>
                      </a:r>
                      <a:endParaRPr lang="zh-CN" altLang="en-US" sz="15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0" dirty="0" smtClean="0">
                          <a:solidFill>
                            <a:schemeClr val="tx1"/>
                          </a:solidFill>
                        </a:rPr>
                        <a:t>6</a:t>
                      </a:r>
                      <a:endParaRPr lang="zh-CN" altLang="en-US" sz="1500" b="0" dirty="0" smtClean="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0" dirty="0" smtClean="0">
                          <a:solidFill>
                            <a:schemeClr val="tx1"/>
                          </a:solidFill>
                        </a:rPr>
                        <a:t>7</a:t>
                      </a:r>
                      <a:endParaRPr lang="zh-CN" altLang="en-US" sz="1500" b="0" dirty="0" smtClean="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0" dirty="0" smtClean="0">
                          <a:solidFill>
                            <a:schemeClr val="tx1"/>
                          </a:solidFill>
                        </a:rPr>
                        <a:t>8</a:t>
                      </a:r>
                      <a:endParaRPr lang="zh-CN" altLang="en-US" sz="1500" b="0" dirty="0" smtClean="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0" dirty="0" smtClean="0">
                          <a:solidFill>
                            <a:schemeClr val="tx1"/>
                          </a:solidFill>
                        </a:rPr>
                        <a:t>9</a:t>
                      </a:r>
                      <a:endParaRPr lang="zh-CN" altLang="en-US" sz="1500" b="0" dirty="0" smtClean="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500" b="0" dirty="0" smtClean="0">
                          <a:solidFill>
                            <a:schemeClr val="tx1"/>
                          </a:solidFill>
                        </a:rPr>
                        <a:t>10</a:t>
                      </a:r>
                      <a:endParaRPr lang="zh-CN" altLang="en-US" sz="1500" b="0" dirty="0" smtClean="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8B2C0">
                        <a:alpha val="38824"/>
                      </a:srgbClr>
                    </a:solidFill>
                  </a:tcPr>
                </a:tc>
              </a:tr>
              <a:tr h="356235">
                <a:tc>
                  <a:txBody>
                    <a:bodyPr/>
                    <a:lstStyle/>
                    <a:p>
                      <a:pPr algn="ctr"/>
                      <a:endParaRPr lang="zh-CN" altLang="en-US" sz="1500" b="0" dirty="0"/>
                    </a:p>
                  </a:txBody>
                  <a:tcPr marL="68580" marR="68580" marT="34290" marB="3429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8140">
                <a:tc>
                  <a:txBody>
                    <a:bodyPr/>
                    <a:lstStyle/>
                    <a:p>
                      <a:pPr algn="ctr"/>
                      <a:endParaRPr lang="zh-CN" altLang="en-US" sz="1500" b="0" dirty="0"/>
                    </a:p>
                  </a:txBody>
                  <a:tcPr marL="68580" marR="68580" marT="34290" marB="34290">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500" b="0" dirty="0"/>
                    </a:p>
                  </a:txBody>
                  <a:tcPr marL="68580" marR="68580" marT="34290" marB="3429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6" name="TextBox 25"/>
          <p:cNvSpPr txBox="1"/>
          <p:nvPr/>
        </p:nvSpPr>
        <p:spPr>
          <a:xfrm>
            <a:off x="2501264" y="3759123"/>
            <a:ext cx="270030" cy="645160"/>
          </a:xfrm>
          <a:prstGeom prst="rect">
            <a:avLst/>
          </a:prstGeom>
          <a:noFill/>
        </p:spPr>
        <p:txBody>
          <a:bodyPr wrap="square" rtlCol="0">
            <a:spAutoFit/>
          </a:bodyPr>
          <a:lstStyle/>
          <a:p>
            <a:r>
              <a:rPr lang="en-US" altLang="zh-CN" dirty="0" smtClean="0"/>
              <a:t>0</a:t>
            </a:r>
            <a:endParaRPr lang="en-US" altLang="zh-CN" dirty="0" smtClean="0"/>
          </a:p>
          <a:p>
            <a:r>
              <a:rPr lang="en-US" altLang="zh-CN" dirty="0" smtClean="0"/>
              <a:t>1</a:t>
            </a:r>
            <a:endParaRPr lang="zh-CN" altLang="en-US" dirty="0"/>
          </a:p>
        </p:txBody>
      </p:sp>
      <p:sp>
        <p:nvSpPr>
          <p:cNvPr id="27" name="TextBox 26"/>
          <p:cNvSpPr txBox="1"/>
          <p:nvPr/>
        </p:nvSpPr>
        <p:spPr>
          <a:xfrm>
            <a:off x="2844858" y="3759123"/>
            <a:ext cx="270030" cy="645160"/>
          </a:xfrm>
          <a:prstGeom prst="rect">
            <a:avLst/>
          </a:prstGeom>
          <a:noFill/>
        </p:spPr>
        <p:txBody>
          <a:bodyPr wrap="square" rtlCol="0">
            <a:spAutoFit/>
          </a:bodyPr>
          <a:lstStyle/>
          <a:p>
            <a:r>
              <a:rPr lang="en-US" altLang="zh-CN" dirty="0" smtClean="0"/>
              <a:t>0</a:t>
            </a:r>
            <a:endParaRPr lang="en-US" altLang="zh-CN" dirty="0" smtClean="0"/>
          </a:p>
          <a:p>
            <a:r>
              <a:rPr lang="en-US" altLang="zh-CN" dirty="0" smtClean="0"/>
              <a:t>2</a:t>
            </a:r>
            <a:endParaRPr lang="zh-CN" altLang="en-US" dirty="0"/>
          </a:p>
        </p:txBody>
      </p:sp>
      <p:pic>
        <p:nvPicPr>
          <p:cNvPr id="28" name="图片 27" descr="timg.jpg"/>
          <p:cNvPicPr>
            <a:picLocks noChangeAspect="1"/>
          </p:cNvPicPr>
          <p:nvPr/>
        </p:nvPicPr>
        <p:blipFill>
          <a:blip r:embed="rId2"/>
          <a:stretch>
            <a:fillRect/>
          </a:stretch>
        </p:blipFill>
        <p:spPr>
          <a:xfrm>
            <a:off x="2794431" y="1004817"/>
            <a:ext cx="319407" cy="486054"/>
          </a:xfrm>
          <a:prstGeom prst="rect">
            <a:avLst/>
          </a:prstGeom>
        </p:spPr>
      </p:pic>
      <p:sp>
        <p:nvSpPr>
          <p:cNvPr id="31" name="TextBox 30"/>
          <p:cNvSpPr txBox="1"/>
          <p:nvPr/>
        </p:nvSpPr>
        <p:spPr>
          <a:xfrm>
            <a:off x="3203342" y="3759123"/>
            <a:ext cx="270030" cy="645160"/>
          </a:xfrm>
          <a:prstGeom prst="rect">
            <a:avLst/>
          </a:prstGeom>
          <a:noFill/>
        </p:spPr>
        <p:txBody>
          <a:bodyPr wrap="square" rtlCol="0">
            <a:spAutoFit/>
          </a:bodyPr>
          <a:lstStyle/>
          <a:p>
            <a:r>
              <a:rPr lang="en-US" altLang="zh-CN" dirty="0" smtClean="0"/>
              <a:t>0</a:t>
            </a:r>
            <a:endParaRPr lang="en-US" altLang="zh-CN" dirty="0" smtClean="0"/>
          </a:p>
          <a:p>
            <a:r>
              <a:rPr lang="en-US" altLang="zh-CN" dirty="0" smtClean="0"/>
              <a:t>3</a:t>
            </a:r>
            <a:endParaRPr lang="zh-CN" altLang="en-US" dirty="0"/>
          </a:p>
        </p:txBody>
      </p:sp>
      <p:sp>
        <p:nvSpPr>
          <p:cNvPr id="33" name="TextBox 32"/>
          <p:cNvSpPr txBox="1"/>
          <p:nvPr/>
        </p:nvSpPr>
        <p:spPr>
          <a:xfrm>
            <a:off x="3527378" y="3759123"/>
            <a:ext cx="270030" cy="645160"/>
          </a:xfrm>
          <a:prstGeom prst="rect">
            <a:avLst/>
          </a:prstGeom>
          <a:noFill/>
        </p:spPr>
        <p:txBody>
          <a:bodyPr wrap="square" rtlCol="0">
            <a:spAutoFit/>
          </a:bodyPr>
          <a:lstStyle/>
          <a:p>
            <a:r>
              <a:rPr lang="en-US" altLang="zh-CN" dirty="0" smtClean="0"/>
              <a:t>1</a:t>
            </a:r>
            <a:endParaRPr lang="en-US" altLang="zh-CN" dirty="0" smtClean="0"/>
          </a:p>
          <a:p>
            <a:r>
              <a:rPr lang="en-US" altLang="zh-CN" dirty="0" smtClean="0"/>
              <a:t>2</a:t>
            </a:r>
            <a:endParaRPr lang="zh-CN" altLang="en-US" dirty="0"/>
          </a:p>
        </p:txBody>
      </p:sp>
      <p:sp>
        <p:nvSpPr>
          <p:cNvPr id="35" name="TextBox 34"/>
          <p:cNvSpPr txBox="1"/>
          <p:nvPr/>
        </p:nvSpPr>
        <p:spPr>
          <a:xfrm>
            <a:off x="3867692" y="3759123"/>
            <a:ext cx="270030" cy="645160"/>
          </a:xfrm>
          <a:prstGeom prst="rect">
            <a:avLst/>
          </a:prstGeom>
          <a:noFill/>
        </p:spPr>
        <p:txBody>
          <a:bodyPr wrap="square" rtlCol="0">
            <a:spAutoFit/>
          </a:bodyPr>
          <a:lstStyle/>
          <a:p>
            <a:r>
              <a:rPr lang="en-US" altLang="zh-CN" dirty="0" smtClean="0"/>
              <a:t>0</a:t>
            </a:r>
            <a:endParaRPr lang="en-US" altLang="zh-CN" dirty="0" smtClean="0"/>
          </a:p>
          <a:p>
            <a:r>
              <a:rPr lang="en-US" altLang="zh-CN" dirty="0" smtClean="0"/>
              <a:t>4</a:t>
            </a:r>
            <a:endParaRPr lang="zh-CN" altLang="en-US" dirty="0"/>
          </a:p>
        </p:txBody>
      </p:sp>
      <p:sp>
        <p:nvSpPr>
          <p:cNvPr id="37" name="TextBox 36"/>
          <p:cNvSpPr txBox="1"/>
          <p:nvPr/>
        </p:nvSpPr>
        <p:spPr>
          <a:xfrm>
            <a:off x="4229456" y="3759123"/>
            <a:ext cx="270030" cy="645160"/>
          </a:xfrm>
          <a:prstGeom prst="rect">
            <a:avLst/>
          </a:prstGeom>
          <a:noFill/>
        </p:spPr>
        <p:txBody>
          <a:bodyPr wrap="square" rtlCol="0">
            <a:spAutoFit/>
          </a:bodyPr>
          <a:lstStyle/>
          <a:p>
            <a:r>
              <a:rPr lang="en-US" altLang="zh-CN" dirty="0" smtClean="0"/>
              <a:t>1</a:t>
            </a:r>
            <a:endParaRPr lang="en-US" altLang="zh-CN" dirty="0" smtClean="0"/>
          </a:p>
          <a:p>
            <a:r>
              <a:rPr lang="en-US" altLang="zh-CN" dirty="0" smtClean="0"/>
              <a:t>3</a:t>
            </a:r>
            <a:endParaRPr lang="zh-CN" altLang="en-US" dirty="0"/>
          </a:p>
        </p:txBody>
      </p:sp>
      <p:sp>
        <p:nvSpPr>
          <p:cNvPr id="39" name="TextBox 38"/>
          <p:cNvSpPr txBox="1"/>
          <p:nvPr/>
        </p:nvSpPr>
        <p:spPr>
          <a:xfrm>
            <a:off x="4570924" y="3759123"/>
            <a:ext cx="270030" cy="645160"/>
          </a:xfrm>
          <a:prstGeom prst="rect">
            <a:avLst/>
          </a:prstGeom>
          <a:noFill/>
        </p:spPr>
        <p:txBody>
          <a:bodyPr wrap="square" rtlCol="0">
            <a:spAutoFit/>
          </a:bodyPr>
          <a:lstStyle/>
          <a:p>
            <a:r>
              <a:rPr lang="en-US" altLang="zh-CN" dirty="0" smtClean="0"/>
              <a:t>2</a:t>
            </a:r>
            <a:endParaRPr lang="en-US" altLang="zh-CN" dirty="0" smtClean="0"/>
          </a:p>
          <a:p>
            <a:r>
              <a:rPr lang="en-US" altLang="zh-CN" dirty="0" smtClean="0"/>
              <a:t>2</a:t>
            </a:r>
            <a:endParaRPr lang="zh-CN" altLang="en-US" dirty="0"/>
          </a:p>
        </p:txBody>
      </p:sp>
      <p:sp>
        <p:nvSpPr>
          <p:cNvPr id="41" name="TextBox 40"/>
          <p:cNvSpPr txBox="1"/>
          <p:nvPr/>
        </p:nvSpPr>
        <p:spPr>
          <a:xfrm>
            <a:off x="4931534" y="3759123"/>
            <a:ext cx="270030" cy="645160"/>
          </a:xfrm>
          <a:prstGeom prst="rect">
            <a:avLst/>
          </a:prstGeom>
          <a:noFill/>
        </p:spPr>
        <p:txBody>
          <a:bodyPr wrap="square" rtlCol="0">
            <a:spAutoFit/>
          </a:bodyPr>
          <a:lstStyle/>
          <a:p>
            <a:r>
              <a:rPr lang="en-US" altLang="zh-CN" dirty="0" smtClean="0"/>
              <a:t>1</a:t>
            </a:r>
            <a:endParaRPr lang="en-US" altLang="zh-CN" dirty="0" smtClean="0"/>
          </a:p>
          <a:p>
            <a:r>
              <a:rPr lang="en-US" altLang="zh-CN" dirty="0" smtClean="0"/>
              <a:t>4</a:t>
            </a:r>
            <a:endParaRPr lang="zh-CN" altLang="en-US" dirty="0"/>
          </a:p>
        </p:txBody>
      </p:sp>
      <p:sp>
        <p:nvSpPr>
          <p:cNvPr id="43" name="TextBox 42"/>
          <p:cNvSpPr txBox="1"/>
          <p:nvPr/>
        </p:nvSpPr>
        <p:spPr>
          <a:xfrm>
            <a:off x="5309576" y="3759123"/>
            <a:ext cx="270030" cy="645160"/>
          </a:xfrm>
          <a:prstGeom prst="rect">
            <a:avLst/>
          </a:prstGeom>
          <a:noFill/>
        </p:spPr>
        <p:txBody>
          <a:bodyPr wrap="square" rtlCol="0">
            <a:spAutoFit/>
          </a:bodyPr>
          <a:lstStyle/>
          <a:p>
            <a:r>
              <a:rPr lang="en-US" altLang="zh-CN" dirty="0" smtClean="0"/>
              <a:t>23</a:t>
            </a:r>
            <a:endParaRPr lang="zh-CN" altLang="en-US" dirty="0"/>
          </a:p>
        </p:txBody>
      </p:sp>
      <p:pic>
        <p:nvPicPr>
          <p:cNvPr id="45" name="图片 44" descr="timg.jpg"/>
          <p:cNvPicPr>
            <a:picLocks noChangeAspect="1"/>
          </p:cNvPicPr>
          <p:nvPr/>
        </p:nvPicPr>
        <p:blipFill>
          <a:blip r:embed="rId2"/>
          <a:stretch>
            <a:fillRect/>
          </a:stretch>
        </p:blipFill>
        <p:spPr>
          <a:xfrm>
            <a:off x="3167844" y="1004817"/>
            <a:ext cx="319407" cy="486054"/>
          </a:xfrm>
          <a:prstGeom prst="rect">
            <a:avLst/>
          </a:prstGeom>
        </p:spPr>
      </p:pic>
      <p:pic>
        <p:nvPicPr>
          <p:cNvPr id="46" name="图片 45" descr="timg.jpg"/>
          <p:cNvPicPr>
            <a:picLocks noChangeAspect="1"/>
          </p:cNvPicPr>
          <p:nvPr/>
        </p:nvPicPr>
        <p:blipFill>
          <a:blip r:embed="rId2"/>
          <a:stretch>
            <a:fillRect/>
          </a:stretch>
        </p:blipFill>
        <p:spPr>
          <a:xfrm>
            <a:off x="3599892" y="1004817"/>
            <a:ext cx="319407" cy="486054"/>
          </a:xfrm>
          <a:prstGeom prst="rect">
            <a:avLst/>
          </a:prstGeom>
        </p:spPr>
      </p:pic>
      <p:pic>
        <p:nvPicPr>
          <p:cNvPr id="47" name="图片 46" descr="timg.jpg"/>
          <p:cNvPicPr>
            <a:picLocks noChangeAspect="1"/>
          </p:cNvPicPr>
          <p:nvPr/>
        </p:nvPicPr>
        <p:blipFill>
          <a:blip r:embed="rId2"/>
          <a:stretch>
            <a:fillRect/>
          </a:stretch>
        </p:blipFill>
        <p:spPr>
          <a:xfrm>
            <a:off x="3167844" y="1490871"/>
            <a:ext cx="319407" cy="486054"/>
          </a:xfrm>
          <a:prstGeom prst="rect">
            <a:avLst/>
          </a:prstGeom>
        </p:spPr>
      </p:pic>
      <p:pic>
        <p:nvPicPr>
          <p:cNvPr id="48" name="图片 47" descr="timg.jpg"/>
          <p:cNvPicPr>
            <a:picLocks noChangeAspect="1"/>
          </p:cNvPicPr>
          <p:nvPr/>
        </p:nvPicPr>
        <p:blipFill>
          <a:blip r:embed="rId2"/>
          <a:stretch>
            <a:fillRect/>
          </a:stretch>
        </p:blipFill>
        <p:spPr>
          <a:xfrm>
            <a:off x="4031940" y="1004817"/>
            <a:ext cx="319407" cy="486054"/>
          </a:xfrm>
          <a:prstGeom prst="rect">
            <a:avLst/>
          </a:prstGeom>
        </p:spPr>
      </p:pic>
      <p:pic>
        <p:nvPicPr>
          <p:cNvPr id="49" name="图片 48" descr="timg.jpg"/>
          <p:cNvPicPr>
            <a:picLocks noChangeAspect="1"/>
          </p:cNvPicPr>
          <p:nvPr/>
        </p:nvPicPr>
        <p:blipFill>
          <a:blip r:embed="rId2"/>
          <a:stretch>
            <a:fillRect/>
          </a:stretch>
        </p:blipFill>
        <p:spPr>
          <a:xfrm>
            <a:off x="3599892" y="1490871"/>
            <a:ext cx="319407" cy="486054"/>
          </a:xfrm>
          <a:prstGeom prst="rect">
            <a:avLst/>
          </a:prstGeom>
        </p:spPr>
      </p:pic>
      <p:pic>
        <p:nvPicPr>
          <p:cNvPr id="50" name="图片 49" descr="timg.jpg"/>
          <p:cNvPicPr>
            <a:picLocks noChangeAspect="1"/>
          </p:cNvPicPr>
          <p:nvPr/>
        </p:nvPicPr>
        <p:blipFill>
          <a:blip r:embed="rId2"/>
          <a:stretch>
            <a:fillRect/>
          </a:stretch>
        </p:blipFill>
        <p:spPr>
          <a:xfrm>
            <a:off x="3167844" y="1976925"/>
            <a:ext cx="319407" cy="486054"/>
          </a:xfrm>
          <a:prstGeom prst="rect">
            <a:avLst/>
          </a:prstGeom>
        </p:spPr>
      </p:pic>
      <p:pic>
        <p:nvPicPr>
          <p:cNvPr id="51" name="图片 50" descr="timg.jpg"/>
          <p:cNvPicPr>
            <a:picLocks noChangeAspect="1"/>
          </p:cNvPicPr>
          <p:nvPr/>
        </p:nvPicPr>
        <p:blipFill>
          <a:blip r:embed="rId2"/>
          <a:stretch>
            <a:fillRect/>
          </a:stretch>
        </p:blipFill>
        <p:spPr>
          <a:xfrm>
            <a:off x="4031940" y="1490871"/>
            <a:ext cx="319407" cy="486054"/>
          </a:xfrm>
          <a:prstGeom prst="rect">
            <a:avLst/>
          </a:prstGeom>
        </p:spPr>
      </p:pic>
      <p:pic>
        <p:nvPicPr>
          <p:cNvPr id="52" name="图片 51" descr="timg.jpg"/>
          <p:cNvPicPr>
            <a:picLocks noChangeAspect="1"/>
          </p:cNvPicPr>
          <p:nvPr/>
        </p:nvPicPr>
        <p:blipFill>
          <a:blip r:embed="rId2"/>
          <a:stretch>
            <a:fillRect/>
          </a:stretch>
        </p:blipFill>
        <p:spPr>
          <a:xfrm>
            <a:off x="3599892" y="1976925"/>
            <a:ext cx="319407" cy="486054"/>
          </a:xfrm>
          <a:prstGeom prst="rect">
            <a:avLst/>
          </a:prstGeom>
        </p:spPr>
      </p:pic>
      <p:sp>
        <p:nvSpPr>
          <p:cNvPr id="53" name="TextBox 52"/>
          <p:cNvSpPr txBox="1"/>
          <p:nvPr/>
        </p:nvSpPr>
        <p:spPr>
          <a:xfrm>
            <a:off x="5687618" y="3759123"/>
            <a:ext cx="270030" cy="645160"/>
          </a:xfrm>
          <a:prstGeom prst="rect">
            <a:avLst/>
          </a:prstGeom>
          <a:noFill/>
        </p:spPr>
        <p:txBody>
          <a:bodyPr wrap="square" rtlCol="0">
            <a:spAutoFit/>
          </a:bodyPr>
          <a:lstStyle/>
          <a:p>
            <a:r>
              <a:rPr lang="en-US" altLang="zh-CN" dirty="0" smtClean="0"/>
              <a:t>1</a:t>
            </a:r>
            <a:endParaRPr lang="en-US" altLang="zh-CN" dirty="0" smtClean="0"/>
          </a:p>
          <a:p>
            <a:r>
              <a:rPr lang="en-US" altLang="zh-CN" dirty="0" smtClean="0"/>
              <a:t>5</a:t>
            </a:r>
            <a:endParaRPr lang="zh-CN" altLang="en-US" dirty="0"/>
          </a:p>
        </p:txBody>
      </p:sp>
      <p:pic>
        <p:nvPicPr>
          <p:cNvPr id="54" name="图片 53" descr="timg.jpg"/>
          <p:cNvPicPr>
            <a:picLocks noChangeAspect="1"/>
          </p:cNvPicPr>
          <p:nvPr/>
        </p:nvPicPr>
        <p:blipFill>
          <a:blip r:embed="rId2"/>
          <a:stretch>
            <a:fillRect/>
          </a:stretch>
        </p:blipFill>
        <p:spPr>
          <a:xfrm>
            <a:off x="4409982" y="1490871"/>
            <a:ext cx="319407" cy="486054"/>
          </a:xfrm>
          <a:prstGeom prst="rect">
            <a:avLst/>
          </a:prstGeom>
        </p:spPr>
      </p:pic>
      <p:sp>
        <p:nvSpPr>
          <p:cNvPr id="55" name="TextBox 54"/>
          <p:cNvSpPr txBox="1"/>
          <p:nvPr/>
        </p:nvSpPr>
        <p:spPr>
          <a:xfrm>
            <a:off x="6011654" y="3759123"/>
            <a:ext cx="270030" cy="645160"/>
          </a:xfrm>
          <a:prstGeom prst="rect">
            <a:avLst/>
          </a:prstGeom>
          <a:noFill/>
        </p:spPr>
        <p:txBody>
          <a:bodyPr wrap="square" rtlCol="0">
            <a:spAutoFit/>
          </a:bodyPr>
          <a:lstStyle/>
          <a:p>
            <a:r>
              <a:rPr lang="en-US" altLang="zh-CN" dirty="0" smtClean="0"/>
              <a:t>2</a:t>
            </a:r>
            <a:endParaRPr lang="en-US" altLang="zh-CN" dirty="0" smtClean="0"/>
          </a:p>
          <a:p>
            <a:r>
              <a:rPr lang="en-US" altLang="zh-CN" dirty="0" smtClean="0"/>
              <a:t>4</a:t>
            </a:r>
            <a:endParaRPr lang="zh-CN" altLang="en-US" dirty="0"/>
          </a:p>
        </p:txBody>
      </p:sp>
      <p:pic>
        <p:nvPicPr>
          <p:cNvPr id="56" name="图片 55" descr="timg.jpg"/>
          <p:cNvPicPr>
            <a:picLocks noChangeAspect="1"/>
          </p:cNvPicPr>
          <p:nvPr/>
        </p:nvPicPr>
        <p:blipFill>
          <a:blip r:embed="rId2"/>
          <a:stretch>
            <a:fillRect/>
          </a:stretch>
        </p:blipFill>
        <p:spPr>
          <a:xfrm>
            <a:off x="4031940" y="1976925"/>
            <a:ext cx="319407" cy="486054"/>
          </a:xfrm>
          <a:prstGeom prst="rect">
            <a:avLst/>
          </a:prstGeom>
        </p:spPr>
      </p:pic>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linds(horizontal)">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blinds(horizontal)">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blinds(horizontal)">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blinds(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blinds(horizontal)">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linds(horizontal)">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blinds(horizontal)">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blinds(horizontal)">
                                      <p:cBhvr>
                                        <p:cTn id="97" dur="500"/>
                                        <p:tgtEl>
                                          <p:spTgt spid="5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blinds(horizontal)">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blinds(horizontal)">
                                      <p:cBhvr>
                                        <p:cTn id="107" dur="500"/>
                                        <p:tgtEl>
                                          <p:spTgt spid="5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blinds(horizontal)">
                                      <p:cBhvr>
                                        <p:cTn id="1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p:bldP spid="33" grpId="0"/>
      <p:bldP spid="35" grpId="0"/>
      <p:bldP spid="37" grpId="0"/>
      <p:bldP spid="39" grpId="0"/>
      <p:bldP spid="41" grpId="0"/>
      <p:bldP spid="43" grpId="0"/>
      <p:bldP spid="53"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a:spLocks noChangeArrowheads="1"/>
          </p:cNvSpPr>
          <p:nvPr>
            <p:custDataLst>
              <p:tags r:id="rId1"/>
            </p:custDataLst>
          </p:nvPr>
        </p:nvSpPr>
        <p:spPr bwMode="auto">
          <a:xfrm>
            <a:off x="899160" y="927735"/>
            <a:ext cx="4076700" cy="519113"/>
          </a:xfrm>
          <a:prstGeom prst="rect">
            <a:avLst/>
          </a:prstGeom>
          <a:noFill/>
          <a:ln w="9525">
            <a:noFill/>
            <a:miter lim="800000"/>
          </a:ln>
          <a:extLst>
            <a:ext uri="{909E8E84-426E-40DD-AFC4-6F175D3DCCD1}">
              <a14:hiddenFill xmlns:a14="http://schemas.microsoft.com/office/drawing/2010/main">
                <a:solidFill>
                  <a:srgbClr val="FFC000"/>
                </a:solidFill>
              </a14:hiddenFill>
            </a:ext>
          </a:extLst>
        </p:spPr>
        <p:txBody>
          <a:bodyPr anchor="ctr"/>
          <a:p>
            <a:pPr eaLnBrk="0" hangingPunct="0">
              <a:buFontTx/>
              <a:buNone/>
              <a:defRPr/>
            </a:pPr>
            <a:r>
              <a:rPr lang="en-US" altLang="zh-CN" sz="3200" b="1" kern="0" dirty="0">
                <a:solidFill>
                  <a:srgbClr val="FF0000"/>
                </a:solidFill>
                <a:latin typeface="黑体" panose="02010609060101010101" charset="-122"/>
                <a:ea typeface="+mj-ea"/>
                <a:cs typeface="+mj-cs"/>
                <a:sym typeface="Arial" panose="020B0604020202020204" pitchFamily="34" charset="0"/>
              </a:rPr>
              <a:t> </a:t>
            </a:r>
            <a:r>
              <a:rPr lang="zh-CN" altLang="en-US" sz="3200" b="1" kern="0" dirty="0">
                <a:solidFill>
                  <a:srgbClr val="FF0000"/>
                </a:solidFill>
                <a:latin typeface="黑体" panose="02010609060101010101" charset="-122"/>
                <a:ea typeface="+mj-ea"/>
                <a:cs typeface="+mj-cs"/>
                <a:sym typeface="Arial" panose="020B0604020202020204" pitchFamily="34" charset="0"/>
              </a:rPr>
              <a:t>思 考：</a:t>
            </a:r>
            <a:endParaRPr lang="zh-CN" altLang="en-US" sz="3200" b="1" kern="0" dirty="0">
              <a:solidFill>
                <a:srgbClr val="FF0000"/>
              </a:solidFill>
              <a:latin typeface="黑体" panose="02010609060101010101" charset="-122"/>
              <a:ea typeface="+mj-ea"/>
              <a:cs typeface="+mj-cs"/>
              <a:sym typeface="Arial" panose="020B0604020202020204" pitchFamily="34" charset="0"/>
            </a:endParaRPr>
          </a:p>
        </p:txBody>
      </p:sp>
      <p:sp>
        <p:nvSpPr>
          <p:cNvPr id="32770" name="内容占位符 2"/>
          <p:cNvSpPr txBox="1">
            <a:spLocks noChangeArrowheads="1"/>
          </p:cNvSpPr>
          <p:nvPr>
            <p:custDataLst>
              <p:tags r:id="rId2"/>
            </p:custDataLst>
          </p:nvPr>
        </p:nvSpPr>
        <p:spPr bwMode="auto">
          <a:xfrm>
            <a:off x="1385888" y="1578857"/>
            <a:ext cx="6318647" cy="917972"/>
          </a:xfrm>
          <a:prstGeom prst="rect">
            <a:avLst/>
          </a:prstGeom>
          <a:noFill/>
          <a:ln w="9525">
            <a:noFill/>
            <a:miter lim="800000"/>
          </a:ln>
        </p:spPr>
        <p:txBody>
          <a:bodyPr/>
          <a:p>
            <a:pPr>
              <a:lnSpc>
                <a:spcPct val="150000"/>
              </a:lnSpc>
            </a:pPr>
            <a:r>
              <a:rPr lang="zh-CN" altLang="en-US" sz="2700" dirty="0" smtClean="0"/>
              <a:t>   </a:t>
            </a:r>
            <a:r>
              <a:rPr lang="zh-CN" altLang="en-US" sz="2700" dirty="0" smtClean="0">
                <a:sym typeface="+mn-ea"/>
              </a:rPr>
              <a:t>如何再找出其中面积最大的细胞？</a:t>
            </a:r>
            <a:endParaRPr lang="zh-CN" altLang="en-US" sz="2700" dirty="0"/>
          </a:p>
          <a:p>
            <a:pPr>
              <a:lnSpc>
                <a:spcPct val="150000"/>
              </a:lnSpc>
              <a:buFont typeface="Arial" panose="020B0604020202020204" pitchFamily="34" charset="0"/>
              <a:buChar char="•"/>
            </a:pPr>
            <a:endParaRPr lang="en-US" altLang="zh-CN" sz="2700" b="1" dirty="0">
              <a:solidFill>
                <a:srgbClr val="000000"/>
              </a:solidFill>
            </a:endParaRPr>
          </a:p>
          <a:p>
            <a:pPr indent="0">
              <a:lnSpc>
                <a:spcPct val="150000"/>
              </a:lnSpc>
              <a:buFont typeface="Arial" panose="020B0604020202020204" pitchFamily="34" charset="0"/>
              <a:buNone/>
            </a:pPr>
            <a:endParaRPr lang="en-US" altLang="zh-CN" sz="2700" b="1" dirty="0">
              <a:solidFill>
                <a:srgbClr val="000000"/>
              </a:solidFill>
            </a:endParaRPr>
          </a:p>
          <a:p>
            <a:pPr>
              <a:lnSpc>
                <a:spcPct val="150000"/>
              </a:lnSpc>
            </a:pPr>
            <a:endParaRPr lang="zh-CN" altLang="en-US" sz="2700" b="1" dirty="0">
              <a:solidFill>
                <a:srgbClr val="000000"/>
              </a:solidFill>
            </a:endParaRPr>
          </a:p>
          <a:p>
            <a:pPr>
              <a:lnSpc>
                <a:spcPct val="150000"/>
              </a:lnSpc>
            </a:pPr>
            <a:endParaRPr lang="en-US" altLang="zh-CN" sz="2700" b="1" dirty="0">
              <a:solidFill>
                <a:srgbClr val="000000"/>
              </a:solidFill>
            </a:endParaRPr>
          </a:p>
          <a:p>
            <a:pPr>
              <a:lnSpc>
                <a:spcPct val="150000"/>
              </a:lnSpc>
            </a:pPr>
            <a:endParaRPr lang="zh-CN" altLang="en-US" sz="2700" b="1" dirty="0">
              <a:solidFill>
                <a:srgbClr val="000000"/>
              </a:solidFill>
            </a:endParaRPr>
          </a:p>
        </p:txBody>
      </p:sp>
    </p:spTree>
  </p:cSld>
  <p:clrMapOvr>
    <a:masterClrMapping/>
  </p:clrMapOvr>
  <p:transition spd="slow">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850" y="195580"/>
            <a:ext cx="8401685" cy="4752340"/>
          </a:xfrm>
          <a:prstGeom prst="rect">
            <a:avLst/>
          </a:prstGeom>
          <a:noFill/>
          <a:ln>
            <a:solidFill>
              <a:srgbClr val="009E47"/>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宽度优先搜索</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190" y="2403475"/>
            <a:ext cx="3082290"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291" y="3336005"/>
              <a:ext cx="3163164"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深度优先搜索</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297216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8" y="4221882"/>
              <a:ext cx="2736305"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搜索及其应用</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圆角矩形 47"/>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9" name="组合 48"/>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5848"/>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课堂小结</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475929" y="555043"/>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5" name="矩形 44"/>
          <p:cNvSpPr/>
          <p:nvPr/>
        </p:nvSpPr>
        <p:spPr>
          <a:xfrm rot="18965314">
            <a:off x="1262380" y="3075940"/>
            <a:ext cx="1301750" cy="1125855"/>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 name="矩形 3"/>
          <p:cNvSpPr/>
          <p:nvPr/>
        </p:nvSpPr>
        <p:spPr>
          <a:xfrm rot="18879245">
            <a:off x="1728062" y="1883502"/>
            <a:ext cx="946692" cy="93634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p>
        </p:txBody>
      </p:sp>
      <p:grpSp>
        <p:nvGrpSpPr>
          <p:cNvPr id="6" name="组合 5"/>
          <p:cNvGrpSpPr/>
          <p:nvPr/>
        </p:nvGrpSpPr>
        <p:grpSpPr>
          <a:xfrm>
            <a:off x="254000" y="1878330"/>
            <a:ext cx="2932430" cy="2414270"/>
            <a:chOff x="445199" y="963270"/>
            <a:chExt cx="5403652" cy="4508293"/>
          </a:xfrm>
        </p:grpSpPr>
        <p:sp>
          <p:nvSpPr>
            <p:cNvPr id="5" name="矩形 4"/>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7" name="矩形 6"/>
            <p:cNvSpPr/>
            <p:nvPr/>
          </p:nvSpPr>
          <p:spPr>
            <a:xfrm rot="18965314">
              <a:off x="2303363" y="3199630"/>
              <a:ext cx="2398763" cy="2102368"/>
            </a:xfrm>
            <a:prstGeom prst="rect">
              <a:avLst/>
            </a:prstGeom>
            <a:blipFill rotWithShape="1">
              <a:blip r:embed="rId1"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8" name="矩形 7"/>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9" name="矩形 8"/>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 name="矩形 9"/>
            <p:cNvSpPr/>
            <p:nvPr/>
          </p:nvSpPr>
          <p:spPr>
            <a:xfrm rot="18879245">
              <a:off x="3149825" y="984459"/>
              <a:ext cx="1767807" cy="1725428"/>
            </a:xfrm>
            <a:prstGeom prst="rect">
              <a:avLst/>
            </a:prstGeom>
            <a:blipFill rotWithShape="1">
              <a:blip r:embed="rId2"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p>
          </p:txBody>
        </p:sp>
        <p:sp>
          <p:nvSpPr>
            <p:cNvPr id="11" name="矩形 10"/>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49"/>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6"/>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1000"/>
                                        <p:tgtEl>
                                          <p:spTgt spid="40"/>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40"/>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48"/>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childTnLst>
                          </p:cTn>
                        </p:par>
                        <p:par>
                          <p:cTn id="52" fill="hold">
                            <p:stCondLst>
                              <p:cond delay="2149"/>
                            </p:stCondLst>
                            <p:childTnLst>
                              <p:par>
                                <p:cTn id="53" presetID="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0-#ppt_w/2"/>
                                          </p:val>
                                        </p:tav>
                                        <p:tav tm="100000">
                                          <p:val>
                                            <p:strVal val="#ppt_x"/>
                                          </p:val>
                                        </p:tav>
                                      </p:tavLst>
                                    </p:anim>
                                    <p:anim calcmode="lin" valueType="num">
                                      <p:cBhvr additive="base">
                                        <p:cTn id="56" dur="50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2649"/>
                            </p:stCondLst>
                            <p:childTnLst>
                              <p:par>
                                <p:cTn id="58" presetID="26" presetClass="emph" presetSubtype="0" fill="hold" grpId="2" nodeType="afterEffect">
                                  <p:stCondLst>
                                    <p:cond delay="0"/>
                                  </p:stCondLst>
                                  <p:childTnLst>
                                    <p:animEffect transition="out" filter="fade">
                                      <p:cBhvr>
                                        <p:cTn id="59" dur="500" tmFilter="0, 0; .2, .5; .8, .5; 1, 0"/>
                                        <p:tgtEl>
                                          <p:spTgt spid="25"/>
                                        </p:tgtEl>
                                      </p:cBhvr>
                                    </p:animEffect>
                                    <p:animScale>
                                      <p:cBhvr>
                                        <p:cTn id="60" dur="250" autoRev="1" fill="hold"/>
                                        <p:tgtEl>
                                          <p:spTgt spid="25"/>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26"/>
                                        </p:tgtEl>
                                      </p:cBhvr>
                                    </p:animEffect>
                                    <p:animScale>
                                      <p:cBhvr>
                                        <p:cTn id="63"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48" grpId="0" animBg="1"/>
      <p:bldP spid="48"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1"/>
            <a:ext cx="4583430" cy="598805"/>
          </a:xfrm>
          <a:prstGeom prst="rect">
            <a:avLst/>
          </a:prstGeom>
        </p:spPr>
        <p:txBody>
          <a:bodyPr wrap="none">
            <a:spAutoFit/>
          </a:bodyPr>
          <a:lstStyle/>
          <a:p>
            <a:r>
              <a:rPr lang="zh-CN" altLang="en-US" sz="3300" dirty="0">
                <a:solidFill>
                  <a:srgbClr val="7CBF30"/>
                </a:solidFill>
                <a:latin typeface="造字工房悦黑（非商用）常规体" pitchFamily="2" charset="-122"/>
                <a:ea typeface="造字工房悦黑（非商用）常规体" pitchFamily="2" charset="-122"/>
              </a:rPr>
              <a:t>第三部分</a:t>
            </a:r>
            <a:r>
              <a:rPr lang="en-US" altLang="zh-CN" sz="3300" dirty="0">
                <a:solidFill>
                  <a:srgbClr val="7CBF30"/>
                </a:solidFill>
                <a:latin typeface="造字工房悦黑（非商用）常规体" pitchFamily="2" charset="-122"/>
                <a:ea typeface="造字工房悦黑（非商用）常规体" pitchFamily="2" charset="-122"/>
              </a:rPr>
              <a:t> </a:t>
            </a:r>
            <a:r>
              <a:rPr lang="zh-CN" altLang="en-US" sz="3300" dirty="0">
                <a:solidFill>
                  <a:srgbClr val="7CBF30"/>
                </a:solidFill>
                <a:latin typeface="造字工房悦黑（非商用）常规体" pitchFamily="2" charset="-122"/>
                <a:ea typeface="造字工房悦黑（非商用）常规体" pitchFamily="2" charset="-122"/>
              </a:rPr>
              <a:t>深度优先搜索</a:t>
            </a:r>
            <a:endParaRPr lang="zh-CN" altLang="en-US" sz="3300" dirty="0">
              <a:solidFill>
                <a:srgbClr val="7CBF30"/>
              </a:solidFill>
              <a:latin typeface="造字工房悦黑（非商用）常规体" pitchFamily="2" charset="-122"/>
              <a:ea typeface="造字工房悦黑（非商用）常规体" pitchFamily="2" charset="-122"/>
            </a:endParaRPr>
          </a:p>
        </p:txBody>
      </p:sp>
      <p:sp>
        <p:nvSpPr>
          <p:cNvPr id="47" name="矩形 46"/>
          <p:cNvSpPr/>
          <p:nvPr/>
        </p:nvSpPr>
        <p:spPr>
          <a:xfrm>
            <a:off x="3996055" y="2643505"/>
            <a:ext cx="4286885" cy="1129665"/>
          </a:xfrm>
          <a:prstGeom prst="rect">
            <a:avLst/>
          </a:prstGeom>
        </p:spPr>
        <p:txBody>
          <a:bodyPr wrap="square">
            <a:spAutoFit/>
          </a:bodyPr>
          <a:lstStyle/>
          <a:p>
            <a:pPr marL="285750" indent="-285750" algn="l">
              <a:buFont typeface="Wingdings" panose="05000000000000000000" pitchFamily="2" charset="2"/>
              <a:buChar char="ü"/>
            </a:pPr>
            <a:r>
              <a:rPr lang="zh-CN" altLang="en-US" sz="1350" dirty="0">
                <a:solidFill>
                  <a:schemeClr val="bg1">
                    <a:lumMod val="50000"/>
                  </a:schemeClr>
                </a:solidFill>
                <a:latin typeface="+mn-ea"/>
                <a:sym typeface="+mn-ea"/>
              </a:rPr>
              <a:t>搜索算法是从问题的初始状态出发，根据其中的约束条件，按照一定的策略，有序推进，不断深入，对于达到的所有目标状态（解空间），一一验证，找到符合条件的解（可行解），或者找出所有可行解中的最优解。</a:t>
            </a:r>
            <a:endParaRPr lang="en-US" altLang="zh-CN" sz="1350" dirty="0">
              <a:solidFill>
                <a:schemeClr val="bg1">
                  <a:lumMod val="50000"/>
                </a:schemeClr>
              </a:solidFill>
              <a:latin typeface="+mn-ea"/>
            </a:endParaRPr>
          </a:p>
        </p:txBody>
      </p:sp>
      <p:grpSp>
        <p:nvGrpSpPr>
          <p:cNvPr id="3" name="组合 2"/>
          <p:cNvGrpSpPr/>
          <p:nvPr/>
        </p:nvGrpSpPr>
        <p:grpSpPr>
          <a:xfrm rot="0">
            <a:off x="1181956" y="1390650"/>
            <a:ext cx="1890174" cy="1890061"/>
            <a:chOff x="9660725" y="398214"/>
            <a:chExt cx="2785107" cy="2785102"/>
          </a:xfrm>
        </p:grpSpPr>
        <p:sp>
          <p:nvSpPr>
            <p:cNvPr id="4" name="Freeform 5"/>
            <p:cNvSpPr/>
            <p:nvPr/>
          </p:nvSpPr>
          <p:spPr bwMode="auto">
            <a:xfrm rot="10800000">
              <a:off x="9660725" y="398214"/>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
              <a:endParaRPr lang="zh-CN" altLang="en-US" sz="1400">
                <a:solidFill>
                  <a:prstClr val="black"/>
                </a:solidFill>
              </a:endParaRPr>
            </a:p>
          </p:txBody>
        </p:sp>
        <p:sp>
          <p:nvSpPr>
            <p:cNvPr id="5" name="Freeform 5"/>
            <p:cNvSpPr/>
            <p:nvPr/>
          </p:nvSpPr>
          <p:spPr bwMode="auto">
            <a:xfrm rot="10800000">
              <a:off x="9953263" y="691161"/>
              <a:ext cx="2198769" cy="2198765"/>
            </a:xfrm>
            <a:prstGeom prst="ellipse">
              <a:avLst/>
            </a:prstGeom>
            <a:solidFill>
              <a:srgbClr val="009E47"/>
            </a:soli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
              <a:endParaRPr lang="zh-CN" altLang="en-US" sz="1400" dirty="0">
                <a:solidFill>
                  <a:prstClr val="black"/>
                </a:solidFill>
              </a:endParaRPr>
            </a:p>
          </p:txBody>
        </p:sp>
      </p:grpSp>
      <p:sp>
        <p:nvSpPr>
          <p:cNvPr id="6" name="Freeform 7"/>
          <p:cNvSpPr>
            <a:spLocks noChangeAspect="1" noEditPoints="1"/>
          </p:cNvSpPr>
          <p:nvPr/>
        </p:nvSpPr>
        <p:spPr bwMode="auto">
          <a:xfrm>
            <a:off x="1715770" y="1995805"/>
            <a:ext cx="822325" cy="67373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1+#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20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700"/>
                            </p:stCondLst>
                            <p:childTnLst>
                              <p:par>
                                <p:cTn id="14" presetID="2" presetClass="entr" presetSubtype="4" decel="10000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5664200" cy="368300"/>
          </a:xfrm>
          <a:prstGeom prst="rect">
            <a:avLst/>
          </a:prstGeom>
          <a:noFill/>
        </p:spPr>
        <p:txBody>
          <a:bodyPr wrap="square" rtlCol="0" anchor="t">
            <a:spAutoFit/>
          </a:bodyPr>
          <a:p>
            <a:r>
              <a:rPr lang="zh-CN" altLang="en-US" b="1">
                <a:solidFill>
                  <a:schemeClr val="tx1"/>
                </a:solidFill>
              </a:rPr>
              <a:t> 引入</a:t>
            </a:r>
            <a:endParaRPr lang="en-US" altLang="zh-CN" b="1" dirty="0">
              <a:solidFill>
                <a:schemeClr val="tx1"/>
              </a:solidFill>
              <a:latin typeface="楷体" panose="02010609060101010101" charset="-122"/>
              <a:sym typeface="宋体" panose="02010600030101010101" pitchFamily="2" charset="-122"/>
            </a:endParaRPr>
          </a:p>
        </p:txBody>
      </p:sp>
      <p:sp>
        <p:nvSpPr>
          <p:cNvPr id="7" name="内容占位符 2"/>
          <p:cNvSpPr txBox="1">
            <a:spLocks noChangeArrowheads="1"/>
          </p:cNvSpPr>
          <p:nvPr>
            <p:custDataLst>
              <p:tags r:id="rId1"/>
            </p:custDataLst>
          </p:nvPr>
        </p:nvSpPr>
        <p:spPr>
          <a:xfrm>
            <a:off x="323215" y="1053465"/>
            <a:ext cx="8425180" cy="3543300"/>
          </a:xfrm>
          <a:prstGeom prst="rect">
            <a:avLst/>
          </a:prstGeom>
        </p:spPr>
        <p:txBody>
          <a:bodyPr/>
          <a:p>
            <a:pPr>
              <a:lnSpc>
                <a:spcPct val="190000"/>
              </a:lnSpc>
            </a:pPr>
            <a:r>
              <a:rPr lang="zh-CN" altLang="en-US" dirty="0" smtClean="0">
                <a:solidFill>
                  <a:srgbClr val="000000"/>
                </a:solidFill>
              </a:rPr>
              <a:t>       孔氏家族的族谱是中国历史上延续时间最长、包罗内容最丰富、谱系最完整的族谱。孔氏宗族视修谱为合族大事，通过修谱可以把居住分散、血缘关系相对疏远的孔氏族人组成一体，从而达到“详世系、联疏亲、厚伦谊、严冒紊、序照穆、备遗忘”的目的，修谱还可以有效地防止和</a:t>
            </a:r>
            <a:endParaRPr lang="en-US" altLang="zh-CN" dirty="0" smtClean="0">
              <a:solidFill>
                <a:srgbClr val="000000"/>
              </a:solidFill>
            </a:endParaRPr>
          </a:p>
          <a:p>
            <a:pPr>
              <a:lnSpc>
                <a:spcPct val="190000"/>
              </a:lnSpc>
            </a:pPr>
            <a:r>
              <a:rPr lang="zh-CN" altLang="en-US" dirty="0" smtClean="0">
                <a:solidFill>
                  <a:srgbClr val="000000"/>
                </a:solidFill>
              </a:rPr>
              <a:t>清查“外孔”的渗入。</a:t>
            </a:r>
            <a:endParaRPr lang="en-US" altLang="zh-CN" dirty="0" smtClean="0">
              <a:solidFill>
                <a:srgbClr val="000000"/>
              </a:solidFill>
            </a:endParaRPr>
          </a:p>
          <a:p>
            <a:pPr>
              <a:lnSpc>
                <a:spcPct val="190000"/>
              </a:lnSpc>
            </a:pPr>
            <a:r>
              <a:rPr lang="zh-CN" altLang="en-US" dirty="0" smtClean="0">
                <a:solidFill>
                  <a:srgbClr val="000000"/>
                </a:solidFill>
              </a:rPr>
              <a:t>       问题来了，给你一姓孔之人，如何鉴别</a:t>
            </a:r>
            <a:endParaRPr lang="en-US" altLang="zh-CN" dirty="0" smtClean="0">
              <a:solidFill>
                <a:srgbClr val="000000"/>
              </a:solidFill>
            </a:endParaRPr>
          </a:p>
          <a:p>
            <a:pPr>
              <a:lnSpc>
                <a:spcPct val="190000"/>
              </a:lnSpc>
            </a:pPr>
            <a:r>
              <a:rPr lang="zh-CN" altLang="en-US" dirty="0" smtClean="0">
                <a:solidFill>
                  <a:srgbClr val="000000"/>
                </a:solidFill>
              </a:rPr>
              <a:t>其是否为孔子后世子孙？</a:t>
            </a:r>
            <a:endParaRPr lang="zh-CN" altLang="en-US" dirty="0" smtClean="0">
              <a:solidFill>
                <a:srgbClr val="000000"/>
              </a:solidFill>
            </a:endParaRPr>
          </a:p>
        </p:txBody>
      </p:sp>
      <p:pic>
        <p:nvPicPr>
          <p:cNvPr id="8" name="图片 7" descr="1.jpg"/>
          <p:cNvPicPr>
            <a:picLocks noChangeAspect="1"/>
          </p:cNvPicPr>
          <p:nvPr>
            <p:custDataLst>
              <p:tags r:id="rId2"/>
            </p:custDataLst>
          </p:nvPr>
        </p:nvPicPr>
        <p:blipFill>
          <a:blip r:embed="rId3">
            <a:clrChange>
              <a:clrFrom>
                <a:srgbClr val="FFFFFF"/>
              </a:clrFrom>
              <a:clrTo>
                <a:srgbClr val="FFFFFF">
                  <a:alpha val="0"/>
                </a:srgbClr>
              </a:clrTo>
            </a:clrChange>
          </a:blip>
          <a:srcRect b="12580"/>
          <a:stretch>
            <a:fillRect/>
          </a:stretch>
        </p:blipFill>
        <p:spPr>
          <a:xfrm>
            <a:off x="6876415" y="3291840"/>
            <a:ext cx="1546225" cy="15259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timg.jpg"/>
          <p:cNvPicPr>
            <a:picLocks noChangeAspect="1"/>
          </p:cNvPicPr>
          <p:nvPr>
            <p:custDataLst>
              <p:tags r:id="rId1"/>
            </p:custDataLst>
          </p:nvPr>
        </p:nvPicPr>
        <p:blipFill>
          <a:blip r:embed="rId2"/>
          <a:stretch>
            <a:fillRect/>
          </a:stretch>
        </p:blipFill>
        <p:spPr>
          <a:xfrm flipV="1">
            <a:off x="2124075" y="1779905"/>
            <a:ext cx="3172460" cy="3128010"/>
          </a:xfrm>
          <a:prstGeom prst="rect">
            <a:avLst/>
          </a:prstGeom>
        </p:spPr>
      </p:pic>
      <p:pic>
        <p:nvPicPr>
          <p:cNvPr id="3" name="图片 2" descr="1.jp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a:xfrm>
            <a:off x="3059946" y="696754"/>
            <a:ext cx="1099518"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2.jpg"/>
          <p:cNvPicPr>
            <a:picLocks noChangeAspect="1"/>
          </p:cNvPicPr>
          <p:nvPr>
            <p:custDataLst>
              <p:tags r:id="rId5"/>
            </p:custDataLst>
          </p:nvPr>
        </p:nvPicPr>
        <p:blipFill>
          <a:blip r:embed="rId6"/>
          <a:stretch>
            <a:fillRect/>
          </a:stretch>
        </p:blipFill>
        <p:spPr>
          <a:xfrm>
            <a:off x="1404015" y="3435717"/>
            <a:ext cx="1007872" cy="1368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descr="3.jpg"/>
          <p:cNvPicPr>
            <a:picLocks noChangeAspect="1"/>
          </p:cNvPicPr>
          <p:nvPr>
            <p:custDataLst>
              <p:tags r:id="rId7"/>
            </p:custDataLst>
          </p:nvPr>
        </p:nvPicPr>
        <p:blipFill>
          <a:blip r:embed="rId8" cstate="print">
            <a:clrChange>
              <a:clrFrom>
                <a:srgbClr val="FFFFFF"/>
              </a:clrFrom>
              <a:clrTo>
                <a:srgbClr val="FFFFFF">
                  <a:alpha val="0"/>
                </a:srgbClr>
              </a:clrTo>
            </a:clrChange>
          </a:blip>
          <a:stretch>
            <a:fillRect/>
          </a:stretch>
        </p:blipFill>
        <p:spPr>
          <a:xfrm>
            <a:off x="5076170" y="3580239"/>
            <a:ext cx="1120140" cy="1094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custDataLst>
              <p:tags r:id="rId9"/>
            </p:custDataLst>
          </p:nvPr>
        </p:nvSpPr>
        <p:spPr>
          <a:xfrm>
            <a:off x="1907818" y="1128802"/>
            <a:ext cx="1101090" cy="645160"/>
          </a:xfrm>
          <a:prstGeom prst="rect">
            <a:avLst/>
          </a:prstGeom>
          <a:noFill/>
        </p:spPr>
        <p:txBody>
          <a:bodyPr wrap="none" rtlCol="0">
            <a:spAutoFit/>
          </a:bodyPr>
          <a:p>
            <a:r>
              <a:rPr lang="zh-CN" altLang="en-US" sz="3600" b="1" dirty="0" smtClean="0">
                <a:latin typeface="黑体" panose="02010609060101010101" charset="-122"/>
                <a:ea typeface="黑体" panose="02010609060101010101" charset="-122"/>
              </a:rPr>
              <a:t>孔子</a:t>
            </a:r>
            <a:endParaRPr lang="zh-CN" altLang="en-US" sz="3600" b="1" dirty="0" smtClean="0">
              <a:latin typeface="黑体" panose="02010609060101010101" charset="-122"/>
              <a:ea typeface="黑体" panose="02010609060101010101" charset="-122"/>
            </a:endParaRPr>
          </a:p>
        </p:txBody>
      </p:sp>
      <p:sp>
        <p:nvSpPr>
          <p:cNvPr id="12" name="TextBox 11"/>
          <p:cNvSpPr txBox="1"/>
          <p:nvPr>
            <p:custDataLst>
              <p:tags r:id="rId10"/>
            </p:custDataLst>
          </p:nvPr>
        </p:nvSpPr>
        <p:spPr>
          <a:xfrm>
            <a:off x="2162081" y="4227924"/>
            <a:ext cx="897890" cy="521970"/>
          </a:xfrm>
          <a:prstGeom prst="rect">
            <a:avLst/>
          </a:prstGeom>
          <a:noFill/>
        </p:spPr>
        <p:txBody>
          <a:bodyPr wrap="none" rtlCol="0">
            <a:spAutoFit/>
          </a:bodyPr>
          <a:p>
            <a:r>
              <a:rPr lang="zh-CN" altLang="en-US" sz="2800" b="1" dirty="0" smtClean="0">
                <a:latin typeface="黑体" panose="02010609060101010101" charset="-122"/>
                <a:ea typeface="黑体" panose="02010609060101010101" charset="-122"/>
              </a:rPr>
              <a:t>孔融</a:t>
            </a:r>
            <a:endParaRPr lang="zh-CN" altLang="en-US" sz="2800" b="1" dirty="0" smtClean="0">
              <a:latin typeface="黑体" panose="02010609060101010101" charset="-122"/>
              <a:ea typeface="黑体" panose="02010609060101010101" charset="-122"/>
            </a:endParaRPr>
          </a:p>
        </p:txBody>
      </p:sp>
      <p:sp>
        <p:nvSpPr>
          <p:cNvPr id="13" name="TextBox 12"/>
          <p:cNvSpPr txBox="1"/>
          <p:nvPr>
            <p:custDataLst>
              <p:tags r:id="rId11"/>
            </p:custDataLst>
          </p:nvPr>
        </p:nvSpPr>
        <p:spPr>
          <a:xfrm>
            <a:off x="4033631" y="4300314"/>
            <a:ext cx="1255395" cy="521970"/>
          </a:xfrm>
          <a:prstGeom prst="rect">
            <a:avLst/>
          </a:prstGeom>
          <a:noFill/>
        </p:spPr>
        <p:txBody>
          <a:bodyPr wrap="none" rtlCol="0">
            <a:spAutoFit/>
          </a:bodyPr>
          <a:p>
            <a:r>
              <a:rPr lang="zh-CN" altLang="en-US" sz="2800" b="1" dirty="0" smtClean="0">
                <a:latin typeface="黑体" panose="02010609060101010101" charset="-122"/>
                <a:ea typeface="黑体" panose="02010609060101010101" charset="-122"/>
              </a:rPr>
              <a:t>孔乙己</a:t>
            </a:r>
            <a:endParaRPr lang="zh-CN" altLang="en-US" sz="2800" b="1" dirty="0" smtClean="0">
              <a:latin typeface="黑体" panose="02010609060101010101" charset="-122"/>
              <a:ea typeface="黑体" panose="02010609060101010101" charset="-122"/>
            </a:endParaRPr>
          </a:p>
        </p:txBody>
      </p:sp>
      <p:pic>
        <p:nvPicPr>
          <p:cNvPr id="15" name="图片 14" descr="4.jpg"/>
          <p:cNvPicPr>
            <a:picLocks noChangeAspect="1"/>
          </p:cNvPicPr>
          <p:nvPr>
            <p:custDataLst>
              <p:tags r:id="rId12"/>
            </p:custDataLst>
          </p:nvPr>
        </p:nvPicPr>
        <p:blipFill>
          <a:blip r:embed="rId13">
            <a:clrChange>
              <a:clrFrom>
                <a:srgbClr val="FFFFFF"/>
              </a:clrFrom>
              <a:clrTo>
                <a:srgbClr val="FFFFFF">
                  <a:alpha val="0"/>
                </a:srgbClr>
              </a:clrTo>
            </a:clrChange>
          </a:blip>
          <a:stretch>
            <a:fillRect/>
          </a:stretch>
        </p:blipFill>
        <p:spPr>
          <a:xfrm>
            <a:off x="6516370" y="1635760"/>
            <a:ext cx="2162810" cy="3188970"/>
          </a:xfrm>
          <a:prstGeom prst="rect">
            <a:avLst/>
          </a:prstGeom>
        </p:spPr>
      </p:pic>
    </p:spTree>
  </p:cSld>
  <p:clrMapOvr>
    <a:masterClrMapping/>
  </p:clrMapOvr>
  <p:transition spd="slow">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1.</a:t>
            </a:r>
            <a:r>
              <a:rPr lang="zh-CN" altLang="en-US" b="1">
                <a:solidFill>
                  <a:schemeClr val="tx1"/>
                </a:solidFill>
              </a:rPr>
              <a:t>深搜</a:t>
            </a:r>
            <a:r>
              <a:rPr lang="zh-CN" b="1">
                <a:solidFill>
                  <a:schemeClr val="tx1"/>
                </a:solidFill>
              </a:rPr>
              <a:t>策略：</a:t>
            </a:r>
            <a:endParaRPr lang="zh-CN" b="1" dirty="0">
              <a:solidFill>
                <a:schemeClr val="tx1"/>
              </a:solidFill>
              <a:latin typeface="楷体" panose="02010609060101010101" charset="-122"/>
              <a:sym typeface="宋体" panose="02010600030101010101" pitchFamily="2" charset="-122"/>
            </a:endParaRPr>
          </a:p>
        </p:txBody>
      </p:sp>
      <p:sp>
        <p:nvSpPr>
          <p:cNvPr id="5" name="内容占位符 2"/>
          <p:cNvSpPr txBox="1">
            <a:spLocks noChangeArrowheads="1"/>
          </p:cNvSpPr>
          <p:nvPr>
            <p:custDataLst>
              <p:tags r:id="rId1"/>
            </p:custDataLst>
          </p:nvPr>
        </p:nvSpPr>
        <p:spPr>
          <a:xfrm>
            <a:off x="323215" y="988060"/>
            <a:ext cx="5850255" cy="3621405"/>
          </a:xfrm>
          <a:prstGeom prst="rect">
            <a:avLst/>
          </a:prstGeom>
        </p:spPr>
        <p:txBody>
          <a:bodyPr/>
          <a:p>
            <a:pPr indent="266700" algn="just">
              <a:lnSpc>
                <a:spcPct val="200000"/>
              </a:lnSpc>
              <a:spcAft>
                <a:spcPts val="0"/>
              </a:spcAft>
            </a:pPr>
            <a:r>
              <a:rPr lang="zh-CN" altLang="en-US" kern="100" dirty="0" smtClean="0">
                <a:latin typeface="Times New Roman" panose="02020603050405020304"/>
                <a:cs typeface="Times New Roman" panose="02020603050405020304"/>
              </a:rPr>
              <a:t>    具体而言，为了求得问题的解，从初始结点（孔子）出发，先选择某一条分支（孔子的大儿子）向下探索（大儿子的大儿子</a:t>
            </a:r>
            <a:r>
              <a:rPr lang="en-US" altLang="zh-CN" kern="100" dirty="0" smtClean="0">
                <a:latin typeface="Times New Roman" panose="02020603050405020304"/>
                <a:cs typeface="Times New Roman" panose="02020603050405020304"/>
                <a:sym typeface="Wingdings" panose="05000000000000000000" pitchFamily="2" charset="2"/>
              </a:rPr>
              <a:t></a:t>
            </a:r>
            <a:r>
              <a:rPr lang="zh-CN" altLang="en-US" kern="100" dirty="0" smtClean="0">
                <a:latin typeface="Times New Roman" panose="02020603050405020304"/>
                <a:cs typeface="Times New Roman" panose="02020603050405020304"/>
                <a:sym typeface="Wingdings" panose="05000000000000000000" pitchFamily="2" charset="2"/>
              </a:rPr>
              <a:t>大儿子的大儿子的大儿子</a:t>
            </a:r>
            <a:r>
              <a:rPr lang="en-US" altLang="zh-CN" kern="100" dirty="0" smtClean="0">
                <a:latin typeface="Times New Roman" panose="02020603050405020304"/>
                <a:cs typeface="Times New Roman" panose="02020603050405020304"/>
                <a:sym typeface="Wingdings" panose="05000000000000000000" pitchFamily="2" charset="2"/>
              </a:rPr>
              <a:t>…</a:t>
            </a:r>
            <a:r>
              <a:rPr lang="zh-CN" altLang="en-US" kern="100" dirty="0" smtClean="0">
                <a:latin typeface="Times New Roman" panose="02020603050405020304"/>
                <a:cs typeface="Times New Roman" panose="02020603050405020304"/>
              </a:rPr>
              <a:t>），在搜索过程中，一旦发现“走不通”（没有儿子），就退回上一步重新搜索，如果有儿子，就继续向下探索，如果没有，就再退回上一步搜索</a:t>
            </a:r>
            <a:r>
              <a:rPr lang="en-US" altLang="zh-CN" kern="100" dirty="0" smtClean="0">
                <a:latin typeface="Times New Roman" panose="02020603050405020304"/>
                <a:cs typeface="Times New Roman" panose="02020603050405020304"/>
              </a:rPr>
              <a:t>……</a:t>
            </a:r>
            <a:r>
              <a:rPr lang="zh-CN" altLang="en-US" kern="100" dirty="0" smtClean="0">
                <a:latin typeface="Times New Roman" panose="02020603050405020304"/>
                <a:cs typeface="Times New Roman" panose="02020603050405020304"/>
              </a:rPr>
              <a:t>如此反复运行，直到得到解或证明无解。</a:t>
            </a:r>
            <a:endParaRPr lang="zh-CN" altLang="en-US" kern="100" dirty="0" smtClean="0">
              <a:cs typeface="Times New Roman" panose="02020603050405020304"/>
            </a:endParaRPr>
          </a:p>
          <a:p>
            <a:endParaRPr lang="zh-CN" altLang="en-US" dirty="0" smtClean="0">
              <a:solidFill>
                <a:srgbClr val="000000"/>
              </a:solidFill>
            </a:endParaRPr>
          </a:p>
        </p:txBody>
      </p:sp>
      <p:pic>
        <p:nvPicPr>
          <p:cNvPr id="16" name="图片 15" descr="dfs.gif"/>
          <p:cNvPicPr>
            <a:picLocks noChangeAspect="1" noChangeArrowheads="1"/>
          </p:cNvPicPr>
          <p:nvPr>
            <p:custDataLst>
              <p:tags r:id="rId2"/>
            </p:custDataLst>
          </p:nvPr>
        </p:nvPicPr>
        <p:blipFill>
          <a:blip r:embed="rId3">
            <a:clrChange>
              <a:clrFrom>
                <a:srgbClr val="FFFFFF"/>
              </a:clrFrom>
              <a:clrTo>
                <a:srgbClr val="FFFFFF">
                  <a:alpha val="0"/>
                </a:srgbClr>
              </a:clrTo>
            </a:clrChange>
          </a:blip>
          <a:srcRect/>
          <a:stretch>
            <a:fillRect/>
          </a:stretch>
        </p:blipFill>
        <p:spPr bwMode="auto">
          <a:xfrm>
            <a:off x="5723890" y="1491615"/>
            <a:ext cx="4114800" cy="3065145"/>
          </a:xfrm>
          <a:prstGeom prst="rect">
            <a:avLst/>
          </a:prstGeom>
          <a:noFill/>
          <a:ln w="9525">
            <a:noFill/>
            <a:miter lim="800000"/>
            <a:headEnd/>
            <a:tailEnd/>
          </a:ln>
        </p:spPr>
      </p:pic>
    </p:spTree>
  </p:cSld>
  <p:clrMapOvr>
    <a:masterClrMapping/>
  </p:clrMapOvr>
  <p:transition spd="slow">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2.</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深搜框架</a:t>
            </a:r>
            <a:endParaRPr lang="en-US" altLang="zh-CN" b="1" dirty="0">
              <a:solidFill>
                <a:schemeClr val="tx1"/>
              </a:solidFill>
              <a:latin typeface="楷体" panose="02010609060101010101" charset="-122"/>
              <a:sym typeface="宋体" panose="02010600030101010101" pitchFamily="2" charset="-122"/>
            </a:endParaRPr>
          </a:p>
        </p:txBody>
      </p:sp>
      <p:pic>
        <p:nvPicPr>
          <p:cNvPr id="16" name="图片 15" descr="dfs.gif"/>
          <p:cNvPicPr>
            <a:picLocks noChangeAspect="1" noChangeArrowheads="1"/>
          </p:cNvPicPr>
          <p:nvPr>
            <p:custDataLst>
              <p:tags r:id="rId1"/>
            </p:custDataLst>
          </p:nvPr>
        </p:nvPicPr>
        <p:blipFill>
          <a:blip r:embed="rId2">
            <a:clrChange>
              <a:clrFrom>
                <a:srgbClr val="FFFFFF"/>
              </a:clrFrom>
              <a:clrTo>
                <a:srgbClr val="FFFFFF">
                  <a:alpha val="0"/>
                </a:srgbClr>
              </a:clrTo>
            </a:clrChange>
          </a:blip>
          <a:srcRect/>
          <a:stretch>
            <a:fillRect/>
          </a:stretch>
        </p:blipFill>
        <p:spPr bwMode="auto">
          <a:xfrm>
            <a:off x="4932045" y="1274445"/>
            <a:ext cx="4114800" cy="3065145"/>
          </a:xfrm>
          <a:prstGeom prst="rect">
            <a:avLst/>
          </a:prstGeom>
          <a:noFill/>
          <a:ln w="9525">
            <a:noFill/>
            <a:miter lim="800000"/>
            <a:headEnd/>
            <a:tailEnd/>
          </a:ln>
        </p:spPr>
      </p:pic>
      <p:sp>
        <p:nvSpPr>
          <p:cNvPr id="3" name="矩形 2"/>
          <p:cNvSpPr/>
          <p:nvPr>
            <p:custDataLst>
              <p:tags r:id="rId3"/>
            </p:custDataLst>
          </p:nvPr>
        </p:nvSpPr>
        <p:spPr>
          <a:xfrm>
            <a:off x="8316595" y="986790"/>
            <a:ext cx="558800" cy="3752850"/>
          </a:xfrm>
          <a:prstGeom prst="rect">
            <a:avLst/>
          </a:prstGeom>
          <a:noFill/>
        </p:spPr>
        <p:txBody>
          <a:bodyPr wrap="none" lIns="91440" tIns="45720" rIns="91440" bIns="45720">
            <a:no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撞</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南</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墙</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a:t>
            </a:r>
            <a:endParaRPr lang="en-US" altLang="zh-CN"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头</a:t>
            </a:r>
            <a:endParaRPr lang="zh-CN" altLang="en-US" sz="3200" b="1" spc="50" dirty="0" smtClean="0">
              <a:ln w="1143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651" name="TextBox 6"/>
          <p:cNvSpPr txBox="1">
            <a:spLocks noChangeArrowheads="1"/>
          </p:cNvSpPr>
          <p:nvPr>
            <p:custDataLst>
              <p:tags r:id="rId4"/>
            </p:custDataLst>
          </p:nvPr>
        </p:nvSpPr>
        <p:spPr bwMode="auto">
          <a:xfrm>
            <a:off x="1764030" y="986155"/>
            <a:ext cx="5704840" cy="3981450"/>
          </a:xfrm>
          <a:prstGeom prst="rect">
            <a:avLst/>
          </a:prstGeom>
          <a:noFill/>
          <a:ln w="9525">
            <a:noFill/>
            <a:miter lim="800000"/>
          </a:ln>
        </p:spPr>
        <p:txBody>
          <a:bodyPr>
            <a:noAutofit/>
          </a:bodyPr>
          <a:p>
            <a:pPr>
              <a:lnSpc>
                <a:spcPct val="150000"/>
              </a:lnSpc>
            </a:pPr>
            <a:r>
              <a:rPr lang="en-US" altLang="zh-CN" sz="1200" b="1"/>
              <a:t> </a:t>
            </a:r>
            <a:r>
              <a:rPr lang="en-US" sz="1200" b="1"/>
              <a:t>void dfs(int dep,</a:t>
            </a:r>
            <a:r>
              <a:rPr lang="zh-CN" altLang="en-US" sz="1200" b="1"/>
              <a:t>参数表</a:t>
            </a:r>
            <a:r>
              <a:rPr lang="en-US" altLang="zh-CN" sz="1200" b="1"/>
              <a:t>)       </a:t>
            </a:r>
            <a:endParaRPr lang="en-US" altLang="zh-CN" sz="1200" b="1"/>
          </a:p>
          <a:p>
            <a:pPr>
              <a:lnSpc>
                <a:spcPct val="150000"/>
              </a:lnSpc>
            </a:pPr>
            <a:r>
              <a:rPr lang="en-US" altLang="zh-CN" sz="1200" b="1"/>
              <a:t>{</a:t>
            </a:r>
            <a:endParaRPr lang="en-US" altLang="zh-CN" sz="1200" b="1"/>
          </a:p>
          <a:p>
            <a:pPr indent="457200">
              <a:lnSpc>
                <a:spcPct val="150000"/>
              </a:lnSpc>
            </a:pPr>
            <a:r>
              <a:rPr lang="zh-CN" altLang="en-US" sz="1200" b="1"/>
              <a:t>自定义参数</a:t>
            </a:r>
            <a:r>
              <a:rPr lang="en-US" altLang="zh-CN" sz="1200" b="1"/>
              <a:t>; </a:t>
            </a:r>
            <a:endParaRPr lang="en-US" altLang="zh-CN" sz="1200" b="1"/>
          </a:p>
          <a:p>
            <a:pPr indent="457200">
              <a:lnSpc>
                <a:spcPct val="150000"/>
              </a:lnSpc>
            </a:pPr>
            <a:r>
              <a:rPr lang="en-US" altLang="zh-CN" sz="1200" b="1"/>
              <a:t>if(</a:t>
            </a:r>
            <a:r>
              <a:rPr lang="zh-CN" altLang="en-US" sz="1200" b="1"/>
              <a:t>当前是目标状态</a:t>
            </a:r>
            <a:r>
              <a:rPr lang="en-US" altLang="zh-CN" sz="1200" b="1"/>
              <a:t>)</a:t>
            </a:r>
            <a:endParaRPr lang="en-US" altLang="zh-CN" sz="1200" b="1"/>
          </a:p>
          <a:p>
            <a:pPr indent="457200">
              <a:lnSpc>
                <a:spcPct val="150000"/>
              </a:lnSpc>
            </a:pPr>
            <a:r>
              <a:rPr lang="en-US" altLang="zh-CN" sz="1200" b="1"/>
              <a:t>{</a:t>
            </a:r>
            <a:endParaRPr lang="en-US" altLang="zh-CN" sz="1200" b="1"/>
          </a:p>
          <a:p>
            <a:pPr marL="457200" lvl="1" indent="457200">
              <a:lnSpc>
                <a:spcPct val="150000"/>
              </a:lnSpc>
            </a:pPr>
            <a:r>
              <a:rPr lang="zh-CN" altLang="en-US" sz="1200" b="1"/>
              <a:t>输出解或作统计、评价处理；</a:t>
            </a:r>
            <a:endParaRPr lang="en-US" altLang="zh-CN" sz="1200" b="1"/>
          </a:p>
          <a:p>
            <a:pPr indent="457200">
              <a:lnSpc>
                <a:spcPct val="150000"/>
              </a:lnSpc>
            </a:pPr>
            <a:r>
              <a:rPr lang="en-US" altLang="zh-CN" sz="1200" b="1"/>
              <a:t>}else</a:t>
            </a:r>
            <a:endParaRPr lang="en-US" altLang="zh-CN" sz="1200" b="1"/>
          </a:p>
          <a:p>
            <a:pPr lvl="1" indent="457200">
              <a:lnSpc>
                <a:spcPct val="150000"/>
              </a:lnSpc>
            </a:pPr>
            <a:r>
              <a:rPr lang="en-US" altLang="zh-CN" sz="1200" b="1"/>
              <a:t>for(i=1,i&lt;=</a:t>
            </a:r>
            <a:r>
              <a:rPr lang="zh-CN" altLang="en-US" sz="1200" b="1"/>
              <a:t>状态的拓展可能数</a:t>
            </a:r>
            <a:r>
              <a:rPr lang="en-US" altLang="zh-CN" sz="1200" b="1"/>
              <a:t>;i++)</a:t>
            </a:r>
            <a:endParaRPr lang="en-US" altLang="zh-CN" sz="1200" b="1"/>
          </a:p>
          <a:p>
            <a:pPr marL="914400" lvl="2" indent="457200">
              <a:lnSpc>
                <a:spcPct val="150000"/>
              </a:lnSpc>
            </a:pPr>
            <a:r>
              <a:rPr lang="en-US" altLang="zh-CN" sz="1200" b="1"/>
              <a:t>if(</a:t>
            </a:r>
            <a:r>
              <a:rPr lang="zh-CN" altLang="en-US" sz="1200" b="1"/>
              <a:t>第</a:t>
            </a:r>
            <a:r>
              <a:rPr lang="en-US" altLang="zh-CN" sz="1200" b="1"/>
              <a:t>i</a:t>
            </a:r>
            <a:r>
              <a:rPr lang="zh-CN" altLang="en-US" sz="1200" b="1"/>
              <a:t>种状态拓展可行</a:t>
            </a:r>
            <a:r>
              <a:rPr lang="en-US" altLang="zh-CN" sz="1200" b="1"/>
              <a:t>) </a:t>
            </a:r>
            <a:endParaRPr lang="en-US" altLang="zh-CN" sz="1200" b="1"/>
          </a:p>
          <a:p>
            <a:pPr marL="914400" lvl="2" indent="457200">
              <a:lnSpc>
                <a:spcPct val="150000"/>
              </a:lnSpc>
            </a:pPr>
            <a:r>
              <a:rPr lang="en-US" altLang="zh-CN" sz="1200" b="1"/>
              <a:t>{</a:t>
            </a:r>
            <a:endParaRPr lang="en-US" altLang="zh-CN" sz="1200" b="1"/>
          </a:p>
          <a:p>
            <a:pPr marL="1371600" lvl="3" indent="457200">
              <a:lnSpc>
                <a:spcPct val="150000"/>
              </a:lnSpc>
            </a:pPr>
            <a:r>
              <a:rPr lang="zh-CN" altLang="en-US" sz="1200" b="1"/>
              <a:t>维护自定义参数；</a:t>
            </a:r>
            <a:endParaRPr lang="zh-CN" altLang="en-US" sz="1200" b="1"/>
          </a:p>
          <a:p>
            <a:pPr marL="1371600" lvl="3" indent="457200">
              <a:lnSpc>
                <a:spcPct val="150000"/>
              </a:lnSpc>
            </a:pPr>
            <a:r>
              <a:rPr lang="en-US" altLang="zh-CN" sz="1200" b="1"/>
              <a:t>dfs(dep+1,</a:t>
            </a:r>
            <a:r>
              <a:rPr lang="zh-CN" altLang="en-US" sz="1200" b="1"/>
              <a:t>参数表</a:t>
            </a:r>
            <a:r>
              <a:rPr lang="en-US" altLang="zh-CN" sz="1200" b="1"/>
              <a:t>);</a:t>
            </a:r>
            <a:endParaRPr lang="en-US" altLang="zh-CN" sz="1200" b="1"/>
          </a:p>
          <a:p>
            <a:pPr marL="914400" lvl="2" indent="457200">
              <a:lnSpc>
                <a:spcPct val="150000"/>
              </a:lnSpc>
            </a:pPr>
            <a:r>
              <a:rPr lang="en-US" altLang="zh-CN" sz="1200" b="1">
                <a:solidFill>
                  <a:schemeClr val="tx1"/>
                </a:solidFill>
              </a:rPr>
              <a:t>}</a:t>
            </a:r>
            <a:endParaRPr lang="en-US" altLang="zh-CN" sz="1200" b="1">
              <a:solidFill>
                <a:schemeClr val="tx1"/>
              </a:solidFill>
            </a:endParaRPr>
          </a:p>
          <a:p>
            <a:pPr>
              <a:lnSpc>
                <a:spcPct val="150000"/>
              </a:lnSpc>
            </a:pPr>
            <a:r>
              <a:rPr lang="en-US" altLang="zh-CN" sz="1200" b="1"/>
              <a:t>}</a:t>
            </a:r>
            <a:endParaRPr lang="en-US" altLang="zh-CN" sz="1200" b="1"/>
          </a:p>
        </p:txBody>
      </p:sp>
    </p:spTree>
  </p:cSld>
  <p:clrMapOvr>
    <a:masterClrMapping/>
  </p:clrMapOvr>
  <p:transition spd="slow">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3.</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深搜基本思想</a:t>
            </a:r>
            <a:endParaRPr lang="zh-CN" b="1" dirty="0">
              <a:solidFill>
                <a:schemeClr val="tx1"/>
              </a:solidFill>
              <a:latin typeface="楷体" panose="02010609060101010101" charset="-122"/>
              <a:sym typeface="宋体" panose="02010600030101010101" pitchFamily="2" charset="-122"/>
            </a:endParaRPr>
          </a:p>
        </p:txBody>
      </p:sp>
      <p:sp>
        <p:nvSpPr>
          <p:cNvPr id="6" name="内容占位符 2"/>
          <p:cNvSpPr txBox="1">
            <a:spLocks noChangeArrowheads="1"/>
          </p:cNvSpPr>
          <p:nvPr>
            <p:custDataLst>
              <p:tags r:id="rId1"/>
            </p:custDataLst>
          </p:nvPr>
        </p:nvSpPr>
        <p:spPr>
          <a:xfrm>
            <a:off x="395605" y="1203325"/>
            <a:ext cx="8604250" cy="3618230"/>
          </a:xfrm>
          <a:prstGeom prst="rect">
            <a:avLst/>
          </a:prstGeom>
        </p:spPr>
        <p:txBody>
          <a:bodyPr/>
          <a:p>
            <a:pPr marL="342900" marR="0" lvl="0" indent="-342900" algn="l"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kumimoji="0" lang="en-US" altLang="zh-CN" b="1" i="0" u="none" strike="noStrike" kern="1200" cap="none" spc="0" normalizeH="0" baseline="0" noProof="0" dirty="0" smtClean="0">
                <a:ln>
                  <a:noFill/>
                </a:ln>
                <a:effectLst/>
                <a:uLnTx/>
                <a:uFillTx/>
                <a:latin typeface="+mn-lt"/>
                <a:ea typeface="+mn-ea"/>
                <a:cs typeface="+mn-cs"/>
              </a:rPr>
              <a:t>DFS</a:t>
            </a:r>
            <a:r>
              <a:rPr kumimoji="0" lang="zh-CN" altLang="en-US" b="1" i="0" u="none" strike="noStrike" kern="1200" cap="none" spc="0" normalizeH="0" baseline="0" noProof="0" dirty="0" smtClean="0">
                <a:ln>
                  <a:noFill/>
                </a:ln>
                <a:effectLst/>
                <a:uLnTx/>
                <a:uFillTx/>
                <a:latin typeface="+mn-lt"/>
                <a:ea typeface="+mn-ea"/>
                <a:cs typeface="+mn-cs"/>
              </a:rPr>
              <a:t>问题解决的关键</a:t>
            </a:r>
            <a:endParaRPr kumimoji="0" lang="en-US" altLang="zh-CN" b="1" i="0" u="none" strike="noStrike" kern="1200" cap="none" spc="0" normalizeH="0" baseline="0" noProof="0" dirty="0" smtClean="0">
              <a:ln>
                <a:noFill/>
              </a:ln>
              <a:effectLst/>
              <a:uLnTx/>
              <a:uFillTx/>
              <a:latin typeface="+mn-lt"/>
              <a:ea typeface="+mn-ea"/>
              <a:cs typeface="+mn-cs"/>
            </a:endParaRPr>
          </a:p>
          <a:p>
            <a:pPr marL="800100" lvl="1" indent="-342900">
              <a:lnSpc>
                <a:spcPct val="170000"/>
              </a:lnSpc>
              <a:spcBef>
                <a:spcPct val="20000"/>
              </a:spcBef>
              <a:buFont typeface="Arial" panose="020B0604020202020204" pitchFamily="34" charset="0"/>
              <a:buChar char="•"/>
            </a:pPr>
            <a:r>
              <a:rPr lang="zh-CN" altLang="en-US" b="1" dirty="0" smtClean="0"/>
              <a:t>状态表示：状态一般是指客观现场信息的描述，通常用</a:t>
            </a:r>
            <a:r>
              <a:rPr lang="en-US" altLang="zh-CN" b="1" dirty="0" smtClean="0"/>
              <a:t>T</a:t>
            </a:r>
            <a:r>
              <a:rPr lang="zh-CN" altLang="en-US" b="1" dirty="0" smtClean="0"/>
              <a:t>表示。一般用</a:t>
            </a:r>
            <a:r>
              <a:rPr lang="en-US" altLang="zh-CN" b="1" dirty="0" smtClean="0"/>
              <a:t>T0</a:t>
            </a:r>
            <a:r>
              <a:rPr lang="zh-CN" altLang="en-US" b="1" dirty="0" smtClean="0"/>
              <a:t>表示初始状态，</a:t>
            </a:r>
            <a:r>
              <a:rPr lang="en-US" altLang="zh-CN" b="1" dirty="0" err="1" smtClean="0"/>
              <a:t>Tn</a:t>
            </a:r>
            <a:r>
              <a:rPr lang="zh-CN" altLang="en-US" b="1" dirty="0" smtClean="0"/>
              <a:t>表示目标状态。</a:t>
            </a:r>
            <a:endParaRPr lang="en-US" altLang="zh-CN" b="1" dirty="0" smtClean="0">
              <a:solidFill>
                <a:srgbClr val="FF0000"/>
              </a:solidFill>
            </a:endParaRPr>
          </a:p>
          <a:p>
            <a:pPr marL="800100" lvl="1" indent="-342900">
              <a:lnSpc>
                <a:spcPct val="170000"/>
              </a:lnSpc>
              <a:spcBef>
                <a:spcPct val="20000"/>
              </a:spcBef>
              <a:buFont typeface="Arial" panose="020B0604020202020204" pitchFamily="34" charset="0"/>
              <a:buChar char="•"/>
            </a:pPr>
            <a:r>
              <a:rPr lang="zh-CN" altLang="en-US" b="1" dirty="0" smtClean="0"/>
              <a:t>状态转移：根据产生式规则控制从当前状态转移到下一个状态。</a:t>
            </a:r>
            <a:endParaRPr lang="en-US" altLang="zh-CN" b="1" dirty="0" smtClean="0">
              <a:solidFill>
                <a:srgbClr val="FF0000"/>
              </a:solidFill>
            </a:endParaRPr>
          </a:p>
          <a:p>
            <a:pPr marL="800100" lvl="1" indent="-342900">
              <a:lnSpc>
                <a:spcPct val="170000"/>
              </a:lnSpc>
              <a:spcBef>
                <a:spcPct val="20000"/>
              </a:spcBef>
              <a:buFont typeface="Arial" panose="020B0604020202020204" pitchFamily="34" charset="0"/>
              <a:buChar char="•"/>
            </a:pPr>
            <a:r>
              <a:rPr lang="zh-CN" altLang="en-US" b="1" dirty="0" smtClean="0"/>
              <a:t>状态判重：大多数情况下，出现重复状态会造成死循环和空间的浪费。</a:t>
            </a:r>
            <a:endParaRPr lang="en-US" altLang="zh-CN" b="1" dirty="0" smtClean="0">
              <a:solidFill>
                <a:srgbClr val="FF0000"/>
              </a:solidFill>
            </a:endParaRPr>
          </a:p>
          <a:p>
            <a:pPr marL="800100" lvl="1" indent="-342900">
              <a:lnSpc>
                <a:spcPct val="170000"/>
              </a:lnSpc>
              <a:spcBef>
                <a:spcPct val="20000"/>
              </a:spcBef>
              <a:buFont typeface="Arial" panose="020B0604020202020204" pitchFamily="34" charset="0"/>
              <a:buChar char="•"/>
            </a:pPr>
            <a:r>
              <a:rPr lang="zh-CN" altLang="en-US" b="1" dirty="0" smtClean="0"/>
              <a:t>回溯：当把问题分成若干步骤并递归求解时，如果当前步骤没有合法选择，则函数将返回上一步递归调用。</a:t>
            </a:r>
            <a:endParaRPr lang="en-US" altLang="zh-CN" b="1" dirty="0" smtClean="0">
              <a:solidFill>
                <a:srgbClr val="FF0000"/>
              </a:solidFill>
            </a:endParaRPr>
          </a:p>
        </p:txBody>
      </p:sp>
      <p:sp>
        <p:nvSpPr>
          <p:cNvPr id="5" name="对角圆角矩形 4"/>
          <p:cNvSpPr/>
          <p:nvPr>
            <p:custDataLst>
              <p:tags r:id="rId2"/>
            </p:custDataLst>
          </p:nvPr>
        </p:nvSpPr>
        <p:spPr>
          <a:xfrm>
            <a:off x="3347720" y="923925"/>
            <a:ext cx="4428490" cy="563880"/>
          </a:xfrm>
          <a:prstGeom prst="round2DiagRect">
            <a:avLst/>
          </a:prstGeom>
          <a:solidFill>
            <a:srgbClr val="67AFE3"/>
          </a:solidFill>
          <a:ln>
            <a:solidFill>
              <a:srgbClr val="F5F5F5"/>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3200" b="1" dirty="0" smtClean="0">
                <a:solidFill>
                  <a:schemeClr val="tx1"/>
                </a:solidFill>
              </a:rPr>
              <a:t>现在在哪儿？</a:t>
            </a:r>
            <a:endParaRPr lang="zh-CN" altLang="en-US" sz="3200" dirty="0">
              <a:solidFill>
                <a:schemeClr val="tx1"/>
              </a:solidFill>
            </a:endParaRPr>
          </a:p>
        </p:txBody>
      </p:sp>
      <p:sp>
        <p:nvSpPr>
          <p:cNvPr id="7" name="对角圆角矩形 6"/>
          <p:cNvSpPr/>
          <p:nvPr>
            <p:custDataLst>
              <p:tags r:id="rId3"/>
            </p:custDataLst>
          </p:nvPr>
        </p:nvSpPr>
        <p:spPr>
          <a:xfrm>
            <a:off x="3347720" y="1789430"/>
            <a:ext cx="4428490" cy="563880"/>
          </a:xfrm>
          <a:prstGeom prst="round2DiagRect">
            <a:avLst/>
          </a:prstGeom>
          <a:solidFill>
            <a:srgbClr val="67AFE3"/>
          </a:solidFill>
          <a:ln>
            <a:solidFill>
              <a:srgbClr val="F5F5F5"/>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3200" b="1" dirty="0" smtClean="0">
                <a:solidFill>
                  <a:schemeClr val="tx1"/>
                </a:solidFill>
              </a:rPr>
              <a:t>下一步去哪？</a:t>
            </a:r>
            <a:endParaRPr lang="zh-CN" altLang="en-US" sz="3200" dirty="0">
              <a:solidFill>
                <a:schemeClr val="tx1"/>
              </a:solidFill>
            </a:endParaRPr>
          </a:p>
        </p:txBody>
      </p:sp>
      <p:sp>
        <p:nvSpPr>
          <p:cNvPr id="8" name="对角圆角矩形 7"/>
          <p:cNvSpPr/>
          <p:nvPr>
            <p:custDataLst>
              <p:tags r:id="rId4"/>
            </p:custDataLst>
          </p:nvPr>
        </p:nvSpPr>
        <p:spPr>
          <a:xfrm>
            <a:off x="3347720" y="2798445"/>
            <a:ext cx="4428490" cy="563880"/>
          </a:xfrm>
          <a:prstGeom prst="round2DiagRect">
            <a:avLst/>
          </a:prstGeom>
          <a:solidFill>
            <a:srgbClr val="67AFE3"/>
          </a:solidFill>
          <a:ln>
            <a:solidFill>
              <a:srgbClr val="F5F5F5"/>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3200" b="1" dirty="0" smtClean="0">
                <a:solidFill>
                  <a:schemeClr val="tx1"/>
                </a:solidFill>
              </a:rPr>
              <a:t>去过，就别再去！</a:t>
            </a:r>
            <a:endParaRPr lang="zh-CN" altLang="en-US" sz="3200" dirty="0">
              <a:solidFill>
                <a:schemeClr val="tx1"/>
              </a:solidFill>
            </a:endParaRPr>
          </a:p>
        </p:txBody>
      </p:sp>
      <p:sp>
        <p:nvSpPr>
          <p:cNvPr id="9" name="对角圆角矩形 8"/>
          <p:cNvSpPr/>
          <p:nvPr>
            <p:custDataLst>
              <p:tags r:id="rId5"/>
            </p:custDataLst>
          </p:nvPr>
        </p:nvSpPr>
        <p:spPr>
          <a:xfrm>
            <a:off x="3347720" y="3879215"/>
            <a:ext cx="4428490" cy="563880"/>
          </a:xfrm>
          <a:prstGeom prst="round2DiagRect">
            <a:avLst/>
          </a:prstGeom>
          <a:solidFill>
            <a:srgbClr val="67AFE3"/>
          </a:solidFill>
          <a:ln>
            <a:solidFill>
              <a:srgbClr val="F5F5F5"/>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sz="3200" b="1" dirty="0" smtClean="0">
                <a:solidFill>
                  <a:schemeClr val="tx1"/>
                </a:solidFill>
              </a:rPr>
              <a:t>此路不通，回头是岸！</a:t>
            </a:r>
            <a:endParaRPr lang="zh-CN" altLang="en-US" sz="3200" b="1" dirty="0">
              <a:solidFill>
                <a:schemeClr val="tx1"/>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4.</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算法实现</a:t>
            </a:r>
            <a:endParaRPr lang="zh-CN" b="1" dirty="0">
              <a:solidFill>
                <a:schemeClr val="tx1"/>
              </a:solidFill>
              <a:latin typeface="楷体" panose="02010609060101010101" charset="-122"/>
              <a:sym typeface="宋体" panose="02010600030101010101" pitchFamily="2" charset="-122"/>
            </a:endParaRPr>
          </a:p>
        </p:txBody>
      </p:sp>
      <p:sp>
        <p:nvSpPr>
          <p:cNvPr id="8" name="内容占位符 2"/>
          <p:cNvSpPr txBox="1">
            <a:spLocks noChangeArrowheads="1"/>
          </p:cNvSpPr>
          <p:nvPr>
            <p:custDataLst>
              <p:tags r:id="rId1"/>
            </p:custDataLst>
          </p:nvPr>
        </p:nvSpPr>
        <p:spPr>
          <a:xfrm>
            <a:off x="251520" y="1125250"/>
            <a:ext cx="8712968" cy="1728192"/>
          </a:xfrm>
          <a:prstGeom prst="rect">
            <a:avLst/>
          </a:prstGeom>
        </p:spPr>
        <p:txBody>
          <a:bodyPr/>
          <a:p>
            <a:pPr>
              <a:lnSpc>
                <a:spcPct val="190000"/>
              </a:lnSpc>
            </a:pPr>
            <a:r>
              <a:rPr lang="zh-CN" altLang="en-US" b="1" dirty="0" smtClean="0">
                <a:solidFill>
                  <a:srgbClr val="000000"/>
                </a:solidFill>
              </a:rPr>
              <a:t>       白色表示未访问；灰色表示正在访问；黑色表示访问完毕。我们发现</a:t>
            </a:r>
            <a:r>
              <a:rPr lang="en-US" altLang="zh-CN" b="1" dirty="0" smtClean="0">
                <a:solidFill>
                  <a:srgbClr val="000000"/>
                </a:solidFill>
              </a:rPr>
              <a:t>:</a:t>
            </a:r>
            <a:endParaRPr lang="en-US" altLang="zh-CN" b="1" dirty="0" smtClean="0">
              <a:solidFill>
                <a:srgbClr val="000000"/>
              </a:solidFill>
            </a:endParaRPr>
          </a:p>
          <a:p>
            <a:pPr>
              <a:lnSpc>
                <a:spcPct val="190000"/>
              </a:lnSpc>
            </a:pPr>
            <a:r>
              <a:rPr lang="en-US" altLang="zh-CN" b="1" dirty="0" smtClean="0">
                <a:solidFill>
                  <a:srgbClr val="000000"/>
                </a:solidFill>
              </a:rPr>
              <a:t>        </a:t>
            </a:r>
            <a:r>
              <a:rPr lang="en-US" altLang="zh-CN" b="1" u="sng" dirty="0" smtClean="0">
                <a:solidFill>
                  <a:srgbClr val="000000"/>
                </a:solidFill>
              </a:rPr>
              <a:t>  </a:t>
            </a:r>
            <a:r>
              <a:rPr lang="zh-CN" altLang="en-US" b="1" u="sng" dirty="0" smtClean="0">
                <a:solidFill>
                  <a:srgbClr val="000000"/>
                </a:solidFill>
              </a:rPr>
              <a:t>                    </a:t>
            </a:r>
            <a:r>
              <a:rPr lang="zh-CN" altLang="en-US" b="1" dirty="0" smtClean="0">
                <a:solidFill>
                  <a:srgbClr val="000000"/>
                </a:solidFill>
              </a:rPr>
              <a:t>访问的先访问完毕！</a:t>
            </a:r>
            <a:endParaRPr lang="en-US" altLang="zh-CN" b="1" dirty="0" smtClean="0">
              <a:solidFill>
                <a:srgbClr val="000000"/>
              </a:solidFill>
            </a:endParaRPr>
          </a:p>
        </p:txBody>
      </p:sp>
      <p:pic>
        <p:nvPicPr>
          <p:cNvPr id="9" name="图片 8" descr="dfs.gif"/>
          <p:cNvPicPr>
            <a:picLocks noChangeAspect="1" noChangeArrowheads="1"/>
          </p:cNvPicPr>
          <p:nvPr>
            <p:custDataLst>
              <p:tags r:id="rId2"/>
            </p:custDataLst>
          </p:nvPr>
        </p:nvPicPr>
        <p:blipFill>
          <a:blip r:embed="rId3">
            <a:clrChange>
              <a:clrFrom>
                <a:srgbClr val="FFFFFF"/>
              </a:clrFrom>
              <a:clrTo>
                <a:srgbClr val="FFFFFF">
                  <a:alpha val="0"/>
                </a:srgbClr>
              </a:clrTo>
            </a:clrChange>
          </a:blip>
          <a:srcRect/>
          <a:stretch>
            <a:fillRect/>
          </a:stretch>
        </p:blipFill>
        <p:spPr bwMode="auto">
          <a:xfrm>
            <a:off x="4356100" y="1995805"/>
            <a:ext cx="4243070" cy="3104515"/>
          </a:xfrm>
          <a:prstGeom prst="rect">
            <a:avLst/>
          </a:prstGeom>
          <a:noFill/>
          <a:ln w="9525">
            <a:noFill/>
            <a:miter lim="800000"/>
            <a:headEnd/>
            <a:tailEnd/>
          </a:ln>
        </p:spPr>
      </p:pic>
      <p:sp>
        <p:nvSpPr>
          <p:cNvPr id="11" name="矩形 10"/>
          <p:cNvSpPr/>
          <p:nvPr>
            <p:custDataLst>
              <p:tags r:id="rId4"/>
            </p:custDataLst>
          </p:nvPr>
        </p:nvSpPr>
        <p:spPr>
          <a:xfrm>
            <a:off x="1403350" y="1635760"/>
            <a:ext cx="603250" cy="629920"/>
          </a:xfrm>
          <a:prstGeom prst="rect">
            <a:avLst/>
          </a:prstGeom>
          <a:noFill/>
        </p:spPr>
        <p:txBody>
          <a:bodyPr wrap="none" lIns="91440" tIns="45720" rIns="91440" bIns="45720">
            <a:no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ctr"/>
            <a:r>
              <a:rPr lang="zh-CN" altLang="en-US" sz="400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后</a:t>
            </a:r>
            <a:endParaRPr lang="zh-CN" altLang="en-US" sz="400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4.</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算法实现</a:t>
            </a:r>
            <a:endParaRPr lang="zh-CN" b="1" dirty="0">
              <a:solidFill>
                <a:schemeClr val="tx1"/>
              </a:solidFill>
              <a:latin typeface="楷体" panose="02010609060101010101" charset="-122"/>
              <a:sym typeface="宋体" panose="02010600030101010101" pitchFamily="2" charset="-122"/>
            </a:endParaRPr>
          </a:p>
        </p:txBody>
      </p:sp>
      <p:sp>
        <p:nvSpPr>
          <p:cNvPr id="7" name="矩形 6"/>
          <p:cNvSpPr/>
          <p:nvPr>
            <p:custDataLst>
              <p:tags r:id="rId1"/>
            </p:custDataLst>
          </p:nvPr>
        </p:nvSpPr>
        <p:spPr>
          <a:xfrm>
            <a:off x="395412" y="1067842"/>
            <a:ext cx="8352928" cy="1143000"/>
          </a:xfrm>
          <a:prstGeom prst="rect">
            <a:avLst/>
          </a:prstGeom>
        </p:spPr>
        <p:txBody>
          <a:bodyPr wrap="square">
            <a:spAutoFit/>
          </a:bodyPr>
          <a:p>
            <a:pPr>
              <a:lnSpc>
                <a:spcPct val="190000"/>
              </a:lnSpc>
            </a:pPr>
            <a:r>
              <a:rPr lang="zh-CN" altLang="en-US" b="1" dirty="0" smtClean="0">
                <a:solidFill>
                  <a:srgbClr val="000000"/>
                </a:solidFill>
              </a:rPr>
              <a:t>          深搜需用到符合“后进先出”特点的</a:t>
            </a:r>
            <a:endParaRPr lang="en-US" altLang="zh-CN" b="1" dirty="0" smtClean="0">
              <a:solidFill>
                <a:srgbClr val="000000"/>
              </a:solidFill>
            </a:endParaRPr>
          </a:p>
          <a:p>
            <a:pPr>
              <a:lnSpc>
                <a:spcPct val="190000"/>
              </a:lnSpc>
            </a:pPr>
            <a:r>
              <a:rPr lang="en-US" altLang="zh-CN" b="1" dirty="0" smtClean="0">
                <a:solidFill>
                  <a:srgbClr val="000000"/>
                </a:solidFill>
              </a:rPr>
              <a:t>  </a:t>
            </a:r>
            <a:r>
              <a:rPr lang="en-US" altLang="zh-CN" b="1" u="sng" dirty="0" smtClean="0">
                <a:solidFill>
                  <a:srgbClr val="000000"/>
                </a:solidFill>
              </a:rPr>
              <a:t>                  </a:t>
            </a:r>
            <a:r>
              <a:rPr lang="zh-CN" altLang="en-US" b="1" dirty="0" smtClean="0">
                <a:solidFill>
                  <a:srgbClr val="000000"/>
                </a:solidFill>
              </a:rPr>
              <a:t>作为辅助数据结构。</a:t>
            </a:r>
            <a:endParaRPr lang="en-US" altLang="zh-CN" b="1" dirty="0" smtClean="0">
              <a:solidFill>
                <a:srgbClr val="000000"/>
              </a:solidFill>
            </a:endParaRPr>
          </a:p>
        </p:txBody>
      </p:sp>
      <p:sp>
        <p:nvSpPr>
          <p:cNvPr id="13" name="矩形 12"/>
          <p:cNvSpPr/>
          <p:nvPr>
            <p:custDataLst>
              <p:tags r:id="rId2"/>
            </p:custDataLst>
          </p:nvPr>
        </p:nvSpPr>
        <p:spPr>
          <a:xfrm>
            <a:off x="971443" y="1491511"/>
            <a:ext cx="648335" cy="6451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ctr"/>
            <a:r>
              <a:rPr lang="zh-CN" altLang="en-US" sz="360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栈</a:t>
            </a:r>
            <a:endParaRPr lang="zh-CN" altLang="en-US" sz="360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pic>
        <p:nvPicPr>
          <p:cNvPr id="14" name="Picture 2" descr="https://timgsa.baidu.com/timg?image&amp;quality=80&amp;size=b9999_10000&amp;sec=1497590063463&amp;di=736aae10cab76ef64d3d01fdc541a513&amp;imgtype=0&amp;src=http%3A%2F%2Fimg.educity.cn%2Fimg_10%2F263%2F2014010206%2F62027061543.jpg"/>
          <p:cNvPicPr>
            <a:picLocks noChangeAspect="1" noChangeArrowheads="1"/>
          </p:cNvPicPr>
          <p:nvPr>
            <p:custDataLst>
              <p:tags r:id="rId3"/>
            </p:custDataLst>
          </p:nvPr>
        </p:nvPicPr>
        <p:blipFill>
          <a:blip r:embed="rId4"/>
          <a:srcRect/>
          <a:stretch>
            <a:fillRect/>
          </a:stretch>
        </p:blipFill>
        <p:spPr bwMode="auto">
          <a:xfrm>
            <a:off x="5147945" y="987425"/>
            <a:ext cx="3604895" cy="3560445"/>
          </a:xfrm>
          <a:prstGeom prst="rect">
            <a:avLst/>
          </a:prstGeom>
          <a:noFill/>
        </p:spPr>
      </p:pic>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TextBox 6"/>
          <p:cNvSpPr txBox="1"/>
          <p:nvPr/>
        </p:nvSpPr>
        <p:spPr>
          <a:xfrm>
            <a:off x="1043305" y="1203960"/>
            <a:ext cx="3893820" cy="362331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indent="0" fontAlgn="auto">
              <a:lnSpc>
                <a:spcPts val="2000"/>
              </a:lnSpc>
            </a:pPr>
            <a:r>
              <a:rPr lang="en-US" sz="1400" b="1" dirty="0" err="1" smtClean="0"/>
              <a:t>int</a:t>
            </a:r>
            <a:r>
              <a:rPr lang="en-US" sz="1400" b="1" dirty="0" smtClean="0"/>
              <a:t> f(</a:t>
            </a:r>
            <a:r>
              <a:rPr lang="en-US" sz="1400" b="1" dirty="0" err="1" smtClean="0"/>
              <a:t>int</a:t>
            </a:r>
            <a:r>
              <a:rPr lang="en-US" sz="1400" b="1" dirty="0" smtClean="0"/>
              <a:t> n)</a:t>
            </a:r>
            <a:endParaRPr lang="zh-CN" altLang="en-US" sz="1400" b="1" dirty="0" smtClean="0"/>
          </a:p>
          <a:p>
            <a:pPr indent="0" fontAlgn="auto">
              <a:lnSpc>
                <a:spcPts val="2000"/>
              </a:lnSpc>
            </a:pPr>
            <a:r>
              <a:rPr lang="en-US" sz="1400" b="1" dirty="0" smtClean="0"/>
              <a:t>{</a:t>
            </a:r>
            <a:endParaRPr lang="zh-CN" altLang="en-US" sz="1400" b="1" dirty="0" smtClean="0"/>
          </a:p>
          <a:p>
            <a:pPr indent="0" fontAlgn="auto">
              <a:lnSpc>
                <a:spcPts val="2000"/>
              </a:lnSpc>
            </a:pPr>
            <a:r>
              <a:rPr lang="en-US" sz="1400" b="1" dirty="0" smtClean="0"/>
              <a:t>	if(n == 1) </a:t>
            </a:r>
            <a:r>
              <a:rPr lang="en-US" sz="1400" b="1" dirty="0" err="1" smtClean="0"/>
              <a:t>cout</a:t>
            </a:r>
            <a:r>
              <a:rPr lang="en-US" sz="1400" b="1" dirty="0" smtClean="0"/>
              <a:t> &lt;&lt; 1 &lt;&lt; </a:t>
            </a:r>
            <a:r>
              <a:rPr lang="en-US" sz="1400" b="1" dirty="0" err="1" smtClean="0"/>
              <a:t>endl</a:t>
            </a:r>
            <a:r>
              <a:rPr lang="en-US" sz="1400" b="1" dirty="0" smtClean="0"/>
              <a:t>;</a:t>
            </a:r>
            <a:endParaRPr lang="zh-CN" altLang="en-US" sz="1400" b="1" dirty="0" smtClean="0"/>
          </a:p>
          <a:p>
            <a:pPr indent="0" fontAlgn="auto">
              <a:lnSpc>
                <a:spcPts val="2000"/>
              </a:lnSpc>
            </a:pPr>
            <a:r>
              <a:rPr lang="en-US" sz="1400" b="1" dirty="0" smtClean="0"/>
              <a:t>	else</a:t>
            </a:r>
            <a:endParaRPr lang="zh-CN" altLang="en-US" sz="1400" b="1" dirty="0" smtClean="0"/>
          </a:p>
          <a:p>
            <a:pPr indent="0" fontAlgn="auto">
              <a:lnSpc>
                <a:spcPts val="2000"/>
              </a:lnSpc>
            </a:pPr>
            <a:r>
              <a:rPr lang="en-US" sz="1400" b="1" dirty="0" smtClean="0"/>
              <a:t>	{</a:t>
            </a:r>
            <a:endParaRPr lang="zh-CN" altLang="en-US" sz="1400" b="1" dirty="0" smtClean="0"/>
          </a:p>
          <a:p>
            <a:pPr indent="0" fontAlgn="auto">
              <a:lnSpc>
                <a:spcPts val="2000"/>
              </a:lnSpc>
            </a:pPr>
            <a:r>
              <a:rPr lang="en-US" sz="1400" b="1" dirty="0" smtClean="0"/>
              <a:t>		</a:t>
            </a:r>
            <a:r>
              <a:rPr lang="en-US" sz="1400" b="1" dirty="0" err="1" smtClean="0"/>
              <a:t>cout</a:t>
            </a:r>
            <a:r>
              <a:rPr lang="en-US" sz="1400" b="1" dirty="0" smtClean="0"/>
              <a:t> &lt;&lt; n &lt;&lt; </a:t>
            </a:r>
            <a:r>
              <a:rPr lang="en-US" sz="1400" b="1" dirty="0" err="1" smtClean="0"/>
              <a:t>endl</a:t>
            </a:r>
            <a:r>
              <a:rPr lang="en-US" sz="1400" b="1" dirty="0" smtClean="0"/>
              <a:t>;</a:t>
            </a:r>
            <a:endParaRPr lang="zh-CN" altLang="en-US" sz="1400" b="1" dirty="0" smtClean="0"/>
          </a:p>
          <a:p>
            <a:pPr indent="0" fontAlgn="auto">
              <a:lnSpc>
                <a:spcPts val="2000"/>
              </a:lnSpc>
            </a:pPr>
            <a:r>
              <a:rPr lang="en-US" sz="1400" b="1" dirty="0" smtClean="0"/>
              <a:t>		f(n-1);</a:t>
            </a:r>
            <a:endParaRPr lang="zh-CN" altLang="en-US" sz="1400" b="1" dirty="0" smtClean="0"/>
          </a:p>
          <a:p>
            <a:pPr indent="0" fontAlgn="auto">
              <a:lnSpc>
                <a:spcPts val="2000"/>
              </a:lnSpc>
            </a:pPr>
            <a:r>
              <a:rPr lang="en-US" sz="1400" b="1" dirty="0" smtClean="0"/>
              <a:t>	}</a:t>
            </a:r>
            <a:endParaRPr lang="zh-CN" altLang="en-US" sz="1400" b="1" dirty="0" smtClean="0"/>
          </a:p>
          <a:p>
            <a:pPr indent="0" fontAlgn="auto">
              <a:lnSpc>
                <a:spcPts val="2000"/>
              </a:lnSpc>
            </a:pPr>
            <a:r>
              <a:rPr lang="en-US" sz="1400" b="1" dirty="0" smtClean="0"/>
              <a:t>}</a:t>
            </a:r>
            <a:endParaRPr lang="zh-CN" altLang="en-US" sz="1400" b="1" dirty="0" smtClean="0"/>
          </a:p>
          <a:p>
            <a:pPr indent="0" fontAlgn="auto">
              <a:lnSpc>
                <a:spcPts val="2000"/>
              </a:lnSpc>
            </a:pPr>
            <a:r>
              <a:rPr lang="en-US" sz="1400" b="1" dirty="0" err="1" smtClean="0"/>
              <a:t>int</a:t>
            </a:r>
            <a:r>
              <a:rPr lang="en-US" sz="1400" b="1" dirty="0" smtClean="0"/>
              <a:t> main()</a:t>
            </a:r>
            <a:endParaRPr lang="zh-CN" altLang="en-US" sz="1400" b="1" dirty="0" smtClean="0"/>
          </a:p>
          <a:p>
            <a:pPr indent="0" fontAlgn="auto">
              <a:lnSpc>
                <a:spcPts val="2000"/>
              </a:lnSpc>
            </a:pPr>
            <a:r>
              <a:rPr lang="en-US" sz="1400" b="1" dirty="0" smtClean="0"/>
              <a:t>{</a:t>
            </a:r>
            <a:endParaRPr lang="zh-CN" altLang="en-US" sz="1400" b="1" dirty="0" smtClean="0"/>
          </a:p>
          <a:p>
            <a:pPr indent="0" fontAlgn="auto">
              <a:lnSpc>
                <a:spcPts val="2000"/>
              </a:lnSpc>
            </a:pPr>
            <a:r>
              <a:rPr lang="en-US" sz="1400" b="1" dirty="0" smtClean="0"/>
              <a:t>	f(3);</a:t>
            </a:r>
            <a:endParaRPr lang="zh-CN" altLang="en-US" sz="1400" b="1" dirty="0" smtClean="0"/>
          </a:p>
          <a:p>
            <a:pPr indent="0" fontAlgn="auto">
              <a:lnSpc>
                <a:spcPts val="2000"/>
              </a:lnSpc>
            </a:pPr>
            <a:r>
              <a:rPr lang="en-US" sz="1400" b="1" dirty="0" smtClean="0"/>
              <a:t>	return 0;	</a:t>
            </a:r>
            <a:endParaRPr lang="zh-CN" altLang="en-US" sz="1400" b="1" dirty="0" smtClean="0"/>
          </a:p>
          <a:p>
            <a:pPr indent="0" fontAlgn="auto">
              <a:lnSpc>
                <a:spcPts val="2000"/>
              </a:lnSpc>
            </a:pPr>
            <a:r>
              <a:rPr lang="en-US" sz="1400" b="1" dirty="0" smtClean="0"/>
              <a:t>}</a:t>
            </a:r>
            <a:endParaRPr lang="zh-CN" altLang="en-US" sz="1400" b="1" dirty="0" smtClean="0"/>
          </a:p>
        </p:txBody>
      </p:sp>
      <p:sp>
        <p:nvSpPr>
          <p:cNvPr id="8" name="圆角矩形 7"/>
          <p:cNvSpPr/>
          <p:nvPr/>
        </p:nvSpPr>
        <p:spPr>
          <a:xfrm>
            <a:off x="5993146" y="1868913"/>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F(3)</a:t>
            </a:r>
            <a:endParaRPr lang="zh-CN" altLang="en-US" sz="2700" dirty="0"/>
          </a:p>
        </p:txBody>
      </p:sp>
      <p:cxnSp>
        <p:nvCxnSpPr>
          <p:cNvPr id="10" name="直接箭头连接符 9"/>
          <p:cNvCxnSpPr/>
          <p:nvPr/>
        </p:nvCxnSpPr>
        <p:spPr>
          <a:xfrm rot="5400000">
            <a:off x="6236769" y="2489387"/>
            <a:ext cx="378042" cy="119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993146" y="2679003"/>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F(2)</a:t>
            </a:r>
            <a:endParaRPr lang="zh-CN" altLang="en-US" sz="2700" dirty="0"/>
          </a:p>
        </p:txBody>
      </p:sp>
      <p:sp>
        <p:nvSpPr>
          <p:cNvPr id="12" name="TextBox 11"/>
          <p:cNvSpPr txBox="1"/>
          <p:nvPr/>
        </p:nvSpPr>
        <p:spPr>
          <a:xfrm>
            <a:off x="7397302" y="2246955"/>
            <a:ext cx="384175" cy="506730"/>
          </a:xfrm>
          <a:prstGeom prst="rect">
            <a:avLst/>
          </a:prstGeom>
          <a:noFill/>
        </p:spPr>
        <p:txBody>
          <a:bodyPr wrap="none" rtlCol="0">
            <a:spAutoFit/>
          </a:bodyPr>
          <a:lstStyle/>
          <a:p>
            <a:r>
              <a:rPr lang="en-US" altLang="zh-CN" sz="2700" dirty="0" smtClean="0"/>
              <a:t>3</a:t>
            </a:r>
            <a:endParaRPr lang="zh-CN" altLang="en-US" sz="2700" dirty="0"/>
          </a:p>
        </p:txBody>
      </p:sp>
      <p:sp>
        <p:nvSpPr>
          <p:cNvPr id="13" name="TextBox 12"/>
          <p:cNvSpPr txBox="1"/>
          <p:nvPr/>
        </p:nvSpPr>
        <p:spPr>
          <a:xfrm>
            <a:off x="7397302" y="2624997"/>
            <a:ext cx="384175" cy="506730"/>
          </a:xfrm>
          <a:prstGeom prst="rect">
            <a:avLst/>
          </a:prstGeom>
          <a:noFill/>
        </p:spPr>
        <p:txBody>
          <a:bodyPr wrap="none" rtlCol="0">
            <a:spAutoFit/>
          </a:bodyPr>
          <a:lstStyle/>
          <a:p>
            <a:r>
              <a:rPr lang="en-US" altLang="zh-CN" sz="2700" dirty="0" smtClean="0"/>
              <a:t>2</a:t>
            </a:r>
            <a:endParaRPr lang="zh-CN" altLang="en-US" sz="2700" dirty="0"/>
          </a:p>
        </p:txBody>
      </p:sp>
      <p:cxnSp>
        <p:nvCxnSpPr>
          <p:cNvPr id="14" name="直接箭头连接符 13"/>
          <p:cNvCxnSpPr/>
          <p:nvPr/>
        </p:nvCxnSpPr>
        <p:spPr>
          <a:xfrm rot="5400000">
            <a:off x="6236769" y="3299476"/>
            <a:ext cx="378042" cy="119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5993146" y="3489093"/>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F(1)</a:t>
            </a:r>
            <a:endParaRPr lang="zh-CN" altLang="en-US" sz="2700" dirty="0"/>
          </a:p>
        </p:txBody>
      </p:sp>
      <p:sp>
        <p:nvSpPr>
          <p:cNvPr id="16" name="TextBox 15"/>
          <p:cNvSpPr txBox="1"/>
          <p:nvPr/>
        </p:nvSpPr>
        <p:spPr>
          <a:xfrm>
            <a:off x="7400446" y="2949033"/>
            <a:ext cx="384175" cy="506730"/>
          </a:xfrm>
          <a:prstGeom prst="rect">
            <a:avLst/>
          </a:prstGeom>
          <a:noFill/>
        </p:spPr>
        <p:txBody>
          <a:bodyPr wrap="none" rtlCol="0">
            <a:spAutoFit/>
          </a:bodyPr>
          <a:lstStyle/>
          <a:p>
            <a:r>
              <a:rPr lang="en-US" altLang="zh-CN" sz="2700" dirty="0" smtClean="0"/>
              <a:t>1</a:t>
            </a:r>
            <a:endParaRPr lang="zh-CN" altLang="en-US" sz="2700" dirty="0"/>
          </a:p>
        </p:txBody>
      </p:sp>
      <p:cxnSp>
        <p:nvCxnSpPr>
          <p:cNvPr id="18" name="直接箭头连接符 17"/>
          <p:cNvCxnSpPr/>
          <p:nvPr/>
        </p:nvCxnSpPr>
        <p:spPr>
          <a:xfrm rot="5400000" flipH="1" flipV="1">
            <a:off x="6452197" y="3246066"/>
            <a:ext cx="378042" cy="1191"/>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rot="5400000" flipH="1" flipV="1">
            <a:off x="6452197" y="2435381"/>
            <a:ext cx="378042" cy="1191"/>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206034" y="1816213"/>
            <a:ext cx="835660" cy="48387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700" b="1" spc="50" dirty="0" smtClean="0">
                <a:ln w="11430"/>
                <a:solidFill>
                  <a:srgbClr val="FF0000"/>
                </a:solidFill>
                <a:effectLst>
                  <a:outerShdw blurRad="76200" dist="50800" dir="5400000" algn="tl" rotWithShape="0">
                    <a:srgbClr val="000000">
                      <a:alpha val="65000"/>
                    </a:srgbClr>
                  </a:outerShdw>
                </a:effectLst>
              </a:rPr>
              <a:t>输出</a:t>
            </a:r>
            <a:endParaRPr lang="zh-CN" altLang="en-US" sz="27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2" name="文本框 1"/>
          <p:cNvSpPr txBox="1"/>
          <p:nvPr>
            <p:custDataLst>
              <p:tags r:id="rId1"/>
            </p:custDataLst>
          </p:nvPr>
        </p:nvSpPr>
        <p:spPr>
          <a:xfrm>
            <a:off x="251460" y="771525"/>
            <a:ext cx="5664200" cy="645160"/>
          </a:xfrm>
          <a:prstGeom prst="rect">
            <a:avLst/>
          </a:prstGeom>
          <a:noFill/>
        </p:spPr>
        <p:txBody>
          <a:bodyPr wrap="square" rtlCol="0" anchor="t">
            <a:spAutoFit/>
          </a:bodyPr>
          <a:p>
            <a:r>
              <a:rPr lang="en-US" altLang="zh-CN" b="1">
                <a:solidFill>
                  <a:schemeClr val="tx1"/>
                </a:solidFill>
              </a:rPr>
              <a:t>4.</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算法实现</a:t>
            </a:r>
            <a:r>
              <a:rPr lang="en-US" altLang="zh-CN" b="1" dirty="0">
                <a:solidFill>
                  <a:schemeClr val="tx1"/>
                </a:solidFill>
                <a:latin typeface="楷体" panose="02010609060101010101" charset="-122"/>
                <a:sym typeface="宋体" panose="02010600030101010101" pitchFamily="2" charset="-122"/>
              </a:rPr>
              <a:t>:</a:t>
            </a:r>
            <a:r>
              <a:rPr lang="zh-CN" altLang="en-US" b="1" dirty="0" smtClean="0">
                <a:solidFill>
                  <a:srgbClr val="000000"/>
                </a:solidFill>
                <a:sym typeface="+mn-ea"/>
              </a:rPr>
              <a:t>深搜辅助数据结构：栈（系统栈、人工栈）</a:t>
            </a:r>
            <a:endParaRPr lang="en-US" altLang="zh-CN" b="1" dirty="0" smtClean="0">
              <a:solidFill>
                <a:srgbClr val="000000"/>
              </a:solidFill>
            </a:endParaRPr>
          </a:p>
          <a:p>
            <a:endParaRPr lang="en-US" altLang="zh-CN" b="1" dirty="0">
              <a:solidFill>
                <a:schemeClr val="tx1"/>
              </a:solidFill>
              <a:latin typeface="楷体" panose="02010609060101010101" charset="-122"/>
              <a:sym typeface="宋体" panose="02010600030101010101" pitchFamily="2"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5" grpId="0" bldLvl="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TextBox 6"/>
          <p:cNvSpPr txBox="1"/>
          <p:nvPr/>
        </p:nvSpPr>
        <p:spPr>
          <a:xfrm>
            <a:off x="941705" y="1203960"/>
            <a:ext cx="4537075" cy="36817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indent="0" fontAlgn="auto">
              <a:lnSpc>
                <a:spcPts val="2000"/>
              </a:lnSpc>
            </a:pPr>
            <a:r>
              <a:rPr lang="en-US" dirty="0" err="1" smtClean="0"/>
              <a:t>int</a:t>
            </a:r>
            <a:r>
              <a:rPr lang="en-US" dirty="0" smtClean="0"/>
              <a:t> f(</a:t>
            </a:r>
            <a:r>
              <a:rPr lang="en-US" dirty="0" err="1" smtClean="0"/>
              <a:t>int</a:t>
            </a:r>
            <a:r>
              <a:rPr lang="en-US" dirty="0" smtClean="0"/>
              <a:t> n)</a:t>
            </a:r>
            <a:endParaRPr lang="zh-CN" altLang="en-US" dirty="0" smtClean="0"/>
          </a:p>
          <a:p>
            <a:pPr indent="0" fontAlgn="auto">
              <a:lnSpc>
                <a:spcPts val="2000"/>
              </a:lnSpc>
            </a:pPr>
            <a:r>
              <a:rPr lang="en-US" dirty="0" smtClean="0"/>
              <a:t>{</a:t>
            </a:r>
            <a:endParaRPr lang="zh-CN" altLang="en-US" dirty="0" smtClean="0"/>
          </a:p>
          <a:p>
            <a:pPr indent="0" fontAlgn="auto">
              <a:lnSpc>
                <a:spcPts val="2000"/>
              </a:lnSpc>
            </a:pPr>
            <a:r>
              <a:rPr lang="en-US" dirty="0" smtClean="0"/>
              <a:t>	if(n == 1) </a:t>
            </a:r>
            <a:r>
              <a:rPr lang="en-US" dirty="0" err="1" smtClean="0"/>
              <a:t>cout</a:t>
            </a:r>
            <a:r>
              <a:rPr lang="en-US" dirty="0" smtClean="0"/>
              <a:t> &lt;&lt; 1 &lt;&lt; </a:t>
            </a:r>
            <a:r>
              <a:rPr lang="en-US" dirty="0" err="1" smtClean="0"/>
              <a:t>endl</a:t>
            </a:r>
            <a:r>
              <a:rPr lang="en-US" dirty="0" smtClean="0"/>
              <a:t>;</a:t>
            </a:r>
            <a:endParaRPr lang="zh-CN" altLang="en-US" dirty="0" smtClean="0"/>
          </a:p>
          <a:p>
            <a:pPr indent="0" fontAlgn="auto">
              <a:lnSpc>
                <a:spcPts val="2000"/>
              </a:lnSpc>
            </a:pPr>
            <a:r>
              <a:rPr lang="en-US" dirty="0" smtClean="0"/>
              <a:t>	else</a:t>
            </a:r>
            <a:endParaRPr lang="zh-CN" altLang="en-US" dirty="0" smtClean="0"/>
          </a:p>
          <a:p>
            <a:pPr indent="0" fontAlgn="auto">
              <a:lnSpc>
                <a:spcPts val="2000"/>
              </a:lnSpc>
            </a:pPr>
            <a:r>
              <a:rPr lang="en-US" dirty="0" smtClean="0"/>
              <a:t>	{</a:t>
            </a:r>
            <a:endParaRPr lang="zh-CN" altLang="en-US" dirty="0" smtClean="0"/>
          </a:p>
          <a:p>
            <a:pPr indent="0" fontAlgn="auto">
              <a:lnSpc>
                <a:spcPts val="2000"/>
              </a:lnSpc>
            </a:pPr>
            <a:r>
              <a:rPr lang="en-US" dirty="0" smtClean="0"/>
              <a:t>		f(n-1);</a:t>
            </a:r>
            <a:endParaRPr lang="en-US" dirty="0" smtClean="0"/>
          </a:p>
          <a:p>
            <a:pPr indent="0" fontAlgn="auto">
              <a:lnSpc>
                <a:spcPts val="2000"/>
              </a:lnSpc>
            </a:pPr>
            <a:r>
              <a:rPr lang="en-US" dirty="0" smtClean="0"/>
              <a:t>                       </a:t>
            </a:r>
            <a:r>
              <a:rPr lang="en-US" dirty="0" err="1" smtClean="0"/>
              <a:t>cout</a:t>
            </a:r>
            <a:r>
              <a:rPr lang="en-US" dirty="0" smtClean="0"/>
              <a:t> &lt;&lt; n &lt;&lt; </a:t>
            </a:r>
            <a:r>
              <a:rPr lang="en-US" dirty="0" err="1" smtClean="0"/>
              <a:t>endl</a:t>
            </a:r>
            <a:r>
              <a:rPr lang="en-US" dirty="0" smtClean="0"/>
              <a:t>;</a:t>
            </a:r>
            <a:endParaRPr lang="zh-CN" altLang="en-US" dirty="0" smtClean="0"/>
          </a:p>
          <a:p>
            <a:pPr indent="0" fontAlgn="auto">
              <a:lnSpc>
                <a:spcPts val="2000"/>
              </a:lnSpc>
            </a:pPr>
            <a:r>
              <a:rPr lang="en-US" dirty="0" smtClean="0"/>
              <a:t>	}</a:t>
            </a:r>
            <a:endParaRPr lang="zh-CN" altLang="en-US" dirty="0" smtClean="0"/>
          </a:p>
          <a:p>
            <a:pPr indent="0" fontAlgn="auto">
              <a:lnSpc>
                <a:spcPts val="2000"/>
              </a:lnSpc>
            </a:pPr>
            <a:r>
              <a:rPr lang="en-US" dirty="0" smtClean="0"/>
              <a:t>}</a:t>
            </a:r>
            <a:endParaRPr lang="zh-CN" altLang="en-US" dirty="0" smtClean="0"/>
          </a:p>
          <a:p>
            <a:pPr indent="0" fontAlgn="auto">
              <a:lnSpc>
                <a:spcPts val="2000"/>
              </a:lnSpc>
            </a:pPr>
            <a:r>
              <a:rPr lang="en-US" dirty="0" err="1" smtClean="0"/>
              <a:t>int</a:t>
            </a:r>
            <a:r>
              <a:rPr lang="en-US" dirty="0" smtClean="0"/>
              <a:t> main()</a:t>
            </a:r>
            <a:endParaRPr lang="zh-CN" altLang="en-US" dirty="0" smtClean="0"/>
          </a:p>
          <a:p>
            <a:pPr indent="0" fontAlgn="auto">
              <a:lnSpc>
                <a:spcPts val="2000"/>
              </a:lnSpc>
            </a:pPr>
            <a:r>
              <a:rPr lang="en-US" dirty="0" smtClean="0"/>
              <a:t>{</a:t>
            </a:r>
            <a:endParaRPr lang="zh-CN" altLang="en-US" dirty="0" smtClean="0"/>
          </a:p>
          <a:p>
            <a:pPr indent="0" fontAlgn="auto">
              <a:lnSpc>
                <a:spcPts val="2000"/>
              </a:lnSpc>
            </a:pPr>
            <a:r>
              <a:rPr lang="en-US" dirty="0" smtClean="0"/>
              <a:t>	f(3);</a:t>
            </a:r>
            <a:endParaRPr lang="zh-CN" altLang="en-US" dirty="0" smtClean="0"/>
          </a:p>
          <a:p>
            <a:pPr indent="0" fontAlgn="auto">
              <a:lnSpc>
                <a:spcPts val="2000"/>
              </a:lnSpc>
            </a:pPr>
            <a:r>
              <a:rPr lang="en-US" dirty="0" smtClean="0"/>
              <a:t>	return 0;	</a:t>
            </a:r>
            <a:endParaRPr lang="zh-CN" altLang="en-US" dirty="0" smtClean="0"/>
          </a:p>
          <a:p>
            <a:pPr indent="0" fontAlgn="auto">
              <a:lnSpc>
                <a:spcPts val="2000"/>
              </a:lnSpc>
            </a:pPr>
            <a:r>
              <a:rPr lang="en-US" dirty="0" smtClean="0"/>
              <a:t>}</a:t>
            </a:r>
            <a:endParaRPr lang="zh-CN" altLang="en-US" dirty="0" smtClean="0"/>
          </a:p>
        </p:txBody>
      </p:sp>
      <p:sp>
        <p:nvSpPr>
          <p:cNvPr id="8" name="圆角矩形 7"/>
          <p:cNvSpPr/>
          <p:nvPr/>
        </p:nvSpPr>
        <p:spPr>
          <a:xfrm>
            <a:off x="5704608" y="141911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F(3)</a:t>
            </a:r>
            <a:endParaRPr lang="zh-CN" altLang="en-US" sz="2700" dirty="0"/>
          </a:p>
        </p:txBody>
      </p:sp>
      <p:cxnSp>
        <p:nvCxnSpPr>
          <p:cNvPr id="10" name="直接箭头连接符 9"/>
          <p:cNvCxnSpPr/>
          <p:nvPr/>
        </p:nvCxnSpPr>
        <p:spPr>
          <a:xfrm rot="5400000">
            <a:off x="5948231" y="2039589"/>
            <a:ext cx="378042" cy="1191"/>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704608" y="222920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F(2)</a:t>
            </a:r>
            <a:endParaRPr lang="zh-CN" altLang="en-US" sz="2700" dirty="0"/>
          </a:p>
        </p:txBody>
      </p:sp>
      <p:cxnSp>
        <p:nvCxnSpPr>
          <p:cNvPr id="14" name="直接箭头连接符 13"/>
          <p:cNvCxnSpPr/>
          <p:nvPr/>
        </p:nvCxnSpPr>
        <p:spPr>
          <a:xfrm rot="5400000">
            <a:off x="5948231" y="2849680"/>
            <a:ext cx="378042" cy="1191"/>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5704608" y="303929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F(1)</a:t>
            </a:r>
            <a:endParaRPr lang="zh-CN" altLang="en-US" sz="2700" dirty="0"/>
          </a:p>
        </p:txBody>
      </p:sp>
      <p:cxnSp>
        <p:nvCxnSpPr>
          <p:cNvPr id="18" name="直接箭头连接符 17"/>
          <p:cNvCxnSpPr/>
          <p:nvPr/>
        </p:nvCxnSpPr>
        <p:spPr>
          <a:xfrm rot="5400000" flipH="1" flipV="1">
            <a:off x="6163659" y="2796269"/>
            <a:ext cx="378042" cy="1191"/>
          </a:xfrm>
          <a:prstGeom prst="straightConnector1">
            <a:avLst/>
          </a:prstGeom>
          <a:solidFill>
            <a:srgbClr val="00B0F0"/>
          </a:solidFill>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rot="5400000" flipH="1" flipV="1">
            <a:off x="6163659" y="1985584"/>
            <a:ext cx="378042" cy="1191"/>
          </a:xfrm>
          <a:prstGeom prst="straightConnector1">
            <a:avLst/>
          </a:prstGeom>
          <a:solidFill>
            <a:srgbClr val="00B0F0"/>
          </a:solidFill>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2" name="矩形 21"/>
          <p:cNvSpPr/>
          <p:nvPr/>
        </p:nvSpPr>
        <p:spPr>
          <a:xfrm>
            <a:off x="6652510" y="1419116"/>
            <a:ext cx="2019935" cy="437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400" b="1" cap="none" spc="50" dirty="0" smtClean="0">
                <a:ln w="11430"/>
                <a:solidFill>
                  <a:srgbClr val="FF0000"/>
                </a:solidFill>
                <a:effectLst>
                  <a:outerShdw blurRad="76200" dist="50800" dir="5400000" algn="tl" rotWithShape="0">
                    <a:srgbClr val="000000">
                      <a:alpha val="65000"/>
                    </a:srgbClr>
                  </a:outerShdw>
                </a:effectLst>
              </a:rPr>
              <a:t>欠</a:t>
            </a:r>
            <a:r>
              <a:rPr lang="en-US" altLang="zh-CN" sz="2400" b="1" cap="none" spc="50" dirty="0" err="1" smtClean="0">
                <a:ln w="11430"/>
                <a:solidFill>
                  <a:srgbClr val="FF0000"/>
                </a:solidFill>
                <a:effectLst>
                  <a:outerShdw blurRad="76200" dist="50800" dir="5400000" algn="tl" rotWithShape="0">
                    <a:srgbClr val="000000">
                      <a:alpha val="65000"/>
                    </a:srgbClr>
                  </a:outerShdw>
                </a:effectLst>
              </a:rPr>
              <a:t>cout</a:t>
            </a:r>
            <a:r>
              <a:rPr lang="en-US" altLang="zh-CN" sz="2400" b="1" cap="none" spc="50" dirty="0" smtClean="0">
                <a:ln w="11430"/>
                <a:solidFill>
                  <a:srgbClr val="FF0000"/>
                </a:solidFill>
                <a:effectLst>
                  <a:outerShdw blurRad="76200" dist="50800" dir="5400000" algn="tl" rotWithShape="0">
                    <a:srgbClr val="000000">
                      <a:alpha val="65000"/>
                    </a:srgbClr>
                  </a:outerShdw>
                </a:effectLst>
              </a:rPr>
              <a:t> &lt;&lt; 3</a:t>
            </a:r>
            <a:endParaRPr lang="en-US" altLang="zh-CN" sz="24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17" name="矩形 16"/>
          <p:cNvSpPr/>
          <p:nvPr/>
        </p:nvSpPr>
        <p:spPr>
          <a:xfrm>
            <a:off x="6652510" y="2175200"/>
            <a:ext cx="2019935" cy="437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400" b="1" cap="none" spc="50" dirty="0" smtClean="0">
                <a:ln w="11430"/>
                <a:solidFill>
                  <a:srgbClr val="FF0000"/>
                </a:solidFill>
                <a:effectLst>
                  <a:outerShdw blurRad="76200" dist="50800" dir="5400000" algn="tl" rotWithShape="0">
                    <a:srgbClr val="000000">
                      <a:alpha val="65000"/>
                    </a:srgbClr>
                  </a:outerShdw>
                </a:effectLst>
              </a:rPr>
              <a:t>欠</a:t>
            </a:r>
            <a:r>
              <a:rPr lang="en-US" altLang="zh-CN" sz="2400" b="1" cap="none" spc="50" dirty="0" err="1" smtClean="0">
                <a:ln w="11430"/>
                <a:solidFill>
                  <a:srgbClr val="FF0000"/>
                </a:solidFill>
                <a:effectLst>
                  <a:outerShdw blurRad="76200" dist="50800" dir="5400000" algn="tl" rotWithShape="0">
                    <a:srgbClr val="000000">
                      <a:alpha val="65000"/>
                    </a:srgbClr>
                  </a:outerShdw>
                </a:effectLst>
              </a:rPr>
              <a:t>cout</a:t>
            </a:r>
            <a:r>
              <a:rPr lang="en-US" altLang="zh-CN" sz="2400" b="1" cap="none" spc="50" dirty="0" smtClean="0">
                <a:ln w="11430"/>
                <a:solidFill>
                  <a:srgbClr val="FF0000"/>
                </a:solidFill>
                <a:effectLst>
                  <a:outerShdw blurRad="76200" dist="50800" dir="5400000" algn="tl" rotWithShape="0">
                    <a:srgbClr val="000000">
                      <a:alpha val="65000"/>
                    </a:srgbClr>
                  </a:outerShdw>
                </a:effectLst>
              </a:rPr>
              <a:t> &lt;&lt; 2</a:t>
            </a:r>
            <a:endParaRPr lang="en-US" altLang="zh-CN" sz="24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19" name="TextBox 18"/>
          <p:cNvSpPr txBox="1"/>
          <p:nvPr/>
        </p:nvSpPr>
        <p:spPr>
          <a:xfrm>
            <a:off x="7270782" y="3254014"/>
            <a:ext cx="384175" cy="506730"/>
          </a:xfrm>
          <a:prstGeom prst="rect">
            <a:avLst/>
          </a:prstGeom>
          <a:noFill/>
        </p:spPr>
        <p:txBody>
          <a:bodyPr wrap="none" rtlCol="0">
            <a:spAutoFit/>
          </a:bodyPr>
          <a:lstStyle/>
          <a:p>
            <a:r>
              <a:rPr lang="en-US" altLang="zh-CN" sz="2700" dirty="0" smtClean="0"/>
              <a:t>1</a:t>
            </a:r>
            <a:endParaRPr lang="zh-CN" altLang="en-US" sz="2700" dirty="0"/>
          </a:p>
        </p:txBody>
      </p:sp>
      <p:sp>
        <p:nvSpPr>
          <p:cNvPr id="21" name="TextBox 20"/>
          <p:cNvSpPr txBox="1"/>
          <p:nvPr/>
        </p:nvSpPr>
        <p:spPr>
          <a:xfrm>
            <a:off x="7270782" y="3632056"/>
            <a:ext cx="384175" cy="506730"/>
          </a:xfrm>
          <a:prstGeom prst="rect">
            <a:avLst/>
          </a:prstGeom>
          <a:noFill/>
        </p:spPr>
        <p:txBody>
          <a:bodyPr wrap="none" rtlCol="0">
            <a:spAutoFit/>
          </a:bodyPr>
          <a:lstStyle/>
          <a:p>
            <a:r>
              <a:rPr lang="en-US" altLang="zh-CN" sz="2700" dirty="0" smtClean="0"/>
              <a:t>2</a:t>
            </a:r>
            <a:endParaRPr lang="zh-CN" altLang="en-US" sz="2700" dirty="0"/>
          </a:p>
        </p:txBody>
      </p:sp>
      <p:sp>
        <p:nvSpPr>
          <p:cNvPr id="23" name="TextBox 22"/>
          <p:cNvSpPr txBox="1"/>
          <p:nvPr/>
        </p:nvSpPr>
        <p:spPr>
          <a:xfrm>
            <a:off x="7273926" y="3956092"/>
            <a:ext cx="384175" cy="506730"/>
          </a:xfrm>
          <a:prstGeom prst="rect">
            <a:avLst/>
          </a:prstGeom>
          <a:noFill/>
        </p:spPr>
        <p:txBody>
          <a:bodyPr wrap="none" rtlCol="0">
            <a:spAutoFit/>
          </a:bodyPr>
          <a:lstStyle/>
          <a:p>
            <a:r>
              <a:rPr lang="en-US" altLang="zh-CN" sz="2700" dirty="0" smtClean="0"/>
              <a:t>3</a:t>
            </a:r>
            <a:endParaRPr lang="zh-CN" altLang="en-US" sz="2700" dirty="0"/>
          </a:p>
        </p:txBody>
      </p:sp>
      <p:sp>
        <p:nvSpPr>
          <p:cNvPr id="24" name="矩形 23"/>
          <p:cNvSpPr/>
          <p:nvPr/>
        </p:nvSpPr>
        <p:spPr>
          <a:xfrm>
            <a:off x="7079514" y="2823272"/>
            <a:ext cx="835660" cy="48387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700" b="1" spc="50" dirty="0" smtClean="0">
                <a:ln w="11430"/>
                <a:solidFill>
                  <a:srgbClr val="FF0000"/>
                </a:solidFill>
                <a:effectLst>
                  <a:outerShdw blurRad="76200" dist="50800" dir="5400000" algn="tl" rotWithShape="0">
                    <a:srgbClr val="000000">
                      <a:alpha val="65000"/>
                    </a:srgbClr>
                  </a:outerShdw>
                </a:effectLst>
              </a:rPr>
              <a:t>输出</a:t>
            </a:r>
            <a:endParaRPr lang="zh-CN" altLang="en-US" sz="27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2" name="文本框 1"/>
          <p:cNvSpPr txBox="1"/>
          <p:nvPr>
            <p:custDataLst>
              <p:tags r:id="rId1"/>
            </p:custDataLst>
          </p:nvPr>
        </p:nvSpPr>
        <p:spPr>
          <a:xfrm>
            <a:off x="251460" y="771525"/>
            <a:ext cx="5664200" cy="645160"/>
          </a:xfrm>
          <a:prstGeom prst="rect">
            <a:avLst/>
          </a:prstGeom>
          <a:noFill/>
        </p:spPr>
        <p:txBody>
          <a:bodyPr wrap="square" rtlCol="0" anchor="t">
            <a:spAutoFit/>
          </a:bodyPr>
          <a:p>
            <a:r>
              <a:rPr lang="en-US" altLang="zh-CN" b="1">
                <a:solidFill>
                  <a:schemeClr val="tx1"/>
                </a:solidFill>
              </a:rPr>
              <a:t>4.</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算法实现</a:t>
            </a:r>
            <a:r>
              <a:rPr lang="en-US" altLang="zh-CN" b="1" dirty="0">
                <a:solidFill>
                  <a:schemeClr val="tx1"/>
                </a:solidFill>
                <a:latin typeface="楷体" panose="02010609060101010101" charset="-122"/>
                <a:sym typeface="宋体" panose="02010600030101010101" pitchFamily="2" charset="-122"/>
              </a:rPr>
              <a:t>:</a:t>
            </a:r>
            <a:r>
              <a:rPr lang="zh-CN" altLang="en-US" b="1" dirty="0" smtClean="0">
                <a:solidFill>
                  <a:srgbClr val="000000"/>
                </a:solidFill>
                <a:sym typeface="+mn-ea"/>
              </a:rPr>
              <a:t>深搜辅助数据结构，栈（系统栈、人工栈）</a:t>
            </a:r>
            <a:endParaRPr lang="en-US" altLang="zh-CN" b="1" dirty="0" smtClean="0">
              <a:solidFill>
                <a:srgbClr val="000000"/>
              </a:solidFill>
            </a:endParaRPr>
          </a:p>
          <a:p>
            <a:endParaRPr lang="en-US" altLang="zh-CN" b="1" dirty="0">
              <a:solidFill>
                <a:schemeClr val="tx1"/>
              </a:solidFill>
              <a:latin typeface="楷体" panose="02010609060101010101" charset="-122"/>
              <a:sym typeface="宋体" panose="02010600030101010101" pitchFamily="2"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5" grpId="0" bldLvl="0" animBg="1"/>
      <p:bldP spid="22" grpId="0"/>
      <p:bldP spid="17" grpId="0"/>
      <p:bldP spid="19"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1"/>
            <a:ext cx="2907030" cy="598805"/>
          </a:xfrm>
          <a:prstGeom prst="rect">
            <a:avLst/>
          </a:prstGeom>
        </p:spPr>
        <p:txBody>
          <a:bodyPr wrap="none">
            <a:spAutoFit/>
          </a:bodyPr>
          <a:lstStyle/>
          <a:p>
            <a:r>
              <a:rPr lang="zh-CN" altLang="en-US" sz="3300" dirty="0">
                <a:solidFill>
                  <a:srgbClr val="7CBF30"/>
                </a:solidFill>
                <a:latin typeface="造字工房悦黑（非商用）常规体" pitchFamily="2" charset="-122"/>
                <a:ea typeface="造字工房悦黑（非商用）常规体" pitchFamily="2" charset="-122"/>
              </a:rPr>
              <a:t>第一部分</a:t>
            </a:r>
            <a:r>
              <a:rPr lang="en-US" altLang="zh-CN" sz="3300" dirty="0">
                <a:solidFill>
                  <a:srgbClr val="7CBF30"/>
                </a:solidFill>
                <a:latin typeface="造字工房悦黑（非商用）常规体" pitchFamily="2" charset="-122"/>
                <a:ea typeface="造字工房悦黑（非商用）常规体" pitchFamily="2" charset="-122"/>
              </a:rPr>
              <a:t> </a:t>
            </a:r>
            <a:r>
              <a:rPr lang="zh-CN" altLang="en-US" sz="3300" dirty="0">
                <a:solidFill>
                  <a:srgbClr val="7CBF30"/>
                </a:solidFill>
                <a:latin typeface="造字工房悦黑（非商用）常规体" pitchFamily="2" charset="-122"/>
                <a:ea typeface="造字工房悦黑（非商用）常规体" pitchFamily="2" charset="-122"/>
              </a:rPr>
              <a:t>引例</a:t>
            </a:r>
            <a:endParaRPr lang="zh-CN" altLang="en-US" sz="3300" dirty="0">
              <a:solidFill>
                <a:srgbClr val="7CBF30"/>
              </a:solidFill>
              <a:latin typeface="造字工房悦黑（非商用）常规体" pitchFamily="2" charset="-122"/>
              <a:ea typeface="造字工房悦黑（非商用）常规体" pitchFamily="2" charset="-122"/>
            </a:endParaRPr>
          </a:p>
        </p:txBody>
      </p:sp>
      <p:sp>
        <p:nvSpPr>
          <p:cNvPr id="47" name="矩形 46"/>
          <p:cNvSpPr/>
          <p:nvPr/>
        </p:nvSpPr>
        <p:spPr>
          <a:xfrm>
            <a:off x="3996055" y="2643505"/>
            <a:ext cx="4055745" cy="1545590"/>
          </a:xfrm>
          <a:prstGeom prst="rect">
            <a:avLst/>
          </a:prstGeom>
        </p:spPr>
        <p:txBody>
          <a:bodyPr wrap="square">
            <a:spAutoFit/>
          </a:bodyPr>
          <a:lstStyle/>
          <a:p>
            <a:pPr marL="285750" indent="-285750">
              <a:buFont typeface="Wingdings" panose="05000000000000000000" pitchFamily="2" charset="2"/>
              <a:buChar char="ü"/>
            </a:pPr>
            <a:r>
              <a:rPr lang="zh-CN" altLang="en-US" sz="1350" dirty="0">
                <a:solidFill>
                  <a:schemeClr val="bg1">
                    <a:lumMod val="50000"/>
                  </a:schemeClr>
                </a:solidFill>
                <a:latin typeface="+mn-ea"/>
              </a:rPr>
              <a:t>搜索是计算机程序设计中一种最基本、最常用的算法。当面对一个程序设计问题时，如果能够找到数学类的方法，如递推法、构造法，或者类似贪心、动态规划求最优值的方法，那么对于该题而言，已经基本解决。如果没有找到行之有效的方法，搜索便成了一个经常性的选择。</a:t>
            </a:r>
            <a:endParaRPr lang="zh-CN" altLang="en-US" sz="1350" dirty="0">
              <a:solidFill>
                <a:schemeClr val="bg1">
                  <a:lumMod val="50000"/>
                </a:schemeClr>
              </a:solidFill>
              <a:latin typeface="+mn-ea"/>
            </a:endParaRPr>
          </a:p>
        </p:txBody>
      </p:sp>
      <p:grpSp>
        <p:nvGrpSpPr>
          <p:cNvPr id="3" name="组合 2"/>
          <p:cNvGrpSpPr/>
          <p:nvPr/>
        </p:nvGrpSpPr>
        <p:grpSpPr>
          <a:xfrm rot="0">
            <a:off x="1181956" y="1390650"/>
            <a:ext cx="1890174" cy="1890061"/>
            <a:chOff x="9660725" y="398214"/>
            <a:chExt cx="2785107" cy="2785102"/>
          </a:xfrm>
        </p:grpSpPr>
        <p:sp>
          <p:nvSpPr>
            <p:cNvPr id="4" name="Freeform 5"/>
            <p:cNvSpPr/>
            <p:nvPr/>
          </p:nvSpPr>
          <p:spPr bwMode="auto">
            <a:xfrm rot="10800000">
              <a:off x="9660725" y="398214"/>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
              <a:endParaRPr lang="zh-CN" altLang="en-US" sz="1400">
                <a:solidFill>
                  <a:prstClr val="black"/>
                </a:solidFill>
              </a:endParaRPr>
            </a:p>
          </p:txBody>
        </p:sp>
        <p:sp>
          <p:nvSpPr>
            <p:cNvPr id="5" name="Freeform 5"/>
            <p:cNvSpPr/>
            <p:nvPr/>
          </p:nvSpPr>
          <p:spPr bwMode="auto">
            <a:xfrm rot="10800000">
              <a:off x="9953263" y="691161"/>
              <a:ext cx="2198769" cy="2198765"/>
            </a:xfrm>
            <a:prstGeom prst="ellipse">
              <a:avLst/>
            </a:prstGeom>
            <a:solidFill>
              <a:srgbClr val="009E47"/>
            </a:soli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
              <a:endParaRPr lang="zh-CN" altLang="en-US" sz="1400" dirty="0">
                <a:solidFill>
                  <a:prstClr val="black"/>
                </a:solidFill>
              </a:endParaRPr>
            </a:p>
          </p:txBody>
        </p:sp>
      </p:grpSp>
      <p:sp>
        <p:nvSpPr>
          <p:cNvPr id="6" name="Freeform 7"/>
          <p:cNvSpPr>
            <a:spLocks noChangeAspect="1" noEditPoints="1"/>
          </p:cNvSpPr>
          <p:nvPr/>
        </p:nvSpPr>
        <p:spPr bwMode="auto">
          <a:xfrm>
            <a:off x="1715770" y="1995805"/>
            <a:ext cx="822325" cy="67373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1+#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96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460"/>
                            </p:stCondLst>
                            <p:childTnLst>
                              <p:par>
                                <p:cTn id="14" presetID="2" presetClass="entr" presetSubtype="4" decel="10000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TextBox 6"/>
          <p:cNvSpPr txBox="1"/>
          <p:nvPr/>
        </p:nvSpPr>
        <p:spPr>
          <a:xfrm>
            <a:off x="827405" y="1275080"/>
            <a:ext cx="4479925" cy="3553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indent="0" fontAlgn="auto">
              <a:lnSpc>
                <a:spcPts val="1800"/>
              </a:lnSpc>
            </a:pPr>
            <a:r>
              <a:rPr lang="en-US" dirty="0" err="1" smtClean="0"/>
              <a:t>int</a:t>
            </a:r>
            <a:r>
              <a:rPr lang="en-US" dirty="0" smtClean="0"/>
              <a:t> f(</a:t>
            </a:r>
            <a:r>
              <a:rPr lang="en-US" dirty="0" err="1" smtClean="0"/>
              <a:t>int</a:t>
            </a:r>
            <a:r>
              <a:rPr lang="en-US" dirty="0" smtClean="0"/>
              <a:t> n)</a:t>
            </a:r>
            <a:endParaRPr lang="zh-CN" altLang="en-US" dirty="0" smtClean="0"/>
          </a:p>
          <a:p>
            <a:pPr indent="0" fontAlgn="auto">
              <a:lnSpc>
                <a:spcPts val="1800"/>
              </a:lnSpc>
            </a:pPr>
            <a:r>
              <a:rPr lang="en-US" dirty="0" smtClean="0"/>
              <a:t>{</a:t>
            </a:r>
            <a:endParaRPr lang="zh-CN" altLang="en-US" dirty="0" smtClean="0"/>
          </a:p>
          <a:p>
            <a:pPr indent="0" fontAlgn="auto">
              <a:lnSpc>
                <a:spcPts val="1800"/>
              </a:lnSpc>
            </a:pPr>
            <a:r>
              <a:rPr lang="en-US" dirty="0" smtClean="0"/>
              <a:t>	if(n == 1) </a:t>
            </a:r>
            <a:r>
              <a:rPr lang="en-US" dirty="0" err="1" smtClean="0"/>
              <a:t>cout</a:t>
            </a:r>
            <a:r>
              <a:rPr lang="en-US" dirty="0" smtClean="0"/>
              <a:t> &lt;&lt; 1 &lt;&lt; </a:t>
            </a:r>
            <a:r>
              <a:rPr lang="en-US" dirty="0" err="1" smtClean="0"/>
              <a:t>endl</a:t>
            </a:r>
            <a:r>
              <a:rPr lang="en-US" dirty="0" smtClean="0"/>
              <a:t>;</a:t>
            </a:r>
            <a:endParaRPr lang="zh-CN" altLang="en-US" dirty="0" smtClean="0"/>
          </a:p>
          <a:p>
            <a:pPr indent="0" fontAlgn="auto">
              <a:lnSpc>
                <a:spcPts val="1800"/>
              </a:lnSpc>
            </a:pPr>
            <a:r>
              <a:rPr lang="en-US" dirty="0" smtClean="0"/>
              <a:t>	else</a:t>
            </a:r>
            <a:endParaRPr lang="zh-CN" altLang="en-US" dirty="0" smtClean="0"/>
          </a:p>
          <a:p>
            <a:pPr indent="0" fontAlgn="auto">
              <a:lnSpc>
                <a:spcPts val="1800"/>
              </a:lnSpc>
            </a:pPr>
            <a:r>
              <a:rPr lang="en-US" dirty="0" smtClean="0"/>
              <a:t>	{</a:t>
            </a:r>
            <a:endParaRPr lang="zh-CN" altLang="en-US" dirty="0" smtClean="0"/>
          </a:p>
          <a:p>
            <a:pPr indent="0" fontAlgn="auto">
              <a:lnSpc>
                <a:spcPts val="1800"/>
              </a:lnSpc>
            </a:pPr>
            <a:r>
              <a:rPr lang="en-US" dirty="0" smtClean="0"/>
              <a:t>                       </a:t>
            </a:r>
            <a:r>
              <a:rPr lang="en-US" dirty="0" err="1" smtClean="0"/>
              <a:t>cout</a:t>
            </a:r>
            <a:r>
              <a:rPr lang="en-US" dirty="0" smtClean="0"/>
              <a:t> &lt;&lt; n &lt;&lt; </a:t>
            </a:r>
            <a:r>
              <a:rPr lang="en-US" dirty="0" err="1" smtClean="0"/>
              <a:t>endl</a:t>
            </a:r>
            <a:r>
              <a:rPr lang="en-US" dirty="0" smtClean="0"/>
              <a:t>;</a:t>
            </a:r>
            <a:endParaRPr lang="zh-CN" altLang="en-US" dirty="0" smtClean="0"/>
          </a:p>
          <a:p>
            <a:pPr indent="0" fontAlgn="auto">
              <a:lnSpc>
                <a:spcPts val="1800"/>
              </a:lnSpc>
            </a:pPr>
            <a:r>
              <a:rPr lang="en-US" dirty="0" smtClean="0"/>
              <a:t>		f(n-1);</a:t>
            </a:r>
            <a:endParaRPr lang="en-US" dirty="0" smtClean="0"/>
          </a:p>
          <a:p>
            <a:pPr indent="0" fontAlgn="auto">
              <a:lnSpc>
                <a:spcPts val="1800"/>
              </a:lnSpc>
            </a:pPr>
            <a:r>
              <a:rPr lang="en-US" altLang="zh-CN" dirty="0" smtClean="0"/>
              <a:t>                       </a:t>
            </a:r>
            <a:r>
              <a:rPr lang="en-US" altLang="zh-CN" dirty="0" err="1" smtClean="0"/>
              <a:t>cout</a:t>
            </a:r>
            <a:r>
              <a:rPr lang="en-US" altLang="zh-CN" dirty="0" smtClean="0"/>
              <a:t> &lt;&lt; n &lt;&lt; </a:t>
            </a:r>
            <a:r>
              <a:rPr lang="en-US" altLang="zh-CN" dirty="0" err="1" smtClean="0"/>
              <a:t>endl</a:t>
            </a:r>
            <a:r>
              <a:rPr lang="en-US" altLang="zh-CN" dirty="0" smtClean="0"/>
              <a:t>;</a:t>
            </a:r>
            <a:endParaRPr lang="zh-CN" altLang="en-US" dirty="0" smtClean="0"/>
          </a:p>
          <a:p>
            <a:pPr indent="0" fontAlgn="auto">
              <a:lnSpc>
                <a:spcPts val="1800"/>
              </a:lnSpc>
            </a:pPr>
            <a:r>
              <a:rPr lang="en-US" dirty="0" smtClean="0"/>
              <a:t>	}</a:t>
            </a:r>
            <a:endParaRPr lang="zh-CN" altLang="en-US" dirty="0" smtClean="0"/>
          </a:p>
          <a:p>
            <a:pPr indent="0" fontAlgn="auto">
              <a:lnSpc>
                <a:spcPts val="1800"/>
              </a:lnSpc>
            </a:pPr>
            <a:r>
              <a:rPr lang="en-US" dirty="0" smtClean="0"/>
              <a:t>}</a:t>
            </a:r>
            <a:endParaRPr lang="zh-CN" altLang="en-US" dirty="0" smtClean="0"/>
          </a:p>
          <a:p>
            <a:pPr indent="0" fontAlgn="auto">
              <a:lnSpc>
                <a:spcPts val="1800"/>
              </a:lnSpc>
            </a:pPr>
            <a:r>
              <a:rPr lang="en-US" dirty="0" err="1" smtClean="0"/>
              <a:t>int</a:t>
            </a:r>
            <a:r>
              <a:rPr lang="en-US" dirty="0" smtClean="0"/>
              <a:t> main()</a:t>
            </a:r>
            <a:endParaRPr lang="zh-CN" altLang="en-US" dirty="0" smtClean="0"/>
          </a:p>
          <a:p>
            <a:pPr indent="0" fontAlgn="auto">
              <a:lnSpc>
                <a:spcPts val="1800"/>
              </a:lnSpc>
            </a:pPr>
            <a:r>
              <a:rPr lang="en-US" dirty="0" smtClean="0"/>
              <a:t>{</a:t>
            </a:r>
            <a:endParaRPr lang="zh-CN" altLang="en-US" dirty="0" smtClean="0"/>
          </a:p>
          <a:p>
            <a:pPr indent="0" fontAlgn="auto">
              <a:lnSpc>
                <a:spcPts val="1800"/>
              </a:lnSpc>
            </a:pPr>
            <a:r>
              <a:rPr lang="en-US" dirty="0" smtClean="0"/>
              <a:t>	f(3);</a:t>
            </a:r>
            <a:endParaRPr lang="zh-CN" altLang="en-US" dirty="0" smtClean="0"/>
          </a:p>
          <a:p>
            <a:pPr indent="0" fontAlgn="auto">
              <a:lnSpc>
                <a:spcPts val="1800"/>
              </a:lnSpc>
            </a:pPr>
            <a:r>
              <a:rPr lang="en-US" dirty="0" smtClean="0"/>
              <a:t>	return 0;	</a:t>
            </a:r>
            <a:endParaRPr lang="zh-CN" altLang="en-US" dirty="0" smtClean="0"/>
          </a:p>
          <a:p>
            <a:pPr indent="0" fontAlgn="auto">
              <a:lnSpc>
                <a:spcPts val="1800"/>
              </a:lnSpc>
            </a:pPr>
            <a:r>
              <a:rPr lang="en-US" dirty="0" smtClean="0"/>
              <a:t>}</a:t>
            </a:r>
            <a:endParaRPr lang="zh-CN" altLang="en-US" dirty="0" smtClean="0"/>
          </a:p>
        </p:txBody>
      </p:sp>
      <p:sp>
        <p:nvSpPr>
          <p:cNvPr id="17" name="圆角矩形 16"/>
          <p:cNvSpPr/>
          <p:nvPr/>
        </p:nvSpPr>
        <p:spPr>
          <a:xfrm>
            <a:off x="5776363" y="127560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F(3)</a:t>
            </a:r>
            <a:endParaRPr lang="zh-CN" altLang="en-US" sz="2700" dirty="0"/>
          </a:p>
        </p:txBody>
      </p:sp>
      <p:cxnSp>
        <p:nvCxnSpPr>
          <p:cNvPr id="19" name="直接箭头连接符 18"/>
          <p:cNvCxnSpPr/>
          <p:nvPr/>
        </p:nvCxnSpPr>
        <p:spPr>
          <a:xfrm rot="5400000">
            <a:off x="6019986" y="1896079"/>
            <a:ext cx="378042" cy="1191"/>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21" name="圆角矩形 20"/>
          <p:cNvSpPr/>
          <p:nvPr/>
        </p:nvSpPr>
        <p:spPr>
          <a:xfrm>
            <a:off x="5776363" y="208569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F(2)</a:t>
            </a:r>
            <a:endParaRPr lang="zh-CN" altLang="en-US" sz="2700" dirty="0"/>
          </a:p>
        </p:txBody>
      </p:sp>
      <p:cxnSp>
        <p:nvCxnSpPr>
          <p:cNvPr id="23" name="直接箭头连接符 22"/>
          <p:cNvCxnSpPr/>
          <p:nvPr/>
        </p:nvCxnSpPr>
        <p:spPr>
          <a:xfrm rot="5400000">
            <a:off x="6019986" y="2706170"/>
            <a:ext cx="378042" cy="1191"/>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5776363" y="2895786"/>
            <a:ext cx="91810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smtClean="0"/>
              <a:t>F(1)</a:t>
            </a:r>
            <a:endParaRPr lang="zh-CN" altLang="en-US" sz="2700" dirty="0"/>
          </a:p>
        </p:txBody>
      </p:sp>
      <p:cxnSp>
        <p:nvCxnSpPr>
          <p:cNvPr id="25" name="直接箭头连接符 24"/>
          <p:cNvCxnSpPr/>
          <p:nvPr/>
        </p:nvCxnSpPr>
        <p:spPr>
          <a:xfrm rot="5400000" flipH="1" flipV="1">
            <a:off x="6235414" y="2652759"/>
            <a:ext cx="378042" cy="1191"/>
          </a:xfrm>
          <a:prstGeom prst="straightConnector1">
            <a:avLst/>
          </a:prstGeom>
          <a:solidFill>
            <a:srgbClr val="00B0F0"/>
          </a:solidFill>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rot="5400000" flipH="1" flipV="1">
            <a:off x="6235414" y="1842074"/>
            <a:ext cx="378042" cy="1191"/>
          </a:xfrm>
          <a:prstGeom prst="straightConnector1">
            <a:avLst/>
          </a:prstGeom>
          <a:solidFill>
            <a:srgbClr val="00B0F0"/>
          </a:solidFill>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7" name="矩形 26"/>
          <p:cNvSpPr/>
          <p:nvPr/>
        </p:nvSpPr>
        <p:spPr>
          <a:xfrm>
            <a:off x="6724265" y="1275606"/>
            <a:ext cx="2019935" cy="437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400" b="1" cap="none" spc="50" dirty="0" smtClean="0">
                <a:ln w="11430"/>
                <a:solidFill>
                  <a:srgbClr val="FF0000"/>
                </a:solidFill>
                <a:effectLst>
                  <a:outerShdw blurRad="76200" dist="50800" dir="5400000" algn="tl" rotWithShape="0">
                    <a:srgbClr val="000000">
                      <a:alpha val="65000"/>
                    </a:srgbClr>
                  </a:outerShdw>
                </a:effectLst>
              </a:rPr>
              <a:t>欠</a:t>
            </a:r>
            <a:r>
              <a:rPr lang="en-US" altLang="zh-CN" sz="2400" b="1" cap="none" spc="50" dirty="0" err="1" smtClean="0">
                <a:ln w="11430"/>
                <a:solidFill>
                  <a:srgbClr val="FF0000"/>
                </a:solidFill>
                <a:effectLst>
                  <a:outerShdw blurRad="76200" dist="50800" dir="5400000" algn="tl" rotWithShape="0">
                    <a:srgbClr val="000000">
                      <a:alpha val="65000"/>
                    </a:srgbClr>
                  </a:outerShdw>
                </a:effectLst>
              </a:rPr>
              <a:t>cout</a:t>
            </a:r>
            <a:r>
              <a:rPr lang="en-US" altLang="zh-CN" sz="2400" b="1" cap="none" spc="50" dirty="0" smtClean="0">
                <a:ln w="11430"/>
                <a:solidFill>
                  <a:srgbClr val="FF0000"/>
                </a:solidFill>
                <a:effectLst>
                  <a:outerShdw blurRad="76200" dist="50800" dir="5400000" algn="tl" rotWithShape="0">
                    <a:srgbClr val="000000">
                      <a:alpha val="65000"/>
                    </a:srgbClr>
                  </a:outerShdw>
                </a:effectLst>
              </a:rPr>
              <a:t> &lt;&lt; 3</a:t>
            </a:r>
            <a:endParaRPr lang="en-US" altLang="zh-CN" sz="24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28" name="矩形 27"/>
          <p:cNvSpPr/>
          <p:nvPr/>
        </p:nvSpPr>
        <p:spPr>
          <a:xfrm>
            <a:off x="6724265" y="2031690"/>
            <a:ext cx="2019935" cy="437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400" b="1" cap="none" spc="50" dirty="0" smtClean="0">
                <a:ln w="11430"/>
                <a:solidFill>
                  <a:srgbClr val="FF0000"/>
                </a:solidFill>
                <a:effectLst>
                  <a:outerShdw blurRad="76200" dist="50800" dir="5400000" algn="tl" rotWithShape="0">
                    <a:srgbClr val="000000">
                      <a:alpha val="65000"/>
                    </a:srgbClr>
                  </a:outerShdw>
                </a:effectLst>
              </a:rPr>
              <a:t>欠</a:t>
            </a:r>
            <a:r>
              <a:rPr lang="en-US" altLang="zh-CN" sz="2400" b="1" cap="none" spc="50" dirty="0" err="1" smtClean="0">
                <a:ln w="11430"/>
                <a:solidFill>
                  <a:srgbClr val="FF0000"/>
                </a:solidFill>
                <a:effectLst>
                  <a:outerShdw blurRad="76200" dist="50800" dir="5400000" algn="tl" rotWithShape="0">
                    <a:srgbClr val="000000">
                      <a:alpha val="65000"/>
                    </a:srgbClr>
                  </a:outerShdw>
                </a:effectLst>
              </a:rPr>
              <a:t>cout</a:t>
            </a:r>
            <a:r>
              <a:rPr lang="en-US" altLang="zh-CN" sz="2400" b="1" cap="none" spc="50" dirty="0" smtClean="0">
                <a:ln w="11430"/>
                <a:solidFill>
                  <a:srgbClr val="FF0000"/>
                </a:solidFill>
                <a:effectLst>
                  <a:outerShdw blurRad="76200" dist="50800" dir="5400000" algn="tl" rotWithShape="0">
                    <a:srgbClr val="000000">
                      <a:alpha val="65000"/>
                    </a:srgbClr>
                  </a:outerShdw>
                </a:effectLst>
              </a:rPr>
              <a:t> &lt;&lt; 2</a:t>
            </a:r>
            <a:endParaRPr lang="en-US" altLang="zh-CN" sz="24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29" name="TextBox 28"/>
          <p:cNvSpPr txBox="1"/>
          <p:nvPr/>
        </p:nvSpPr>
        <p:spPr>
          <a:xfrm>
            <a:off x="7342537" y="3110504"/>
            <a:ext cx="384175" cy="506730"/>
          </a:xfrm>
          <a:prstGeom prst="rect">
            <a:avLst/>
          </a:prstGeom>
          <a:noFill/>
        </p:spPr>
        <p:txBody>
          <a:bodyPr wrap="none" rtlCol="0">
            <a:spAutoFit/>
          </a:bodyPr>
          <a:lstStyle/>
          <a:p>
            <a:r>
              <a:rPr lang="en-US" altLang="zh-CN" sz="2700" dirty="0" smtClean="0"/>
              <a:t>3</a:t>
            </a:r>
            <a:endParaRPr lang="zh-CN" altLang="en-US" sz="2700" dirty="0"/>
          </a:p>
        </p:txBody>
      </p:sp>
      <p:sp>
        <p:nvSpPr>
          <p:cNvPr id="30" name="TextBox 29"/>
          <p:cNvSpPr txBox="1"/>
          <p:nvPr/>
        </p:nvSpPr>
        <p:spPr>
          <a:xfrm>
            <a:off x="7342537" y="3488546"/>
            <a:ext cx="384175" cy="506730"/>
          </a:xfrm>
          <a:prstGeom prst="rect">
            <a:avLst/>
          </a:prstGeom>
          <a:noFill/>
        </p:spPr>
        <p:txBody>
          <a:bodyPr wrap="none" rtlCol="0">
            <a:spAutoFit/>
          </a:bodyPr>
          <a:lstStyle/>
          <a:p>
            <a:r>
              <a:rPr lang="en-US" altLang="zh-CN" sz="2700" dirty="0" smtClean="0"/>
              <a:t>2</a:t>
            </a:r>
            <a:endParaRPr lang="zh-CN" altLang="en-US" sz="2700" dirty="0"/>
          </a:p>
        </p:txBody>
      </p:sp>
      <p:sp>
        <p:nvSpPr>
          <p:cNvPr id="31" name="TextBox 30"/>
          <p:cNvSpPr txBox="1"/>
          <p:nvPr/>
        </p:nvSpPr>
        <p:spPr>
          <a:xfrm>
            <a:off x="7345681" y="3812582"/>
            <a:ext cx="384175" cy="506730"/>
          </a:xfrm>
          <a:prstGeom prst="rect">
            <a:avLst/>
          </a:prstGeom>
          <a:noFill/>
        </p:spPr>
        <p:txBody>
          <a:bodyPr wrap="none" rtlCol="0">
            <a:spAutoFit/>
          </a:bodyPr>
          <a:lstStyle/>
          <a:p>
            <a:r>
              <a:rPr lang="en-US" altLang="zh-CN" sz="2700" dirty="0" smtClean="0"/>
              <a:t>1</a:t>
            </a:r>
            <a:endParaRPr lang="zh-CN" altLang="en-US" sz="2700" dirty="0"/>
          </a:p>
        </p:txBody>
      </p:sp>
      <p:sp>
        <p:nvSpPr>
          <p:cNvPr id="32" name="矩形 31"/>
          <p:cNvSpPr/>
          <p:nvPr/>
        </p:nvSpPr>
        <p:spPr>
          <a:xfrm>
            <a:off x="7151269" y="2679762"/>
            <a:ext cx="835660" cy="48387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700" b="1" spc="50" dirty="0" smtClean="0">
                <a:ln w="11430"/>
                <a:solidFill>
                  <a:srgbClr val="FF0000"/>
                </a:solidFill>
                <a:effectLst>
                  <a:outerShdw blurRad="76200" dist="50800" dir="5400000" algn="tl" rotWithShape="0">
                    <a:srgbClr val="000000">
                      <a:alpha val="65000"/>
                    </a:srgbClr>
                  </a:outerShdw>
                </a:effectLst>
              </a:rPr>
              <a:t>输出</a:t>
            </a:r>
            <a:endParaRPr lang="zh-CN" altLang="en-US" sz="2700" b="1" cap="none" spc="50" dirty="0" smtClean="0">
              <a:ln w="11430"/>
              <a:solidFill>
                <a:srgbClr val="FF0000"/>
              </a:solidFill>
              <a:effectLst>
                <a:outerShdw blurRad="76200" dist="50800" dir="5400000" algn="tl" rotWithShape="0">
                  <a:srgbClr val="000000">
                    <a:alpha val="65000"/>
                  </a:srgbClr>
                </a:outerShdw>
              </a:effectLst>
            </a:endParaRPr>
          </a:p>
        </p:txBody>
      </p:sp>
      <p:sp>
        <p:nvSpPr>
          <p:cNvPr id="33" name="TextBox 32"/>
          <p:cNvSpPr txBox="1"/>
          <p:nvPr/>
        </p:nvSpPr>
        <p:spPr>
          <a:xfrm>
            <a:off x="7345681" y="4137924"/>
            <a:ext cx="384175" cy="506730"/>
          </a:xfrm>
          <a:prstGeom prst="rect">
            <a:avLst/>
          </a:prstGeom>
          <a:noFill/>
        </p:spPr>
        <p:txBody>
          <a:bodyPr wrap="none" rtlCol="0">
            <a:spAutoFit/>
          </a:bodyPr>
          <a:lstStyle/>
          <a:p>
            <a:r>
              <a:rPr lang="en-US" altLang="zh-CN" sz="2700" dirty="0" smtClean="0"/>
              <a:t>2</a:t>
            </a:r>
            <a:endParaRPr lang="zh-CN" altLang="en-US" sz="2700" dirty="0"/>
          </a:p>
        </p:txBody>
      </p:sp>
      <p:sp>
        <p:nvSpPr>
          <p:cNvPr id="34" name="TextBox 33"/>
          <p:cNvSpPr txBox="1"/>
          <p:nvPr/>
        </p:nvSpPr>
        <p:spPr>
          <a:xfrm>
            <a:off x="7345681" y="4515966"/>
            <a:ext cx="384175" cy="506730"/>
          </a:xfrm>
          <a:prstGeom prst="rect">
            <a:avLst/>
          </a:prstGeom>
          <a:noFill/>
        </p:spPr>
        <p:txBody>
          <a:bodyPr wrap="none" rtlCol="0">
            <a:spAutoFit/>
          </a:bodyPr>
          <a:lstStyle/>
          <a:p>
            <a:r>
              <a:rPr lang="en-US" altLang="zh-CN" sz="2700" dirty="0" smtClean="0"/>
              <a:t>3</a:t>
            </a:r>
            <a:endParaRPr lang="zh-CN" altLang="en-US" sz="2700" dirty="0"/>
          </a:p>
        </p:txBody>
      </p:sp>
      <p:sp>
        <p:nvSpPr>
          <p:cNvPr id="2" name="文本框 1"/>
          <p:cNvSpPr txBox="1"/>
          <p:nvPr>
            <p:custDataLst>
              <p:tags r:id="rId1"/>
            </p:custDataLst>
          </p:nvPr>
        </p:nvSpPr>
        <p:spPr>
          <a:xfrm>
            <a:off x="251460" y="771525"/>
            <a:ext cx="5664200" cy="645160"/>
          </a:xfrm>
          <a:prstGeom prst="rect">
            <a:avLst/>
          </a:prstGeom>
          <a:noFill/>
        </p:spPr>
        <p:txBody>
          <a:bodyPr wrap="square" rtlCol="0" anchor="t">
            <a:spAutoFit/>
          </a:bodyPr>
          <a:p>
            <a:r>
              <a:rPr lang="en-US" altLang="zh-CN" b="1">
                <a:solidFill>
                  <a:schemeClr val="tx1"/>
                </a:solidFill>
              </a:rPr>
              <a:t>4.</a:t>
            </a:r>
            <a:r>
              <a:rPr lang="zh-CN" altLang="en-US" b="1">
                <a:solidFill>
                  <a:schemeClr val="tx1"/>
                </a:solidFill>
              </a:rPr>
              <a:t> </a:t>
            </a:r>
            <a:r>
              <a:rPr lang="zh-CN" b="1" dirty="0">
                <a:solidFill>
                  <a:schemeClr val="tx1"/>
                </a:solidFill>
                <a:latin typeface="楷体" panose="02010609060101010101" charset="-122"/>
                <a:sym typeface="宋体" panose="02010600030101010101" pitchFamily="2" charset="-122"/>
              </a:rPr>
              <a:t>算法实现</a:t>
            </a:r>
            <a:r>
              <a:rPr lang="en-US" altLang="zh-CN" b="1" dirty="0">
                <a:solidFill>
                  <a:schemeClr val="tx1"/>
                </a:solidFill>
                <a:latin typeface="楷体" panose="02010609060101010101" charset="-122"/>
                <a:sym typeface="宋体" panose="02010600030101010101" pitchFamily="2" charset="-122"/>
              </a:rPr>
              <a:t>:</a:t>
            </a:r>
            <a:r>
              <a:rPr lang="zh-CN" altLang="en-US" b="1" dirty="0" smtClean="0">
                <a:solidFill>
                  <a:srgbClr val="000000"/>
                </a:solidFill>
                <a:sym typeface="+mn-ea"/>
              </a:rPr>
              <a:t>深搜辅助数据结构，栈（系统栈、人工栈）</a:t>
            </a:r>
            <a:endParaRPr lang="en-US" altLang="zh-CN" b="1" dirty="0" smtClean="0">
              <a:solidFill>
                <a:srgbClr val="000000"/>
              </a:solidFill>
            </a:endParaRPr>
          </a:p>
          <a:p>
            <a:endParaRPr lang="en-US" altLang="zh-CN" b="1" dirty="0">
              <a:solidFill>
                <a:schemeClr val="tx1"/>
              </a:solidFill>
              <a:latin typeface="楷体" panose="02010609060101010101" charset="-122"/>
              <a:sym typeface="宋体" panose="02010600030101010101" pitchFamily="2"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linds(horizontal)">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4" grpId="0" bldLvl="0" animBg="1"/>
      <p:bldP spid="27" grpId="0"/>
      <p:bldP spid="28" grpId="0"/>
      <p:bldP spid="29" grpId="0"/>
      <p:bldP spid="30" grpId="0"/>
      <p:bldP spid="31" grpId="0"/>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460" y="771525"/>
            <a:ext cx="5664200" cy="368300"/>
          </a:xfrm>
          <a:prstGeom prst="rect">
            <a:avLst/>
          </a:prstGeom>
          <a:noFill/>
        </p:spPr>
        <p:txBody>
          <a:bodyPr wrap="square" rtlCol="0" anchor="t">
            <a:spAutoFit/>
          </a:bodyPr>
          <a:p>
            <a:r>
              <a:rPr lang="en-US" altLang="zh-CN" b="1">
                <a:solidFill>
                  <a:schemeClr val="tx1"/>
                </a:solidFill>
              </a:rPr>
              <a:t>5.</a:t>
            </a:r>
            <a:r>
              <a:rPr lang="zh-CN" altLang="en-US" b="1">
                <a:solidFill>
                  <a:schemeClr val="tx1"/>
                </a:solidFill>
              </a:rPr>
              <a:t> 深搜应用</a:t>
            </a:r>
            <a:endParaRPr lang="zh-CN" b="1" dirty="0">
              <a:solidFill>
                <a:schemeClr val="tx1"/>
              </a:solidFill>
              <a:latin typeface="楷体" panose="02010609060101010101" charset="-122"/>
              <a:sym typeface="宋体" panose="02010600030101010101" pitchFamily="2" charset="-122"/>
            </a:endParaRPr>
          </a:p>
        </p:txBody>
      </p:sp>
      <p:sp>
        <p:nvSpPr>
          <p:cNvPr id="5" name="内容占位符 2"/>
          <p:cNvSpPr txBox="1">
            <a:spLocks noChangeArrowheads="1"/>
          </p:cNvSpPr>
          <p:nvPr>
            <p:custDataLst>
              <p:tags r:id="rId1"/>
            </p:custDataLst>
          </p:nvPr>
        </p:nvSpPr>
        <p:spPr>
          <a:xfrm>
            <a:off x="1619885" y="1275715"/>
            <a:ext cx="7584440" cy="2812415"/>
          </a:xfrm>
          <a:prstGeom prst="rect">
            <a:avLst/>
          </a:prstGeom>
        </p:spPr>
        <p:txBody>
          <a:bodyPr/>
          <a:p>
            <a:pPr>
              <a:lnSpc>
                <a:spcPct val="150000"/>
              </a:lnSpc>
              <a:buFont typeface="Arial" panose="020B0604020202020204" pitchFamily="34" charset="0"/>
              <a:buChar char="•"/>
            </a:pPr>
            <a:r>
              <a:rPr lang="zh-CN" altLang="en-US" sz="4400" b="1" dirty="0" smtClean="0">
                <a:solidFill>
                  <a:srgbClr val="FF0000"/>
                </a:solidFill>
                <a:effectLst>
                  <a:outerShdw blurRad="38100" dist="38100" dir="2700000" algn="tl">
                    <a:srgbClr val="000000">
                      <a:alpha val="43137"/>
                    </a:srgbClr>
                  </a:outerShdw>
                </a:effectLst>
              </a:rPr>
              <a:t>求全部解问题</a:t>
            </a:r>
            <a:endParaRPr lang="en-US" altLang="zh-CN" sz="44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r>
              <a:rPr lang="zh-CN" altLang="en-US" sz="4400" b="1" dirty="0" smtClean="0">
                <a:solidFill>
                  <a:srgbClr val="FF0000"/>
                </a:solidFill>
                <a:effectLst>
                  <a:outerShdw blurRad="38100" dist="38100" dir="2700000" algn="tl">
                    <a:srgbClr val="000000">
                      <a:alpha val="43137"/>
                    </a:srgbClr>
                  </a:outerShdw>
                </a:effectLst>
              </a:rPr>
              <a:t>求连通块问题</a:t>
            </a:r>
            <a:endParaRPr lang="en-US" altLang="zh-CN" sz="44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pPr>
            <a:endParaRPr lang="zh-CN" altLang="en-US" sz="2800" b="1" dirty="0" smtClean="0">
              <a:solidFill>
                <a:srgbClr val="FF0000"/>
              </a:solidFill>
              <a:effectLst>
                <a:outerShdw blurRad="38100" dist="38100" dir="2700000" algn="tl">
                  <a:srgbClr val="000000">
                    <a:alpha val="43137"/>
                  </a:srgbClr>
                </a:outerShdw>
              </a:effectLst>
            </a:endParaRPr>
          </a:p>
          <a:p>
            <a:pPr>
              <a:lnSpc>
                <a:spcPct val="150000"/>
              </a:lnSpc>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pPr>
            <a:endParaRPr lang="en-US" altLang="zh-CN" sz="2800" b="1" dirty="0" smtClean="0">
              <a:solidFill>
                <a:srgbClr val="FF0000"/>
              </a:solidFill>
              <a:effectLst>
                <a:outerShdw blurRad="38100" dist="38100" dir="2700000" algn="tl">
                  <a:srgbClr val="000000">
                    <a:alpha val="43137"/>
                  </a:srgbClr>
                </a:outerShdw>
              </a:effectLst>
            </a:endParaRPr>
          </a:p>
        </p:txBody>
      </p:sp>
    </p:spTree>
  </p:cSld>
  <p:clrMapOvr>
    <a:masterClrMapping/>
  </p:clrMapOvr>
  <p:transition spd="slow">
    <p:cover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11505" y="772160"/>
            <a:ext cx="6891655" cy="3888740"/>
          </a:xfrm>
          <a:prstGeom prst="rect">
            <a:avLst/>
          </a:prstGeom>
        </p:spPr>
        <p:txBody>
          <a:bodyPr/>
          <a:lstStyle/>
          <a:p>
            <a:pPr>
              <a:lnSpc>
                <a:spcPct val="170000"/>
              </a:lnSpc>
            </a:pPr>
            <a:r>
              <a:rPr lang="en-US" b="1" dirty="0" smtClean="0"/>
              <a:t>5.1</a:t>
            </a:r>
            <a:r>
              <a:rPr lang="zh-CN" altLang="en-US" b="1" dirty="0" smtClean="0"/>
              <a:t>深搜应用：</a:t>
            </a:r>
            <a:r>
              <a:rPr lang="zh-CN" altLang="en-US" dirty="0" smtClean="0"/>
              <a:t> </a:t>
            </a:r>
            <a:r>
              <a:rPr lang="en-US" dirty="0" smtClean="0"/>
              <a:t>N</a:t>
            </a:r>
            <a:r>
              <a:rPr lang="zh-CN" altLang="en-US" dirty="0" smtClean="0"/>
              <a:t>全排列（</a:t>
            </a:r>
            <a:r>
              <a:rPr lang="en-US" altLang="zh-CN" dirty="0" smtClean="0"/>
              <a:t>permutation.cpp </a:t>
            </a:r>
            <a:r>
              <a:rPr lang="en-US" dirty="0" smtClean="0"/>
              <a:t>NOI</a:t>
            </a:r>
            <a:r>
              <a:rPr lang="zh-CN" altLang="en-US" dirty="0" smtClean="0"/>
              <a:t>题库</a:t>
            </a:r>
            <a:r>
              <a:rPr lang="en-US" dirty="0" smtClean="0"/>
              <a:t>1148</a:t>
            </a:r>
            <a:r>
              <a:rPr lang="zh-CN" altLang="en-US" dirty="0" smtClean="0"/>
              <a:t>）</a:t>
            </a:r>
            <a:endParaRPr lang="en-US" dirty="0" smtClean="0"/>
          </a:p>
          <a:p>
            <a:pPr>
              <a:lnSpc>
                <a:spcPct val="170000"/>
              </a:lnSpc>
            </a:pPr>
            <a:r>
              <a:rPr lang="en-US" altLang="zh-CN" dirty="0" smtClean="0"/>
              <a:t>【</a:t>
            </a:r>
            <a:r>
              <a:rPr lang="zh-CN" altLang="en-US" dirty="0" smtClean="0"/>
              <a:t>问题描述</a:t>
            </a:r>
            <a:r>
              <a:rPr lang="en-US" altLang="zh-CN" dirty="0" smtClean="0"/>
              <a:t>】 </a:t>
            </a:r>
            <a:endParaRPr lang="zh-CN" altLang="en-US" dirty="0" smtClean="0"/>
          </a:p>
          <a:p>
            <a:pPr>
              <a:lnSpc>
                <a:spcPct val="170000"/>
              </a:lnSpc>
            </a:pPr>
            <a:r>
              <a:rPr lang="en-US" dirty="0" smtClean="0"/>
              <a:t>       </a:t>
            </a:r>
            <a:r>
              <a:rPr lang="zh-CN" altLang="en-US" dirty="0" smtClean="0"/>
              <a:t>给定</a:t>
            </a:r>
            <a:r>
              <a:rPr lang="en-US" dirty="0" smtClean="0"/>
              <a:t>N (N &lt; 10)</a:t>
            </a:r>
            <a:r>
              <a:rPr lang="zh-CN" altLang="en-US" dirty="0" smtClean="0"/>
              <a:t>，按照字典序输出所有的</a:t>
            </a:r>
            <a:r>
              <a:rPr lang="en-US" dirty="0" smtClean="0"/>
              <a:t>N</a:t>
            </a:r>
            <a:r>
              <a:rPr lang="zh-CN" altLang="en-US" dirty="0" smtClean="0"/>
              <a:t>排列。</a:t>
            </a:r>
            <a:endParaRPr lang="zh-CN" altLang="en-US" dirty="0" smtClean="0"/>
          </a:p>
          <a:p>
            <a:pPr>
              <a:lnSpc>
                <a:spcPct val="170000"/>
              </a:lnSpc>
            </a:pPr>
            <a:r>
              <a:rPr lang="en-US" altLang="zh-CN" dirty="0" smtClean="0"/>
              <a:t>【</a:t>
            </a:r>
            <a:r>
              <a:rPr lang="zh-CN" altLang="en-US" dirty="0" smtClean="0"/>
              <a:t>输入</a:t>
            </a:r>
            <a:r>
              <a:rPr lang="en-US" altLang="zh-CN" dirty="0" smtClean="0"/>
              <a:t>】</a:t>
            </a:r>
            <a:endParaRPr lang="zh-CN" altLang="en-US" dirty="0" smtClean="0"/>
          </a:p>
          <a:p>
            <a:pPr>
              <a:lnSpc>
                <a:spcPct val="170000"/>
              </a:lnSpc>
            </a:pPr>
            <a:r>
              <a:rPr lang="en-US" dirty="0" smtClean="0"/>
              <a:t>       </a:t>
            </a:r>
            <a:r>
              <a:rPr lang="zh-CN" altLang="en-US" dirty="0" smtClean="0"/>
              <a:t>第一行输入</a:t>
            </a:r>
            <a:r>
              <a:rPr lang="en-US" dirty="0" smtClean="0"/>
              <a:t>N</a:t>
            </a:r>
            <a:r>
              <a:rPr lang="zh-CN" altLang="en-US" dirty="0" smtClean="0"/>
              <a:t>。</a:t>
            </a:r>
            <a:endParaRPr lang="zh-CN" altLang="en-US" dirty="0" smtClean="0"/>
          </a:p>
          <a:p>
            <a:pPr>
              <a:lnSpc>
                <a:spcPct val="170000"/>
              </a:lnSpc>
            </a:pPr>
            <a:r>
              <a:rPr lang="en-US" altLang="zh-CN" dirty="0" smtClean="0"/>
              <a:t>【</a:t>
            </a:r>
            <a:r>
              <a:rPr lang="zh-CN" altLang="en-US" dirty="0" smtClean="0"/>
              <a:t>输出</a:t>
            </a:r>
            <a:r>
              <a:rPr lang="en-US" altLang="zh-CN" dirty="0" smtClean="0"/>
              <a:t>】</a:t>
            </a:r>
            <a:endParaRPr lang="zh-CN" altLang="en-US" dirty="0" smtClean="0"/>
          </a:p>
          <a:p>
            <a:pPr>
              <a:lnSpc>
                <a:spcPct val="170000"/>
              </a:lnSpc>
            </a:pPr>
            <a:r>
              <a:rPr lang="en-US" dirty="0" smtClean="0"/>
              <a:t>       </a:t>
            </a:r>
            <a:r>
              <a:rPr lang="zh-CN" altLang="en-US" dirty="0" smtClean="0"/>
              <a:t>输出</a:t>
            </a:r>
            <a:r>
              <a:rPr lang="en-US" dirty="0" smtClean="0"/>
              <a:t>1</a:t>
            </a:r>
            <a:r>
              <a:rPr lang="zh-CN" altLang="en-US" dirty="0" smtClean="0"/>
              <a:t>到</a:t>
            </a:r>
            <a:r>
              <a:rPr lang="en-US" dirty="0" smtClean="0"/>
              <a:t>N</a:t>
            </a:r>
            <a:r>
              <a:rPr lang="zh-CN" altLang="en-US" dirty="0" smtClean="0"/>
              <a:t>的全排列，一行一个排列，按照字典序顺序输出。</a:t>
            </a:r>
            <a:endParaRPr lang="en-US" altLang="zh-CN" dirty="0" smtClean="0"/>
          </a:p>
          <a:p>
            <a:pPr>
              <a:lnSpc>
                <a:spcPct val="170000"/>
              </a:lnSpc>
            </a:pPr>
            <a:endParaRPr lang="en-US" dirty="0" smtClean="0"/>
          </a:p>
          <a:p>
            <a:pPr>
              <a:lnSpc>
                <a:spcPct val="170000"/>
              </a:lnSpc>
            </a:pPr>
            <a:endParaRPr lang="zh-CN" altLang="en-US" dirty="0" smtClean="0"/>
          </a:p>
          <a:p>
            <a:pPr>
              <a:lnSpc>
                <a:spcPct val="170000"/>
              </a:lnSpc>
            </a:pPr>
            <a:endParaRPr lang="zh-CN" altLang="en-US" dirty="0" smtClean="0"/>
          </a:p>
          <a:p>
            <a:pPr>
              <a:lnSpc>
                <a:spcPct val="170000"/>
              </a:lnSpc>
              <a:buFont typeface="Arial" panose="020B0604020202020204" pitchFamily="34" charset="0"/>
              <a:buChar char="•"/>
            </a:pPr>
            <a:endParaRPr lang="en-US" altLang="zh-CN" dirty="0" smtClean="0">
              <a:solidFill>
                <a:srgbClr val="000000"/>
              </a:solidFill>
            </a:endParaRPr>
          </a:p>
          <a:p>
            <a:pPr>
              <a:lnSpc>
                <a:spcPct val="170000"/>
              </a:lnSpc>
              <a:buFont typeface="Arial" panose="020B0604020202020204" pitchFamily="34" charset="0"/>
              <a:buChar char="•"/>
            </a:pPr>
            <a:endParaRPr lang="en-US" altLang="zh-CN" dirty="0" smtClean="0">
              <a:solidFill>
                <a:srgbClr val="000000"/>
              </a:solidFill>
            </a:endParaRPr>
          </a:p>
          <a:p>
            <a:pPr>
              <a:lnSpc>
                <a:spcPct val="170000"/>
              </a:lnSpc>
            </a:pPr>
            <a:endParaRPr lang="zh-CN" altLang="en-US" dirty="0" smtClean="0">
              <a:solidFill>
                <a:srgbClr val="000000"/>
              </a:solidFill>
            </a:endParaRPr>
          </a:p>
          <a:p>
            <a:pPr>
              <a:lnSpc>
                <a:spcPct val="170000"/>
              </a:lnSpc>
            </a:pPr>
            <a:endParaRPr lang="en-US" altLang="zh-CN" dirty="0" smtClean="0">
              <a:solidFill>
                <a:srgbClr val="000000"/>
              </a:solidFill>
            </a:endParaRPr>
          </a:p>
          <a:p>
            <a:pPr>
              <a:lnSpc>
                <a:spcPct val="150000"/>
              </a:lnSpc>
            </a:pPr>
            <a:endParaRPr lang="zh-CN" altLang="en-US"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567690" y="556260"/>
            <a:ext cx="7942580" cy="3888740"/>
          </a:xfrm>
          <a:prstGeom prst="rect">
            <a:avLst/>
          </a:prstGeom>
        </p:spPr>
        <p:txBody>
          <a:bodyPr/>
          <a:lstStyle/>
          <a:p>
            <a:pPr>
              <a:lnSpc>
                <a:spcPct val="22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220000"/>
              </a:lnSpc>
            </a:pPr>
            <a:r>
              <a:rPr lang="zh-CN" altLang="en-US" b="1" dirty="0" smtClean="0"/>
              <a:t>        “全排列”是什么</a:t>
            </a:r>
            <a:r>
              <a:rPr lang="en-US" altLang="zh-CN" b="1" dirty="0" smtClean="0"/>
              <a:t>?  </a:t>
            </a:r>
            <a:r>
              <a:rPr lang="zh-CN" altLang="en-US" b="1" dirty="0" smtClean="0"/>
              <a:t>请看下面：假如有编号为</a:t>
            </a:r>
            <a:r>
              <a:rPr lang="en-US" b="1" dirty="0" smtClean="0"/>
              <a:t>1</a:t>
            </a:r>
            <a:r>
              <a:rPr lang="zh-CN" altLang="en-US" b="1" dirty="0" smtClean="0"/>
              <a:t>、</a:t>
            </a:r>
            <a:r>
              <a:rPr lang="en-US" b="1" dirty="0" smtClean="0"/>
              <a:t>2</a:t>
            </a:r>
            <a:r>
              <a:rPr lang="zh-CN" altLang="en-US" b="1" dirty="0" smtClean="0"/>
              <a:t>、</a:t>
            </a:r>
            <a:r>
              <a:rPr lang="en-US" b="1" dirty="0" smtClean="0"/>
              <a:t>3</a:t>
            </a:r>
            <a:r>
              <a:rPr lang="zh-CN" altLang="en-US" b="1" dirty="0" smtClean="0"/>
              <a:t>的</a:t>
            </a:r>
            <a:r>
              <a:rPr lang="en-US" b="1" dirty="0" smtClean="0"/>
              <a:t>3</a:t>
            </a:r>
            <a:r>
              <a:rPr lang="zh-CN" altLang="en-US" b="1" dirty="0" smtClean="0"/>
              <a:t>张扑克牌和编号为</a:t>
            </a:r>
            <a:r>
              <a:rPr lang="en-US" b="1" dirty="0" smtClean="0"/>
              <a:t>1</a:t>
            </a:r>
            <a:r>
              <a:rPr lang="zh-CN" altLang="en-US" b="1" dirty="0" smtClean="0"/>
              <a:t>、</a:t>
            </a:r>
            <a:r>
              <a:rPr lang="en-US" altLang="zh-CN" b="1" dirty="0" smtClean="0"/>
              <a:t>2</a:t>
            </a:r>
            <a:r>
              <a:rPr lang="zh-CN" altLang="en-US" b="1" dirty="0" smtClean="0"/>
              <a:t>、</a:t>
            </a:r>
            <a:r>
              <a:rPr lang="en-US" altLang="zh-CN" b="1" dirty="0" smtClean="0"/>
              <a:t>3</a:t>
            </a:r>
            <a:r>
              <a:rPr lang="zh-CN" altLang="en-US" b="1" dirty="0" smtClean="0"/>
              <a:t>的</a:t>
            </a:r>
            <a:r>
              <a:rPr lang="en-US" b="1" dirty="0" smtClean="0"/>
              <a:t>3</a:t>
            </a:r>
            <a:r>
              <a:rPr lang="zh-CN" altLang="en-US" b="1" dirty="0" smtClean="0"/>
              <a:t>个盒子，现在需要将这</a:t>
            </a:r>
            <a:r>
              <a:rPr lang="en-US" b="1" dirty="0" smtClean="0"/>
              <a:t>3</a:t>
            </a:r>
            <a:r>
              <a:rPr lang="zh-CN" altLang="en-US" b="1" dirty="0" smtClean="0"/>
              <a:t>张扑克牌分别放到</a:t>
            </a:r>
            <a:r>
              <a:rPr lang="en-US" b="1" dirty="0" smtClean="0"/>
              <a:t>3</a:t>
            </a:r>
            <a:r>
              <a:rPr lang="zh-CN" altLang="en-US" b="1" dirty="0" smtClean="0"/>
              <a:t>个盒子里，规定每个盒子有且只能放一张扑克牌，问一共有多少种不同的放法？</a:t>
            </a:r>
            <a:endParaRPr lang="zh-CN" altLang="en-US" b="1" dirty="0" smtClean="0">
              <a:latin typeface="+mn-ea"/>
            </a:endParaRPr>
          </a:p>
          <a:p>
            <a:pPr>
              <a:lnSpc>
                <a:spcPct val="220000"/>
              </a:lnSpc>
            </a:pPr>
            <a:endParaRPr lang="zh-CN" altLang="en-US" dirty="0" smtClean="0"/>
          </a:p>
          <a:p>
            <a:pPr>
              <a:lnSpc>
                <a:spcPct val="220000"/>
              </a:lnSpc>
              <a:buFont typeface="Arial" panose="020B0604020202020204" pitchFamily="34" charset="0"/>
              <a:buChar char="•"/>
            </a:pPr>
            <a:endParaRPr lang="en-US" altLang="zh-CN" b="1" dirty="0" smtClean="0">
              <a:solidFill>
                <a:srgbClr val="000000"/>
              </a:solidFill>
            </a:endParaRPr>
          </a:p>
          <a:p>
            <a:pPr>
              <a:lnSpc>
                <a:spcPct val="220000"/>
              </a:lnSpc>
              <a:buFont typeface="Arial" panose="020B0604020202020204" pitchFamily="34" charset="0"/>
              <a:buChar char="•"/>
            </a:pPr>
            <a:endParaRPr lang="en-US" altLang="zh-CN" b="1" dirty="0" smtClean="0">
              <a:solidFill>
                <a:srgbClr val="000000"/>
              </a:solidFill>
            </a:endParaRPr>
          </a:p>
          <a:p>
            <a:pPr>
              <a:lnSpc>
                <a:spcPct val="220000"/>
              </a:lnSpc>
            </a:pPr>
            <a:endParaRPr lang="zh-CN" altLang="en-US" b="1" dirty="0" smtClean="0">
              <a:solidFill>
                <a:srgbClr val="000000"/>
              </a:solidFill>
            </a:endParaRPr>
          </a:p>
          <a:p>
            <a:pPr>
              <a:lnSpc>
                <a:spcPct val="22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2" name="Picture 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2411760" y="3058563"/>
            <a:ext cx="4179094" cy="1814513"/>
          </a:xfrm>
          <a:prstGeom prst="rect">
            <a:avLst/>
          </a:prstGeom>
          <a:noFill/>
          <a:ln w="9525">
            <a:noFill/>
            <a:miter lim="800000"/>
            <a:headEnd/>
            <a:tailEnd/>
          </a:ln>
        </p:spPr>
      </p:pic>
    </p:spTree>
  </p:cSld>
  <p:clrMapOvr>
    <a:masterClrMapping/>
  </p:clrMapOvr>
  <p:transition spd="slow" advClick="0" advTm="7000">
    <p:cover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88950" y="645795"/>
            <a:ext cx="8224520" cy="1782445"/>
          </a:xfrm>
          <a:prstGeom prst="rect">
            <a:avLst/>
          </a:prstGeom>
        </p:spPr>
        <p:txBody>
          <a:bodyPr/>
          <a:lstStyle/>
          <a:p>
            <a:pPr>
              <a:lnSpc>
                <a:spcPct val="180000"/>
              </a:lnSpc>
            </a:pPr>
            <a:r>
              <a:rPr lang="zh-CN" altLang="en-US" b="1" dirty="0" smtClean="0"/>
              <a:t>【问题分析</a:t>
            </a:r>
            <a:r>
              <a:rPr lang="en-US" altLang="zh-CN" b="1" dirty="0" smtClean="0"/>
              <a:t>-N</a:t>
            </a:r>
            <a:r>
              <a:rPr lang="zh-CN" altLang="en-US" b="1" dirty="0" smtClean="0"/>
              <a:t>全排列】</a:t>
            </a:r>
            <a:endParaRPr lang="zh-CN" altLang="en-US" b="1" dirty="0" smtClean="0"/>
          </a:p>
          <a:p>
            <a:pPr>
              <a:lnSpc>
                <a:spcPct val="180000"/>
              </a:lnSpc>
            </a:pPr>
            <a:r>
              <a:rPr lang="zh-CN" altLang="en-US" b="1" dirty="0" smtClean="0"/>
              <a:t>     </a:t>
            </a:r>
            <a:r>
              <a:rPr lang="en-US" altLang="zh-CN" b="1" dirty="0" smtClean="0"/>
              <a:t> </a:t>
            </a:r>
            <a:r>
              <a:rPr lang="zh-CN" altLang="en-US" b="1" dirty="0" smtClean="0"/>
              <a:t>“字典序”是什么？两个序列的字典序大小关系等价于从头开始第一个不相同位置处的大小关系。</a:t>
            </a:r>
            <a:endParaRPr lang="zh-CN" altLang="en-US" b="1" dirty="0" smtClean="0">
              <a:latin typeface="+mn-ea"/>
            </a:endParaRPr>
          </a:p>
          <a:p>
            <a:pPr>
              <a:lnSpc>
                <a:spcPct val="180000"/>
              </a:lnSpc>
            </a:pPr>
            <a:endParaRPr lang="zh-CN" altLang="en-US" dirty="0" smtClean="0"/>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pPr>
            <a:endParaRPr lang="zh-CN" altLang="en-US" b="1" dirty="0" smtClean="0">
              <a:solidFill>
                <a:srgbClr val="000000"/>
              </a:solidFill>
            </a:endParaRPr>
          </a:p>
          <a:p>
            <a:pPr>
              <a:lnSpc>
                <a:spcPct val="18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矩形 5"/>
          <p:cNvSpPr/>
          <p:nvPr/>
        </p:nvSpPr>
        <p:spPr>
          <a:xfrm>
            <a:off x="5220072" y="2463738"/>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1</a:t>
            </a:r>
            <a:endParaRPr lang="zh-CN" altLang="en-US" sz="3600" dirty="0"/>
          </a:p>
        </p:txBody>
      </p:sp>
      <p:sp>
        <p:nvSpPr>
          <p:cNvPr id="7" name="矩形 6"/>
          <p:cNvSpPr/>
          <p:nvPr/>
        </p:nvSpPr>
        <p:spPr>
          <a:xfrm>
            <a:off x="5922150" y="2463738"/>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solidFill>
                  <a:srgbClr val="FF0000"/>
                </a:solidFill>
              </a:rPr>
              <a:t>2</a:t>
            </a:r>
            <a:endParaRPr lang="zh-CN" altLang="en-US" sz="3600" dirty="0">
              <a:solidFill>
                <a:srgbClr val="FF0000"/>
              </a:solidFill>
            </a:endParaRPr>
          </a:p>
        </p:txBody>
      </p:sp>
      <p:sp>
        <p:nvSpPr>
          <p:cNvPr id="8" name="矩形 7"/>
          <p:cNvSpPr/>
          <p:nvPr/>
        </p:nvSpPr>
        <p:spPr>
          <a:xfrm>
            <a:off x="6624228" y="2463738"/>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3</a:t>
            </a:r>
            <a:endParaRPr lang="zh-CN" altLang="en-US" sz="3600" dirty="0"/>
          </a:p>
        </p:txBody>
      </p:sp>
      <p:sp>
        <p:nvSpPr>
          <p:cNvPr id="9" name="矩形 8"/>
          <p:cNvSpPr/>
          <p:nvPr/>
        </p:nvSpPr>
        <p:spPr>
          <a:xfrm>
            <a:off x="5220072" y="3381840"/>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1</a:t>
            </a:r>
            <a:endParaRPr lang="zh-CN" altLang="en-US" sz="3600" dirty="0"/>
          </a:p>
        </p:txBody>
      </p:sp>
      <p:sp>
        <p:nvSpPr>
          <p:cNvPr id="10" name="矩形 9"/>
          <p:cNvSpPr/>
          <p:nvPr/>
        </p:nvSpPr>
        <p:spPr>
          <a:xfrm>
            <a:off x="5922150" y="3381840"/>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solidFill>
                  <a:srgbClr val="FF0000"/>
                </a:solidFill>
              </a:rPr>
              <a:t>3</a:t>
            </a:r>
            <a:endParaRPr lang="zh-CN" altLang="en-US" sz="3600" dirty="0">
              <a:solidFill>
                <a:srgbClr val="FF0000"/>
              </a:solidFill>
            </a:endParaRPr>
          </a:p>
        </p:txBody>
      </p:sp>
      <p:sp>
        <p:nvSpPr>
          <p:cNvPr id="11" name="矩形 10"/>
          <p:cNvSpPr/>
          <p:nvPr/>
        </p:nvSpPr>
        <p:spPr>
          <a:xfrm>
            <a:off x="6624228" y="3381840"/>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2</a:t>
            </a:r>
            <a:endParaRPr lang="zh-CN" altLang="en-US" sz="3600" dirty="0"/>
          </a:p>
        </p:txBody>
      </p:sp>
      <p:sp>
        <p:nvSpPr>
          <p:cNvPr id="12" name="矩形 11"/>
          <p:cNvSpPr/>
          <p:nvPr/>
        </p:nvSpPr>
        <p:spPr>
          <a:xfrm>
            <a:off x="1925706" y="2517744"/>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solidFill>
                  <a:srgbClr val="FF0000"/>
                </a:solidFill>
              </a:rPr>
              <a:t>1</a:t>
            </a:r>
            <a:endParaRPr lang="zh-CN" altLang="en-US" sz="3600" dirty="0">
              <a:solidFill>
                <a:srgbClr val="FF0000"/>
              </a:solidFill>
            </a:endParaRPr>
          </a:p>
        </p:txBody>
      </p:sp>
      <p:sp>
        <p:nvSpPr>
          <p:cNvPr id="13" name="矩形 12"/>
          <p:cNvSpPr/>
          <p:nvPr/>
        </p:nvSpPr>
        <p:spPr>
          <a:xfrm>
            <a:off x="2627784" y="2517744"/>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2</a:t>
            </a:r>
            <a:endParaRPr lang="zh-CN" altLang="en-US" sz="3600" dirty="0"/>
          </a:p>
        </p:txBody>
      </p:sp>
      <p:sp>
        <p:nvSpPr>
          <p:cNvPr id="14" name="矩形 13"/>
          <p:cNvSpPr/>
          <p:nvPr/>
        </p:nvSpPr>
        <p:spPr>
          <a:xfrm>
            <a:off x="3329862" y="2517744"/>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3</a:t>
            </a:r>
            <a:endParaRPr lang="zh-CN" altLang="en-US" sz="3600" dirty="0"/>
          </a:p>
        </p:txBody>
      </p:sp>
      <p:sp>
        <p:nvSpPr>
          <p:cNvPr id="15" name="矩形 14"/>
          <p:cNvSpPr/>
          <p:nvPr/>
        </p:nvSpPr>
        <p:spPr>
          <a:xfrm>
            <a:off x="1925706" y="3435846"/>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solidFill>
                  <a:srgbClr val="FF0000"/>
                </a:solidFill>
              </a:rPr>
              <a:t>2</a:t>
            </a:r>
            <a:endParaRPr lang="zh-CN" altLang="en-US" sz="3600" dirty="0">
              <a:solidFill>
                <a:srgbClr val="FF0000"/>
              </a:solidFill>
            </a:endParaRPr>
          </a:p>
        </p:txBody>
      </p:sp>
      <p:sp>
        <p:nvSpPr>
          <p:cNvPr id="16" name="矩形 15"/>
          <p:cNvSpPr/>
          <p:nvPr/>
        </p:nvSpPr>
        <p:spPr>
          <a:xfrm>
            <a:off x="2627784" y="3435846"/>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1</a:t>
            </a:r>
            <a:endParaRPr lang="zh-CN" altLang="en-US" sz="3600" dirty="0"/>
          </a:p>
        </p:txBody>
      </p:sp>
      <p:sp>
        <p:nvSpPr>
          <p:cNvPr id="17" name="矩形 16"/>
          <p:cNvSpPr/>
          <p:nvPr/>
        </p:nvSpPr>
        <p:spPr>
          <a:xfrm>
            <a:off x="3329862" y="3435846"/>
            <a:ext cx="486054" cy="702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3600" dirty="0" smtClean="0"/>
              <a:t>3</a:t>
            </a:r>
            <a:endParaRPr lang="zh-CN" altLang="en-US" sz="3600" dirty="0"/>
          </a:p>
        </p:txBody>
      </p:sp>
      <p:sp>
        <p:nvSpPr>
          <p:cNvPr id="18" name="TextBox 17"/>
          <p:cNvSpPr txBox="1"/>
          <p:nvPr/>
        </p:nvSpPr>
        <p:spPr>
          <a:xfrm>
            <a:off x="1601670" y="4299942"/>
            <a:ext cx="3178810" cy="598805"/>
          </a:xfrm>
          <a:prstGeom prst="rect">
            <a:avLst/>
          </a:prstGeom>
          <a:noFill/>
        </p:spPr>
        <p:txBody>
          <a:bodyPr wrap="none" rtlCol="0">
            <a:spAutoFit/>
          </a:bodyPr>
          <a:lstStyle/>
          <a:p>
            <a:r>
              <a:rPr lang="en-US" altLang="zh-CN" sz="3300" dirty="0" smtClean="0"/>
              <a:t>(1,2,3) &lt; (2,1,3)</a:t>
            </a:r>
            <a:endParaRPr lang="zh-CN" altLang="en-US" sz="3300" dirty="0"/>
          </a:p>
        </p:txBody>
      </p:sp>
      <p:sp>
        <p:nvSpPr>
          <p:cNvPr id="19" name="TextBox 18"/>
          <p:cNvSpPr txBox="1"/>
          <p:nvPr/>
        </p:nvSpPr>
        <p:spPr>
          <a:xfrm>
            <a:off x="4788024" y="4299942"/>
            <a:ext cx="3178810" cy="598805"/>
          </a:xfrm>
          <a:prstGeom prst="rect">
            <a:avLst/>
          </a:prstGeom>
          <a:noFill/>
        </p:spPr>
        <p:txBody>
          <a:bodyPr wrap="none" rtlCol="0">
            <a:spAutoFit/>
          </a:bodyPr>
          <a:lstStyle/>
          <a:p>
            <a:r>
              <a:rPr lang="en-US" altLang="zh-CN" sz="3300" dirty="0" smtClean="0"/>
              <a:t>(1,2,3) &lt; (1,3,2)</a:t>
            </a:r>
            <a:endParaRPr lang="zh-CN" altLang="en-US" sz="3300" dirty="0"/>
          </a:p>
        </p:txBody>
      </p:sp>
    </p:spTree>
  </p:cSld>
  <p:clrMapOvr>
    <a:masterClrMapping/>
  </p:clrMapOvr>
  <p:transition spd="slow" advClick="0" advTm="7000">
    <p:cover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17195" y="699770"/>
            <a:ext cx="7955280" cy="3888740"/>
          </a:xfrm>
          <a:prstGeom prst="rect">
            <a:avLst/>
          </a:prstGeom>
        </p:spPr>
        <p:txBody>
          <a:bodyPr/>
          <a:lstStyle/>
          <a:p>
            <a:pPr>
              <a:lnSpc>
                <a:spcPct val="16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60000"/>
              </a:lnSpc>
            </a:pPr>
            <a:r>
              <a:rPr lang="en-US" altLang="zh-CN" b="1" dirty="0" smtClean="0"/>
              <a:t>【</a:t>
            </a:r>
            <a:r>
              <a:rPr lang="zh-CN" altLang="en-US" b="1" dirty="0" smtClean="0"/>
              <a:t>输入样例</a:t>
            </a:r>
            <a:r>
              <a:rPr lang="en-US" altLang="zh-CN" b="1" dirty="0" smtClean="0"/>
              <a:t>】                                                            【</a:t>
            </a:r>
            <a:r>
              <a:rPr lang="zh-CN" altLang="en-US" b="1" dirty="0" smtClean="0"/>
              <a:t>输出样例</a:t>
            </a:r>
            <a:r>
              <a:rPr lang="en-US" altLang="zh-CN" b="1" dirty="0" smtClean="0"/>
              <a:t>】</a:t>
            </a:r>
            <a:endParaRPr lang="zh-CN" altLang="en-US" dirty="0" smtClean="0"/>
          </a:p>
          <a:p>
            <a:pPr>
              <a:lnSpc>
                <a:spcPct val="160000"/>
              </a:lnSpc>
            </a:pPr>
            <a:r>
              <a:rPr lang="en-US" dirty="0" smtClean="0"/>
              <a:t>     3</a:t>
            </a:r>
            <a:endParaRPr lang="en-US" dirty="0" smtClean="0"/>
          </a:p>
          <a:p>
            <a:pPr>
              <a:lnSpc>
                <a:spcPct val="160000"/>
              </a:lnSpc>
            </a:pPr>
            <a:endParaRPr lang="en-US" dirty="0" smtClean="0"/>
          </a:p>
          <a:p>
            <a:pPr>
              <a:lnSpc>
                <a:spcPct val="160000"/>
              </a:lnSpc>
            </a:pPr>
            <a:endParaRPr lang="zh-CN" altLang="en-US" dirty="0" smtClean="0"/>
          </a:p>
          <a:p>
            <a:pPr>
              <a:lnSpc>
                <a:spcPct val="160000"/>
              </a:lnSpc>
            </a:pPr>
            <a:endParaRPr lang="zh-CN" altLang="en-US" dirty="0" smtClean="0"/>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pPr>
            <a:endParaRPr lang="zh-CN" altLang="en-US" b="1" dirty="0" smtClean="0">
              <a:solidFill>
                <a:srgbClr val="000000"/>
              </a:solidFill>
            </a:endParaRPr>
          </a:p>
          <a:p>
            <a:pPr>
              <a:lnSpc>
                <a:spcPct val="16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TextBox 6"/>
          <p:cNvSpPr txBox="1"/>
          <p:nvPr/>
        </p:nvSpPr>
        <p:spPr>
          <a:xfrm>
            <a:off x="5976156" y="1707654"/>
            <a:ext cx="1305560" cy="553085"/>
          </a:xfrm>
          <a:prstGeom prst="rect">
            <a:avLst/>
          </a:prstGeom>
          <a:noFill/>
        </p:spPr>
        <p:txBody>
          <a:bodyPr wrap="none" rtlCol="0">
            <a:spAutoFit/>
          </a:bodyPr>
          <a:lstStyle/>
          <a:p>
            <a:r>
              <a:rPr lang="en-US" altLang="zh-CN" sz="3000" dirty="0" smtClean="0">
                <a:solidFill>
                  <a:srgbClr val="FF0000"/>
                </a:solidFill>
              </a:rPr>
              <a:t>1</a:t>
            </a:r>
            <a:r>
              <a:rPr lang="en-US" altLang="zh-CN" sz="3000" dirty="0" smtClean="0"/>
              <a:t>  2  3</a:t>
            </a:r>
            <a:endParaRPr lang="zh-CN" altLang="en-US" sz="3000" dirty="0"/>
          </a:p>
        </p:txBody>
      </p:sp>
      <p:sp>
        <p:nvSpPr>
          <p:cNvPr id="9" name="TextBox 8"/>
          <p:cNvSpPr txBox="1"/>
          <p:nvPr/>
        </p:nvSpPr>
        <p:spPr>
          <a:xfrm>
            <a:off x="5976156" y="2193708"/>
            <a:ext cx="1305560" cy="553085"/>
          </a:xfrm>
          <a:prstGeom prst="rect">
            <a:avLst/>
          </a:prstGeom>
          <a:noFill/>
        </p:spPr>
        <p:txBody>
          <a:bodyPr wrap="none" rtlCol="0">
            <a:spAutoFit/>
          </a:bodyPr>
          <a:lstStyle/>
          <a:p>
            <a:r>
              <a:rPr lang="en-US" altLang="zh-CN" sz="3000" dirty="0" smtClean="0">
                <a:solidFill>
                  <a:srgbClr val="FF0000"/>
                </a:solidFill>
              </a:rPr>
              <a:t>1</a:t>
            </a:r>
            <a:r>
              <a:rPr lang="en-US" altLang="zh-CN" sz="3000" dirty="0" smtClean="0"/>
              <a:t>  3  2</a:t>
            </a:r>
            <a:endParaRPr lang="zh-CN" altLang="en-US" sz="3000" dirty="0"/>
          </a:p>
        </p:txBody>
      </p:sp>
      <p:sp>
        <p:nvSpPr>
          <p:cNvPr id="10" name="TextBox 9"/>
          <p:cNvSpPr txBox="1"/>
          <p:nvPr/>
        </p:nvSpPr>
        <p:spPr>
          <a:xfrm>
            <a:off x="5976156" y="2679762"/>
            <a:ext cx="1305560" cy="553085"/>
          </a:xfrm>
          <a:prstGeom prst="rect">
            <a:avLst/>
          </a:prstGeom>
          <a:noFill/>
        </p:spPr>
        <p:txBody>
          <a:bodyPr wrap="none" rtlCol="0">
            <a:spAutoFit/>
          </a:bodyPr>
          <a:lstStyle/>
          <a:p>
            <a:r>
              <a:rPr lang="en-US" altLang="zh-CN" sz="3000" dirty="0" smtClean="0">
                <a:solidFill>
                  <a:srgbClr val="FF0000"/>
                </a:solidFill>
              </a:rPr>
              <a:t>2</a:t>
            </a:r>
            <a:r>
              <a:rPr lang="en-US" altLang="zh-CN" sz="3000" dirty="0" smtClean="0"/>
              <a:t>  1  3</a:t>
            </a:r>
            <a:endParaRPr lang="zh-CN" altLang="en-US" sz="3000" dirty="0"/>
          </a:p>
        </p:txBody>
      </p:sp>
      <p:sp>
        <p:nvSpPr>
          <p:cNvPr id="11" name="TextBox 10"/>
          <p:cNvSpPr txBox="1"/>
          <p:nvPr/>
        </p:nvSpPr>
        <p:spPr>
          <a:xfrm>
            <a:off x="5976156" y="3165816"/>
            <a:ext cx="1305560" cy="553085"/>
          </a:xfrm>
          <a:prstGeom prst="rect">
            <a:avLst/>
          </a:prstGeom>
          <a:noFill/>
        </p:spPr>
        <p:txBody>
          <a:bodyPr wrap="none" rtlCol="0">
            <a:spAutoFit/>
          </a:bodyPr>
          <a:lstStyle/>
          <a:p>
            <a:r>
              <a:rPr lang="en-US" altLang="zh-CN" sz="3000" dirty="0" smtClean="0">
                <a:solidFill>
                  <a:srgbClr val="FF0000"/>
                </a:solidFill>
              </a:rPr>
              <a:t>2</a:t>
            </a:r>
            <a:r>
              <a:rPr lang="en-US" altLang="zh-CN" sz="3000" dirty="0" smtClean="0"/>
              <a:t>  3  1</a:t>
            </a:r>
            <a:endParaRPr lang="zh-CN" altLang="en-US" sz="3000" dirty="0"/>
          </a:p>
        </p:txBody>
      </p:sp>
      <p:sp>
        <p:nvSpPr>
          <p:cNvPr id="12" name="TextBox 11"/>
          <p:cNvSpPr txBox="1"/>
          <p:nvPr/>
        </p:nvSpPr>
        <p:spPr>
          <a:xfrm>
            <a:off x="5976156" y="3651870"/>
            <a:ext cx="1305560" cy="553085"/>
          </a:xfrm>
          <a:prstGeom prst="rect">
            <a:avLst/>
          </a:prstGeom>
          <a:noFill/>
        </p:spPr>
        <p:txBody>
          <a:bodyPr wrap="none" rtlCol="0">
            <a:spAutoFit/>
          </a:bodyPr>
          <a:lstStyle/>
          <a:p>
            <a:r>
              <a:rPr lang="en-US" altLang="zh-CN" sz="3000" dirty="0" smtClean="0">
                <a:solidFill>
                  <a:srgbClr val="FF0000"/>
                </a:solidFill>
              </a:rPr>
              <a:t>3</a:t>
            </a:r>
            <a:r>
              <a:rPr lang="en-US" altLang="zh-CN" sz="3000" dirty="0" smtClean="0"/>
              <a:t>  1  2</a:t>
            </a:r>
            <a:endParaRPr lang="zh-CN" altLang="en-US" sz="3000" dirty="0"/>
          </a:p>
        </p:txBody>
      </p:sp>
      <p:sp>
        <p:nvSpPr>
          <p:cNvPr id="13" name="TextBox 12"/>
          <p:cNvSpPr txBox="1"/>
          <p:nvPr/>
        </p:nvSpPr>
        <p:spPr>
          <a:xfrm>
            <a:off x="5976156" y="4191930"/>
            <a:ext cx="1305560" cy="553085"/>
          </a:xfrm>
          <a:prstGeom prst="rect">
            <a:avLst/>
          </a:prstGeom>
          <a:noFill/>
        </p:spPr>
        <p:txBody>
          <a:bodyPr wrap="none" rtlCol="0">
            <a:spAutoFit/>
          </a:bodyPr>
          <a:lstStyle/>
          <a:p>
            <a:r>
              <a:rPr lang="en-US" altLang="zh-CN" sz="3000" dirty="0" smtClean="0">
                <a:solidFill>
                  <a:srgbClr val="FF0000"/>
                </a:solidFill>
              </a:rPr>
              <a:t>3</a:t>
            </a:r>
            <a:r>
              <a:rPr lang="en-US" altLang="zh-CN" sz="3000" dirty="0" smtClean="0"/>
              <a:t>  2  1</a:t>
            </a:r>
            <a:endParaRPr lang="zh-CN" altLang="en-US" sz="3000" dirty="0"/>
          </a:p>
        </p:txBody>
      </p:sp>
      <p:pic>
        <p:nvPicPr>
          <p:cNvPr id="15" name="Picture 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1143000" y="2479969"/>
            <a:ext cx="4179094" cy="1814513"/>
          </a:xfrm>
          <a:prstGeom prst="rect">
            <a:avLst/>
          </a:prstGeom>
          <a:noFill/>
          <a:ln w="9525">
            <a:noFill/>
            <a:miter lim="800000"/>
            <a:headEnd/>
            <a:tailEnd/>
          </a:ln>
        </p:spPr>
      </p:pic>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18490" y="699770"/>
            <a:ext cx="7674610" cy="3888740"/>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solidFill>
            <a:srgbClr val="00B0F0"/>
          </a:solidFill>
        </p:spPr>
        <p:txBody>
          <a:bodyPr vert="horz" wrap="square" lIns="68580" tIns="34290" rIns="68580" bIns="34290" numCol="1" anchor="t" anchorCtr="0" compatLnSpc="1"/>
          <a:lstStyle/>
          <a:p>
            <a:endParaRPr lang="zh-CN" altLang="en-US" sz="1350"/>
          </a:p>
        </p:txBody>
      </p:sp>
      <p:sp>
        <p:nvSpPr>
          <p:cNvPr id="6" name="圆角矩形 5"/>
          <p:cNvSpPr/>
          <p:nvPr/>
        </p:nvSpPr>
        <p:spPr>
          <a:xfrm>
            <a:off x="4680012" y="1221600"/>
            <a:ext cx="864096"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smtClean="0"/>
              <a:t>*</a:t>
            </a:r>
            <a:endParaRPr lang="zh-CN" altLang="en-US" sz="4500" dirty="0"/>
          </a:p>
        </p:txBody>
      </p:sp>
      <p:grpSp>
        <p:nvGrpSpPr>
          <p:cNvPr id="30" name="组合 29"/>
          <p:cNvGrpSpPr/>
          <p:nvPr/>
        </p:nvGrpSpPr>
        <p:grpSpPr>
          <a:xfrm>
            <a:off x="2789802" y="1600238"/>
            <a:ext cx="4914546" cy="971513"/>
            <a:chOff x="2195736" y="2133650"/>
            <a:chExt cx="6552728" cy="1295350"/>
          </a:xfrm>
          <a:solidFill>
            <a:srgbClr val="00B0F0"/>
          </a:solidFill>
        </p:grpSpPr>
        <p:cxnSp>
          <p:nvCxnSpPr>
            <p:cNvPr id="8" name="直接连接符 7"/>
            <p:cNvCxnSpPr/>
            <p:nvPr/>
          </p:nvCxnSpPr>
          <p:spPr>
            <a:xfrm>
              <a:off x="2771800" y="2420888"/>
              <a:ext cx="5328592"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rot="5400000">
              <a:off x="2519772" y="2672916"/>
              <a:ext cx="504056"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19" name="直接连接符 18"/>
            <p:cNvCxnSpPr>
              <a:stCxn id="6" idx="2"/>
            </p:cNvCxnSpPr>
            <p:nvPr/>
          </p:nvCxnSpPr>
          <p:spPr>
            <a:xfrm rot="5400000">
              <a:off x="4895639" y="2529297"/>
              <a:ext cx="792882"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rot="5400000">
              <a:off x="7847570" y="2673710"/>
              <a:ext cx="505644" cy="1588"/>
            </a:xfrm>
            <a:prstGeom prst="line">
              <a:avLst/>
            </a:prstGeom>
            <a:grpFill/>
            <a:ln w="28575"/>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2195736" y="2924944"/>
              <a:ext cx="1152128"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25" name="圆角矩形 24"/>
            <p:cNvSpPr/>
            <p:nvPr/>
          </p:nvSpPr>
          <p:spPr>
            <a:xfrm>
              <a:off x="4788024" y="2924944"/>
              <a:ext cx="1152128"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26" name="圆角矩形 25"/>
            <p:cNvSpPr/>
            <p:nvPr/>
          </p:nvSpPr>
          <p:spPr>
            <a:xfrm>
              <a:off x="7596336" y="2924944"/>
              <a:ext cx="1152128"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grpSp>
      <p:grpSp>
        <p:nvGrpSpPr>
          <p:cNvPr id="31" name="组合 30"/>
          <p:cNvGrpSpPr/>
          <p:nvPr/>
        </p:nvGrpSpPr>
        <p:grpSpPr>
          <a:xfrm>
            <a:off x="2141730" y="2571750"/>
            <a:ext cx="2322258" cy="972108"/>
            <a:chOff x="1331640" y="3429000"/>
            <a:chExt cx="3096344" cy="1296144"/>
          </a:xfrm>
          <a:solidFill>
            <a:srgbClr val="00B0F0"/>
          </a:solidFill>
        </p:grpSpPr>
        <p:cxnSp>
          <p:nvCxnSpPr>
            <p:cNvPr id="27" name="直接连接符 26"/>
            <p:cNvCxnSpPr/>
            <p:nvPr/>
          </p:nvCxnSpPr>
          <p:spPr>
            <a:xfrm>
              <a:off x="1835696" y="3717032"/>
              <a:ext cx="1944216"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5400000">
              <a:off x="1584462" y="3968266"/>
              <a:ext cx="504056"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2376153" y="3824647"/>
              <a:ext cx="792882" cy="1588"/>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rot="5400000">
              <a:off x="3528678" y="3968266"/>
              <a:ext cx="504056" cy="1588"/>
            </a:xfrm>
            <a:prstGeom prst="line">
              <a:avLst/>
            </a:prstGeom>
            <a:grpFill/>
            <a:ln w="28575"/>
          </p:spPr>
          <p:style>
            <a:lnRef idx="1">
              <a:schemeClr val="dk1"/>
            </a:lnRef>
            <a:fillRef idx="0">
              <a:schemeClr val="dk1"/>
            </a:fillRef>
            <a:effectRef idx="0">
              <a:schemeClr val="dk1"/>
            </a:effectRef>
            <a:fontRef idx="minor">
              <a:schemeClr val="tx1"/>
            </a:fontRef>
          </p:style>
        </p:cxnSp>
        <p:sp>
          <p:nvSpPr>
            <p:cNvPr id="34" name="圆角矩形 33"/>
            <p:cNvSpPr/>
            <p:nvPr/>
          </p:nvSpPr>
          <p:spPr>
            <a:xfrm>
              <a:off x="1331640" y="4221088"/>
              <a:ext cx="936104"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36" name="圆角矩形 35"/>
            <p:cNvSpPr/>
            <p:nvPr/>
          </p:nvSpPr>
          <p:spPr>
            <a:xfrm>
              <a:off x="2411760" y="4221088"/>
              <a:ext cx="936104"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37" name="圆角矩形 36"/>
            <p:cNvSpPr/>
            <p:nvPr/>
          </p:nvSpPr>
          <p:spPr>
            <a:xfrm>
              <a:off x="3491880" y="4221088"/>
              <a:ext cx="936104" cy="5040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grpSp>
      <p:sp>
        <p:nvSpPr>
          <p:cNvPr id="38" name="圆角矩形 37"/>
          <p:cNvSpPr/>
          <p:nvPr/>
        </p:nvSpPr>
        <p:spPr>
          <a:xfrm>
            <a:off x="1385646" y="4137924"/>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39" name="圆角矩形 38"/>
          <p:cNvSpPr/>
          <p:nvPr/>
        </p:nvSpPr>
        <p:spPr>
          <a:xfrm>
            <a:off x="2195736" y="4137924"/>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40" name="圆角矩形 39"/>
          <p:cNvSpPr/>
          <p:nvPr/>
        </p:nvSpPr>
        <p:spPr>
          <a:xfrm>
            <a:off x="3005826" y="4137924"/>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cxnSp>
        <p:nvCxnSpPr>
          <p:cNvPr id="41" name="直接连接符 40"/>
          <p:cNvCxnSpPr/>
          <p:nvPr/>
        </p:nvCxnSpPr>
        <p:spPr>
          <a:xfrm>
            <a:off x="1817694" y="3759882"/>
            <a:ext cx="145816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rot="5400000">
            <a:off x="1629269" y="3948308"/>
            <a:ext cx="37804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rot="5400000">
            <a:off x="2223037" y="3840593"/>
            <a:ext cx="59466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rot="5400000">
            <a:off x="3087431" y="3948308"/>
            <a:ext cx="37804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4731741" y="3813888"/>
            <a:ext cx="3715695" cy="8299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smtClean="0"/>
              <a:t>直接枚举法：生成</a:t>
            </a:r>
            <a:r>
              <a:rPr lang="zh-CN" altLang="en-US" sz="2400" b="1" dirty="0" smtClean="0">
                <a:solidFill>
                  <a:srgbClr val="FF0000"/>
                </a:solidFill>
              </a:rPr>
              <a:t>所有</a:t>
            </a:r>
            <a:r>
              <a:rPr lang="zh-CN" altLang="en-US" sz="2400" b="1" dirty="0" smtClean="0"/>
              <a:t>可能的解，然后逐一检查。</a:t>
            </a:r>
            <a:endParaRPr lang="zh-CN" altLang="en-US" sz="2400" b="1" dirty="0"/>
          </a:p>
        </p:txBody>
      </p:sp>
      <p:sp>
        <p:nvSpPr>
          <p:cNvPr id="35" name="TextBox 34"/>
          <p:cNvSpPr txBox="1"/>
          <p:nvPr/>
        </p:nvSpPr>
        <p:spPr>
          <a:xfrm>
            <a:off x="5220072" y="2787774"/>
            <a:ext cx="1391285" cy="852805"/>
          </a:xfrm>
          <a:prstGeom prst="rect">
            <a:avLst/>
          </a:prstGeom>
          <a:solidFill>
            <a:srgbClr val="00B0F0"/>
          </a:solidFill>
        </p:spPr>
        <p:txBody>
          <a:bodyPr wrap="none" rtlCol="0">
            <a:spAutoFit/>
          </a:bodyPr>
          <a:lstStyle/>
          <a:p>
            <a:r>
              <a:rPr lang="en-US" altLang="zh-CN" sz="4950" dirty="0" smtClean="0"/>
              <a:t>…… </a:t>
            </a:r>
            <a:endParaRPr lang="zh-CN" altLang="en-US" sz="4950" dirty="0"/>
          </a:p>
        </p:txBody>
      </p:sp>
    </p:spTree>
  </p:cSld>
  <p:clrMapOvr>
    <a:masterClrMapping/>
  </p:clrMapOvr>
  <p:transition spd="slow" advClick="0" advTm="7000">
    <p:cover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45185" y="2104390"/>
            <a:ext cx="7947660" cy="2122170"/>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ts val="2500"/>
              </a:lnSpc>
            </a:pPr>
            <a:r>
              <a:rPr lang="en-US" b="1" dirty="0" smtClean="0"/>
              <a:t>for(</a:t>
            </a:r>
            <a:r>
              <a:rPr lang="en-US" b="1" dirty="0" err="1" smtClean="0"/>
              <a:t>int</a:t>
            </a:r>
            <a:r>
              <a:rPr lang="en-US" b="1" dirty="0" smtClean="0"/>
              <a:t> a = 1; a &lt;= 3; a++)</a:t>
            </a:r>
            <a:endParaRPr lang="en-US" b="1" dirty="0" smtClean="0"/>
          </a:p>
          <a:p>
            <a:pPr indent="0" fontAlgn="auto">
              <a:lnSpc>
                <a:spcPts val="2500"/>
              </a:lnSpc>
            </a:pPr>
            <a:r>
              <a:rPr lang="en-US" b="1" dirty="0" smtClean="0"/>
              <a:t>	for(</a:t>
            </a:r>
            <a:r>
              <a:rPr lang="en-US" b="1" dirty="0" err="1" smtClean="0"/>
              <a:t>int</a:t>
            </a:r>
            <a:r>
              <a:rPr lang="en-US" b="1" dirty="0" smtClean="0"/>
              <a:t> b = 1; b &lt;= 3; b++)</a:t>
            </a:r>
            <a:endParaRPr lang="en-US" b="1" dirty="0" smtClean="0"/>
          </a:p>
          <a:p>
            <a:pPr indent="0" fontAlgn="auto">
              <a:lnSpc>
                <a:spcPts val="2500"/>
              </a:lnSpc>
            </a:pPr>
            <a:r>
              <a:rPr lang="en-US" b="1" dirty="0" smtClean="0"/>
              <a:t>		for(</a:t>
            </a:r>
            <a:r>
              <a:rPr lang="en-US" b="1" dirty="0" err="1" smtClean="0"/>
              <a:t>int</a:t>
            </a:r>
            <a:r>
              <a:rPr lang="en-US" b="1" dirty="0" smtClean="0"/>
              <a:t> c = 1; c &lt;= 3; </a:t>
            </a:r>
            <a:r>
              <a:rPr lang="en-US" b="1" dirty="0" err="1" smtClean="0"/>
              <a:t>c++</a:t>
            </a:r>
            <a:r>
              <a:rPr lang="en-US" b="1" dirty="0" smtClean="0"/>
              <a:t>)</a:t>
            </a:r>
            <a:endParaRPr lang="en-US" b="1" dirty="0" smtClean="0"/>
          </a:p>
          <a:p>
            <a:pPr indent="0" fontAlgn="auto">
              <a:lnSpc>
                <a:spcPts val="2500"/>
              </a:lnSpc>
            </a:pPr>
            <a:r>
              <a:rPr lang="en-US" b="1" dirty="0" smtClean="0"/>
              <a:t>		     if(a != b &amp;&amp; b != c &amp;&amp; c != a)</a:t>
            </a:r>
            <a:endParaRPr lang="en-US" b="1" dirty="0" smtClean="0"/>
          </a:p>
          <a:p>
            <a:pPr indent="0" fontAlgn="auto">
              <a:lnSpc>
                <a:spcPts val="2500"/>
              </a:lnSpc>
            </a:pPr>
            <a:r>
              <a:rPr lang="en-US" b="1" dirty="0" smtClean="0"/>
              <a:t>			</a:t>
            </a:r>
            <a:r>
              <a:rPr lang="en-US" b="1" dirty="0" err="1" smtClean="0"/>
              <a:t>cout</a:t>
            </a:r>
            <a:r>
              <a:rPr lang="en-US" b="1" dirty="0" smtClean="0"/>
              <a:t> &lt;&lt; a &lt;&lt; " " &lt;&lt; b &lt;&lt; " " &lt;&lt; c &lt;&lt; </a:t>
            </a:r>
            <a:r>
              <a:rPr lang="en-US" b="1" dirty="0" err="1" smtClean="0"/>
              <a:t>endl</a:t>
            </a:r>
            <a:r>
              <a:rPr lang="en-US" b="1" dirty="0" smtClean="0"/>
              <a:t>;</a:t>
            </a:r>
            <a:endParaRPr lang="en-US" b="1" dirty="0" smtClean="0"/>
          </a:p>
          <a:p>
            <a:pPr indent="0" fontAlgn="auto">
              <a:lnSpc>
                <a:spcPts val="2500"/>
              </a:lnSpc>
            </a:pPr>
            <a:r>
              <a:rPr lang="en-US" b="1" dirty="0" smtClean="0"/>
              <a:t>	</a:t>
            </a:r>
            <a:endParaRPr lang="en-US" altLang="zh-CN" sz="2100" b="1" dirty="0" smtClean="0">
              <a:solidFill>
                <a:srgbClr val="000000"/>
              </a:solidFill>
            </a:endParaRPr>
          </a:p>
          <a:p>
            <a:pPr indent="0" fontAlgn="auto">
              <a:lnSpc>
                <a:spcPts val="2500"/>
              </a:lnSpc>
            </a:pPr>
            <a:endParaRPr lang="zh-CN" altLang="en-US" sz="2100" b="1" dirty="0" smtClean="0">
              <a:solidFill>
                <a:srgbClr val="000000"/>
              </a:solidFill>
            </a:endParaRPr>
          </a:p>
          <a:p>
            <a:pPr indent="0" fontAlgn="auto">
              <a:lnSpc>
                <a:spcPts val="25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638810" y="645795"/>
            <a:ext cx="7940675" cy="3888740"/>
          </a:xfrm>
          <a:prstGeom prst="rect">
            <a:avLst/>
          </a:prstGeom>
        </p:spPr>
        <p:txBody>
          <a:bodyPr/>
          <a:lstStyle/>
          <a:p>
            <a:pPr>
              <a:lnSpc>
                <a:spcPct val="180000"/>
              </a:lnSpc>
            </a:pPr>
            <a:r>
              <a:rPr lang="zh-CN" altLang="en-US" b="1" dirty="0" smtClean="0"/>
              <a:t>【问题分析</a:t>
            </a:r>
            <a:r>
              <a:rPr lang="en-US" altLang="zh-CN" b="1" dirty="0" smtClean="0"/>
              <a:t>-N</a:t>
            </a:r>
            <a:r>
              <a:rPr lang="zh-CN" altLang="en-US" b="1" dirty="0" smtClean="0"/>
              <a:t>全排列】</a:t>
            </a:r>
            <a:endParaRPr lang="zh-CN" altLang="en-US" b="1" dirty="0" smtClean="0"/>
          </a:p>
          <a:p>
            <a:pPr>
              <a:lnSpc>
                <a:spcPct val="180000"/>
              </a:lnSpc>
            </a:pPr>
            <a:r>
              <a:rPr lang="zh-CN" altLang="en-US" b="1" dirty="0" smtClean="0"/>
              <a:t>如果</a:t>
            </a:r>
            <a:r>
              <a:rPr lang="en-US" altLang="zh-CN" b="1" dirty="0" smtClean="0"/>
              <a:t>N</a:t>
            </a:r>
            <a:r>
              <a:rPr lang="zh-CN" altLang="en-US" b="1" dirty="0" smtClean="0"/>
              <a:t>固定为</a:t>
            </a:r>
            <a:r>
              <a:rPr lang="en-US" altLang="zh-CN" b="1" dirty="0" smtClean="0"/>
              <a:t>3</a:t>
            </a:r>
            <a:r>
              <a:rPr lang="zh-CN" altLang="en-US" b="1" dirty="0" smtClean="0"/>
              <a:t>，穷举即可！</a:t>
            </a:r>
            <a:endParaRPr lang="en-US" b="1" dirty="0" smtClean="0"/>
          </a:p>
          <a:p>
            <a:pPr>
              <a:lnSpc>
                <a:spcPct val="180000"/>
              </a:lnSpc>
              <a:buFont typeface="Arial" panose="020B0604020202020204" pitchFamily="34" charset="0"/>
              <a:buChar char="•"/>
            </a:pPr>
            <a:endParaRPr lang="zh-CN" altLang="en-US" dirty="0" smtClean="0"/>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pPr>
            <a:endParaRPr lang="zh-CN" altLang="en-US" b="1" dirty="0" smtClean="0">
              <a:solidFill>
                <a:srgbClr val="000000"/>
              </a:solidFill>
            </a:endParaRPr>
          </a:p>
          <a:p>
            <a:pPr>
              <a:lnSpc>
                <a:spcPct val="18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722102" y="646042"/>
            <a:ext cx="6318702" cy="1242138"/>
          </a:xfrm>
          <a:prstGeom prst="rect">
            <a:avLst/>
          </a:prstGeom>
        </p:spPr>
        <p:txBody>
          <a:bodyPr/>
          <a:lstStyle/>
          <a:p>
            <a:pPr>
              <a:lnSpc>
                <a:spcPct val="200000"/>
              </a:lnSpc>
            </a:pPr>
            <a:r>
              <a:rPr lang="en-US" altLang="zh-CN" b="1" dirty="0" smtClean="0"/>
              <a:t>[</a:t>
            </a:r>
            <a:r>
              <a:rPr lang="zh-CN" altLang="en-US" b="1" dirty="0" smtClean="0"/>
              <a:t>问题分析</a:t>
            </a:r>
            <a:r>
              <a:rPr lang="en-US" altLang="zh-CN" b="1" dirty="0" smtClean="0"/>
              <a:t>-N</a:t>
            </a:r>
            <a:r>
              <a:rPr lang="zh-CN" altLang="en-US" b="1" dirty="0" smtClean="0"/>
              <a:t>全排列</a:t>
            </a:r>
            <a:r>
              <a:rPr lang="en-US" b="1" dirty="0" smtClean="0"/>
              <a:t>]</a:t>
            </a:r>
            <a:endParaRPr lang="en-US" b="1" dirty="0" smtClean="0"/>
          </a:p>
          <a:p>
            <a:pPr>
              <a:lnSpc>
                <a:spcPct val="200000"/>
              </a:lnSpc>
            </a:pPr>
            <a:r>
              <a:rPr lang="zh-CN" altLang="en-US" b="1" dirty="0" smtClean="0"/>
              <a:t>但现在问题是</a:t>
            </a:r>
            <a:r>
              <a:rPr lang="en-US" altLang="zh-CN" b="1" dirty="0" smtClean="0"/>
              <a:t>N</a:t>
            </a:r>
            <a:r>
              <a:rPr lang="zh-CN" altLang="en-US" b="1" dirty="0" smtClean="0"/>
              <a:t>为变量，如何做？</a:t>
            </a:r>
            <a:endParaRPr lang="en-US" b="1" dirty="0" smtClean="0"/>
          </a:p>
          <a:p>
            <a:pPr>
              <a:lnSpc>
                <a:spcPct val="200000"/>
              </a:lnSpc>
              <a:buFont typeface="Arial" panose="020B0604020202020204" pitchFamily="34" charset="0"/>
              <a:buChar char="•"/>
            </a:pPr>
            <a:endParaRPr lang="zh-CN" altLang="en-US" dirty="0" smtClean="0"/>
          </a:p>
          <a:p>
            <a:pPr>
              <a:lnSpc>
                <a:spcPct val="200000"/>
              </a:lnSpc>
              <a:buFont typeface="Arial" panose="020B0604020202020204" pitchFamily="34" charset="0"/>
              <a:buChar char="•"/>
            </a:pPr>
            <a:endParaRPr lang="en-US" altLang="zh-CN" b="1" dirty="0" smtClean="0">
              <a:solidFill>
                <a:srgbClr val="000000"/>
              </a:solidFill>
            </a:endParaRPr>
          </a:p>
          <a:p>
            <a:pPr>
              <a:lnSpc>
                <a:spcPct val="200000"/>
              </a:lnSpc>
            </a:pPr>
            <a:endParaRPr lang="zh-CN" altLang="en-US" b="1" dirty="0" smtClean="0">
              <a:solidFill>
                <a:srgbClr val="000000"/>
              </a:solidFill>
            </a:endParaRPr>
          </a:p>
          <a:p>
            <a:pPr>
              <a:lnSpc>
                <a:spcPct val="20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7" name="矩形 6"/>
          <p:cNvSpPr/>
          <p:nvPr/>
        </p:nvSpPr>
        <p:spPr>
          <a:xfrm>
            <a:off x="2033718" y="2355832"/>
            <a:ext cx="4773930" cy="922020"/>
          </a:xfrm>
          <a:prstGeom prst="rect">
            <a:avLst/>
          </a:prstGeom>
        </p:spPr>
        <p:txBody>
          <a:bodyPr wrap="none">
            <a:spAutoFit/>
          </a:bodyPr>
          <a:lstStyle/>
          <a:p>
            <a:pPr lvl="0">
              <a:lnSpc>
                <a:spcPct val="150000"/>
              </a:lnSpc>
            </a:pPr>
            <a:r>
              <a:rPr lang="zh-CN" altLang="en-US" sz="3600" b="1" dirty="0" smtClean="0">
                <a:solidFill>
                  <a:srgbClr val="FF0000"/>
                </a:solidFill>
                <a:latin typeface="黑体" panose="02010609060101010101" charset="-122"/>
                <a:ea typeface="黑体" panose="02010609060101010101" charset="-122"/>
              </a:rPr>
              <a:t>递归</a:t>
            </a:r>
            <a:r>
              <a:rPr lang="zh-CN" altLang="en-US" sz="3600" b="1" dirty="0" smtClean="0">
                <a:solidFill>
                  <a:prstClr val="black"/>
                </a:solidFill>
                <a:latin typeface="黑体" panose="02010609060101010101" charset="-122"/>
                <a:ea typeface="黑体" panose="02010609060101010101" charset="-122"/>
              </a:rPr>
              <a:t>可以替代无限循环</a:t>
            </a:r>
            <a:endParaRPr lang="en-US" altLang="zh-CN" sz="3600"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99770" y="628015"/>
            <a:ext cx="7744460" cy="4212590"/>
          </a:xfrm>
          <a:prstGeom prst="rect">
            <a:avLst/>
          </a:prstGeom>
        </p:spPr>
        <p:style>
          <a:lnRef idx="2">
            <a:schemeClr val="accent1"/>
          </a:lnRef>
          <a:fillRef idx="1">
            <a:schemeClr val="lt1"/>
          </a:fillRef>
          <a:effectRef idx="0">
            <a:schemeClr val="accent1"/>
          </a:effectRef>
          <a:fontRef idx="minor">
            <a:schemeClr val="dk1"/>
          </a:fontRef>
        </p:style>
        <p:txBody>
          <a:bodyPr/>
          <a:lstStyle/>
          <a:p>
            <a:pPr>
              <a:lnSpc>
                <a:spcPct val="150000"/>
              </a:lnSpc>
            </a:pPr>
            <a:r>
              <a:rPr lang="zh-CN" altLang="en-US" sz="2100" b="1" dirty="0" smtClean="0"/>
              <a:t>【第一步</a:t>
            </a:r>
            <a:r>
              <a:rPr lang="en-US" altLang="zh-CN" sz="2100" b="1" dirty="0" smtClean="0"/>
              <a:t>  </a:t>
            </a:r>
            <a:r>
              <a:rPr lang="zh-CN" altLang="en-US" sz="2100" b="1" dirty="0" smtClean="0"/>
              <a:t>生成所有可能的解】</a:t>
            </a:r>
            <a:endParaRPr lang="en-US" sz="2100" b="1" dirty="0" smtClean="0"/>
          </a:p>
          <a:p>
            <a:r>
              <a:rPr lang="en-US" b="1" dirty="0" smtClean="0"/>
              <a:t>void </a:t>
            </a:r>
            <a:r>
              <a:rPr lang="en-US" b="1" dirty="0" err="1" smtClean="0"/>
              <a:t>dfs</a:t>
            </a:r>
            <a:r>
              <a:rPr lang="en-US" b="1" dirty="0" smtClean="0"/>
              <a:t>(</a:t>
            </a:r>
            <a:r>
              <a:rPr lang="en-US" b="1" dirty="0" err="1" smtClean="0"/>
              <a:t>int</a:t>
            </a:r>
            <a:r>
              <a:rPr lang="en-US" b="1" dirty="0" smtClean="0"/>
              <a:t> </a:t>
            </a:r>
            <a:r>
              <a:rPr lang="en-US" b="1" dirty="0" err="1" smtClean="0"/>
              <a:t>dep</a:t>
            </a:r>
            <a:r>
              <a:rPr lang="en-US" b="1" dirty="0" smtClean="0"/>
              <a:t>)     //</a:t>
            </a:r>
            <a:r>
              <a:rPr lang="zh-CN" altLang="en-US" b="1" dirty="0" smtClean="0"/>
              <a:t>往第</a:t>
            </a:r>
            <a:r>
              <a:rPr lang="en-US" b="1" dirty="0" err="1" smtClean="0"/>
              <a:t>dep</a:t>
            </a:r>
            <a:r>
              <a:rPr lang="zh-CN" altLang="en-US" b="1" dirty="0" smtClean="0"/>
              <a:t>个盒子中放牌 </a:t>
            </a:r>
            <a:endParaRPr lang="zh-CN" altLang="en-US" b="1" dirty="0" smtClean="0"/>
          </a:p>
          <a:p>
            <a:r>
              <a:rPr lang="en-US" altLang="zh-CN" b="1" dirty="0" smtClean="0"/>
              <a:t>{</a:t>
            </a:r>
            <a:endParaRPr lang="en-US" altLang="zh-CN" b="1" dirty="0" smtClean="0"/>
          </a:p>
          <a:p>
            <a:r>
              <a:rPr lang="en-US" altLang="zh-CN" b="1" dirty="0" smtClean="0"/>
              <a:t>	</a:t>
            </a:r>
            <a:r>
              <a:rPr lang="en-US" b="1" dirty="0" smtClean="0"/>
              <a:t>if(</a:t>
            </a:r>
            <a:r>
              <a:rPr lang="en-US" b="1" dirty="0" err="1" smtClean="0"/>
              <a:t>dep</a:t>
            </a:r>
            <a:r>
              <a:rPr lang="en-US" b="1" dirty="0" smtClean="0"/>
              <a:t> </a:t>
            </a:r>
            <a:r>
              <a:rPr lang="en-US" altLang="zh-CN" b="1" dirty="0" smtClean="0"/>
              <a:t>==</a:t>
            </a:r>
            <a:r>
              <a:rPr lang="en-US" b="1" dirty="0" smtClean="0"/>
              <a:t> n </a:t>
            </a:r>
            <a:r>
              <a:rPr lang="en-US" altLang="zh-CN" b="1" dirty="0" smtClean="0"/>
              <a:t>+ 1</a:t>
            </a:r>
            <a:r>
              <a:rPr lang="en-US" b="1" dirty="0" smtClean="0"/>
              <a:t>)  //</a:t>
            </a:r>
            <a:r>
              <a:rPr lang="zh-CN" altLang="en-US" b="1" dirty="0" smtClean="0"/>
              <a:t>递归边界，前</a:t>
            </a:r>
            <a:r>
              <a:rPr lang="en-US" b="1" dirty="0" smtClean="0"/>
              <a:t>n</a:t>
            </a:r>
            <a:r>
              <a:rPr lang="zh-CN" altLang="en-US" b="1" dirty="0" smtClean="0"/>
              <a:t>个盒子都已放入纸牌 </a:t>
            </a:r>
            <a:endParaRPr lang="zh-CN" altLang="en-US" b="1" dirty="0" smtClean="0"/>
          </a:p>
          <a:p>
            <a:r>
              <a:rPr lang="zh-CN" altLang="en-US" b="1" dirty="0" smtClean="0"/>
              <a:t>	</a:t>
            </a:r>
            <a:r>
              <a:rPr lang="en-US" altLang="zh-CN" b="1" dirty="0" smtClean="0"/>
              <a:t>{</a:t>
            </a:r>
            <a:endParaRPr lang="en-US" altLang="zh-CN" b="1" dirty="0" smtClean="0"/>
          </a:p>
          <a:p>
            <a:r>
              <a:rPr lang="en-US" altLang="zh-CN" b="1" dirty="0" smtClean="0"/>
              <a:t>	         for(</a:t>
            </a:r>
            <a:r>
              <a:rPr lang="en-US" altLang="zh-CN" b="1" dirty="0" err="1" smtClean="0"/>
              <a:t>int</a:t>
            </a:r>
            <a:r>
              <a:rPr lang="en-US" altLang="zh-CN" b="1" dirty="0" smtClean="0"/>
              <a:t> i = 1; </a:t>
            </a:r>
            <a:r>
              <a:rPr lang="en-US" altLang="zh-CN" b="1" dirty="0" err="1" smtClean="0"/>
              <a:t>i</a:t>
            </a:r>
            <a:r>
              <a:rPr lang="en-US" altLang="zh-CN" b="1" dirty="0" smtClean="0"/>
              <a:t> &lt;= n; </a:t>
            </a:r>
            <a:r>
              <a:rPr lang="en-US" altLang="zh-CN" b="1" dirty="0" err="1" smtClean="0"/>
              <a:t>i</a:t>
            </a:r>
            <a:r>
              <a:rPr lang="en-US" altLang="zh-CN" b="1" dirty="0" smtClean="0"/>
              <a:t>++) </a:t>
            </a:r>
            <a:r>
              <a:rPr lang="en-US" altLang="zh-CN" b="1" dirty="0" err="1" smtClean="0"/>
              <a:t>cout</a:t>
            </a:r>
            <a:r>
              <a:rPr lang="en-US" altLang="zh-CN" b="1" dirty="0" smtClean="0"/>
              <a:t> &lt;&lt; a[</a:t>
            </a:r>
            <a:r>
              <a:rPr lang="en-US" altLang="zh-CN" b="1" dirty="0" err="1" smtClean="0"/>
              <a:t>i</a:t>
            </a:r>
            <a:r>
              <a:rPr lang="en-US" altLang="zh-CN" b="1" dirty="0" smtClean="0"/>
              <a:t>] &lt;&lt; “ “;</a:t>
            </a:r>
            <a:endParaRPr lang="en-US" altLang="zh-CN" b="1" dirty="0" smtClean="0"/>
          </a:p>
          <a:p>
            <a:r>
              <a:rPr lang="en-US" b="1" dirty="0" smtClean="0"/>
              <a:t>                       </a:t>
            </a:r>
            <a:r>
              <a:rPr lang="en-US" b="1" dirty="0" err="1" smtClean="0"/>
              <a:t>cout</a:t>
            </a:r>
            <a:r>
              <a:rPr lang="en-US" b="1" dirty="0" smtClean="0"/>
              <a:t> &lt;&lt; </a:t>
            </a:r>
            <a:r>
              <a:rPr lang="en-US" b="1" dirty="0" err="1" smtClean="0"/>
              <a:t>endl</a:t>
            </a:r>
            <a:r>
              <a:rPr lang="en-US" b="1" dirty="0" smtClean="0"/>
              <a:t>;</a:t>
            </a:r>
            <a:endParaRPr lang="en-US" b="1" dirty="0" smtClean="0"/>
          </a:p>
          <a:p>
            <a:r>
              <a:rPr lang="en-US" b="1" dirty="0" smtClean="0"/>
              <a:t>	}	</a:t>
            </a:r>
            <a:endParaRPr lang="en-US" b="1" dirty="0" smtClean="0"/>
          </a:p>
          <a:p>
            <a:r>
              <a:rPr lang="en-US" b="1" dirty="0" smtClean="0"/>
              <a:t>	else for(</a:t>
            </a:r>
            <a:r>
              <a:rPr lang="en-US" b="1" dirty="0" err="1" smtClean="0"/>
              <a:t>int</a:t>
            </a:r>
            <a:r>
              <a:rPr lang="en-US" b="1" dirty="0" smtClean="0"/>
              <a:t> </a:t>
            </a:r>
            <a:r>
              <a:rPr lang="en-US" b="1" dirty="0" err="1" smtClean="0"/>
              <a:t>i</a:t>
            </a:r>
            <a:r>
              <a:rPr lang="en-US" b="1" dirty="0" smtClean="0"/>
              <a:t> = 1; </a:t>
            </a:r>
            <a:r>
              <a:rPr lang="en-US" b="1" dirty="0" err="1" smtClean="0"/>
              <a:t>i</a:t>
            </a:r>
            <a:r>
              <a:rPr lang="en-US" b="1" dirty="0" smtClean="0"/>
              <a:t> &lt;= n; </a:t>
            </a:r>
            <a:r>
              <a:rPr lang="en-US" b="1" dirty="0" err="1" smtClean="0"/>
              <a:t>i</a:t>
            </a:r>
            <a:r>
              <a:rPr lang="en-US" b="1" dirty="0" smtClean="0"/>
              <a:t>++)   //</a:t>
            </a:r>
            <a:r>
              <a:rPr lang="zh-CN" altLang="en-US" b="1" dirty="0" smtClean="0"/>
              <a:t>枚举</a:t>
            </a:r>
            <a:r>
              <a:rPr lang="en-US" altLang="zh-CN" b="1" dirty="0" smtClean="0"/>
              <a:t>1~</a:t>
            </a:r>
            <a:r>
              <a:rPr lang="en-US" b="1" dirty="0" smtClean="0"/>
              <a:t>n</a:t>
            </a:r>
            <a:r>
              <a:rPr lang="zh-CN" altLang="en-US" b="1" dirty="0" smtClean="0"/>
              <a:t>张纸牌 </a:t>
            </a:r>
            <a:endParaRPr lang="zh-CN" altLang="en-US" b="1" dirty="0" smtClean="0"/>
          </a:p>
          <a:p>
            <a:r>
              <a:rPr lang="zh-CN" altLang="en-US" b="1" dirty="0" smtClean="0"/>
              <a:t>	</a:t>
            </a:r>
            <a:r>
              <a:rPr lang="en-US" altLang="zh-CN" b="1" dirty="0" smtClean="0"/>
              <a:t>{</a:t>
            </a:r>
            <a:endParaRPr lang="en-US" altLang="zh-CN" b="1" dirty="0" smtClean="0"/>
          </a:p>
          <a:p>
            <a:r>
              <a:rPr lang="en-US" altLang="zh-CN" b="1" dirty="0" smtClean="0"/>
              <a:t>		</a:t>
            </a:r>
            <a:r>
              <a:rPr lang="en-US" b="1" dirty="0" smtClean="0"/>
              <a:t>a[</a:t>
            </a:r>
            <a:r>
              <a:rPr lang="en-US" b="1" dirty="0" err="1" smtClean="0"/>
              <a:t>dep</a:t>
            </a:r>
            <a:r>
              <a:rPr lang="en-US" b="1" dirty="0" smtClean="0"/>
              <a:t>] = </a:t>
            </a:r>
            <a:r>
              <a:rPr lang="en-US" b="1" dirty="0" err="1" smtClean="0"/>
              <a:t>i</a:t>
            </a:r>
            <a:r>
              <a:rPr lang="en-US" b="1" dirty="0" smtClean="0"/>
              <a:t>;</a:t>
            </a:r>
            <a:endParaRPr lang="en-US" b="1" dirty="0" smtClean="0"/>
          </a:p>
          <a:p>
            <a:r>
              <a:rPr lang="en-US" b="1" dirty="0" smtClean="0"/>
              <a:t>		</a:t>
            </a:r>
            <a:r>
              <a:rPr lang="en-US" b="1" dirty="0" err="1" smtClean="0"/>
              <a:t>dfs</a:t>
            </a:r>
            <a:r>
              <a:rPr lang="en-US" b="1" dirty="0" smtClean="0"/>
              <a:t>(dep+1);</a:t>
            </a:r>
            <a:endParaRPr lang="en-US" b="1" dirty="0" smtClean="0"/>
          </a:p>
          <a:p>
            <a:r>
              <a:rPr lang="en-US" b="1" dirty="0" smtClean="0"/>
              <a:t>	}</a:t>
            </a:r>
            <a:endParaRPr lang="en-US" b="1" dirty="0" smtClean="0"/>
          </a:p>
          <a:p>
            <a:r>
              <a:rPr lang="en-US" b="1" dirty="0" smtClean="0"/>
              <a:t>}</a:t>
            </a:r>
            <a:endParaRPr lang="en-US" b="1" dirty="0" smtClean="0"/>
          </a:p>
          <a:p>
            <a:pPr>
              <a:lnSpc>
                <a:spcPct val="150000"/>
              </a:lnSpc>
            </a:pPr>
            <a:r>
              <a:rPr lang="zh-CN" altLang="en-US" sz="2100" b="1" dirty="0" smtClean="0"/>
              <a:t>         </a:t>
            </a: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628015"/>
            <a:ext cx="2861945" cy="368300"/>
          </a:xfrm>
          <a:prstGeom prst="rect">
            <a:avLst/>
          </a:prstGeom>
          <a:noFill/>
        </p:spPr>
        <p:txBody>
          <a:bodyPr wrap="square" rtlCol="0" anchor="t">
            <a:spAutoFit/>
          </a:bodyPr>
          <a:p>
            <a:r>
              <a:rPr lang="zh-CN" b="1"/>
              <a:t>引例：抓住那头牛</a:t>
            </a:r>
            <a:endParaRPr lang="zh-CN" b="1"/>
          </a:p>
        </p:txBody>
      </p:sp>
      <p:sp>
        <p:nvSpPr>
          <p:cNvPr id="3" name="文本框 2"/>
          <p:cNvSpPr txBox="1"/>
          <p:nvPr/>
        </p:nvSpPr>
        <p:spPr>
          <a:xfrm>
            <a:off x="405765" y="916940"/>
            <a:ext cx="8405495" cy="4354195"/>
          </a:xfrm>
          <a:prstGeom prst="rect">
            <a:avLst/>
          </a:prstGeom>
          <a:noFill/>
        </p:spPr>
        <p:txBody>
          <a:bodyPr wrap="square" rtlCol="0" anchor="t">
            <a:spAutoFit/>
          </a:bodyPr>
          <a:p>
            <a:pPr>
              <a:lnSpc>
                <a:spcPct val="120000"/>
              </a:lnSpc>
            </a:pPr>
            <a:r>
              <a:rPr lang="zh-CN" altLang="en-US"/>
              <a:t>【问题描述】</a:t>
            </a:r>
            <a:endParaRPr lang="zh-CN" altLang="en-US"/>
          </a:p>
          <a:p>
            <a:pPr>
              <a:lnSpc>
                <a:spcPct val="120000"/>
              </a:lnSpc>
              <a:defRPr/>
            </a:pPr>
            <a:r>
              <a:rPr lang="en-US" altLang="zh-CN"/>
              <a:t>       </a:t>
            </a:r>
            <a:r>
              <a:rPr lang="zh-CN" altLang="en-US" dirty="0">
                <a:latin typeface="+mn-ea"/>
                <a:sym typeface="+mn-ea"/>
              </a:rPr>
              <a:t>农夫知道一头牛的位置，想要抓住它。农夫和牛都位于数轴上，农夫起始位于点</a:t>
            </a:r>
            <a:r>
              <a:rPr lang="en-US" altLang="zh-CN" dirty="0">
                <a:latin typeface="+mn-ea"/>
                <a:sym typeface="+mn-ea"/>
              </a:rPr>
              <a:t>N(0&lt;=N&lt;=100000)</a:t>
            </a:r>
            <a:r>
              <a:rPr lang="zh-CN" altLang="en-US" dirty="0">
                <a:latin typeface="+mn-ea"/>
                <a:sym typeface="+mn-ea"/>
              </a:rPr>
              <a:t>，牛位于点</a:t>
            </a:r>
            <a:r>
              <a:rPr lang="en-US" altLang="zh-CN" dirty="0">
                <a:latin typeface="+mn-ea"/>
                <a:sym typeface="+mn-ea"/>
              </a:rPr>
              <a:t>K(0&lt;=K&lt;=100000)</a:t>
            </a:r>
            <a:r>
              <a:rPr lang="zh-CN" altLang="en-US" dirty="0">
                <a:latin typeface="+mn-ea"/>
                <a:sym typeface="+mn-ea"/>
              </a:rPr>
              <a:t>。</a:t>
            </a:r>
            <a:endParaRPr lang="en-US" altLang="zh-CN" dirty="0">
              <a:latin typeface="+mn-ea"/>
            </a:endParaRPr>
          </a:p>
          <a:p>
            <a:pPr>
              <a:lnSpc>
                <a:spcPct val="120000"/>
              </a:lnSpc>
              <a:defRPr/>
            </a:pPr>
            <a:r>
              <a:rPr lang="en-US" altLang="zh-CN" dirty="0">
                <a:latin typeface="+mn-ea"/>
                <a:sym typeface="+mn-ea"/>
              </a:rPr>
              <a:t>      </a:t>
            </a:r>
            <a:r>
              <a:rPr lang="zh-CN" altLang="en-US" dirty="0">
                <a:latin typeface="+mn-ea"/>
                <a:sym typeface="+mn-ea"/>
              </a:rPr>
              <a:t>农夫有两种移动方式：</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1.</a:t>
            </a:r>
            <a:r>
              <a:rPr lang="zh-CN" altLang="en-US" dirty="0">
                <a:latin typeface="+mn-ea"/>
                <a:sym typeface="+mn-ea"/>
              </a:rPr>
              <a:t>从</a:t>
            </a:r>
            <a:r>
              <a:rPr lang="en-US" altLang="zh-CN" dirty="0">
                <a:latin typeface="+mn-ea"/>
                <a:sym typeface="+mn-ea"/>
              </a:rPr>
              <a:t>X</a:t>
            </a:r>
            <a:r>
              <a:rPr lang="zh-CN" altLang="en-US" dirty="0">
                <a:latin typeface="+mn-ea"/>
                <a:sym typeface="+mn-ea"/>
              </a:rPr>
              <a:t>移动到</a:t>
            </a:r>
            <a:r>
              <a:rPr lang="en-US" altLang="zh-CN" dirty="0">
                <a:latin typeface="+mn-ea"/>
                <a:sym typeface="+mn-ea"/>
              </a:rPr>
              <a:t>X-1</a:t>
            </a:r>
            <a:r>
              <a:rPr lang="zh-CN" altLang="en-US" dirty="0">
                <a:latin typeface="+mn-ea"/>
                <a:sym typeface="+mn-ea"/>
              </a:rPr>
              <a:t>或</a:t>
            </a:r>
            <a:r>
              <a:rPr lang="en-US" altLang="zh-CN" dirty="0">
                <a:latin typeface="+mn-ea"/>
                <a:sym typeface="+mn-ea"/>
              </a:rPr>
              <a:t>X+1</a:t>
            </a:r>
            <a:r>
              <a:rPr lang="zh-CN" altLang="en-US" dirty="0">
                <a:latin typeface="+mn-ea"/>
                <a:sym typeface="+mn-ea"/>
              </a:rPr>
              <a:t>，每次移动花费一分钟</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2.</a:t>
            </a:r>
            <a:r>
              <a:rPr lang="zh-CN" altLang="en-US" dirty="0">
                <a:latin typeface="+mn-ea"/>
                <a:sym typeface="+mn-ea"/>
              </a:rPr>
              <a:t>从</a:t>
            </a:r>
            <a:r>
              <a:rPr lang="en-US" altLang="zh-CN" dirty="0">
                <a:latin typeface="+mn-ea"/>
                <a:sym typeface="+mn-ea"/>
              </a:rPr>
              <a:t>X</a:t>
            </a:r>
            <a:r>
              <a:rPr lang="zh-CN" altLang="en-US" dirty="0">
                <a:latin typeface="+mn-ea"/>
                <a:sym typeface="+mn-ea"/>
              </a:rPr>
              <a:t>移动到</a:t>
            </a:r>
            <a:r>
              <a:rPr lang="en-US" altLang="zh-CN" dirty="0">
                <a:latin typeface="+mn-ea"/>
                <a:sym typeface="+mn-ea"/>
              </a:rPr>
              <a:t>2*X</a:t>
            </a:r>
            <a:r>
              <a:rPr lang="zh-CN" altLang="en-US" dirty="0">
                <a:latin typeface="+mn-ea"/>
                <a:sym typeface="+mn-ea"/>
              </a:rPr>
              <a:t>，每次移动花费一分钟</a:t>
            </a:r>
            <a:endParaRPr lang="zh-CN" altLang="en-US" dirty="0">
              <a:latin typeface="+mn-ea"/>
            </a:endParaRPr>
          </a:p>
          <a:p>
            <a:pPr>
              <a:lnSpc>
                <a:spcPct val="120000"/>
              </a:lnSpc>
              <a:defRPr/>
            </a:pPr>
            <a:r>
              <a:rPr lang="zh-CN" altLang="en-US" dirty="0">
                <a:latin typeface="+mn-ea"/>
                <a:sym typeface="+mn-ea"/>
              </a:rPr>
              <a:t>    </a:t>
            </a:r>
            <a:r>
              <a:rPr lang="en-US" altLang="zh-CN" dirty="0">
                <a:latin typeface="+mn-ea"/>
                <a:sym typeface="+mn-ea"/>
              </a:rPr>
              <a:t>  </a:t>
            </a:r>
            <a:r>
              <a:rPr lang="zh-CN" altLang="en-US" dirty="0">
                <a:latin typeface="+mn-ea"/>
                <a:sym typeface="+mn-ea"/>
              </a:rPr>
              <a:t>假设牛没有意识到农夫的行动，站在原地不动。问：农夫最少需要花多少时间才能抓住那头牛？</a:t>
            </a:r>
            <a:endParaRPr lang="zh-CN" altLang="en-US">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【输入样例】matrix.in</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3 5   </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【输出样例】matrix.out</a:t>
            </a:r>
            <a:endParaRPr lang="zh-CN" altLang="en-US" strike="noStrike" kern="1200" noProof="1">
              <a:solidFill>
                <a:schemeClr val="tx1"/>
              </a:solidFill>
              <a:sym typeface="黑体" panose="02010609060101010101" charset="-122"/>
            </a:endParaRPr>
          </a:p>
          <a:p>
            <a:pPr marL="0" indent="0" algn="just" defTabSz="0" fontAlgn="base">
              <a:lnSpc>
                <a:spcPct val="120000"/>
              </a:lnSpc>
              <a:spcBef>
                <a:spcPct val="0"/>
              </a:spcBef>
              <a:buSzPct val="110000"/>
              <a:buNone/>
            </a:pPr>
            <a:r>
              <a:rPr lang="zh-CN" altLang="en-US">
                <a:sym typeface="黑体" panose="02010609060101010101" charset="-122"/>
              </a:rPr>
              <a:t>  2</a:t>
            </a:r>
            <a:endParaRPr lang="zh-CN" altLang="en-US" strike="noStrike" kern="1200" noProof="1">
              <a:solidFill>
                <a:schemeClr val="tx1"/>
              </a:solidFill>
              <a:sym typeface="黑体" panose="02010609060101010101" charset="-122"/>
            </a:endParaRPr>
          </a:p>
          <a:p>
            <a:pPr marL="0" indent="0" algn="just" defTabSz="0" fontAlgn="base">
              <a:spcBef>
                <a:spcPct val="0"/>
              </a:spcBef>
              <a:buSzPct val="110000"/>
              <a:buNone/>
            </a:pPr>
            <a:endParaRPr lang="zh-CN" altLang="en-US"/>
          </a:p>
        </p:txBody>
      </p:sp>
    </p:spTree>
  </p:cSld>
  <p:clrMapOvr>
    <a:masterClrMapping/>
  </p:clrMapOvr>
  <p:transition spd="slow">
    <p:cover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31825" y="663575"/>
            <a:ext cx="8114665" cy="4154170"/>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ts val="2000"/>
              </a:lnSpc>
            </a:pPr>
            <a:r>
              <a:rPr lang="zh-CN" altLang="en-US" sz="2100" b="1" dirty="0" smtClean="0"/>
              <a:t>【第二步</a:t>
            </a:r>
            <a:r>
              <a:rPr lang="en-US" altLang="zh-CN" sz="2100" b="1" dirty="0" smtClean="0"/>
              <a:t>  </a:t>
            </a:r>
            <a:r>
              <a:rPr lang="zh-CN" altLang="en-US" sz="2100" b="1" dirty="0" smtClean="0"/>
              <a:t>逐一检查】</a:t>
            </a:r>
            <a:endParaRPr lang="en-US" sz="2100" b="1" dirty="0" smtClean="0"/>
          </a:p>
          <a:p>
            <a:pPr indent="0" fontAlgn="auto">
              <a:lnSpc>
                <a:spcPts val="2000"/>
              </a:lnSpc>
            </a:pPr>
            <a:r>
              <a:rPr lang="en-US" b="1" dirty="0" smtClean="0"/>
              <a:t>void </a:t>
            </a:r>
            <a:r>
              <a:rPr lang="en-US" b="1" dirty="0" err="1" smtClean="0"/>
              <a:t>dfs</a:t>
            </a:r>
            <a:r>
              <a:rPr lang="en-US" b="1" dirty="0" smtClean="0"/>
              <a:t>(</a:t>
            </a:r>
            <a:r>
              <a:rPr lang="en-US" b="1" dirty="0" err="1" smtClean="0"/>
              <a:t>int</a:t>
            </a:r>
            <a:r>
              <a:rPr lang="en-US" b="1" dirty="0" smtClean="0"/>
              <a:t> </a:t>
            </a:r>
            <a:r>
              <a:rPr lang="en-US" b="1" dirty="0" err="1" smtClean="0"/>
              <a:t>dep</a:t>
            </a:r>
            <a:r>
              <a:rPr lang="en-US" b="1" dirty="0" smtClean="0"/>
              <a:t>)</a:t>
            </a:r>
            <a:endParaRPr lang="zh-CN" altLang="en-US" b="1" dirty="0" smtClean="0"/>
          </a:p>
          <a:p>
            <a:pPr indent="0" fontAlgn="auto">
              <a:lnSpc>
                <a:spcPts val="2000"/>
              </a:lnSpc>
            </a:pPr>
            <a:r>
              <a:rPr lang="en-US" altLang="zh-CN" b="1" dirty="0" smtClean="0"/>
              <a:t>{</a:t>
            </a:r>
            <a:endParaRPr lang="en-US" altLang="zh-CN" b="1" dirty="0" smtClean="0"/>
          </a:p>
          <a:p>
            <a:pPr indent="0" fontAlgn="auto">
              <a:lnSpc>
                <a:spcPts val="2000"/>
              </a:lnSpc>
            </a:pPr>
            <a:r>
              <a:rPr lang="en-US" altLang="zh-CN" b="1" dirty="0" smtClean="0"/>
              <a:t>	</a:t>
            </a:r>
            <a:r>
              <a:rPr lang="en-US" b="1" dirty="0" smtClean="0"/>
              <a:t>if(</a:t>
            </a:r>
            <a:r>
              <a:rPr lang="en-US" b="1" dirty="0" err="1" smtClean="0"/>
              <a:t>dep</a:t>
            </a:r>
            <a:r>
              <a:rPr lang="en-US" b="1" dirty="0" smtClean="0"/>
              <a:t> </a:t>
            </a:r>
            <a:r>
              <a:rPr lang="en-US" altLang="zh-CN" b="1" dirty="0" smtClean="0"/>
              <a:t>==</a:t>
            </a:r>
            <a:r>
              <a:rPr lang="en-US" b="1" dirty="0" smtClean="0"/>
              <a:t> n </a:t>
            </a:r>
            <a:r>
              <a:rPr lang="en-US" altLang="zh-CN" b="1" dirty="0" smtClean="0"/>
              <a:t>+ 1</a:t>
            </a:r>
            <a:r>
              <a:rPr lang="en-US" b="1" dirty="0" smtClean="0"/>
              <a:t>)</a:t>
            </a:r>
            <a:endParaRPr lang="zh-CN" altLang="en-US" b="1" dirty="0" smtClean="0"/>
          </a:p>
          <a:p>
            <a:pPr indent="0" fontAlgn="auto">
              <a:lnSpc>
                <a:spcPts val="2000"/>
              </a:lnSpc>
            </a:pPr>
            <a:r>
              <a:rPr lang="zh-CN" altLang="en-US" b="1" dirty="0" smtClean="0"/>
              <a:t>	</a:t>
            </a:r>
            <a:r>
              <a:rPr lang="en-US" altLang="zh-CN" b="1" dirty="0" smtClean="0"/>
              <a:t>{</a:t>
            </a:r>
            <a:endParaRPr lang="en-US" altLang="zh-CN" b="1" dirty="0" smtClean="0"/>
          </a:p>
          <a:p>
            <a:pPr indent="0" fontAlgn="auto">
              <a:lnSpc>
                <a:spcPts val="2000"/>
              </a:lnSpc>
            </a:pPr>
            <a:r>
              <a:rPr lang="en-US" altLang="zh-CN" b="1" dirty="0" smtClean="0"/>
              <a:t>		</a:t>
            </a:r>
            <a:r>
              <a:rPr lang="en-US" altLang="zh-CN" b="1" dirty="0" err="1" smtClean="0"/>
              <a:t>bool</a:t>
            </a:r>
            <a:r>
              <a:rPr lang="en-US" altLang="zh-CN" b="1" dirty="0" smtClean="0"/>
              <a:t> ok = true;      //</a:t>
            </a:r>
            <a:r>
              <a:rPr lang="zh-CN" altLang="en-US" b="1" dirty="0" smtClean="0"/>
              <a:t>判断两两之间是否有重复</a:t>
            </a:r>
            <a:endParaRPr lang="en-US" altLang="zh-CN" b="1" dirty="0" smtClean="0"/>
          </a:p>
          <a:p>
            <a:pPr indent="0" fontAlgn="auto">
              <a:lnSpc>
                <a:spcPts val="2000"/>
              </a:lnSpc>
            </a:pPr>
            <a:r>
              <a:rPr lang="en-US" altLang="zh-CN" b="1" dirty="0" smtClean="0"/>
              <a:t>		for(</a:t>
            </a:r>
            <a:r>
              <a:rPr lang="en-US" altLang="zh-CN" b="1" dirty="0" err="1" smtClean="0"/>
              <a:t>int</a:t>
            </a:r>
            <a:r>
              <a:rPr lang="en-US" altLang="zh-CN" b="1" dirty="0" smtClean="0"/>
              <a:t> </a:t>
            </a:r>
            <a:r>
              <a:rPr lang="en-US" altLang="zh-CN" b="1" dirty="0" err="1" smtClean="0"/>
              <a:t>i</a:t>
            </a:r>
            <a:r>
              <a:rPr lang="en-US" altLang="zh-CN" b="1" dirty="0" smtClean="0"/>
              <a:t> = 1; </a:t>
            </a:r>
            <a:r>
              <a:rPr lang="en-US" altLang="zh-CN" b="1" dirty="0" err="1" smtClean="0"/>
              <a:t>i</a:t>
            </a:r>
            <a:r>
              <a:rPr lang="en-US" altLang="zh-CN" b="1" dirty="0" smtClean="0"/>
              <a:t> &lt;= n; </a:t>
            </a:r>
            <a:r>
              <a:rPr lang="en-US" altLang="zh-CN" b="1" dirty="0" err="1" smtClean="0"/>
              <a:t>i</a:t>
            </a:r>
            <a:r>
              <a:rPr lang="en-US" altLang="zh-CN" b="1" dirty="0" smtClean="0"/>
              <a:t>++)</a:t>
            </a:r>
            <a:endParaRPr lang="en-US" altLang="zh-CN" b="1" dirty="0" smtClean="0"/>
          </a:p>
          <a:p>
            <a:pPr indent="0" fontAlgn="auto">
              <a:lnSpc>
                <a:spcPts val="2000"/>
              </a:lnSpc>
            </a:pPr>
            <a:r>
              <a:rPr lang="en-US" altLang="zh-CN" b="1" dirty="0" smtClean="0"/>
              <a:t>			for(</a:t>
            </a:r>
            <a:r>
              <a:rPr lang="en-US" altLang="zh-CN" b="1" dirty="0" err="1" smtClean="0"/>
              <a:t>int</a:t>
            </a:r>
            <a:r>
              <a:rPr lang="en-US" altLang="zh-CN" b="1" dirty="0" smtClean="0"/>
              <a:t> j = </a:t>
            </a:r>
            <a:r>
              <a:rPr lang="en-US" altLang="zh-CN" b="1" dirty="0" err="1" smtClean="0"/>
              <a:t>i</a:t>
            </a:r>
            <a:r>
              <a:rPr lang="en-US" altLang="zh-CN" b="1" dirty="0" smtClean="0"/>
              <a:t> + 1; j &lt;= n; j++)</a:t>
            </a:r>
            <a:endParaRPr lang="en-US" altLang="zh-CN" b="1" dirty="0" smtClean="0"/>
          </a:p>
          <a:p>
            <a:pPr indent="0" fontAlgn="auto">
              <a:lnSpc>
                <a:spcPts val="2000"/>
              </a:lnSpc>
            </a:pPr>
            <a:r>
              <a:rPr lang="en-US" altLang="zh-CN" b="1" dirty="0" smtClean="0"/>
              <a:t>				if(a[</a:t>
            </a:r>
            <a:r>
              <a:rPr lang="en-US" altLang="zh-CN" b="1" dirty="0" err="1" smtClean="0"/>
              <a:t>i</a:t>
            </a:r>
            <a:r>
              <a:rPr lang="en-US" altLang="zh-CN" b="1" dirty="0" smtClean="0"/>
              <a:t>] == a[j])  ok = false;</a:t>
            </a:r>
            <a:endParaRPr lang="en-US" altLang="zh-CN" b="1" dirty="0" smtClean="0"/>
          </a:p>
          <a:p>
            <a:pPr indent="0" fontAlgn="auto">
              <a:lnSpc>
                <a:spcPts val="2000"/>
              </a:lnSpc>
            </a:pPr>
            <a:r>
              <a:rPr lang="en-US" altLang="zh-CN" b="1" dirty="0" smtClean="0"/>
              <a:t>		if(ok)     //</a:t>
            </a:r>
            <a:r>
              <a:rPr lang="zh-CN" altLang="en-US" b="1" dirty="0" smtClean="0"/>
              <a:t>出现一组可行解</a:t>
            </a:r>
            <a:endParaRPr lang="en-US" altLang="zh-CN" b="1" dirty="0" smtClean="0"/>
          </a:p>
          <a:p>
            <a:pPr indent="0" fontAlgn="auto">
              <a:lnSpc>
                <a:spcPts val="2000"/>
              </a:lnSpc>
            </a:pPr>
            <a:r>
              <a:rPr lang="en-US" altLang="zh-CN" b="1" dirty="0" smtClean="0"/>
              <a:t>		{</a:t>
            </a:r>
            <a:endParaRPr lang="en-US" altLang="zh-CN" b="1" dirty="0" smtClean="0"/>
          </a:p>
          <a:p>
            <a:pPr indent="0" fontAlgn="auto">
              <a:lnSpc>
                <a:spcPts val="2000"/>
              </a:lnSpc>
            </a:pPr>
            <a:r>
              <a:rPr lang="en-US" altLang="zh-CN" b="1" dirty="0" smtClean="0"/>
              <a:t>			for(</a:t>
            </a:r>
            <a:r>
              <a:rPr lang="en-US" altLang="zh-CN" b="1" dirty="0" err="1" smtClean="0"/>
              <a:t>int</a:t>
            </a:r>
            <a:r>
              <a:rPr lang="en-US" altLang="zh-CN" b="1" dirty="0" smtClean="0"/>
              <a:t> </a:t>
            </a:r>
            <a:r>
              <a:rPr lang="en-US" altLang="zh-CN" b="1" dirty="0" err="1" smtClean="0"/>
              <a:t>i</a:t>
            </a:r>
            <a:r>
              <a:rPr lang="en-US" altLang="zh-CN" b="1" dirty="0" smtClean="0"/>
              <a:t> = 1; </a:t>
            </a:r>
            <a:r>
              <a:rPr lang="en-US" altLang="zh-CN" b="1" dirty="0" err="1" smtClean="0"/>
              <a:t>i</a:t>
            </a:r>
            <a:r>
              <a:rPr lang="en-US" altLang="zh-CN" b="1" dirty="0" smtClean="0"/>
              <a:t> &lt;= n; </a:t>
            </a:r>
            <a:r>
              <a:rPr lang="en-US" altLang="zh-CN" b="1" dirty="0" err="1" smtClean="0"/>
              <a:t>i</a:t>
            </a:r>
            <a:r>
              <a:rPr lang="en-US" altLang="zh-CN" b="1" dirty="0" smtClean="0"/>
              <a:t>++)   </a:t>
            </a:r>
            <a:r>
              <a:rPr lang="en-US" altLang="zh-CN" b="1" dirty="0" err="1" smtClean="0"/>
              <a:t>cout</a:t>
            </a:r>
            <a:r>
              <a:rPr lang="en-US" altLang="zh-CN" b="1" dirty="0" smtClean="0"/>
              <a:t> &lt;&lt; a[</a:t>
            </a:r>
            <a:r>
              <a:rPr lang="en-US" altLang="zh-CN" b="1" dirty="0" err="1" smtClean="0"/>
              <a:t>i</a:t>
            </a:r>
            <a:r>
              <a:rPr lang="en-US" altLang="zh-CN" b="1" dirty="0" smtClean="0"/>
              <a:t>] &lt;&lt; " ";</a:t>
            </a:r>
            <a:endParaRPr lang="en-US" altLang="zh-CN" b="1" dirty="0" smtClean="0"/>
          </a:p>
          <a:p>
            <a:pPr indent="0" fontAlgn="auto">
              <a:lnSpc>
                <a:spcPts val="2000"/>
              </a:lnSpc>
            </a:pPr>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endParaRPr lang="en-US" altLang="zh-CN" b="1" dirty="0" smtClean="0"/>
          </a:p>
          <a:p>
            <a:pPr indent="0" fontAlgn="auto">
              <a:lnSpc>
                <a:spcPts val="2000"/>
              </a:lnSpc>
            </a:pPr>
            <a:r>
              <a:rPr lang="en-US" altLang="zh-CN" b="1" dirty="0" smtClean="0"/>
              <a:t>		}</a:t>
            </a:r>
            <a:endParaRPr lang="en-US" altLang="zh-CN" b="1" dirty="0" smtClean="0"/>
          </a:p>
          <a:p>
            <a:pPr marL="457200" lvl="1" indent="457200" fontAlgn="auto">
              <a:lnSpc>
                <a:spcPts val="2000"/>
              </a:lnSpc>
            </a:pPr>
            <a:r>
              <a:rPr lang="en-US" altLang="zh-CN" b="1" dirty="0" smtClean="0"/>
              <a:t>}else……</a:t>
            </a:r>
            <a:r>
              <a:rPr lang="en-US" b="1" dirty="0" smtClean="0"/>
              <a:t>	</a:t>
            </a:r>
            <a:endParaRPr lang="en-US" b="1" dirty="0" smtClean="0"/>
          </a:p>
          <a:p>
            <a:pPr indent="0" fontAlgn="auto">
              <a:lnSpc>
                <a:spcPts val="2000"/>
              </a:lnSpc>
            </a:pPr>
            <a:r>
              <a:rPr lang="en-US" b="1" dirty="0" smtClean="0"/>
              <a:t>}	</a:t>
            </a:r>
            <a:endParaRPr lang="en-US" b="1" dirty="0" smtClean="0"/>
          </a:p>
          <a:p>
            <a:pPr indent="0" fontAlgn="auto">
              <a:lnSpc>
                <a:spcPts val="2000"/>
              </a:lnSpc>
            </a:pPr>
            <a:r>
              <a:rPr lang="en-US" b="1" dirty="0" smtClean="0"/>
              <a:t>	</a:t>
            </a:r>
            <a:endParaRPr lang="zh-CN" altLang="en-US" sz="2100" b="1" dirty="0" smtClean="0">
              <a:solidFill>
                <a:srgbClr val="000000"/>
              </a:solidFill>
            </a:endParaRPr>
          </a:p>
          <a:p>
            <a:pPr indent="0" fontAlgn="auto">
              <a:lnSpc>
                <a:spcPts val="2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555810"/>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圆角矩形 5"/>
          <p:cNvSpPr/>
          <p:nvPr/>
        </p:nvSpPr>
        <p:spPr>
          <a:xfrm>
            <a:off x="3869922" y="862825"/>
            <a:ext cx="864096"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smtClean="0"/>
              <a:t>*</a:t>
            </a:r>
            <a:endParaRPr lang="zh-CN" altLang="en-US" sz="4500" dirty="0"/>
          </a:p>
        </p:txBody>
      </p:sp>
      <p:cxnSp>
        <p:nvCxnSpPr>
          <p:cNvPr id="8" name="直接连接符 7"/>
          <p:cNvCxnSpPr/>
          <p:nvPr/>
        </p:nvCxnSpPr>
        <p:spPr>
          <a:xfrm>
            <a:off x="2411760" y="1456891"/>
            <a:ext cx="3996444"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rot="5400000">
            <a:off x="2222739" y="1645912"/>
            <a:ext cx="37804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19" name="直接连接符 18"/>
          <p:cNvCxnSpPr>
            <a:stCxn id="6" idx="2"/>
          </p:cNvCxnSpPr>
          <p:nvPr/>
        </p:nvCxnSpPr>
        <p:spPr>
          <a:xfrm rot="5400000">
            <a:off x="4004639" y="1538198"/>
            <a:ext cx="59466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rot="5400000">
            <a:off x="6218588" y="1646508"/>
            <a:ext cx="379233"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1979712" y="1834933"/>
            <a:ext cx="864096"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25" name="圆角矩形 24"/>
          <p:cNvSpPr/>
          <p:nvPr/>
        </p:nvSpPr>
        <p:spPr>
          <a:xfrm>
            <a:off x="3923928" y="1834933"/>
            <a:ext cx="864096"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26" name="圆角矩形 25"/>
          <p:cNvSpPr/>
          <p:nvPr/>
        </p:nvSpPr>
        <p:spPr>
          <a:xfrm>
            <a:off x="6030162" y="1834933"/>
            <a:ext cx="864096"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cxnSp>
        <p:nvCxnSpPr>
          <p:cNvPr id="27" name="直接连接符 26"/>
          <p:cNvCxnSpPr/>
          <p:nvPr/>
        </p:nvCxnSpPr>
        <p:spPr>
          <a:xfrm>
            <a:off x="1763688" y="2428106"/>
            <a:ext cx="1512168" cy="2084"/>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2115025" y="2509710"/>
            <a:ext cx="59466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rot="5400000">
            <a:off x="3087431" y="2617424"/>
            <a:ext cx="37804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sp>
        <p:nvSpPr>
          <p:cNvPr id="36" name="圆角矩形 35"/>
          <p:cNvSpPr/>
          <p:nvPr/>
        </p:nvSpPr>
        <p:spPr>
          <a:xfrm>
            <a:off x="2141730" y="280704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37" name="圆角矩形 36"/>
          <p:cNvSpPr/>
          <p:nvPr/>
        </p:nvSpPr>
        <p:spPr>
          <a:xfrm>
            <a:off x="2951820" y="280704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39" name="圆角矩形 38"/>
          <p:cNvSpPr/>
          <p:nvPr/>
        </p:nvSpPr>
        <p:spPr>
          <a:xfrm>
            <a:off x="1277634" y="361713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40" name="圆角矩形 39"/>
          <p:cNvSpPr/>
          <p:nvPr/>
        </p:nvSpPr>
        <p:spPr>
          <a:xfrm>
            <a:off x="2141730" y="361713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2</a:t>
            </a:r>
            <a:endParaRPr lang="zh-CN" altLang="en-US" sz="3600" dirty="0"/>
          </a:p>
        </p:txBody>
      </p:sp>
      <p:sp>
        <p:nvSpPr>
          <p:cNvPr id="46" name="TextBox 45"/>
          <p:cNvSpPr txBox="1"/>
          <p:nvPr/>
        </p:nvSpPr>
        <p:spPr>
          <a:xfrm>
            <a:off x="4031940" y="3309326"/>
            <a:ext cx="3726414" cy="8299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smtClean="0"/>
              <a:t>回溯：在递归构造过程中，将生成与检查有机结合！</a:t>
            </a:r>
            <a:endParaRPr lang="en-US" altLang="zh-CN" sz="2400" b="1" dirty="0" smtClean="0"/>
          </a:p>
        </p:txBody>
      </p:sp>
      <p:sp>
        <p:nvSpPr>
          <p:cNvPr id="23" name="TextBox 22"/>
          <p:cNvSpPr txBox="1"/>
          <p:nvPr/>
        </p:nvSpPr>
        <p:spPr>
          <a:xfrm>
            <a:off x="4752526" y="2301720"/>
            <a:ext cx="1391285" cy="852805"/>
          </a:xfrm>
          <a:prstGeom prst="rect">
            <a:avLst/>
          </a:prstGeom>
          <a:solidFill>
            <a:srgbClr val="000000">
              <a:alpha val="0"/>
            </a:srgbClr>
          </a:solidFill>
        </p:spPr>
        <p:txBody>
          <a:bodyPr wrap="none" rtlCol="0">
            <a:spAutoFit/>
          </a:bodyPr>
          <a:lstStyle/>
          <a:p>
            <a:r>
              <a:rPr lang="en-US" altLang="zh-CN" sz="4950" dirty="0" smtClean="0"/>
              <a:t>…… </a:t>
            </a:r>
            <a:endParaRPr lang="zh-CN" altLang="en-US" sz="4950" dirty="0"/>
          </a:p>
        </p:txBody>
      </p:sp>
      <p:sp>
        <p:nvSpPr>
          <p:cNvPr id="28" name="圆角矩形 27"/>
          <p:cNvSpPr/>
          <p:nvPr/>
        </p:nvSpPr>
        <p:spPr>
          <a:xfrm>
            <a:off x="1331640" y="280704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cxnSp>
        <p:nvCxnSpPr>
          <p:cNvPr id="30" name="直接连接符 29"/>
          <p:cNvCxnSpPr/>
          <p:nvPr/>
        </p:nvCxnSpPr>
        <p:spPr>
          <a:xfrm rot="5400000">
            <a:off x="1575263" y="2617424"/>
            <a:ext cx="378042"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sp>
        <p:nvSpPr>
          <p:cNvPr id="34" name="禁止符 33"/>
          <p:cNvSpPr/>
          <p:nvPr/>
        </p:nvSpPr>
        <p:spPr>
          <a:xfrm>
            <a:off x="1439652" y="2699029"/>
            <a:ext cx="540060" cy="54006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5" name="圆角矩形 34"/>
          <p:cNvSpPr/>
          <p:nvPr/>
        </p:nvSpPr>
        <p:spPr>
          <a:xfrm>
            <a:off x="2951820" y="3617131"/>
            <a:ext cx="702078"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cxnSp>
        <p:nvCxnSpPr>
          <p:cNvPr id="38" name="直接连接符 37"/>
          <p:cNvCxnSpPr/>
          <p:nvPr/>
        </p:nvCxnSpPr>
        <p:spPr>
          <a:xfrm>
            <a:off x="1709682" y="3369961"/>
            <a:ext cx="1512168" cy="2084"/>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3087431" y="3481521"/>
            <a:ext cx="270030"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rot="5400000">
            <a:off x="1575263" y="3481521"/>
            <a:ext cx="270030"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cxnSp>
        <p:nvCxnSpPr>
          <p:cNvPr id="52" name="直接连接符 51"/>
          <p:cNvCxnSpPr>
            <a:stCxn id="36" idx="2"/>
            <a:endCxn id="40" idx="0"/>
          </p:cNvCxnSpPr>
          <p:nvPr/>
        </p:nvCxnSpPr>
        <p:spPr>
          <a:xfrm rot="5400000">
            <a:off x="2276745" y="3401107"/>
            <a:ext cx="432048" cy="1191"/>
          </a:xfrm>
          <a:prstGeom prst="line">
            <a:avLst/>
          </a:prstGeom>
          <a:solidFill>
            <a:srgbClr val="00B0F0"/>
          </a:solidFill>
          <a:ln w="28575"/>
        </p:spPr>
        <p:style>
          <a:lnRef idx="1">
            <a:schemeClr val="dk1"/>
          </a:lnRef>
          <a:fillRef idx="0">
            <a:schemeClr val="dk1"/>
          </a:fillRef>
          <a:effectRef idx="0">
            <a:schemeClr val="dk1"/>
          </a:effectRef>
          <a:fontRef idx="minor">
            <a:schemeClr val="tx1"/>
          </a:fontRef>
        </p:style>
      </p:cxnSp>
      <p:sp>
        <p:nvSpPr>
          <p:cNvPr id="53" name="禁止符 52"/>
          <p:cNvSpPr/>
          <p:nvPr/>
        </p:nvSpPr>
        <p:spPr>
          <a:xfrm>
            <a:off x="1439652" y="3563125"/>
            <a:ext cx="540060" cy="54006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4" name="禁止符 53"/>
          <p:cNvSpPr/>
          <p:nvPr/>
        </p:nvSpPr>
        <p:spPr>
          <a:xfrm>
            <a:off x="2195736" y="3563125"/>
            <a:ext cx="540060" cy="54006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2" name="矩形 31"/>
          <p:cNvSpPr/>
          <p:nvPr/>
        </p:nvSpPr>
        <p:spPr>
          <a:xfrm>
            <a:off x="5440113" y="4173422"/>
            <a:ext cx="1183640" cy="691515"/>
          </a:xfrm>
          <a:prstGeom prst="rect">
            <a:avLst/>
          </a:prstGeom>
          <a:noFill/>
          <a:extLst>
            <a:ext uri="{909E8E84-426E-40DD-AFC4-6F175D3DCCD1}">
              <a14:hiddenFill xmlns:a14="http://schemas.microsoft.com/office/drawing/2010/main">
                <a:solidFill>
                  <a:srgbClr val="00B0F0"/>
                </a:solidFill>
              </a14:hiddenFill>
            </a:ext>
          </a:extLst>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剪枝</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53" grpId="0" bldLvl="0" animBg="1"/>
      <p:bldP spid="54" grpId="0" bldLvl="0" animBg="1"/>
      <p:bldP spid="3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627627"/>
            <a:ext cx="6561348" cy="3888432"/>
          </a:xfrm>
          <a:prstGeom prst="rect">
            <a:avLst/>
          </a:prstGeom>
        </p:spPr>
        <p:txBody>
          <a:bodyPr/>
          <a:lstStyle/>
          <a:p>
            <a:pPr>
              <a:lnSpc>
                <a:spcPct val="20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200000"/>
              </a:lnSpc>
              <a:buFont typeface="Arial" panose="020B0604020202020204" pitchFamily="34" charset="0"/>
              <a:buChar char="•"/>
            </a:pPr>
            <a:r>
              <a:rPr lang="zh-CN" altLang="en-US" b="1" dirty="0" smtClean="0"/>
              <a:t>  状态表示：</a:t>
            </a:r>
            <a:r>
              <a:rPr lang="en-US" altLang="zh-CN" b="1" dirty="0" smtClean="0">
                <a:latin typeface="+mn-ea"/>
              </a:rPr>
              <a:t> T</a:t>
            </a:r>
            <a:r>
              <a:rPr lang="zh-CN" altLang="en-US" b="1" dirty="0" smtClean="0">
                <a:latin typeface="+mn-ea"/>
              </a:rPr>
              <a:t>（三个盒子中的扑克编号）</a:t>
            </a:r>
            <a:endParaRPr lang="zh-CN" altLang="en-US" b="1" dirty="0" smtClean="0">
              <a:latin typeface="+mn-ea"/>
            </a:endParaRPr>
          </a:p>
          <a:p>
            <a:pPr>
              <a:lnSpc>
                <a:spcPct val="200000"/>
              </a:lnSpc>
            </a:pPr>
            <a:endParaRPr lang="zh-CN" altLang="en-US" dirty="0" smtClean="0"/>
          </a:p>
          <a:p>
            <a:pPr>
              <a:lnSpc>
                <a:spcPct val="200000"/>
              </a:lnSpc>
              <a:buFont typeface="Arial" panose="020B0604020202020204" pitchFamily="34" charset="0"/>
              <a:buChar char="•"/>
            </a:pPr>
            <a:endParaRPr lang="en-US" altLang="zh-CN" b="1" dirty="0" smtClean="0">
              <a:solidFill>
                <a:srgbClr val="000000"/>
              </a:solidFill>
            </a:endParaRPr>
          </a:p>
          <a:p>
            <a:pPr>
              <a:lnSpc>
                <a:spcPct val="200000"/>
              </a:lnSpc>
              <a:buFont typeface="Arial" panose="020B0604020202020204" pitchFamily="34" charset="0"/>
              <a:buChar char="•"/>
            </a:pPr>
            <a:endParaRPr lang="en-US" altLang="zh-CN" b="1" dirty="0" smtClean="0">
              <a:solidFill>
                <a:srgbClr val="000000"/>
              </a:solidFill>
            </a:endParaRPr>
          </a:p>
          <a:p>
            <a:pPr>
              <a:lnSpc>
                <a:spcPct val="200000"/>
              </a:lnSpc>
            </a:pPr>
            <a:endParaRPr lang="zh-CN" altLang="en-US" b="1" dirty="0" smtClean="0">
              <a:solidFill>
                <a:srgbClr val="000000"/>
              </a:solidFill>
            </a:endParaRPr>
          </a:p>
          <a:p>
            <a:pPr>
              <a:lnSpc>
                <a:spcPct val="20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2573778" y="4046902"/>
            <a:ext cx="3942438" cy="598805"/>
          </a:xfrm>
          <a:prstGeom prst="rect">
            <a:avLst/>
          </a:prstGeom>
        </p:spPr>
        <p:txBody>
          <a:bodyPr wrap="square">
            <a:spAutoFit/>
          </a:bodyPr>
          <a:lstStyle/>
          <a:p>
            <a:r>
              <a:rPr lang="zh-CN" altLang="en-US" sz="3300" b="1" dirty="0" smtClean="0">
                <a:latin typeface="+mn-ea"/>
              </a:rPr>
              <a:t>初始状态：</a:t>
            </a:r>
            <a:r>
              <a:rPr lang="en-US" altLang="zh-CN" sz="3300" b="1" dirty="0" smtClean="0">
                <a:latin typeface="+mn-ea"/>
              </a:rPr>
              <a:t>(*,*,*)</a:t>
            </a:r>
            <a:endParaRPr lang="zh-CN" altLang="en-US" sz="3300" dirty="0"/>
          </a:p>
        </p:txBody>
      </p:sp>
      <p:pic>
        <p:nvPicPr>
          <p:cNvPr id="8" name="Picture 2"/>
          <p:cNvPicPr>
            <a:picLocks noChangeAspect="1" noChangeArrowheads="1"/>
          </p:cNvPicPr>
          <p:nvPr/>
        </p:nvPicPr>
        <p:blipFill>
          <a:blip r:embed="rId1"/>
          <a:srcRect/>
          <a:stretch>
            <a:fillRect/>
          </a:stretch>
        </p:blipFill>
        <p:spPr bwMode="auto">
          <a:xfrm>
            <a:off x="2735796" y="2193708"/>
            <a:ext cx="3564396" cy="1547618"/>
          </a:xfrm>
          <a:prstGeom prst="rect">
            <a:avLst/>
          </a:prstGeom>
          <a:noFill/>
          <a:ln w="9525">
            <a:noFill/>
            <a:miter lim="800000"/>
            <a:headEnd/>
            <a:tailEnd/>
          </a:ln>
        </p:spPr>
      </p:pic>
      <p:cxnSp>
        <p:nvCxnSpPr>
          <p:cNvPr id="10" name="直接连接符 9"/>
          <p:cNvCxnSpPr/>
          <p:nvPr/>
        </p:nvCxnSpPr>
        <p:spPr>
          <a:xfrm>
            <a:off x="2123269" y="1780199"/>
            <a:ext cx="3456305"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advClick="0" advTm="7000">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72597" y="682872"/>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r>
              <a:rPr lang="zh-CN" altLang="en-US" b="1" dirty="0" smtClean="0"/>
              <a:t>  状态转移：</a:t>
            </a: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2195736" y="1618909"/>
            <a:ext cx="3672205" cy="645160"/>
          </a:xfrm>
          <a:prstGeom prst="rect">
            <a:avLst/>
          </a:prstGeom>
        </p:spPr>
        <p:txBody>
          <a:bodyPr wrap="none">
            <a:spAutoFit/>
          </a:bodyPr>
          <a:lstStyle/>
          <a:p>
            <a:r>
              <a:rPr lang="en-US" altLang="zh-CN" sz="3600" b="1" dirty="0" smtClean="0">
                <a:latin typeface="+mn-ea"/>
              </a:rPr>
              <a:t> (*,*,*) </a:t>
            </a:r>
            <a:r>
              <a:rPr lang="en-US" altLang="zh-CN" sz="3600" b="1" dirty="0" smtClean="0">
                <a:latin typeface="+mn-ea"/>
                <a:sym typeface="Wingdings" panose="05000000000000000000" pitchFamily="2" charset="2"/>
              </a:rPr>
              <a:t> (1,*,*)</a:t>
            </a:r>
            <a:endParaRPr lang="zh-CN" altLang="en-US" sz="3600" dirty="0"/>
          </a:p>
        </p:txBody>
      </p:sp>
      <p:pic>
        <p:nvPicPr>
          <p:cNvPr id="2050" name="Picture 2"/>
          <p:cNvPicPr>
            <a:picLocks noChangeAspect="1" noChangeArrowheads="1"/>
          </p:cNvPicPr>
          <p:nvPr/>
        </p:nvPicPr>
        <p:blipFill>
          <a:blip r:embed="rId1"/>
          <a:srcRect/>
          <a:stretch>
            <a:fillRect/>
          </a:stretch>
        </p:blipFill>
        <p:spPr bwMode="auto">
          <a:xfrm>
            <a:off x="1385646" y="2754341"/>
            <a:ext cx="3132348" cy="1405960"/>
          </a:xfrm>
          <a:prstGeom prst="rect">
            <a:avLst/>
          </a:prstGeom>
          <a:noFill/>
          <a:ln w="9525">
            <a:noFill/>
            <a:miter lim="800000"/>
            <a:headEnd/>
            <a:tailEnd/>
          </a:ln>
        </p:spPr>
      </p:pic>
      <p:sp>
        <p:nvSpPr>
          <p:cNvPr id="10" name="TextBox 9"/>
          <p:cNvSpPr txBox="1"/>
          <p:nvPr/>
        </p:nvSpPr>
        <p:spPr>
          <a:xfrm>
            <a:off x="1705727" y="4212503"/>
            <a:ext cx="5948045" cy="506730"/>
          </a:xfrm>
          <a:prstGeom prst="rect">
            <a:avLst/>
          </a:prstGeom>
          <a:noFill/>
        </p:spPr>
        <p:txBody>
          <a:bodyPr wrap="none" rtlCol="0">
            <a:spAutoFit/>
          </a:bodyPr>
          <a:lstStyle/>
          <a:p>
            <a:r>
              <a:rPr lang="zh-CN" altLang="en-US" sz="2700" b="1" dirty="0" smtClean="0"/>
              <a:t>规定：按</a:t>
            </a:r>
            <a:r>
              <a:rPr lang="en-US" altLang="zh-CN" sz="2700" b="1" dirty="0" smtClean="0"/>
              <a:t>1</a:t>
            </a:r>
            <a:r>
              <a:rPr lang="en-US" altLang="zh-CN" sz="2700" b="1" dirty="0" smtClean="0">
                <a:sym typeface="Wingdings" panose="05000000000000000000" pitchFamily="2" charset="2"/>
              </a:rPr>
              <a:t>23</a:t>
            </a:r>
            <a:r>
              <a:rPr lang="zh-CN" altLang="en-US" sz="2700" b="1" dirty="0" smtClean="0">
                <a:sym typeface="Wingdings" panose="05000000000000000000" pitchFamily="2" charset="2"/>
              </a:rPr>
              <a:t>顺序判断牌</a:t>
            </a:r>
            <a:r>
              <a:rPr lang="zh-CN" altLang="en-US" sz="2700" b="1" dirty="0" smtClean="0"/>
              <a:t>是否可用</a:t>
            </a:r>
            <a:endParaRPr lang="zh-CN" altLang="en-US" sz="2700" b="1" dirty="0"/>
          </a:p>
        </p:txBody>
      </p:sp>
      <p:pic>
        <p:nvPicPr>
          <p:cNvPr id="11" name="Picture 2"/>
          <p:cNvPicPr>
            <a:picLocks noChangeAspect="1" noChangeArrowheads="1"/>
          </p:cNvPicPr>
          <p:nvPr/>
        </p:nvPicPr>
        <p:blipFill>
          <a:blip r:embed="rId2"/>
          <a:srcRect/>
          <a:stretch>
            <a:fillRect/>
          </a:stretch>
        </p:blipFill>
        <p:spPr bwMode="auto">
          <a:xfrm>
            <a:off x="4680012" y="2646329"/>
            <a:ext cx="2846434" cy="1512168"/>
          </a:xfrm>
          <a:prstGeom prst="rect">
            <a:avLst/>
          </a:prstGeom>
          <a:noFill/>
          <a:ln w="9525">
            <a:noFill/>
            <a:miter lim="800000"/>
            <a:headEnd/>
            <a:tailEnd/>
          </a:ln>
        </p:spPr>
      </p:pic>
      <p:sp>
        <p:nvSpPr>
          <p:cNvPr id="8" name="上弧形箭头 7"/>
          <p:cNvSpPr/>
          <p:nvPr/>
        </p:nvSpPr>
        <p:spPr>
          <a:xfrm>
            <a:off x="3969645" y="2537558"/>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700017"/>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r>
              <a:rPr lang="zh-CN" altLang="en-US" b="1" dirty="0" smtClean="0"/>
              <a:t>  状态转移：</a:t>
            </a: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2249742" y="1977684"/>
            <a:ext cx="3790315" cy="645160"/>
          </a:xfrm>
          <a:prstGeom prst="rect">
            <a:avLst/>
          </a:prstGeom>
        </p:spPr>
        <p:txBody>
          <a:bodyPr wrap="none">
            <a:spAutoFit/>
          </a:bodyPr>
          <a:lstStyle/>
          <a:p>
            <a:r>
              <a:rPr lang="en-US" altLang="zh-CN" sz="3600" b="1" dirty="0" smtClean="0">
                <a:latin typeface="+mn-ea"/>
              </a:rPr>
              <a:t> (1,*,*) </a:t>
            </a:r>
            <a:r>
              <a:rPr lang="en-US" altLang="zh-CN" sz="3600" b="1" dirty="0" smtClean="0">
                <a:latin typeface="+mn-ea"/>
                <a:sym typeface="Wingdings" panose="05000000000000000000" pitchFamily="2" charset="2"/>
              </a:rPr>
              <a:t> (1,2,*)</a:t>
            </a:r>
            <a:endParaRPr lang="zh-CN" altLang="en-US" sz="3600" dirty="0"/>
          </a:p>
        </p:txBody>
      </p:sp>
      <p:pic>
        <p:nvPicPr>
          <p:cNvPr id="3" name="Picture 2"/>
          <p:cNvPicPr>
            <a:picLocks noChangeAspect="1" noChangeArrowheads="1"/>
          </p:cNvPicPr>
          <p:nvPr/>
        </p:nvPicPr>
        <p:blipFill>
          <a:blip r:embed="rId1"/>
          <a:srcRect/>
          <a:stretch>
            <a:fillRect/>
          </a:stretch>
        </p:blipFill>
        <p:spPr bwMode="auto">
          <a:xfrm>
            <a:off x="1520294" y="3057804"/>
            <a:ext cx="2846434" cy="1512168"/>
          </a:xfrm>
          <a:prstGeom prst="rect">
            <a:avLst/>
          </a:prstGeom>
          <a:noFill/>
          <a:ln w="9525">
            <a:noFill/>
            <a:miter lim="800000"/>
            <a:headEnd/>
            <a:tailEnd/>
          </a:ln>
        </p:spPr>
      </p:pic>
      <p:pic>
        <p:nvPicPr>
          <p:cNvPr id="1027" name="Picture 3"/>
          <p:cNvPicPr>
            <a:picLocks noChangeAspect="1" noChangeArrowheads="1"/>
          </p:cNvPicPr>
          <p:nvPr/>
        </p:nvPicPr>
        <p:blipFill>
          <a:blip r:embed="rId2"/>
          <a:srcRect/>
          <a:stretch>
            <a:fillRect/>
          </a:stretch>
        </p:blipFill>
        <p:spPr bwMode="auto">
          <a:xfrm>
            <a:off x="4598636" y="3057804"/>
            <a:ext cx="2997700" cy="1566174"/>
          </a:xfrm>
          <a:prstGeom prst="rect">
            <a:avLst/>
          </a:prstGeom>
          <a:noFill/>
          <a:ln w="9525">
            <a:noFill/>
            <a:miter lim="800000"/>
            <a:headEnd/>
            <a:tailEnd/>
          </a:ln>
        </p:spPr>
      </p:pic>
      <p:sp>
        <p:nvSpPr>
          <p:cNvPr id="8" name="上弧形箭头 7"/>
          <p:cNvSpPr/>
          <p:nvPr/>
        </p:nvSpPr>
        <p:spPr>
          <a:xfrm>
            <a:off x="4058576" y="2966782"/>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627627"/>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r>
              <a:rPr lang="zh-CN" altLang="en-US" b="1" dirty="0" smtClean="0"/>
              <a:t>  状态转移：</a:t>
            </a: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3074" name="Picture 2"/>
          <p:cNvPicPr>
            <a:picLocks noChangeAspect="1" noChangeArrowheads="1"/>
          </p:cNvPicPr>
          <p:nvPr/>
        </p:nvPicPr>
        <p:blipFill>
          <a:blip r:embed="rId1"/>
          <a:srcRect r="4160"/>
          <a:stretch>
            <a:fillRect/>
          </a:stretch>
        </p:blipFill>
        <p:spPr bwMode="auto">
          <a:xfrm>
            <a:off x="4355975" y="1690664"/>
            <a:ext cx="3456385" cy="1512168"/>
          </a:xfrm>
          <a:prstGeom prst="rect">
            <a:avLst/>
          </a:prstGeom>
          <a:noFill/>
          <a:ln w="9525">
            <a:noFill/>
            <a:miter lim="800000"/>
            <a:headEnd/>
            <a:tailEnd/>
          </a:ln>
        </p:spPr>
      </p:pic>
      <p:pic>
        <p:nvPicPr>
          <p:cNvPr id="2" name="Picture 2"/>
          <p:cNvPicPr>
            <a:picLocks noChangeAspect="1" noChangeArrowheads="1"/>
          </p:cNvPicPr>
          <p:nvPr/>
        </p:nvPicPr>
        <p:blipFill>
          <a:blip r:embed="rId2"/>
          <a:srcRect/>
          <a:stretch>
            <a:fillRect/>
          </a:stretch>
        </p:blipFill>
        <p:spPr bwMode="auto">
          <a:xfrm>
            <a:off x="1305018" y="1744670"/>
            <a:ext cx="2691992" cy="1458162"/>
          </a:xfrm>
          <a:prstGeom prst="rect">
            <a:avLst/>
          </a:prstGeom>
          <a:noFill/>
          <a:ln w="9525">
            <a:noFill/>
            <a:miter lim="800000"/>
            <a:headEnd/>
            <a:tailEnd/>
          </a:ln>
        </p:spPr>
      </p:pic>
      <p:sp>
        <p:nvSpPr>
          <p:cNvPr id="10" name="TextBox 9"/>
          <p:cNvSpPr txBox="1"/>
          <p:nvPr/>
        </p:nvSpPr>
        <p:spPr>
          <a:xfrm>
            <a:off x="524510" y="3489960"/>
            <a:ext cx="8063865" cy="1254125"/>
          </a:xfrm>
          <a:prstGeom prst="rect">
            <a:avLst/>
          </a:prstGeom>
          <a:noFill/>
        </p:spPr>
        <p:txBody>
          <a:bodyPr wrap="square" rtlCol="0">
            <a:spAutoFit/>
          </a:bodyPr>
          <a:lstStyle/>
          <a:p>
            <a:pPr>
              <a:lnSpc>
                <a:spcPct val="140000"/>
              </a:lnSpc>
            </a:pPr>
            <a:r>
              <a:rPr lang="zh-CN" altLang="en-US" sz="2700" b="1" dirty="0" smtClean="0"/>
              <a:t>     </a:t>
            </a:r>
            <a:r>
              <a:rPr lang="en-US" altLang="zh-CN" sz="2700" b="1" dirty="0" smtClean="0"/>
              <a:t>  </a:t>
            </a:r>
            <a:r>
              <a:rPr lang="zh-CN" altLang="en-US" sz="2700" b="1" dirty="0" smtClean="0"/>
              <a:t>走到（虚拟的）第</a:t>
            </a:r>
            <a:r>
              <a:rPr lang="en-US" altLang="zh-CN" sz="2700" b="1" dirty="0" smtClean="0"/>
              <a:t>4</a:t>
            </a:r>
            <a:r>
              <a:rPr lang="zh-CN" altLang="en-US" sz="2700" b="1" dirty="0" smtClean="0"/>
              <a:t>个盒子时（递归边界），表示前面</a:t>
            </a:r>
            <a:r>
              <a:rPr lang="en-US" altLang="zh-CN" sz="2700" b="1" dirty="0" smtClean="0"/>
              <a:t>3</a:t>
            </a:r>
            <a:r>
              <a:rPr lang="zh-CN" altLang="en-US" sz="2700" b="1" dirty="0" smtClean="0"/>
              <a:t>个盒子成功放入纸牌，找到一组可行解！</a:t>
            </a:r>
            <a:endParaRPr lang="zh-CN" altLang="en-US" sz="2700" b="1" dirty="0"/>
          </a:p>
        </p:txBody>
      </p:sp>
      <p:sp>
        <p:nvSpPr>
          <p:cNvPr id="11" name="上弧形箭头 10"/>
          <p:cNvSpPr/>
          <p:nvPr/>
        </p:nvSpPr>
        <p:spPr>
          <a:xfrm>
            <a:off x="3789294" y="1474640"/>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539857" y="627627"/>
            <a:ext cx="6318702" cy="3888432"/>
          </a:xfrm>
          <a:prstGeom prst="rect">
            <a:avLst/>
          </a:prstGeom>
        </p:spPr>
        <p:txBody>
          <a:bodyPr/>
          <a:lstStyle/>
          <a:p>
            <a:pPr>
              <a:lnSpc>
                <a:spcPct val="17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70000"/>
              </a:lnSpc>
              <a:buFont typeface="Arial" panose="020B0604020202020204" pitchFamily="34" charset="0"/>
              <a:buChar char="•"/>
            </a:pPr>
            <a:r>
              <a:rPr lang="zh-CN" altLang="en-US" b="1" dirty="0" smtClean="0"/>
              <a:t>  状态转移：</a:t>
            </a:r>
            <a:endParaRPr lang="zh-CN" altLang="en-US" dirty="0" smtClean="0"/>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pPr>
            <a:endParaRPr lang="zh-CN" altLang="en-US" b="1" dirty="0" smtClean="0">
              <a:solidFill>
                <a:srgbClr val="000000"/>
              </a:solidFill>
            </a:endParaRPr>
          </a:p>
          <a:p>
            <a:pPr>
              <a:lnSpc>
                <a:spcPct val="17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25185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2033718" y="4210438"/>
            <a:ext cx="4044315" cy="645160"/>
          </a:xfrm>
          <a:prstGeom prst="rect">
            <a:avLst/>
          </a:prstGeom>
        </p:spPr>
        <p:txBody>
          <a:bodyPr wrap="none">
            <a:spAutoFit/>
          </a:bodyPr>
          <a:lstStyle/>
          <a:p>
            <a:r>
              <a:rPr lang="en-US" altLang="zh-CN" sz="3600" b="1" dirty="0" smtClean="0">
                <a:latin typeface="+mn-ea"/>
              </a:rPr>
              <a:t> </a:t>
            </a:r>
            <a:r>
              <a:rPr lang="en-US" altLang="zh-CN" sz="3600" b="1" dirty="0" smtClean="0">
                <a:latin typeface="+mn-ea"/>
                <a:sym typeface="Wingdings" panose="05000000000000000000" pitchFamily="2" charset="2"/>
              </a:rPr>
              <a:t>(1,2,*)</a:t>
            </a:r>
            <a:r>
              <a:rPr lang="en-US" altLang="zh-CN" sz="3600" b="1" dirty="0" smtClean="0">
                <a:latin typeface="+mn-ea"/>
              </a:rPr>
              <a:t> </a:t>
            </a:r>
            <a:r>
              <a:rPr lang="en-US" altLang="zh-CN" sz="3600" b="1" dirty="0" smtClean="0">
                <a:latin typeface="+mn-ea"/>
                <a:sym typeface="Wingdings" panose="05000000000000000000" pitchFamily="2" charset="2"/>
              </a:rPr>
              <a:t> </a:t>
            </a:r>
            <a:r>
              <a:rPr lang="en-US" altLang="zh-CN" sz="3600" b="1" dirty="0" smtClean="0">
                <a:latin typeface="+mn-ea"/>
              </a:rPr>
              <a:t>(1,2,3) </a:t>
            </a:r>
            <a:endParaRPr lang="zh-CN" altLang="en-US" sz="3600" dirty="0"/>
          </a:p>
        </p:txBody>
      </p:sp>
      <p:pic>
        <p:nvPicPr>
          <p:cNvPr id="3074" name="Picture 2"/>
          <p:cNvPicPr>
            <a:picLocks noChangeAspect="1" noChangeArrowheads="1"/>
          </p:cNvPicPr>
          <p:nvPr/>
        </p:nvPicPr>
        <p:blipFill>
          <a:blip r:embed="rId1"/>
          <a:srcRect r="4160"/>
          <a:stretch>
            <a:fillRect/>
          </a:stretch>
        </p:blipFill>
        <p:spPr bwMode="auto">
          <a:xfrm>
            <a:off x="4544615" y="2050198"/>
            <a:ext cx="3456385" cy="1512168"/>
          </a:xfrm>
          <a:prstGeom prst="rect">
            <a:avLst/>
          </a:prstGeom>
          <a:noFill/>
          <a:ln w="9525">
            <a:noFill/>
            <a:miter lim="800000"/>
            <a:headEnd/>
            <a:tailEnd/>
          </a:ln>
        </p:spPr>
      </p:pic>
      <p:pic>
        <p:nvPicPr>
          <p:cNvPr id="2" name="Picture 2"/>
          <p:cNvPicPr>
            <a:picLocks noChangeAspect="1" noChangeArrowheads="1"/>
          </p:cNvPicPr>
          <p:nvPr/>
        </p:nvPicPr>
        <p:blipFill>
          <a:blip r:embed="rId2"/>
          <a:srcRect/>
          <a:stretch>
            <a:fillRect/>
          </a:stretch>
        </p:blipFill>
        <p:spPr bwMode="auto">
          <a:xfrm>
            <a:off x="1493658" y="2104204"/>
            <a:ext cx="2691992" cy="1458162"/>
          </a:xfrm>
          <a:prstGeom prst="rect">
            <a:avLst/>
          </a:prstGeom>
          <a:noFill/>
          <a:ln w="9525">
            <a:noFill/>
            <a:miter lim="800000"/>
            <a:headEnd/>
            <a:tailEnd/>
          </a:ln>
        </p:spPr>
      </p:pic>
      <p:sp>
        <p:nvSpPr>
          <p:cNvPr id="8" name="上弧形箭头 7"/>
          <p:cNvSpPr/>
          <p:nvPr/>
        </p:nvSpPr>
        <p:spPr>
          <a:xfrm flipH="1">
            <a:off x="3923928" y="1780168"/>
            <a:ext cx="864096" cy="4860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TextBox 9"/>
          <p:cNvSpPr txBox="1"/>
          <p:nvPr/>
        </p:nvSpPr>
        <p:spPr>
          <a:xfrm>
            <a:off x="1493658" y="3670378"/>
            <a:ext cx="6391275" cy="506730"/>
          </a:xfrm>
          <a:prstGeom prst="rect">
            <a:avLst/>
          </a:prstGeom>
          <a:noFill/>
        </p:spPr>
        <p:txBody>
          <a:bodyPr wrap="none" rtlCol="0">
            <a:spAutoFit/>
          </a:bodyPr>
          <a:lstStyle/>
          <a:p>
            <a:r>
              <a:rPr lang="zh-CN" altLang="en-US" sz="2700" b="1" dirty="0" smtClean="0">
                <a:latin typeface="黑体" panose="02010609060101010101" charset="-122"/>
                <a:ea typeface="黑体" panose="02010609060101010101" charset="-122"/>
              </a:rPr>
              <a:t>返回第</a:t>
            </a:r>
            <a:r>
              <a:rPr lang="en-US" altLang="zh-CN" sz="2700" b="1" dirty="0" smtClean="0">
                <a:latin typeface="黑体" panose="02010609060101010101" charset="-122"/>
                <a:ea typeface="黑体" panose="02010609060101010101" charset="-122"/>
              </a:rPr>
              <a:t>3</a:t>
            </a:r>
            <a:r>
              <a:rPr lang="zh-CN" altLang="en-US" sz="2700" b="1" dirty="0" smtClean="0">
                <a:latin typeface="黑体" panose="02010609060101010101" charset="-122"/>
                <a:ea typeface="黑体" panose="02010609060101010101" charset="-122"/>
              </a:rPr>
              <a:t>个盒子，取回</a:t>
            </a:r>
            <a:r>
              <a:rPr lang="en-US" altLang="zh-CN" sz="2700" b="1" dirty="0" smtClean="0">
                <a:latin typeface="黑体" panose="02010609060101010101" charset="-122"/>
                <a:ea typeface="黑体" panose="02010609060101010101" charset="-122"/>
              </a:rPr>
              <a:t>3</a:t>
            </a:r>
            <a:r>
              <a:rPr lang="zh-CN" altLang="en-US" sz="2700" b="1" dirty="0" smtClean="0">
                <a:latin typeface="黑体" panose="02010609060101010101" charset="-122"/>
                <a:ea typeface="黑体" panose="02010609060101010101" charset="-122"/>
              </a:rPr>
              <a:t>号牌，尝试其它牌</a:t>
            </a:r>
            <a:endParaRPr lang="zh-CN" altLang="en-US" sz="2700" b="1" dirty="0">
              <a:latin typeface="黑体" panose="02010609060101010101" charset="-122"/>
              <a:ea typeface="黑体" panose="02010609060101010101" charset="-122"/>
            </a:endParaRPr>
          </a:p>
        </p:txBody>
      </p:sp>
      <p:sp>
        <p:nvSpPr>
          <p:cNvPr id="11" name="云形标注 10"/>
          <p:cNvSpPr/>
          <p:nvPr/>
        </p:nvSpPr>
        <p:spPr>
          <a:xfrm>
            <a:off x="5112060" y="646042"/>
            <a:ext cx="2052228" cy="1296144"/>
          </a:xfrm>
          <a:prstGeom prst="cloudCallout">
            <a:avLst>
              <a:gd name="adj1" fmla="val 29542"/>
              <a:gd name="adj2" fmla="val 63290"/>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700" b="1" dirty="0" smtClean="0"/>
              <a:t>下一步？</a:t>
            </a:r>
            <a:endParaRPr lang="zh-CN" altLang="en-US" sz="2700" b="1" dirty="0"/>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755757" y="627627"/>
            <a:ext cx="6318702" cy="3888432"/>
          </a:xfrm>
          <a:prstGeom prst="rect">
            <a:avLst/>
          </a:prstGeom>
        </p:spPr>
        <p:txBody>
          <a:bodyPr/>
          <a:lstStyle/>
          <a:p>
            <a:pPr>
              <a:lnSpc>
                <a:spcPct val="170000"/>
              </a:lnSpc>
            </a:pPr>
            <a:r>
              <a:rPr lang="en-US" altLang="zh-CN" b="1" dirty="0" smtClean="0"/>
              <a:t>[</a:t>
            </a:r>
            <a:r>
              <a:rPr lang="zh-CN" altLang="en-US" b="1" dirty="0" smtClean="0"/>
              <a:t>问题分析</a:t>
            </a:r>
            <a:r>
              <a:rPr lang="en-US" altLang="zh-CN" b="1" dirty="0" smtClean="0"/>
              <a:t>-N</a:t>
            </a:r>
            <a:r>
              <a:rPr lang="zh-CN" altLang="en-US" b="1" dirty="0" smtClean="0"/>
              <a:t>全排列</a:t>
            </a:r>
            <a:r>
              <a:rPr lang="en-US" b="1" dirty="0" smtClean="0"/>
              <a:t>]</a:t>
            </a:r>
            <a:endParaRPr lang="en-US" b="1" dirty="0" smtClean="0"/>
          </a:p>
          <a:p>
            <a:pPr>
              <a:lnSpc>
                <a:spcPct val="170000"/>
              </a:lnSpc>
              <a:buFont typeface="Arial" panose="020B0604020202020204" pitchFamily="34" charset="0"/>
              <a:buChar char="•"/>
            </a:pPr>
            <a:r>
              <a:rPr lang="zh-CN" altLang="en-US" b="1" dirty="0" smtClean="0"/>
              <a:t>  状态转移：</a:t>
            </a:r>
            <a:endParaRPr lang="zh-CN" altLang="en-US" dirty="0" smtClean="0"/>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pPr>
            <a:endParaRPr lang="zh-CN" altLang="en-US" b="1" dirty="0" smtClean="0">
              <a:solidFill>
                <a:srgbClr val="000000"/>
              </a:solidFill>
            </a:endParaRPr>
          </a:p>
          <a:p>
            <a:pPr>
              <a:lnSpc>
                <a:spcPct val="17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2141730" y="1726162"/>
            <a:ext cx="3926205" cy="645160"/>
          </a:xfrm>
          <a:prstGeom prst="rect">
            <a:avLst/>
          </a:prstGeom>
        </p:spPr>
        <p:txBody>
          <a:bodyPr wrap="none">
            <a:spAutoFit/>
          </a:bodyPr>
          <a:lstStyle/>
          <a:p>
            <a:r>
              <a:rPr lang="en-US" altLang="zh-CN" sz="3600" b="1" dirty="0" smtClean="0">
                <a:latin typeface="+mn-ea"/>
              </a:rPr>
              <a:t> </a:t>
            </a:r>
            <a:r>
              <a:rPr lang="en-US" altLang="zh-CN" sz="3600" b="1" dirty="0" smtClean="0">
                <a:latin typeface="+mn-ea"/>
                <a:sym typeface="Wingdings" panose="05000000000000000000" pitchFamily="2" charset="2"/>
              </a:rPr>
              <a:t>(1,*,*)</a:t>
            </a:r>
            <a:r>
              <a:rPr lang="en-US" altLang="zh-CN" sz="3600" b="1" dirty="0" smtClean="0">
                <a:latin typeface="+mn-ea"/>
              </a:rPr>
              <a:t> </a:t>
            </a:r>
            <a:r>
              <a:rPr lang="en-US" altLang="zh-CN" sz="3600" b="1" dirty="0" smtClean="0">
                <a:latin typeface="+mn-ea"/>
                <a:sym typeface="Wingdings" panose="05000000000000000000" pitchFamily="2" charset="2"/>
              </a:rPr>
              <a:t> </a:t>
            </a:r>
            <a:r>
              <a:rPr lang="en-US" altLang="zh-CN" sz="3600" b="1" dirty="0" smtClean="0">
                <a:latin typeface="+mn-ea"/>
              </a:rPr>
              <a:t>(1,2,*) </a:t>
            </a:r>
            <a:endParaRPr lang="zh-CN" altLang="en-US" sz="3600" dirty="0"/>
          </a:p>
        </p:txBody>
      </p:sp>
      <p:pic>
        <p:nvPicPr>
          <p:cNvPr id="2" name="Picture 2"/>
          <p:cNvPicPr>
            <a:picLocks noChangeAspect="1" noChangeArrowheads="1"/>
          </p:cNvPicPr>
          <p:nvPr/>
        </p:nvPicPr>
        <p:blipFill>
          <a:blip r:embed="rId1"/>
          <a:srcRect/>
          <a:stretch>
            <a:fillRect/>
          </a:stretch>
        </p:blipFill>
        <p:spPr bwMode="auto">
          <a:xfrm>
            <a:off x="4680012" y="2625756"/>
            <a:ext cx="2991102" cy="1620180"/>
          </a:xfrm>
          <a:prstGeom prst="rect">
            <a:avLst/>
          </a:prstGeom>
          <a:noFill/>
          <a:ln w="9525">
            <a:noFill/>
            <a:miter lim="800000"/>
            <a:headEnd/>
            <a:tailEnd/>
          </a:ln>
        </p:spPr>
      </p:pic>
      <p:sp>
        <p:nvSpPr>
          <p:cNvPr id="10" name="TextBox 9"/>
          <p:cNvSpPr txBox="1"/>
          <p:nvPr/>
        </p:nvSpPr>
        <p:spPr>
          <a:xfrm>
            <a:off x="1385646" y="4326877"/>
            <a:ext cx="6305550" cy="460375"/>
          </a:xfrm>
          <a:prstGeom prst="rect">
            <a:avLst/>
          </a:prstGeom>
          <a:noFill/>
        </p:spPr>
        <p:txBody>
          <a:bodyPr wrap="none" rtlCol="0">
            <a:spAutoFit/>
          </a:bodyPr>
          <a:lstStyle/>
          <a:p>
            <a:r>
              <a:rPr lang="zh-CN" altLang="en-US" sz="2400" b="1" dirty="0" smtClean="0">
                <a:latin typeface="黑体" panose="02010609060101010101" charset="-122"/>
                <a:ea typeface="黑体" panose="02010609060101010101" charset="-122"/>
              </a:rPr>
              <a:t>手中已无牌，继续返回第</a:t>
            </a:r>
            <a:r>
              <a:rPr lang="en-US" altLang="zh-CN" sz="2400" b="1" dirty="0" smtClean="0">
                <a:latin typeface="黑体" panose="02010609060101010101" charset="-122"/>
                <a:ea typeface="黑体" panose="02010609060101010101" charset="-122"/>
              </a:rPr>
              <a:t>2</a:t>
            </a:r>
            <a:r>
              <a:rPr lang="zh-CN" altLang="en-US" sz="2400" b="1" dirty="0" smtClean="0">
                <a:latin typeface="黑体" panose="02010609060101010101" charset="-122"/>
                <a:ea typeface="黑体" panose="02010609060101010101" charset="-122"/>
              </a:rPr>
              <a:t>个盒子，取回</a:t>
            </a:r>
            <a:r>
              <a:rPr lang="en-US" altLang="zh-CN" sz="2400" b="1" dirty="0" smtClean="0">
                <a:latin typeface="黑体" panose="02010609060101010101" charset="-122"/>
                <a:ea typeface="黑体" panose="02010609060101010101" charset="-122"/>
              </a:rPr>
              <a:t>2</a:t>
            </a:r>
            <a:r>
              <a:rPr lang="zh-CN" altLang="en-US" sz="2400" b="1" dirty="0" smtClean="0">
                <a:latin typeface="黑体" panose="02010609060101010101" charset="-122"/>
                <a:ea typeface="黑体" panose="02010609060101010101" charset="-122"/>
              </a:rPr>
              <a:t>号牌</a:t>
            </a:r>
            <a:endParaRPr lang="zh-CN" altLang="en-US" sz="2400" b="1" dirty="0">
              <a:latin typeface="黑体" panose="02010609060101010101" charset="-122"/>
              <a:ea typeface="黑体" panose="02010609060101010101" charset="-122"/>
            </a:endParaRPr>
          </a:p>
        </p:txBody>
      </p:sp>
      <p:pic>
        <p:nvPicPr>
          <p:cNvPr id="11" name="Picture 2"/>
          <p:cNvPicPr>
            <a:picLocks noChangeAspect="1" noChangeArrowheads="1"/>
          </p:cNvPicPr>
          <p:nvPr/>
        </p:nvPicPr>
        <p:blipFill>
          <a:blip r:embed="rId2"/>
          <a:srcRect/>
          <a:stretch>
            <a:fillRect/>
          </a:stretch>
        </p:blipFill>
        <p:spPr bwMode="auto">
          <a:xfrm>
            <a:off x="1601670" y="2733768"/>
            <a:ext cx="2846434" cy="1512168"/>
          </a:xfrm>
          <a:prstGeom prst="rect">
            <a:avLst/>
          </a:prstGeom>
          <a:noFill/>
          <a:ln w="9525">
            <a:noFill/>
            <a:miter lim="800000"/>
            <a:headEnd/>
            <a:tailEnd/>
          </a:ln>
        </p:spPr>
      </p:pic>
      <p:sp>
        <p:nvSpPr>
          <p:cNvPr id="8" name="上弧形箭头 7"/>
          <p:cNvSpPr/>
          <p:nvPr/>
        </p:nvSpPr>
        <p:spPr>
          <a:xfrm flipH="1">
            <a:off x="4031940" y="2517744"/>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627627"/>
            <a:ext cx="6318702" cy="3888432"/>
          </a:xfrm>
          <a:prstGeom prst="rect">
            <a:avLst/>
          </a:prstGeom>
        </p:spPr>
        <p:txBody>
          <a:bodyPr/>
          <a:lstStyle/>
          <a:p>
            <a:pPr>
              <a:lnSpc>
                <a:spcPct val="17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70000"/>
              </a:lnSpc>
              <a:buFont typeface="Arial" panose="020B0604020202020204" pitchFamily="34" charset="0"/>
              <a:buChar char="•"/>
            </a:pPr>
            <a:r>
              <a:rPr lang="zh-CN" altLang="en-US" b="1" dirty="0" smtClean="0"/>
              <a:t>  状态转移：</a:t>
            </a:r>
            <a:endParaRPr lang="zh-CN" altLang="en-US" dirty="0" smtClean="0"/>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pPr>
            <a:endParaRPr lang="zh-CN" altLang="en-US" b="1" dirty="0" smtClean="0">
              <a:solidFill>
                <a:srgbClr val="000000"/>
              </a:solidFill>
            </a:endParaRPr>
          </a:p>
          <a:p>
            <a:pPr>
              <a:lnSpc>
                <a:spcPct val="17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矩形 6"/>
          <p:cNvSpPr/>
          <p:nvPr/>
        </p:nvSpPr>
        <p:spPr>
          <a:xfrm>
            <a:off x="1997435" y="1679231"/>
            <a:ext cx="3926205" cy="645160"/>
          </a:xfrm>
          <a:prstGeom prst="rect">
            <a:avLst/>
          </a:prstGeom>
        </p:spPr>
        <p:txBody>
          <a:bodyPr wrap="none">
            <a:spAutoFit/>
          </a:bodyPr>
          <a:lstStyle/>
          <a:p>
            <a:r>
              <a:rPr lang="en-US" altLang="zh-CN" sz="3600" b="1" dirty="0" smtClean="0">
                <a:latin typeface="+mn-ea"/>
              </a:rPr>
              <a:t> </a:t>
            </a:r>
            <a:r>
              <a:rPr lang="en-US" altLang="zh-CN" sz="3600" b="1" dirty="0" smtClean="0">
                <a:latin typeface="+mn-ea"/>
                <a:sym typeface="Wingdings" panose="05000000000000000000" pitchFamily="2" charset="2"/>
              </a:rPr>
              <a:t>(1,*,*)</a:t>
            </a:r>
            <a:r>
              <a:rPr lang="en-US" altLang="zh-CN" sz="3600" b="1" dirty="0" smtClean="0">
                <a:latin typeface="+mn-ea"/>
              </a:rPr>
              <a:t> </a:t>
            </a:r>
            <a:r>
              <a:rPr lang="en-US" altLang="zh-CN" sz="3600" b="1" dirty="0" smtClean="0">
                <a:latin typeface="+mn-ea"/>
                <a:sym typeface="Wingdings" panose="05000000000000000000" pitchFamily="2" charset="2"/>
              </a:rPr>
              <a:t> </a:t>
            </a:r>
            <a:r>
              <a:rPr lang="en-US" altLang="zh-CN" sz="3600" b="1" dirty="0" smtClean="0">
                <a:latin typeface="+mn-ea"/>
              </a:rPr>
              <a:t>(1,3,*) </a:t>
            </a:r>
            <a:endParaRPr lang="zh-CN" altLang="en-US" sz="3600" dirty="0"/>
          </a:p>
        </p:txBody>
      </p:sp>
      <p:sp>
        <p:nvSpPr>
          <p:cNvPr id="10" name="TextBox 9"/>
          <p:cNvSpPr txBox="1"/>
          <p:nvPr/>
        </p:nvSpPr>
        <p:spPr>
          <a:xfrm>
            <a:off x="480695" y="4246245"/>
            <a:ext cx="8615045" cy="506730"/>
          </a:xfrm>
          <a:prstGeom prst="rect">
            <a:avLst/>
          </a:prstGeom>
          <a:noFill/>
        </p:spPr>
        <p:txBody>
          <a:bodyPr wrap="square" rtlCol="0">
            <a:spAutoFit/>
          </a:bodyPr>
          <a:lstStyle/>
          <a:p>
            <a:r>
              <a:rPr lang="zh-CN" altLang="en-US" sz="2700" b="1" dirty="0" smtClean="0">
                <a:latin typeface="黑体" panose="02010609060101010101" charset="-122"/>
                <a:ea typeface="黑体" panose="02010609060101010101" charset="-122"/>
              </a:rPr>
              <a:t>现在手中有</a:t>
            </a:r>
            <a:r>
              <a:rPr lang="en-US" altLang="zh-CN" sz="2700" b="1" dirty="0" smtClean="0">
                <a:latin typeface="黑体" panose="02010609060101010101" charset="-122"/>
                <a:ea typeface="黑体" panose="02010609060101010101" charset="-122"/>
              </a:rPr>
              <a:t>2</a:t>
            </a:r>
            <a:r>
              <a:rPr lang="zh-CN" altLang="en-US" sz="2700" b="1" dirty="0" smtClean="0">
                <a:latin typeface="黑体" panose="02010609060101010101" charset="-122"/>
                <a:ea typeface="黑体" panose="02010609060101010101" charset="-122"/>
              </a:rPr>
              <a:t>、</a:t>
            </a:r>
            <a:r>
              <a:rPr lang="en-US" altLang="zh-CN" sz="2700" b="1" dirty="0" smtClean="0">
                <a:latin typeface="黑体" panose="02010609060101010101" charset="-122"/>
                <a:ea typeface="黑体" panose="02010609060101010101" charset="-122"/>
              </a:rPr>
              <a:t>3</a:t>
            </a:r>
            <a:r>
              <a:rPr lang="zh-CN" altLang="en-US" sz="2700" b="1" dirty="0" smtClean="0">
                <a:latin typeface="黑体" panose="02010609060101010101" charset="-122"/>
                <a:ea typeface="黑体" panose="02010609060101010101" charset="-122"/>
              </a:rPr>
              <a:t>号牌，</a:t>
            </a:r>
            <a:r>
              <a:rPr lang="en-US" altLang="zh-CN" sz="2700" b="1" dirty="0" smtClean="0">
                <a:latin typeface="黑体" panose="02010609060101010101" charset="-122"/>
                <a:ea typeface="黑体" panose="02010609060101010101" charset="-122"/>
              </a:rPr>
              <a:t>2</a:t>
            </a:r>
            <a:r>
              <a:rPr lang="zh-CN" altLang="en-US" sz="2700" b="1" dirty="0" smtClean="0">
                <a:latin typeface="黑体" panose="02010609060101010101" charset="-122"/>
                <a:ea typeface="黑体" panose="02010609060101010101" charset="-122"/>
              </a:rPr>
              <a:t>号牌已放过，故选择放</a:t>
            </a:r>
            <a:r>
              <a:rPr lang="en-US" altLang="zh-CN" sz="2700" b="1" dirty="0" smtClean="0">
                <a:latin typeface="黑体" panose="02010609060101010101" charset="-122"/>
                <a:ea typeface="黑体" panose="02010609060101010101" charset="-122"/>
              </a:rPr>
              <a:t>3</a:t>
            </a:r>
            <a:r>
              <a:rPr lang="zh-CN" altLang="en-US" sz="2700" b="1" dirty="0" smtClean="0">
                <a:latin typeface="黑体" panose="02010609060101010101" charset="-122"/>
                <a:ea typeface="黑体" panose="02010609060101010101" charset="-122"/>
              </a:rPr>
              <a:t>号牌。</a:t>
            </a:r>
            <a:endParaRPr lang="zh-CN" altLang="en-US" sz="2700" b="1" dirty="0">
              <a:latin typeface="黑体" panose="02010609060101010101" charset="-122"/>
              <a:ea typeface="黑体" panose="02010609060101010101" charset="-122"/>
            </a:endParaRPr>
          </a:p>
        </p:txBody>
      </p:sp>
      <p:pic>
        <p:nvPicPr>
          <p:cNvPr id="2050" name="Picture 2"/>
          <p:cNvPicPr>
            <a:picLocks noChangeAspect="1" noChangeArrowheads="1"/>
          </p:cNvPicPr>
          <p:nvPr/>
        </p:nvPicPr>
        <p:blipFill>
          <a:blip r:embed="rId1"/>
          <a:srcRect/>
          <a:stretch>
            <a:fillRect/>
          </a:stretch>
        </p:blipFill>
        <p:spPr bwMode="auto">
          <a:xfrm>
            <a:off x="1655676" y="2679762"/>
            <a:ext cx="2807494" cy="1493044"/>
          </a:xfrm>
          <a:prstGeom prst="rect">
            <a:avLst/>
          </a:prstGeom>
          <a:noFill/>
          <a:ln w="9525">
            <a:noFill/>
            <a:miter lim="800000"/>
            <a:headEnd/>
            <a:tailEnd/>
          </a:ln>
        </p:spPr>
      </p:pic>
      <p:pic>
        <p:nvPicPr>
          <p:cNvPr id="2051" name="Picture 3"/>
          <p:cNvPicPr>
            <a:picLocks noChangeAspect="1" noChangeArrowheads="1"/>
          </p:cNvPicPr>
          <p:nvPr/>
        </p:nvPicPr>
        <p:blipFill>
          <a:blip r:embed="rId2"/>
          <a:srcRect/>
          <a:stretch>
            <a:fillRect/>
          </a:stretch>
        </p:blipFill>
        <p:spPr bwMode="auto">
          <a:xfrm>
            <a:off x="4680012" y="2679762"/>
            <a:ext cx="2869502" cy="1458162"/>
          </a:xfrm>
          <a:prstGeom prst="rect">
            <a:avLst/>
          </a:prstGeom>
          <a:noFill/>
          <a:ln w="9525">
            <a:noFill/>
            <a:miter lim="800000"/>
            <a:headEnd/>
            <a:tailEnd/>
          </a:ln>
        </p:spPr>
      </p:pic>
      <p:sp>
        <p:nvSpPr>
          <p:cNvPr id="12" name="上弧形箭头 11"/>
          <p:cNvSpPr/>
          <p:nvPr/>
        </p:nvSpPr>
        <p:spPr>
          <a:xfrm>
            <a:off x="3977934" y="2463738"/>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791317" y="628231"/>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11" name="圆角矩形 10"/>
          <p:cNvSpPr/>
          <p:nvPr/>
        </p:nvSpPr>
        <p:spPr>
          <a:xfrm>
            <a:off x="5436096" y="1437624"/>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a:t>
            </a:r>
            <a:endParaRPr lang="zh-CN" altLang="en-US" sz="2100" dirty="0"/>
          </a:p>
        </p:txBody>
      </p:sp>
      <p:sp>
        <p:nvSpPr>
          <p:cNvPr id="14" name="圆角矩形 13"/>
          <p:cNvSpPr/>
          <p:nvPr/>
        </p:nvSpPr>
        <p:spPr>
          <a:xfrm>
            <a:off x="4572000" y="2517744"/>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a:t>
            </a:r>
            <a:endParaRPr lang="zh-CN" altLang="en-US" sz="2100" dirty="0"/>
          </a:p>
        </p:txBody>
      </p:sp>
      <p:cxnSp>
        <p:nvCxnSpPr>
          <p:cNvPr id="16" name="直接箭头连接符 15"/>
          <p:cNvCxnSpPr/>
          <p:nvPr/>
        </p:nvCxnSpPr>
        <p:spPr>
          <a:xfrm rot="10800000" flipV="1">
            <a:off x="4680012" y="2930076"/>
            <a:ext cx="541251" cy="5400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909695" y="2895600"/>
            <a:ext cx="1094740" cy="460375"/>
          </a:xfrm>
          <a:prstGeom prst="rect">
            <a:avLst/>
          </a:prstGeom>
          <a:noFill/>
        </p:spPr>
        <p:txBody>
          <a:bodyPr wrap="square" rtlCol="0">
            <a:spAutoFit/>
          </a:bodyPr>
          <a:lstStyle/>
          <a:p>
            <a:r>
              <a:rPr lang="en-US" altLang="zh-CN" sz="2400" dirty="0" err="1" smtClean="0"/>
              <a:t>i</a:t>
            </a:r>
            <a:r>
              <a:rPr lang="en-US" altLang="zh-CN" sz="2400" dirty="0" smtClean="0"/>
              <a:t>  = 2</a:t>
            </a:r>
            <a:endParaRPr lang="zh-CN" altLang="en-US" sz="2400" dirty="0"/>
          </a:p>
        </p:txBody>
      </p:sp>
      <p:sp>
        <p:nvSpPr>
          <p:cNvPr id="21" name="圆角矩形 20"/>
          <p:cNvSpPr/>
          <p:nvPr/>
        </p:nvSpPr>
        <p:spPr>
          <a:xfrm>
            <a:off x="4031940" y="3489852"/>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(1,2,*)</a:t>
            </a:r>
            <a:endParaRPr lang="zh-CN" altLang="en-US" sz="2100" dirty="0"/>
          </a:p>
        </p:txBody>
      </p:sp>
      <p:cxnSp>
        <p:nvCxnSpPr>
          <p:cNvPr id="24" name="直接箭头连接符 23"/>
          <p:cNvCxnSpPr/>
          <p:nvPr/>
        </p:nvCxnSpPr>
        <p:spPr>
          <a:xfrm rot="10800000" flipV="1">
            <a:off x="4247964" y="3867894"/>
            <a:ext cx="541251" cy="5400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417570" y="3887470"/>
            <a:ext cx="1154430" cy="460375"/>
          </a:xfrm>
          <a:prstGeom prst="rect">
            <a:avLst/>
          </a:prstGeom>
          <a:noFill/>
        </p:spPr>
        <p:txBody>
          <a:bodyPr wrap="square" rtlCol="0">
            <a:spAutoFit/>
          </a:bodyPr>
          <a:lstStyle/>
          <a:p>
            <a:r>
              <a:rPr lang="en-US" altLang="zh-CN" sz="2400" dirty="0" err="1" smtClean="0"/>
              <a:t>i</a:t>
            </a:r>
            <a:r>
              <a:rPr lang="en-US" altLang="zh-CN" sz="2400" dirty="0" smtClean="0"/>
              <a:t>  = 3</a:t>
            </a:r>
            <a:endParaRPr lang="zh-CN" altLang="en-US" sz="2400" dirty="0"/>
          </a:p>
        </p:txBody>
      </p:sp>
      <p:sp>
        <p:nvSpPr>
          <p:cNvPr id="26" name="圆角矩形 25"/>
          <p:cNvSpPr/>
          <p:nvPr/>
        </p:nvSpPr>
        <p:spPr>
          <a:xfrm>
            <a:off x="3815916" y="4407954"/>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(1,2,3)</a:t>
            </a:r>
            <a:endParaRPr lang="zh-CN" altLang="en-US" sz="2100" dirty="0"/>
          </a:p>
        </p:txBody>
      </p:sp>
      <p:cxnSp>
        <p:nvCxnSpPr>
          <p:cNvPr id="31" name="直接箭头连接符 30"/>
          <p:cNvCxnSpPr/>
          <p:nvPr/>
        </p:nvCxnSpPr>
        <p:spPr>
          <a:xfrm>
            <a:off x="5274078" y="2949792"/>
            <a:ext cx="586587" cy="5534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046470" y="2895600"/>
            <a:ext cx="972185" cy="460375"/>
          </a:xfrm>
          <a:prstGeom prst="rect">
            <a:avLst/>
          </a:prstGeom>
          <a:noFill/>
        </p:spPr>
        <p:txBody>
          <a:bodyPr wrap="square" rtlCol="0">
            <a:spAutoFit/>
          </a:bodyPr>
          <a:lstStyle/>
          <a:p>
            <a:r>
              <a:rPr lang="en-US" altLang="zh-CN" sz="2400" dirty="0" err="1" smtClean="0"/>
              <a:t>i</a:t>
            </a:r>
            <a:r>
              <a:rPr lang="en-US" altLang="zh-CN" sz="2400" dirty="0" smtClean="0"/>
              <a:t>  = 3</a:t>
            </a:r>
            <a:endParaRPr lang="zh-CN" altLang="en-US" sz="2400" dirty="0"/>
          </a:p>
        </p:txBody>
      </p:sp>
      <p:sp>
        <p:nvSpPr>
          <p:cNvPr id="34" name="圆角矩形 33"/>
          <p:cNvSpPr/>
          <p:nvPr/>
        </p:nvSpPr>
        <p:spPr>
          <a:xfrm>
            <a:off x="5436096" y="3489852"/>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(1,3,*)</a:t>
            </a:r>
            <a:endParaRPr lang="zh-CN" altLang="en-US" sz="2100" dirty="0"/>
          </a:p>
        </p:txBody>
      </p:sp>
      <p:cxnSp>
        <p:nvCxnSpPr>
          <p:cNvPr id="35" name="直接箭头连接符 34"/>
          <p:cNvCxnSpPr/>
          <p:nvPr/>
        </p:nvCxnSpPr>
        <p:spPr>
          <a:xfrm>
            <a:off x="6084168" y="3867894"/>
            <a:ext cx="586587" cy="5534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856730" y="3813810"/>
            <a:ext cx="971550" cy="460375"/>
          </a:xfrm>
          <a:prstGeom prst="rect">
            <a:avLst/>
          </a:prstGeom>
          <a:noFill/>
        </p:spPr>
        <p:txBody>
          <a:bodyPr wrap="square" rtlCol="0">
            <a:spAutoFit/>
          </a:bodyPr>
          <a:lstStyle/>
          <a:p>
            <a:r>
              <a:rPr lang="en-US" altLang="zh-CN" sz="2400" dirty="0" err="1" smtClean="0"/>
              <a:t>i</a:t>
            </a:r>
            <a:r>
              <a:rPr lang="en-US" altLang="zh-CN" sz="2400" dirty="0" smtClean="0"/>
              <a:t>  = 2</a:t>
            </a:r>
            <a:endParaRPr lang="zh-CN" altLang="en-US" sz="2400" dirty="0"/>
          </a:p>
        </p:txBody>
      </p:sp>
      <p:sp>
        <p:nvSpPr>
          <p:cNvPr id="37" name="圆角矩形 36"/>
          <p:cNvSpPr/>
          <p:nvPr/>
        </p:nvSpPr>
        <p:spPr>
          <a:xfrm>
            <a:off x="6138174" y="4407954"/>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(1,3,2)</a:t>
            </a:r>
            <a:endParaRPr lang="zh-CN" altLang="en-US" sz="2100" dirty="0"/>
          </a:p>
        </p:txBody>
      </p:sp>
      <p:cxnSp>
        <p:nvCxnSpPr>
          <p:cNvPr id="38" name="直接箭头连接符 37"/>
          <p:cNvCxnSpPr/>
          <p:nvPr/>
        </p:nvCxnSpPr>
        <p:spPr>
          <a:xfrm rot="5400000" flipH="1" flipV="1">
            <a:off x="4572000" y="3921900"/>
            <a:ext cx="432048" cy="432048"/>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rot="5400000" flipH="1" flipV="1">
            <a:off x="4896036" y="3057804"/>
            <a:ext cx="432048" cy="432048"/>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rot="16200000" flipV="1">
            <a:off x="6516216" y="3921900"/>
            <a:ext cx="432048" cy="432048"/>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rot="10800000">
            <a:off x="5598114" y="2949792"/>
            <a:ext cx="540060" cy="48605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rot="5400000" flipH="1" flipV="1">
            <a:off x="5598114" y="2031690"/>
            <a:ext cx="432048" cy="432048"/>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grpSp>
        <p:nvGrpSpPr>
          <p:cNvPr id="49" name="组合 48"/>
          <p:cNvGrpSpPr/>
          <p:nvPr/>
        </p:nvGrpSpPr>
        <p:grpSpPr>
          <a:xfrm>
            <a:off x="6191885" y="1869440"/>
            <a:ext cx="1384300" cy="829945"/>
            <a:chOff x="3419872" y="2564904"/>
            <a:chExt cx="1449547" cy="1106593"/>
          </a:xfrm>
        </p:grpSpPr>
        <p:sp>
          <p:nvSpPr>
            <p:cNvPr id="15" name="TextBox 14"/>
            <p:cNvSpPr txBox="1"/>
            <p:nvPr/>
          </p:nvSpPr>
          <p:spPr>
            <a:xfrm>
              <a:off x="3861307" y="2564904"/>
              <a:ext cx="1008112" cy="1106593"/>
            </a:xfrm>
            <a:prstGeom prst="rect">
              <a:avLst/>
            </a:prstGeom>
            <a:noFill/>
          </p:spPr>
          <p:txBody>
            <a:bodyPr wrap="square" rtlCol="0">
              <a:spAutoFit/>
            </a:bodyPr>
            <a:lstStyle/>
            <a:p>
              <a:r>
                <a:rPr lang="en-US" altLang="zh-CN" sz="2400" dirty="0" err="1" smtClean="0"/>
                <a:t>i</a:t>
              </a:r>
              <a:r>
                <a:rPr lang="en-US" altLang="zh-CN" sz="2400" dirty="0" smtClean="0"/>
                <a:t>  = 2</a:t>
              </a:r>
              <a:endParaRPr lang="zh-CN" altLang="en-US" sz="2400" dirty="0"/>
            </a:p>
          </p:txBody>
        </p:sp>
        <p:cxnSp>
          <p:nvCxnSpPr>
            <p:cNvPr id="47" name="直接箭头连接符 46"/>
            <p:cNvCxnSpPr/>
            <p:nvPr/>
          </p:nvCxnSpPr>
          <p:spPr>
            <a:xfrm rot="16200000" flipH="1">
              <a:off x="3347070" y="2709714"/>
              <a:ext cx="711696" cy="56609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sp>
        <p:nvSpPr>
          <p:cNvPr id="50" name="圆角矩形 49"/>
          <p:cNvSpPr/>
          <p:nvPr/>
        </p:nvSpPr>
        <p:spPr>
          <a:xfrm>
            <a:off x="6354198" y="2517744"/>
            <a:ext cx="118813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(2,*,*)</a:t>
            </a:r>
            <a:endParaRPr lang="zh-CN" altLang="en-US" sz="2100" dirty="0"/>
          </a:p>
        </p:txBody>
      </p:sp>
      <p:sp>
        <p:nvSpPr>
          <p:cNvPr id="53" name="矩形 52"/>
          <p:cNvSpPr/>
          <p:nvPr/>
        </p:nvSpPr>
        <p:spPr>
          <a:xfrm>
            <a:off x="2087724" y="1437624"/>
            <a:ext cx="1566174" cy="378042"/>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100" b="1" dirty="0" smtClean="0"/>
              <a:t>第</a:t>
            </a:r>
            <a:r>
              <a:rPr lang="en-US" altLang="zh-CN" sz="2100" b="1" dirty="0" smtClean="0"/>
              <a:t>1</a:t>
            </a:r>
            <a:r>
              <a:rPr lang="zh-CN" altLang="en-US" sz="2100" b="1" dirty="0" smtClean="0"/>
              <a:t>个盒子</a:t>
            </a:r>
            <a:endParaRPr lang="zh-CN" altLang="en-US" sz="2100" b="1" dirty="0"/>
          </a:p>
        </p:txBody>
      </p:sp>
      <p:sp>
        <p:nvSpPr>
          <p:cNvPr id="54" name="矩形 53"/>
          <p:cNvSpPr/>
          <p:nvPr/>
        </p:nvSpPr>
        <p:spPr>
          <a:xfrm>
            <a:off x="2087724" y="2463738"/>
            <a:ext cx="1566174" cy="378042"/>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100" b="1" dirty="0" smtClean="0"/>
              <a:t>第</a:t>
            </a:r>
            <a:r>
              <a:rPr lang="en-US" altLang="zh-CN" sz="2100" b="1" dirty="0" smtClean="0"/>
              <a:t>2</a:t>
            </a:r>
            <a:r>
              <a:rPr lang="zh-CN" altLang="en-US" sz="2100" b="1" dirty="0" smtClean="0"/>
              <a:t>个盒子</a:t>
            </a:r>
            <a:endParaRPr lang="zh-CN" altLang="en-US" sz="2100" b="1" dirty="0"/>
          </a:p>
        </p:txBody>
      </p:sp>
      <p:sp>
        <p:nvSpPr>
          <p:cNvPr id="55" name="矩形 54"/>
          <p:cNvSpPr/>
          <p:nvPr/>
        </p:nvSpPr>
        <p:spPr>
          <a:xfrm>
            <a:off x="2087724" y="3435846"/>
            <a:ext cx="1566174" cy="378042"/>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100" b="1" dirty="0" smtClean="0"/>
              <a:t>第</a:t>
            </a:r>
            <a:r>
              <a:rPr lang="en-US" altLang="zh-CN" sz="2100" b="1" dirty="0" smtClean="0"/>
              <a:t>3</a:t>
            </a:r>
            <a:r>
              <a:rPr lang="zh-CN" altLang="en-US" sz="2100" b="1" dirty="0" smtClean="0"/>
              <a:t>个盒子</a:t>
            </a:r>
            <a:endParaRPr lang="zh-CN" altLang="en-US" sz="2100" b="1" dirty="0"/>
          </a:p>
        </p:txBody>
      </p:sp>
      <p:sp>
        <p:nvSpPr>
          <p:cNvPr id="56" name="矩形 55"/>
          <p:cNvSpPr/>
          <p:nvPr/>
        </p:nvSpPr>
        <p:spPr>
          <a:xfrm>
            <a:off x="2087724" y="4407954"/>
            <a:ext cx="1566174" cy="378042"/>
          </a:xfrm>
          <a:prstGeom prst="rect">
            <a:avLst/>
          </a:prstGeom>
          <a:ln>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100" b="1" dirty="0" smtClean="0">
                <a:solidFill>
                  <a:schemeClr val="tx1">
                    <a:lumMod val="50000"/>
                    <a:lumOff val="50000"/>
                  </a:schemeClr>
                </a:solidFill>
              </a:rPr>
              <a:t>第</a:t>
            </a:r>
            <a:r>
              <a:rPr lang="en-US" altLang="zh-CN" sz="2100" b="1" dirty="0" smtClean="0">
                <a:solidFill>
                  <a:schemeClr val="tx1">
                    <a:lumMod val="50000"/>
                    <a:lumOff val="50000"/>
                  </a:schemeClr>
                </a:solidFill>
              </a:rPr>
              <a:t>4</a:t>
            </a:r>
            <a:r>
              <a:rPr lang="zh-CN" altLang="en-US" sz="2100" b="1" dirty="0" smtClean="0">
                <a:solidFill>
                  <a:schemeClr val="tx1">
                    <a:lumMod val="50000"/>
                    <a:lumOff val="50000"/>
                  </a:schemeClr>
                </a:solidFill>
              </a:rPr>
              <a:t>个盒子</a:t>
            </a:r>
            <a:endParaRPr lang="zh-CN" altLang="en-US" sz="2100" b="1" dirty="0">
              <a:solidFill>
                <a:schemeClr val="tx1">
                  <a:lumMod val="50000"/>
                  <a:lumOff val="50000"/>
                </a:schemeClr>
              </a:solidFill>
            </a:endParaRPr>
          </a:p>
        </p:txBody>
      </p:sp>
      <p:grpSp>
        <p:nvGrpSpPr>
          <p:cNvPr id="58" name="组合 57"/>
          <p:cNvGrpSpPr/>
          <p:nvPr/>
        </p:nvGrpSpPr>
        <p:grpSpPr>
          <a:xfrm>
            <a:off x="4437535" y="1815666"/>
            <a:ext cx="1377794" cy="648072"/>
            <a:chOff x="4392713" y="2420888"/>
            <a:chExt cx="1837059" cy="864096"/>
          </a:xfrm>
        </p:grpSpPr>
        <p:cxnSp>
          <p:nvCxnSpPr>
            <p:cNvPr id="12" name="直接箭头连接符 11"/>
            <p:cNvCxnSpPr/>
            <p:nvPr/>
          </p:nvCxnSpPr>
          <p:spPr>
            <a:xfrm rot="10800000" flipV="1">
              <a:off x="5508104" y="2564904"/>
              <a:ext cx="721668" cy="72008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392713" y="2420888"/>
              <a:ext cx="1547707" cy="613833"/>
            </a:xfrm>
            <a:prstGeom prst="rect">
              <a:avLst/>
            </a:prstGeom>
            <a:noFill/>
          </p:spPr>
          <p:txBody>
            <a:bodyPr wrap="square" rtlCol="0">
              <a:spAutoFit/>
            </a:bodyPr>
            <a:lstStyle/>
            <a:p>
              <a:r>
                <a:rPr lang="en-US" altLang="zh-CN" sz="2400" dirty="0" err="1" smtClean="0"/>
                <a:t>i</a:t>
              </a:r>
              <a:r>
                <a:rPr lang="en-US" altLang="zh-CN" sz="2400" dirty="0" smtClean="0"/>
                <a:t>  = 1</a:t>
              </a:r>
              <a:endParaRPr lang="zh-CN" altLang="en-US" sz="2400" dirty="0"/>
            </a:p>
          </p:txBody>
        </p:sp>
      </p:gr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linds(horizontal)">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linds(horizontal)">
                                      <p:cBhvr>
                                        <p:cTn id="58" dur="500"/>
                                        <p:tgtEl>
                                          <p:spTgt spid="33"/>
                                        </p:tgtEl>
                                      </p:cBhvr>
                                    </p:animEffect>
                                  </p:childTnLst>
                                </p:cTn>
                              </p:par>
                              <p:par>
                                <p:cTn id="59" presetID="3" presetClass="entr" presetSubtype="1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blinds(horizontal)">
                                      <p:cBhvr>
                                        <p:cTn id="71" dur="500"/>
                                        <p:tgtEl>
                                          <p:spTgt spid="36"/>
                                        </p:tgtEl>
                                      </p:cBhvr>
                                    </p:animEffect>
                                  </p:childTnLst>
                                </p:cTn>
                              </p:par>
                              <p:par>
                                <p:cTn id="72" presetID="3" presetClass="entr" presetSubtype="10" fill="hold"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blinds(horizontal)">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linds(horizontal)">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blinds(horizontal)">
                                      <p:cBhvr>
                                        <p:cTn id="84" dur="5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blinds(horizontal)">
                                      <p:cBhvr>
                                        <p:cTn id="89" dur="500"/>
                                        <p:tgtEl>
                                          <p:spTgt spid="4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blinds(horizontal)">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blinds(horizontal)">
                                      <p:cBhvr>
                                        <p:cTn id="99" dur="500"/>
                                        <p:tgtEl>
                                          <p:spTgt spid="49"/>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blinds(horizontal)">
                                      <p:cBhvr>
                                        <p:cTn id="10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bldLvl="0" animBg="1"/>
      <p:bldP spid="17" grpId="0"/>
      <p:bldP spid="21" grpId="0" bldLvl="0" animBg="1"/>
      <p:bldP spid="25" grpId="0"/>
      <p:bldP spid="26" grpId="0" bldLvl="0" animBg="1"/>
      <p:bldP spid="33" grpId="0"/>
      <p:bldP spid="34" grpId="0" bldLvl="0" animBg="1"/>
      <p:bldP spid="36" grpId="0"/>
      <p:bldP spid="37" grpId="0" bldLvl="0" animBg="1"/>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1"/>
            <a:ext cx="4583430" cy="598805"/>
          </a:xfrm>
          <a:prstGeom prst="rect">
            <a:avLst/>
          </a:prstGeom>
        </p:spPr>
        <p:txBody>
          <a:bodyPr wrap="none">
            <a:spAutoFit/>
          </a:bodyPr>
          <a:lstStyle/>
          <a:p>
            <a:r>
              <a:rPr lang="zh-CN" altLang="en-US" sz="3300" dirty="0">
                <a:solidFill>
                  <a:srgbClr val="7CBF30"/>
                </a:solidFill>
                <a:latin typeface="造字工房悦黑（非商用）常规体" pitchFamily="2" charset="-122"/>
                <a:ea typeface="造字工房悦黑（非商用）常规体" pitchFamily="2" charset="-122"/>
              </a:rPr>
              <a:t>第二部分</a:t>
            </a:r>
            <a:r>
              <a:rPr lang="en-US" altLang="zh-CN" sz="3300" dirty="0">
                <a:solidFill>
                  <a:srgbClr val="7CBF30"/>
                </a:solidFill>
                <a:latin typeface="造字工房悦黑（非商用）常规体" pitchFamily="2" charset="-122"/>
                <a:ea typeface="造字工房悦黑（非商用）常规体" pitchFamily="2" charset="-122"/>
              </a:rPr>
              <a:t> </a:t>
            </a:r>
            <a:r>
              <a:rPr lang="zh-CN" altLang="en-US" sz="3300" dirty="0">
                <a:solidFill>
                  <a:srgbClr val="7CBF30"/>
                </a:solidFill>
                <a:latin typeface="造字工房悦黑（非商用）常规体" pitchFamily="2" charset="-122"/>
                <a:ea typeface="造字工房悦黑（非商用）常规体" pitchFamily="2" charset="-122"/>
              </a:rPr>
              <a:t>宽度优先搜索</a:t>
            </a:r>
            <a:endParaRPr lang="zh-CN" altLang="en-US" sz="3300" dirty="0">
              <a:solidFill>
                <a:srgbClr val="7CBF30"/>
              </a:solidFill>
              <a:latin typeface="造字工房悦黑（非商用）常规体" pitchFamily="2" charset="-122"/>
              <a:ea typeface="造字工房悦黑（非商用）常规体" pitchFamily="2" charset="-122"/>
            </a:endParaRPr>
          </a:p>
        </p:txBody>
      </p:sp>
      <p:sp>
        <p:nvSpPr>
          <p:cNvPr id="47" name="矩形 46"/>
          <p:cNvSpPr/>
          <p:nvPr/>
        </p:nvSpPr>
        <p:spPr>
          <a:xfrm>
            <a:off x="3996055" y="2643505"/>
            <a:ext cx="4459605" cy="1129665"/>
          </a:xfrm>
          <a:prstGeom prst="rect">
            <a:avLst/>
          </a:prstGeom>
        </p:spPr>
        <p:txBody>
          <a:bodyPr wrap="square">
            <a:spAutoFit/>
          </a:bodyPr>
          <a:lstStyle/>
          <a:p>
            <a:pPr marL="285750" indent="-285750">
              <a:buFont typeface="Wingdings" panose="05000000000000000000" pitchFamily="2" charset="2"/>
              <a:buChar char="ü"/>
            </a:pPr>
            <a:r>
              <a:rPr lang="zh-CN" altLang="en-US" sz="1350" dirty="0">
                <a:solidFill>
                  <a:schemeClr val="bg1">
                    <a:lumMod val="50000"/>
                  </a:schemeClr>
                </a:solidFill>
                <a:latin typeface="+mn-ea"/>
              </a:rPr>
              <a:t>搜索算法是从问题的初始状态出发，根据其中的约束条件，按照一定的策略，有序推进，不断深入，对于达到的所有目标状态（解空间），一一验证，找到符合条件的解（可行解），或者找出所有可行解中的最优解。</a:t>
            </a:r>
            <a:endParaRPr lang="zh-CN" altLang="en-US" sz="1350" dirty="0">
              <a:solidFill>
                <a:schemeClr val="bg1">
                  <a:lumMod val="50000"/>
                </a:schemeClr>
              </a:solidFill>
              <a:latin typeface="+mn-ea"/>
            </a:endParaRPr>
          </a:p>
        </p:txBody>
      </p:sp>
      <p:grpSp>
        <p:nvGrpSpPr>
          <p:cNvPr id="3" name="组合 2"/>
          <p:cNvGrpSpPr/>
          <p:nvPr/>
        </p:nvGrpSpPr>
        <p:grpSpPr>
          <a:xfrm rot="0">
            <a:off x="1181956" y="1390650"/>
            <a:ext cx="1890174" cy="1890061"/>
            <a:chOff x="9660725" y="398214"/>
            <a:chExt cx="2785107" cy="2785102"/>
          </a:xfrm>
        </p:grpSpPr>
        <p:sp>
          <p:nvSpPr>
            <p:cNvPr id="4" name="Freeform 5"/>
            <p:cNvSpPr/>
            <p:nvPr/>
          </p:nvSpPr>
          <p:spPr bwMode="auto">
            <a:xfrm rot="10800000">
              <a:off x="9660725" y="398214"/>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
              <a:endParaRPr lang="zh-CN" altLang="en-US" sz="1400">
                <a:solidFill>
                  <a:prstClr val="black"/>
                </a:solidFill>
              </a:endParaRPr>
            </a:p>
          </p:txBody>
        </p:sp>
        <p:sp>
          <p:nvSpPr>
            <p:cNvPr id="5" name="Freeform 5"/>
            <p:cNvSpPr/>
            <p:nvPr/>
          </p:nvSpPr>
          <p:spPr bwMode="auto">
            <a:xfrm rot="10800000">
              <a:off x="9953263" y="691161"/>
              <a:ext cx="2198769" cy="2198765"/>
            </a:xfrm>
            <a:prstGeom prst="ellipse">
              <a:avLst/>
            </a:prstGeom>
            <a:solidFill>
              <a:srgbClr val="009E47"/>
            </a:soli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
              <a:endParaRPr lang="zh-CN" altLang="en-US" sz="1400" dirty="0">
                <a:solidFill>
                  <a:prstClr val="black"/>
                </a:solidFill>
              </a:endParaRPr>
            </a:p>
          </p:txBody>
        </p:sp>
      </p:grpSp>
      <p:sp>
        <p:nvSpPr>
          <p:cNvPr id="6" name="Freeform 7"/>
          <p:cNvSpPr>
            <a:spLocks noChangeAspect="1" noEditPoints="1"/>
          </p:cNvSpPr>
          <p:nvPr/>
        </p:nvSpPr>
        <p:spPr bwMode="auto">
          <a:xfrm>
            <a:off x="1715770" y="1995805"/>
            <a:ext cx="822325" cy="67373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1+#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20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700"/>
                            </p:stCondLst>
                            <p:childTnLst>
                              <p:par>
                                <p:cTn id="14" presetID="2" presetClass="entr" presetSubtype="4" decel="10000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512" y="700017"/>
            <a:ext cx="6318702" cy="3888432"/>
          </a:xfrm>
          <a:prstGeom prst="rect">
            <a:avLst/>
          </a:prstGeom>
        </p:spPr>
        <p:txBody>
          <a:bodyPr/>
          <a:lstStyle/>
          <a:p>
            <a:pPr>
              <a:lnSpc>
                <a:spcPct val="150000"/>
              </a:lnSpc>
            </a:pPr>
            <a:r>
              <a:rPr lang="zh-CN" altLang="en-US" b="1" dirty="0" smtClean="0"/>
              <a:t>【问题分析</a:t>
            </a:r>
            <a:r>
              <a:rPr lang="en-US" altLang="zh-CN" b="1" dirty="0" smtClean="0"/>
              <a:t>-N</a:t>
            </a:r>
            <a:r>
              <a:rPr lang="zh-CN" altLang="en-US" b="1" dirty="0" smtClean="0"/>
              <a:t>全排列】</a:t>
            </a:r>
            <a:endParaRPr lang="en-US" b="1" dirty="0" smtClean="0"/>
          </a:p>
          <a:p>
            <a:pPr>
              <a:lnSpc>
                <a:spcPct val="150000"/>
              </a:lnSpc>
              <a:buFont typeface="Arial" panose="020B0604020202020204" pitchFamily="34" charset="0"/>
              <a:buChar char="•"/>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9" name="图片 8"/>
          <p:cNvPicPr/>
          <p:nvPr/>
        </p:nvPicPr>
        <p:blipFill>
          <a:blip r:embed="rId1"/>
          <a:srcRect/>
          <a:stretch>
            <a:fillRect/>
          </a:stretch>
        </p:blipFill>
        <p:spPr bwMode="auto">
          <a:xfrm>
            <a:off x="1223628" y="1707654"/>
            <a:ext cx="6723366" cy="2555856"/>
          </a:xfrm>
          <a:prstGeom prst="rect">
            <a:avLst/>
          </a:prstGeom>
          <a:noFill/>
          <a:ln w="9525">
            <a:noFill/>
            <a:miter lim="800000"/>
            <a:headEnd/>
            <a:tailEnd/>
          </a:ln>
        </p:spPr>
      </p:pic>
      <p:sp>
        <p:nvSpPr>
          <p:cNvPr id="6" name="TextBox 5"/>
          <p:cNvSpPr txBox="1"/>
          <p:nvPr/>
        </p:nvSpPr>
        <p:spPr>
          <a:xfrm>
            <a:off x="3275856" y="4299942"/>
            <a:ext cx="3286125" cy="506730"/>
          </a:xfrm>
          <a:prstGeom prst="rect">
            <a:avLst/>
          </a:prstGeom>
          <a:noFill/>
        </p:spPr>
        <p:txBody>
          <a:bodyPr wrap="none" rtlCol="0">
            <a:spAutoFit/>
          </a:bodyPr>
          <a:lstStyle/>
          <a:p>
            <a:r>
              <a:rPr lang="zh-CN" altLang="en-US" sz="2700" b="1" dirty="0" smtClean="0">
                <a:latin typeface="黑体" panose="02010609060101010101" charset="-122"/>
                <a:ea typeface="黑体" panose="02010609060101010101" charset="-122"/>
              </a:rPr>
              <a:t>全排列的完整解答树</a:t>
            </a:r>
            <a:endParaRPr lang="zh-CN" altLang="en-US" sz="2700" b="1" dirty="0">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68071" y="627720"/>
            <a:ext cx="6372708" cy="1350150"/>
          </a:xfrm>
          <a:prstGeom prst="rect">
            <a:avLst/>
          </a:prstGeom>
        </p:spPr>
        <p:txBody>
          <a:bodyPr/>
          <a:lstStyle/>
          <a:p>
            <a:pPr>
              <a:lnSpc>
                <a:spcPct val="160000"/>
              </a:lnSpc>
            </a:pPr>
            <a:r>
              <a:rPr lang="zh-CN" altLang="en-US" b="1" dirty="0" smtClean="0"/>
              <a:t>【关键问题</a:t>
            </a:r>
            <a:r>
              <a:rPr lang="en-US" altLang="zh-CN" b="1" dirty="0" smtClean="0"/>
              <a:t>-N</a:t>
            </a:r>
            <a:r>
              <a:rPr lang="zh-CN" altLang="en-US" b="1" dirty="0" smtClean="0"/>
              <a:t>全排列】</a:t>
            </a:r>
            <a:endParaRPr lang="en-US" b="1" dirty="0" smtClean="0"/>
          </a:p>
          <a:p>
            <a:pPr>
              <a:lnSpc>
                <a:spcPct val="160000"/>
              </a:lnSpc>
              <a:buFont typeface="Arial" panose="020B0604020202020204" pitchFamily="34" charset="0"/>
              <a:buChar char="•"/>
            </a:pPr>
            <a:r>
              <a:rPr lang="zh-CN" altLang="en-US" b="1" dirty="0" smtClean="0"/>
              <a:t>如何在尝试放入之前，先判断第</a:t>
            </a:r>
            <a:r>
              <a:rPr lang="en-US" altLang="zh-CN" b="1" dirty="0" err="1" smtClean="0"/>
              <a:t>i</a:t>
            </a:r>
            <a:r>
              <a:rPr lang="zh-CN" altLang="en-US" b="1" dirty="0" smtClean="0"/>
              <a:t>张牌是否可用 ？</a:t>
            </a:r>
            <a:endParaRPr lang="en-US" altLang="zh-CN" b="1" dirty="0" smtClean="0"/>
          </a:p>
          <a:p>
            <a:pPr>
              <a:lnSpc>
                <a:spcPct val="160000"/>
              </a:lnSpc>
            </a:pPr>
            <a:endParaRPr lang="zh-CN" altLang="en-US" dirty="0" smtClean="0"/>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pPr>
            <a:endParaRPr lang="zh-CN" altLang="en-US" b="1" dirty="0" smtClean="0">
              <a:solidFill>
                <a:srgbClr val="000000"/>
              </a:solidFill>
            </a:endParaRPr>
          </a:p>
          <a:p>
            <a:pPr>
              <a:lnSpc>
                <a:spcPct val="160000"/>
              </a:lnSpc>
            </a:pPr>
            <a:endParaRPr lang="en-US" altLang="zh-CN" b="1" dirty="0" smtClean="0">
              <a:solidFill>
                <a:srgbClr val="000000"/>
              </a:solidFill>
            </a:endParaRPr>
          </a:p>
          <a:p>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9" name="矩形 8"/>
          <p:cNvSpPr/>
          <p:nvPr/>
        </p:nvSpPr>
        <p:spPr>
          <a:xfrm>
            <a:off x="540385" y="1708785"/>
            <a:ext cx="7630795" cy="977265"/>
          </a:xfrm>
          <a:prstGeom prst="rect">
            <a:avLst/>
          </a:prstGeom>
        </p:spPr>
        <p:txBody>
          <a:bodyPr wrap="square">
            <a:spAutoFit/>
          </a:bodyPr>
          <a:lstStyle/>
          <a:p>
            <a:pPr lvl="0">
              <a:lnSpc>
                <a:spcPct val="160000"/>
              </a:lnSpc>
              <a:buFont typeface="Arial" panose="020B0604020202020204" pitchFamily="34" charset="0"/>
              <a:buChar char="•"/>
            </a:pPr>
            <a:r>
              <a:rPr lang="en-US" altLang="zh-CN" b="1" dirty="0" smtClean="0">
                <a:solidFill>
                  <a:prstClr val="black"/>
                </a:solidFill>
              </a:rPr>
              <a:t> </a:t>
            </a:r>
            <a:r>
              <a:rPr lang="zh-CN" altLang="en-US" b="1" dirty="0" smtClean="0">
                <a:solidFill>
                  <a:prstClr val="black"/>
                </a:solidFill>
              </a:rPr>
              <a:t>方法</a:t>
            </a:r>
            <a:r>
              <a:rPr lang="en-US" altLang="zh-CN" b="1" dirty="0" smtClean="0">
                <a:solidFill>
                  <a:prstClr val="black"/>
                </a:solidFill>
              </a:rPr>
              <a:t>1</a:t>
            </a:r>
            <a:r>
              <a:rPr lang="zh-CN" altLang="en-US" b="1" dirty="0" smtClean="0">
                <a:solidFill>
                  <a:prstClr val="black"/>
                </a:solidFill>
              </a:rPr>
              <a:t>：标识变量（局部变量），判断当前准备放置的第</a:t>
            </a:r>
            <a:r>
              <a:rPr lang="en-US" altLang="zh-CN" b="1" dirty="0" err="1" smtClean="0">
                <a:solidFill>
                  <a:prstClr val="black"/>
                </a:solidFill>
              </a:rPr>
              <a:t>i</a:t>
            </a:r>
            <a:r>
              <a:rPr lang="zh-CN" altLang="en-US" b="1" dirty="0" smtClean="0">
                <a:solidFill>
                  <a:prstClr val="black"/>
                </a:solidFill>
              </a:rPr>
              <a:t>张牌是否与前面已经放好的牌重复。</a:t>
            </a:r>
            <a:endParaRPr lang="en-US" altLang="zh-CN" b="1" dirty="0" smtClean="0">
              <a:solidFill>
                <a:prstClr val="black"/>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2" name="Picture 2"/>
          <p:cNvPicPr>
            <a:picLocks noChangeAspect="1" noChangeArrowheads="1"/>
          </p:cNvPicPr>
          <p:nvPr/>
        </p:nvPicPr>
        <p:blipFill>
          <a:blip r:embed="rId1"/>
          <a:srcRect/>
          <a:stretch>
            <a:fillRect/>
          </a:stretch>
        </p:blipFill>
        <p:spPr bwMode="auto">
          <a:xfrm>
            <a:off x="1143000" y="736600"/>
            <a:ext cx="7257415" cy="1930400"/>
          </a:xfrm>
          <a:prstGeom prst="rect">
            <a:avLst/>
          </a:prstGeom>
          <a:noFill/>
          <a:ln w="9525">
            <a:noFill/>
            <a:miter lim="800000"/>
            <a:headEnd/>
            <a:tailEnd/>
          </a:ln>
        </p:spPr>
      </p:pic>
      <p:sp>
        <p:nvSpPr>
          <p:cNvPr id="16" name="TextBox 15"/>
          <p:cNvSpPr txBox="1"/>
          <p:nvPr/>
        </p:nvSpPr>
        <p:spPr>
          <a:xfrm rot="2137873">
            <a:off x="6354198" y="1060341"/>
            <a:ext cx="486054" cy="7835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4500" dirty="0" err="1" smtClean="0"/>
              <a:t>i</a:t>
            </a:r>
            <a:endParaRPr lang="zh-CN" altLang="en-US" sz="4500" dirty="0"/>
          </a:p>
        </p:txBody>
      </p:sp>
      <p:sp>
        <p:nvSpPr>
          <p:cNvPr id="17" name="TextBox 16"/>
          <p:cNvSpPr txBox="1"/>
          <p:nvPr/>
        </p:nvSpPr>
        <p:spPr>
          <a:xfrm>
            <a:off x="6191885" y="1809750"/>
            <a:ext cx="831850" cy="4603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smtClean="0"/>
              <a:t>dep</a:t>
            </a:r>
            <a:endParaRPr lang="zh-CN" altLang="en-US" sz="2400" dirty="0"/>
          </a:p>
        </p:txBody>
      </p:sp>
      <p:sp>
        <p:nvSpPr>
          <p:cNvPr id="18" name="TextBox 17"/>
          <p:cNvSpPr txBox="1"/>
          <p:nvPr/>
        </p:nvSpPr>
        <p:spPr>
          <a:xfrm>
            <a:off x="3761740" y="1809750"/>
            <a:ext cx="1084580" cy="4603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t>dep-1</a:t>
            </a:r>
            <a:endParaRPr lang="zh-CN" altLang="en-US" sz="2400" dirty="0"/>
          </a:p>
        </p:txBody>
      </p:sp>
      <p:sp>
        <p:nvSpPr>
          <p:cNvPr id="19" name="TextBox 18"/>
          <p:cNvSpPr txBox="1"/>
          <p:nvPr/>
        </p:nvSpPr>
        <p:spPr>
          <a:xfrm>
            <a:off x="6462210" y="2734527"/>
            <a:ext cx="486054" cy="7835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4500" dirty="0" err="1" smtClean="0"/>
              <a:t>i</a:t>
            </a:r>
            <a:endParaRPr lang="zh-CN" altLang="en-US" sz="4500" dirty="0"/>
          </a:p>
        </p:txBody>
      </p:sp>
      <p:sp>
        <p:nvSpPr>
          <p:cNvPr id="20" name="TextBox 19"/>
          <p:cNvSpPr txBox="1"/>
          <p:nvPr/>
        </p:nvSpPr>
        <p:spPr>
          <a:xfrm>
            <a:off x="1277634" y="2842539"/>
            <a:ext cx="918102" cy="5530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000" dirty="0" smtClean="0"/>
              <a:t>a[1]</a:t>
            </a:r>
            <a:endParaRPr lang="zh-CN" altLang="en-US" sz="3000" dirty="0"/>
          </a:p>
        </p:txBody>
      </p:sp>
      <p:sp>
        <p:nvSpPr>
          <p:cNvPr id="21" name="TextBox 20"/>
          <p:cNvSpPr txBox="1"/>
          <p:nvPr/>
        </p:nvSpPr>
        <p:spPr>
          <a:xfrm>
            <a:off x="2303748" y="2842539"/>
            <a:ext cx="918102" cy="5530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000" dirty="0" smtClean="0"/>
              <a:t>a[2]</a:t>
            </a:r>
            <a:endParaRPr lang="zh-CN" altLang="en-US" sz="3000" dirty="0"/>
          </a:p>
        </p:txBody>
      </p:sp>
      <p:sp>
        <p:nvSpPr>
          <p:cNvPr id="22" name="TextBox 21"/>
          <p:cNvSpPr txBox="1"/>
          <p:nvPr/>
        </p:nvSpPr>
        <p:spPr>
          <a:xfrm>
            <a:off x="4248150" y="2842260"/>
            <a:ext cx="1813560" cy="5530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000" dirty="0" smtClean="0"/>
              <a:t>a[dep-1]</a:t>
            </a:r>
            <a:endParaRPr lang="zh-CN" altLang="en-US" sz="3000" dirty="0"/>
          </a:p>
        </p:txBody>
      </p:sp>
      <p:sp>
        <p:nvSpPr>
          <p:cNvPr id="23" name="TextBox 22"/>
          <p:cNvSpPr txBox="1"/>
          <p:nvPr/>
        </p:nvSpPr>
        <p:spPr>
          <a:xfrm>
            <a:off x="3275856" y="2842539"/>
            <a:ext cx="918102" cy="5530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3000" dirty="0" smtClean="0"/>
              <a:t>……</a:t>
            </a:r>
            <a:endParaRPr lang="zh-CN" altLang="en-US" sz="3000" dirty="0"/>
          </a:p>
        </p:txBody>
      </p:sp>
      <p:sp>
        <p:nvSpPr>
          <p:cNvPr id="24" name="TextBox 23"/>
          <p:cNvSpPr txBox="1"/>
          <p:nvPr/>
        </p:nvSpPr>
        <p:spPr>
          <a:xfrm>
            <a:off x="544830" y="3683635"/>
            <a:ext cx="8270240" cy="1106805"/>
          </a:xfrm>
          <a:prstGeom prst="rect">
            <a:avLst/>
          </a:prstGeom>
          <a:noFill/>
        </p:spPr>
        <p:txBody>
          <a:bodyPr wrap="square" rtlCol="0">
            <a:spAutoFit/>
          </a:bodyPr>
          <a:lstStyle/>
          <a:p>
            <a:r>
              <a:rPr lang="zh-CN" altLang="en-US" sz="3300" dirty="0" smtClean="0">
                <a:latin typeface="黑体" panose="02010609060101010101" charset="-122"/>
                <a:ea typeface="黑体" panose="02010609060101010101" charset="-122"/>
              </a:rPr>
              <a:t>每一次假设不重复，然后依次比较，判断假设是否成立！</a:t>
            </a:r>
            <a:endParaRPr lang="zh-CN" altLang="en-US" sz="3300" dirty="0">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1043305" y="699135"/>
            <a:ext cx="7178040" cy="4139565"/>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ts val="1800"/>
              </a:lnSpc>
            </a:pPr>
            <a:r>
              <a:rPr lang="zh-CN" altLang="en-US" sz="2100" b="1" dirty="0" smtClean="0"/>
              <a:t>【方法</a:t>
            </a:r>
            <a:r>
              <a:rPr lang="en-US" altLang="zh-CN" sz="2100" b="1" dirty="0" smtClean="0"/>
              <a:t>1  </a:t>
            </a:r>
            <a:r>
              <a:rPr lang="zh-CN" altLang="en-US" sz="2100" b="1" dirty="0" smtClean="0"/>
              <a:t>局部变量】</a:t>
            </a:r>
            <a:endParaRPr lang="zh-CN" altLang="en-US" sz="2100" b="1" dirty="0" smtClean="0"/>
          </a:p>
          <a:p>
            <a:pPr indent="0" fontAlgn="auto">
              <a:lnSpc>
                <a:spcPts val="1800"/>
              </a:lnSpc>
            </a:pPr>
            <a:endParaRPr lang="zh-CN" altLang="en-US" sz="2100" b="1" dirty="0" smtClean="0"/>
          </a:p>
          <a:p>
            <a:pPr indent="0" fontAlgn="auto">
              <a:lnSpc>
                <a:spcPts val="1800"/>
              </a:lnSpc>
            </a:pPr>
            <a:r>
              <a:rPr lang="en-US" b="1" dirty="0" smtClean="0"/>
              <a:t>void </a:t>
            </a:r>
            <a:r>
              <a:rPr lang="en-US" b="1" dirty="0" err="1" smtClean="0"/>
              <a:t>dfs</a:t>
            </a:r>
            <a:r>
              <a:rPr lang="en-US" b="1" dirty="0" smtClean="0"/>
              <a:t>(</a:t>
            </a:r>
            <a:r>
              <a:rPr lang="en-US" b="1" dirty="0" err="1" smtClean="0"/>
              <a:t>int</a:t>
            </a:r>
            <a:r>
              <a:rPr lang="en-US" b="1" dirty="0" smtClean="0"/>
              <a:t> </a:t>
            </a:r>
            <a:r>
              <a:rPr lang="en-US" b="1" dirty="0" err="1" smtClean="0"/>
              <a:t>dep</a:t>
            </a:r>
            <a:r>
              <a:rPr lang="en-US" b="1" dirty="0" smtClean="0"/>
              <a:t>) //</a:t>
            </a:r>
            <a:r>
              <a:rPr lang="zh-CN" altLang="en-US" b="1" dirty="0" smtClean="0"/>
              <a:t>开始放第</a:t>
            </a:r>
            <a:r>
              <a:rPr lang="en-US" b="1" dirty="0" err="1" smtClean="0"/>
              <a:t>dep</a:t>
            </a:r>
            <a:r>
              <a:rPr lang="zh-CN" altLang="en-US" b="1" dirty="0" smtClean="0"/>
              <a:t>个盒子中放入纸牌 </a:t>
            </a:r>
            <a:endParaRPr lang="zh-CN" altLang="en-US" b="1" dirty="0" smtClean="0"/>
          </a:p>
          <a:p>
            <a:pPr indent="0" fontAlgn="auto">
              <a:lnSpc>
                <a:spcPts val="1800"/>
              </a:lnSpc>
            </a:pPr>
            <a:r>
              <a:rPr lang="en-US" altLang="zh-CN" b="1" dirty="0" smtClean="0"/>
              <a:t>{</a:t>
            </a:r>
            <a:endParaRPr lang="en-US" altLang="zh-CN" b="1" dirty="0" smtClean="0"/>
          </a:p>
          <a:p>
            <a:pPr indent="0" fontAlgn="auto">
              <a:lnSpc>
                <a:spcPts val="1800"/>
              </a:lnSpc>
            </a:pPr>
            <a:r>
              <a:rPr lang="en-US" altLang="zh-CN" b="1" dirty="0" smtClean="0"/>
              <a:t>	</a:t>
            </a:r>
            <a:r>
              <a:rPr lang="en-US" b="1" dirty="0" smtClean="0"/>
              <a:t>if(</a:t>
            </a:r>
            <a:r>
              <a:rPr lang="en-US" b="1" dirty="0" err="1" smtClean="0"/>
              <a:t>dep</a:t>
            </a:r>
            <a:r>
              <a:rPr lang="en-US" b="1" dirty="0" smtClean="0"/>
              <a:t> == n + 1)  //</a:t>
            </a:r>
            <a:r>
              <a:rPr lang="zh-CN" altLang="en-US" b="1" dirty="0" smtClean="0"/>
              <a:t>前</a:t>
            </a:r>
            <a:r>
              <a:rPr lang="en-US" b="1" dirty="0" smtClean="0"/>
              <a:t>n</a:t>
            </a:r>
            <a:r>
              <a:rPr lang="zh-CN" altLang="en-US" b="1" dirty="0" smtClean="0"/>
              <a:t>个盒子都已放入纸牌 </a:t>
            </a:r>
            <a:endParaRPr lang="zh-CN" altLang="en-US" b="1" dirty="0" smtClean="0"/>
          </a:p>
          <a:p>
            <a:pPr indent="0" fontAlgn="auto">
              <a:lnSpc>
                <a:spcPts val="1800"/>
              </a:lnSpc>
            </a:pPr>
            <a:r>
              <a:rPr lang="zh-CN" altLang="en-US" b="1" dirty="0" smtClean="0"/>
              <a:t>	</a:t>
            </a:r>
            <a:r>
              <a:rPr lang="en-US" altLang="zh-CN" b="1" dirty="0" smtClean="0"/>
              <a:t>	……</a:t>
            </a:r>
            <a:endParaRPr lang="en-US" altLang="zh-CN" b="1" dirty="0" smtClean="0"/>
          </a:p>
          <a:p>
            <a:pPr indent="0" fontAlgn="auto">
              <a:lnSpc>
                <a:spcPts val="1800"/>
              </a:lnSpc>
            </a:pPr>
            <a:r>
              <a:rPr lang="en-US" b="1" dirty="0" smtClean="0"/>
              <a:t>             else for(</a:t>
            </a:r>
            <a:r>
              <a:rPr lang="en-US" b="1" dirty="0" err="1" smtClean="0"/>
              <a:t>int</a:t>
            </a:r>
            <a:r>
              <a:rPr lang="en-US" b="1" dirty="0" smtClean="0"/>
              <a:t> </a:t>
            </a:r>
            <a:r>
              <a:rPr lang="en-US" b="1" dirty="0" err="1" smtClean="0"/>
              <a:t>i</a:t>
            </a:r>
            <a:r>
              <a:rPr lang="en-US" b="1" dirty="0" smtClean="0"/>
              <a:t> = 1; </a:t>
            </a:r>
            <a:r>
              <a:rPr lang="en-US" b="1" dirty="0" err="1" smtClean="0"/>
              <a:t>i</a:t>
            </a:r>
            <a:r>
              <a:rPr lang="en-US" b="1" dirty="0" smtClean="0"/>
              <a:t> &lt;= n; </a:t>
            </a:r>
            <a:r>
              <a:rPr lang="en-US" b="1" dirty="0" err="1" smtClean="0"/>
              <a:t>i</a:t>
            </a:r>
            <a:r>
              <a:rPr lang="en-US" b="1" dirty="0" smtClean="0"/>
              <a:t>++) //</a:t>
            </a:r>
            <a:r>
              <a:rPr lang="zh-CN" altLang="en-US" b="1" dirty="0" smtClean="0"/>
              <a:t>枚举</a:t>
            </a:r>
            <a:r>
              <a:rPr lang="en-US" altLang="zh-CN" b="1" dirty="0" smtClean="0"/>
              <a:t>1~</a:t>
            </a:r>
            <a:r>
              <a:rPr lang="en-US" b="1" dirty="0" smtClean="0"/>
              <a:t>n</a:t>
            </a:r>
            <a:r>
              <a:rPr lang="zh-CN" altLang="en-US" b="1" dirty="0" smtClean="0"/>
              <a:t>张纸牌 </a:t>
            </a:r>
            <a:endParaRPr lang="zh-CN" altLang="en-US" b="1" dirty="0" smtClean="0"/>
          </a:p>
          <a:p>
            <a:pPr indent="0" fontAlgn="auto">
              <a:lnSpc>
                <a:spcPts val="1800"/>
              </a:lnSpc>
            </a:pPr>
            <a:r>
              <a:rPr lang="zh-CN" altLang="en-US" b="1" dirty="0" smtClean="0"/>
              <a:t>	</a:t>
            </a:r>
            <a:r>
              <a:rPr lang="en-US" altLang="zh-CN" b="1" dirty="0" smtClean="0"/>
              <a:t>{</a:t>
            </a:r>
            <a:endParaRPr lang="en-US" altLang="zh-CN" b="1" dirty="0" smtClean="0"/>
          </a:p>
          <a:p>
            <a:pPr indent="0" fontAlgn="auto">
              <a:lnSpc>
                <a:spcPts val="1800"/>
              </a:lnSpc>
            </a:pPr>
            <a:r>
              <a:rPr lang="en-US" altLang="zh-CN" b="1" dirty="0" smtClean="0"/>
              <a:t>		</a:t>
            </a:r>
            <a:r>
              <a:rPr lang="en-US" b="1" dirty="0" err="1" smtClean="0"/>
              <a:t>bool</a:t>
            </a:r>
            <a:r>
              <a:rPr lang="en-US" b="1" dirty="0" smtClean="0"/>
              <a:t> ok = true;</a:t>
            </a:r>
            <a:endParaRPr lang="en-US" b="1" dirty="0" smtClean="0"/>
          </a:p>
          <a:p>
            <a:pPr indent="0" fontAlgn="auto">
              <a:lnSpc>
                <a:spcPts val="1800"/>
              </a:lnSpc>
            </a:pPr>
            <a:r>
              <a:rPr lang="en-US" b="1" dirty="0" smtClean="0"/>
              <a:t>		for(</a:t>
            </a:r>
            <a:r>
              <a:rPr lang="en-US" b="1" dirty="0" err="1" smtClean="0"/>
              <a:t>int</a:t>
            </a:r>
            <a:r>
              <a:rPr lang="en-US" b="1" dirty="0" smtClean="0"/>
              <a:t> j = 1; j &lt; </a:t>
            </a:r>
            <a:r>
              <a:rPr lang="en-US" b="1" dirty="0" err="1" smtClean="0"/>
              <a:t>dep</a:t>
            </a:r>
            <a:r>
              <a:rPr lang="en-US" b="1" dirty="0" smtClean="0"/>
              <a:t>; j++)</a:t>
            </a:r>
            <a:endParaRPr lang="en-US" b="1" dirty="0" smtClean="0"/>
          </a:p>
          <a:p>
            <a:pPr indent="0" fontAlgn="auto">
              <a:lnSpc>
                <a:spcPts val="1800"/>
              </a:lnSpc>
            </a:pPr>
            <a:r>
              <a:rPr lang="en-US" b="1" dirty="0" smtClean="0"/>
              <a:t>			if(a[j] == </a:t>
            </a:r>
            <a:r>
              <a:rPr lang="en-US" b="1" dirty="0" err="1" smtClean="0"/>
              <a:t>i</a:t>
            </a:r>
            <a:r>
              <a:rPr lang="en-US" b="1" dirty="0" smtClean="0"/>
              <a:t>) ok = false;</a:t>
            </a:r>
            <a:endParaRPr lang="en-US" b="1" dirty="0" smtClean="0"/>
          </a:p>
          <a:p>
            <a:pPr indent="0" fontAlgn="auto">
              <a:lnSpc>
                <a:spcPts val="1800"/>
              </a:lnSpc>
            </a:pPr>
            <a:r>
              <a:rPr lang="en-US" b="1" dirty="0" smtClean="0"/>
              <a:t>		if(ok)</a:t>
            </a:r>
            <a:endParaRPr lang="en-US" b="1" dirty="0" smtClean="0"/>
          </a:p>
          <a:p>
            <a:pPr indent="0" fontAlgn="auto">
              <a:lnSpc>
                <a:spcPts val="1800"/>
              </a:lnSpc>
            </a:pPr>
            <a:r>
              <a:rPr lang="en-US" b="1" dirty="0" smtClean="0"/>
              <a:t>		{</a:t>
            </a:r>
            <a:endParaRPr lang="en-US" b="1" dirty="0" smtClean="0"/>
          </a:p>
          <a:p>
            <a:pPr indent="0" fontAlgn="auto">
              <a:lnSpc>
                <a:spcPts val="1800"/>
              </a:lnSpc>
            </a:pPr>
            <a:r>
              <a:rPr lang="en-US" b="1" dirty="0" smtClean="0"/>
              <a:t>			a[</a:t>
            </a:r>
            <a:r>
              <a:rPr lang="en-US" b="1" dirty="0" err="1" smtClean="0"/>
              <a:t>dep</a:t>
            </a:r>
            <a:r>
              <a:rPr lang="en-US" b="1" dirty="0" smtClean="0"/>
              <a:t>] = </a:t>
            </a:r>
            <a:r>
              <a:rPr lang="en-US" b="1" dirty="0" err="1" smtClean="0"/>
              <a:t>i</a:t>
            </a:r>
            <a:r>
              <a:rPr lang="en-US" b="1" dirty="0" smtClean="0"/>
              <a:t>;</a:t>
            </a:r>
            <a:endParaRPr lang="en-US" b="1" dirty="0" smtClean="0"/>
          </a:p>
          <a:p>
            <a:pPr indent="0" fontAlgn="auto">
              <a:lnSpc>
                <a:spcPts val="1800"/>
              </a:lnSpc>
            </a:pPr>
            <a:r>
              <a:rPr lang="en-US" b="1" dirty="0" smtClean="0"/>
              <a:t>			</a:t>
            </a:r>
            <a:r>
              <a:rPr lang="en-US" b="1" dirty="0" err="1" smtClean="0"/>
              <a:t>dfs</a:t>
            </a:r>
            <a:r>
              <a:rPr lang="en-US" b="1" dirty="0" smtClean="0"/>
              <a:t>(dep+1);</a:t>
            </a:r>
            <a:endParaRPr lang="en-US" b="1" dirty="0" smtClean="0"/>
          </a:p>
          <a:p>
            <a:pPr indent="0" fontAlgn="auto">
              <a:lnSpc>
                <a:spcPts val="1800"/>
              </a:lnSpc>
            </a:pPr>
            <a:r>
              <a:rPr lang="en-US" b="1" dirty="0" smtClean="0"/>
              <a:t>		}</a:t>
            </a:r>
            <a:endParaRPr lang="en-US" b="1" dirty="0" smtClean="0"/>
          </a:p>
          <a:p>
            <a:pPr indent="0" fontAlgn="auto">
              <a:lnSpc>
                <a:spcPts val="1800"/>
              </a:lnSpc>
            </a:pPr>
            <a:r>
              <a:rPr lang="en-US" b="1" dirty="0" smtClean="0"/>
              <a:t>	}</a:t>
            </a:r>
            <a:endParaRPr lang="en-US" b="1" dirty="0" smtClean="0"/>
          </a:p>
          <a:p>
            <a:pPr indent="0" fontAlgn="auto">
              <a:lnSpc>
                <a:spcPts val="1800"/>
              </a:lnSpc>
            </a:pPr>
            <a:r>
              <a:rPr lang="en-US" b="1" dirty="0" smtClean="0"/>
              <a:t>} 	</a:t>
            </a:r>
            <a:endParaRPr lang="zh-CN" altLang="en-US" sz="2100" b="1" dirty="0" smtClean="0">
              <a:solidFill>
                <a:srgbClr val="000000"/>
              </a:solidFill>
            </a:endParaRPr>
          </a:p>
          <a:p>
            <a:pPr indent="0" fontAlgn="auto">
              <a:lnSpc>
                <a:spcPts val="18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68071" y="627720"/>
            <a:ext cx="6372708" cy="1350150"/>
          </a:xfrm>
          <a:prstGeom prst="rect">
            <a:avLst/>
          </a:prstGeom>
        </p:spPr>
        <p:txBody>
          <a:bodyPr/>
          <a:lstStyle/>
          <a:p>
            <a:pPr>
              <a:lnSpc>
                <a:spcPct val="160000"/>
              </a:lnSpc>
            </a:pPr>
            <a:r>
              <a:rPr lang="zh-CN" altLang="en-US" b="1" dirty="0" smtClean="0"/>
              <a:t>【关键问题</a:t>
            </a:r>
            <a:r>
              <a:rPr lang="en-US" altLang="zh-CN" b="1" dirty="0" smtClean="0"/>
              <a:t>-N</a:t>
            </a:r>
            <a:r>
              <a:rPr lang="zh-CN" altLang="en-US" b="1" dirty="0" smtClean="0"/>
              <a:t>全排列】</a:t>
            </a:r>
            <a:endParaRPr lang="en-US" b="1" dirty="0" smtClean="0"/>
          </a:p>
          <a:p>
            <a:pPr>
              <a:lnSpc>
                <a:spcPct val="160000"/>
              </a:lnSpc>
              <a:buFont typeface="Arial" panose="020B0604020202020204" pitchFamily="34" charset="0"/>
              <a:buChar char="•"/>
            </a:pPr>
            <a:r>
              <a:rPr lang="zh-CN" altLang="en-US" b="1" dirty="0" smtClean="0"/>
              <a:t>如何在尝试放入之前，先判断第</a:t>
            </a:r>
            <a:r>
              <a:rPr lang="en-US" altLang="zh-CN" b="1" dirty="0" err="1" smtClean="0"/>
              <a:t>i</a:t>
            </a:r>
            <a:r>
              <a:rPr lang="zh-CN" altLang="en-US" b="1" dirty="0" smtClean="0"/>
              <a:t>张牌是否可用 ？</a:t>
            </a:r>
            <a:endParaRPr lang="en-US" altLang="zh-CN" b="1" dirty="0" smtClean="0"/>
          </a:p>
          <a:p>
            <a:pPr>
              <a:lnSpc>
                <a:spcPct val="160000"/>
              </a:lnSpc>
            </a:pPr>
            <a:endParaRPr lang="zh-CN" altLang="en-US" dirty="0" smtClean="0"/>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pPr>
            <a:endParaRPr lang="zh-CN" altLang="en-US" b="1" dirty="0" smtClean="0">
              <a:solidFill>
                <a:srgbClr val="000000"/>
              </a:solidFill>
            </a:endParaRPr>
          </a:p>
          <a:p>
            <a:pPr>
              <a:lnSpc>
                <a:spcPct val="160000"/>
              </a:lnSpc>
            </a:pPr>
            <a:endParaRPr lang="en-US" altLang="zh-CN" b="1" dirty="0" smtClean="0">
              <a:solidFill>
                <a:srgbClr val="000000"/>
              </a:solidFill>
            </a:endParaRPr>
          </a:p>
          <a:p>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9" name="矩形 8"/>
          <p:cNvSpPr/>
          <p:nvPr/>
        </p:nvSpPr>
        <p:spPr>
          <a:xfrm>
            <a:off x="540385" y="1708785"/>
            <a:ext cx="7630795" cy="977265"/>
          </a:xfrm>
          <a:prstGeom prst="rect">
            <a:avLst/>
          </a:prstGeom>
        </p:spPr>
        <p:txBody>
          <a:bodyPr wrap="square">
            <a:spAutoFit/>
          </a:bodyPr>
          <a:lstStyle/>
          <a:p>
            <a:pPr lvl="0">
              <a:lnSpc>
                <a:spcPct val="160000"/>
              </a:lnSpc>
              <a:buFont typeface="Arial" panose="020B0604020202020204" pitchFamily="34" charset="0"/>
              <a:buChar char="•"/>
            </a:pPr>
            <a:r>
              <a:rPr lang="en-US" altLang="zh-CN" b="1" dirty="0" smtClean="0">
                <a:solidFill>
                  <a:prstClr val="black"/>
                </a:solidFill>
              </a:rPr>
              <a:t> </a:t>
            </a:r>
            <a:r>
              <a:rPr lang="zh-CN" altLang="en-US" b="1" dirty="0" smtClean="0">
                <a:solidFill>
                  <a:prstClr val="black"/>
                </a:solidFill>
              </a:rPr>
              <a:t>方法</a:t>
            </a:r>
            <a:r>
              <a:rPr lang="en-US" altLang="zh-CN" b="1" dirty="0" smtClean="0">
                <a:solidFill>
                  <a:prstClr val="black"/>
                </a:solidFill>
              </a:rPr>
              <a:t>1</a:t>
            </a:r>
            <a:r>
              <a:rPr lang="zh-CN" altLang="en-US" b="1" dirty="0" smtClean="0">
                <a:solidFill>
                  <a:prstClr val="black"/>
                </a:solidFill>
              </a:rPr>
              <a:t>：标识变量（局部变量），判断当前准备放置的第</a:t>
            </a:r>
            <a:r>
              <a:rPr lang="en-US" altLang="zh-CN" b="1" dirty="0" err="1" smtClean="0">
                <a:solidFill>
                  <a:prstClr val="black"/>
                </a:solidFill>
              </a:rPr>
              <a:t>i</a:t>
            </a:r>
            <a:r>
              <a:rPr lang="zh-CN" altLang="en-US" b="1" dirty="0" smtClean="0">
                <a:solidFill>
                  <a:prstClr val="black"/>
                </a:solidFill>
              </a:rPr>
              <a:t>张牌是否与前面已经放好的牌重复。</a:t>
            </a:r>
            <a:endParaRPr lang="en-US" altLang="zh-CN" b="1" dirty="0" smtClean="0">
              <a:solidFill>
                <a:prstClr val="black"/>
              </a:solidFill>
            </a:endParaRPr>
          </a:p>
        </p:txBody>
      </p:sp>
      <p:sp>
        <p:nvSpPr>
          <p:cNvPr id="6" name="TextBox 5"/>
          <p:cNvSpPr/>
          <p:nvPr>
            <p:custDataLst>
              <p:tags r:id="rId1"/>
            </p:custDataLst>
          </p:nvPr>
        </p:nvSpPr>
        <p:spPr>
          <a:xfrm>
            <a:off x="575310" y="2931795"/>
            <a:ext cx="7597775" cy="977265"/>
          </a:xfrm>
          <a:prstGeom prst="rect">
            <a:avLst/>
          </a:prstGeom>
        </p:spPr>
        <p:txBody>
          <a:bodyPr wrap="square" rtlCol="0">
            <a:spAutoFit/>
          </a:bodyPr>
          <a:lstStyle/>
          <a:p>
            <a:pPr lvl="0" algn="l">
              <a:lnSpc>
                <a:spcPct val="160000"/>
              </a:lnSpc>
              <a:buClrTx/>
              <a:buSzTx/>
              <a:buFont typeface="Arial" panose="020B0604020202020204" pitchFamily="34" charset="0"/>
              <a:buChar char="•"/>
            </a:pPr>
            <a:r>
              <a:rPr lang="en-US" altLang="zh-CN" b="1" dirty="0" smtClean="0">
                <a:solidFill>
                  <a:prstClr val="black"/>
                </a:solidFill>
                <a:sym typeface="+mn-ea"/>
              </a:rPr>
              <a:t> 方法</a:t>
            </a:r>
            <a:r>
              <a:rPr lang="en-US" altLang="zh-CN" b="1" dirty="0" smtClean="0">
                <a:solidFill>
                  <a:prstClr val="black"/>
                </a:solidFill>
                <a:sym typeface="+mn-ea"/>
              </a:rPr>
              <a:t>2</a:t>
            </a:r>
            <a:r>
              <a:rPr lang="en-US" altLang="zh-CN" b="1" dirty="0" smtClean="0">
                <a:solidFill>
                  <a:prstClr val="black"/>
                </a:solidFill>
                <a:sym typeface="+mn-ea"/>
              </a:rPr>
              <a:t>：标识数组（全局变量），标识每张牌的使用情况</a:t>
            </a:r>
            <a:endParaRPr lang="en-US" altLang="zh-CN" b="1" dirty="0" smtClean="0">
              <a:solidFill>
                <a:prstClr val="black"/>
              </a:solidFill>
              <a:sym typeface="+mn-ea"/>
            </a:endParaRPr>
          </a:p>
          <a:p>
            <a:pPr lvl="0" algn="l">
              <a:lnSpc>
                <a:spcPct val="160000"/>
              </a:lnSpc>
              <a:buClrTx/>
              <a:buSzTx/>
              <a:buFont typeface="Arial" panose="020B0604020202020204" pitchFamily="34" charset="0"/>
              <a:buChar char="•"/>
            </a:pPr>
            <a:endParaRPr lang="en-US" altLang="zh-CN" b="1" dirty="0" smtClean="0">
              <a:solidFill>
                <a:prstClr val="black"/>
              </a:solidFill>
              <a:sym typeface="+mn-ea"/>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3074" name="Picture 2"/>
          <p:cNvPicPr>
            <a:picLocks noChangeAspect="1" noChangeArrowheads="1"/>
          </p:cNvPicPr>
          <p:nvPr/>
        </p:nvPicPr>
        <p:blipFill>
          <a:blip r:embed="rId1"/>
          <a:srcRect r="4160"/>
          <a:stretch>
            <a:fillRect/>
          </a:stretch>
        </p:blipFill>
        <p:spPr bwMode="auto">
          <a:xfrm>
            <a:off x="4409982" y="2346581"/>
            <a:ext cx="3456385" cy="1512168"/>
          </a:xfrm>
          <a:prstGeom prst="rect">
            <a:avLst/>
          </a:prstGeom>
          <a:noFill/>
          <a:ln w="9525">
            <a:noFill/>
            <a:miter lim="800000"/>
            <a:headEnd/>
            <a:tailEnd/>
          </a:ln>
        </p:spPr>
      </p:pic>
      <p:pic>
        <p:nvPicPr>
          <p:cNvPr id="2" name="Picture 2"/>
          <p:cNvPicPr>
            <a:picLocks noChangeAspect="1" noChangeArrowheads="1"/>
          </p:cNvPicPr>
          <p:nvPr/>
        </p:nvPicPr>
        <p:blipFill>
          <a:blip r:embed="rId2"/>
          <a:srcRect/>
          <a:stretch>
            <a:fillRect/>
          </a:stretch>
        </p:blipFill>
        <p:spPr bwMode="auto">
          <a:xfrm>
            <a:off x="1359025" y="2400587"/>
            <a:ext cx="2691992" cy="1458162"/>
          </a:xfrm>
          <a:prstGeom prst="rect">
            <a:avLst/>
          </a:prstGeom>
          <a:noFill/>
          <a:ln w="9525">
            <a:noFill/>
            <a:miter lim="800000"/>
            <a:headEnd/>
            <a:tailEnd/>
          </a:ln>
        </p:spPr>
      </p:pic>
      <p:sp>
        <p:nvSpPr>
          <p:cNvPr id="11" name="上弧形箭头 10"/>
          <p:cNvSpPr/>
          <p:nvPr/>
        </p:nvSpPr>
        <p:spPr>
          <a:xfrm>
            <a:off x="3843301" y="2130557"/>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custDataLst>
              <p:tags r:id="rId3"/>
            </p:custDataLst>
          </p:nvPr>
        </p:nvGraphicFramePr>
        <p:xfrm>
          <a:off x="1763688" y="1024084"/>
          <a:ext cx="2232660" cy="868680"/>
        </p:xfrm>
        <a:graphic>
          <a:graphicData uri="http://schemas.openxmlformats.org/drawingml/2006/table">
            <a:tbl>
              <a:tblPr firstRow="1" bandRow="1">
                <a:tableStyleId>{5940675A-B579-460E-94D1-54222C63F5DA}</a:tableStyleId>
              </a:tblPr>
              <a:tblGrid>
                <a:gridCol w="744220"/>
                <a:gridCol w="744220"/>
                <a:gridCol w="744220"/>
              </a:tblGrid>
              <a:tr h="434340">
                <a:tc>
                  <a:txBody>
                    <a:bodyPr/>
                    <a:lstStyle/>
                    <a:p>
                      <a:pPr algn="ctr"/>
                      <a:r>
                        <a:rPr lang="en-US" altLang="zh-CN" sz="2400" dirty="0" smtClean="0"/>
                        <a:t>1</a:t>
                      </a:r>
                      <a:endParaRPr lang="zh-CN" altLang="en-US" sz="2400" dirty="0"/>
                    </a:p>
                  </a:txBody>
                  <a:tcPr marL="68580" marR="68580" marT="34290" marB="34290">
                    <a:solidFill>
                      <a:schemeClr val="bg1"/>
                    </a:solidFill>
                  </a:tcPr>
                </a:tc>
                <a:tc>
                  <a:txBody>
                    <a:bodyPr/>
                    <a:lstStyle/>
                    <a:p>
                      <a:pPr algn="ctr"/>
                      <a:r>
                        <a:rPr lang="en-US" altLang="zh-CN" sz="2400" dirty="0" smtClean="0"/>
                        <a:t>2</a:t>
                      </a:r>
                      <a:endParaRPr lang="zh-CN" altLang="en-US" sz="2400" dirty="0"/>
                    </a:p>
                  </a:txBody>
                  <a:tcPr marL="68580" marR="68580" marT="34290" marB="34290">
                    <a:solidFill>
                      <a:schemeClr val="bg1"/>
                    </a:solidFill>
                  </a:tcPr>
                </a:tc>
                <a:tc>
                  <a:txBody>
                    <a:bodyPr/>
                    <a:lstStyle/>
                    <a:p>
                      <a:pPr algn="ctr"/>
                      <a:r>
                        <a:rPr lang="en-US" altLang="zh-CN" sz="2400" dirty="0" smtClean="0"/>
                        <a:t>3</a:t>
                      </a:r>
                      <a:endParaRPr lang="zh-CN" altLang="en-US" sz="2400" dirty="0"/>
                    </a:p>
                  </a:txBody>
                  <a:tcPr marL="68580" marR="68580" marT="34290" marB="34290">
                    <a:solidFill>
                      <a:schemeClr val="bg1"/>
                    </a:solidFill>
                  </a:tcPr>
                </a:tc>
              </a:tr>
              <a:tr h="434340">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r>
                        <a:rPr lang="en-US" altLang="zh-CN" sz="2400" dirty="0" smtClean="0"/>
                        <a:t>F</a:t>
                      </a:r>
                      <a:endParaRPr lang="zh-CN" altLang="en-US" sz="2400" dirty="0"/>
                    </a:p>
                  </a:txBody>
                  <a:tcPr marL="68580" marR="68580" marT="34290" marB="34290">
                    <a:solidFill>
                      <a:schemeClr val="bg1"/>
                    </a:solidFill>
                  </a:tcPr>
                </a:tc>
              </a:tr>
            </a:tbl>
          </a:graphicData>
        </a:graphic>
      </p:graphicFrame>
      <p:graphicFrame>
        <p:nvGraphicFramePr>
          <p:cNvPr id="12" name="表格 11"/>
          <p:cNvGraphicFramePr>
            <a:graphicFrameLocks noGrp="1"/>
          </p:cNvGraphicFramePr>
          <p:nvPr/>
        </p:nvGraphicFramePr>
        <p:xfrm>
          <a:off x="5004048" y="1024084"/>
          <a:ext cx="2232660" cy="868680"/>
        </p:xfrm>
        <a:graphic>
          <a:graphicData uri="http://schemas.openxmlformats.org/drawingml/2006/table">
            <a:tbl>
              <a:tblPr firstRow="1" bandRow="1">
                <a:tableStyleId>{5940675A-B579-460E-94D1-54222C63F5DA}</a:tableStyleId>
              </a:tblPr>
              <a:tblGrid>
                <a:gridCol w="744220"/>
                <a:gridCol w="744220"/>
                <a:gridCol w="744220"/>
              </a:tblGrid>
              <a:tr h="434340">
                <a:tc>
                  <a:txBody>
                    <a:bodyPr/>
                    <a:lstStyle/>
                    <a:p>
                      <a:pPr algn="ctr"/>
                      <a:r>
                        <a:rPr lang="en-US" altLang="zh-CN" sz="2400" dirty="0" smtClean="0"/>
                        <a:t>1</a:t>
                      </a:r>
                      <a:endParaRPr lang="zh-CN" altLang="en-US" sz="2400" dirty="0"/>
                    </a:p>
                  </a:txBody>
                  <a:tcPr marL="68580" marR="68580" marT="34290" marB="34290">
                    <a:solidFill>
                      <a:schemeClr val="bg1"/>
                    </a:solidFill>
                  </a:tcPr>
                </a:tc>
                <a:tc>
                  <a:txBody>
                    <a:bodyPr/>
                    <a:lstStyle/>
                    <a:p>
                      <a:pPr algn="ctr"/>
                      <a:r>
                        <a:rPr lang="en-US" altLang="zh-CN" sz="2400" dirty="0" smtClean="0"/>
                        <a:t>2</a:t>
                      </a:r>
                      <a:endParaRPr lang="zh-CN" altLang="en-US" sz="2400" dirty="0"/>
                    </a:p>
                  </a:txBody>
                  <a:tcPr marL="68580" marR="68580" marT="34290" marB="34290">
                    <a:solidFill>
                      <a:schemeClr val="bg1"/>
                    </a:solidFill>
                  </a:tcPr>
                </a:tc>
                <a:tc>
                  <a:txBody>
                    <a:bodyPr/>
                    <a:lstStyle/>
                    <a:p>
                      <a:pPr algn="ctr"/>
                      <a:r>
                        <a:rPr lang="en-US" altLang="zh-CN" sz="2400" dirty="0" smtClean="0"/>
                        <a:t>3</a:t>
                      </a:r>
                      <a:endParaRPr lang="zh-CN" altLang="en-US" sz="2400" dirty="0"/>
                    </a:p>
                  </a:txBody>
                  <a:tcPr marL="68580" marR="68580" marT="34290" marB="34290">
                    <a:solidFill>
                      <a:schemeClr val="bg1"/>
                    </a:solidFill>
                  </a:tcPr>
                </a:tc>
              </a:tr>
              <a:tr h="434340">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endParaRPr lang="zh-CN" altLang="en-US" sz="2400" dirty="0"/>
                    </a:p>
                  </a:txBody>
                  <a:tcPr marL="68580" marR="68580" marT="34290" marB="34290">
                    <a:solidFill>
                      <a:schemeClr val="bg1"/>
                    </a:solidFill>
                  </a:tcPr>
                </a:tc>
              </a:tr>
            </a:tbl>
          </a:graphicData>
        </a:graphic>
      </p:graphicFrame>
      <p:sp>
        <p:nvSpPr>
          <p:cNvPr id="13" name="TextBox 12"/>
          <p:cNvSpPr txBox="1"/>
          <p:nvPr/>
        </p:nvSpPr>
        <p:spPr>
          <a:xfrm>
            <a:off x="6678234" y="1402126"/>
            <a:ext cx="270030" cy="553085"/>
          </a:xfrm>
          <a:prstGeom prst="rect">
            <a:avLst/>
          </a:prstGeom>
          <a:noFill/>
        </p:spPr>
        <p:txBody>
          <a:bodyPr wrap="square" rtlCol="0">
            <a:spAutoFit/>
          </a:bodyPr>
          <a:lstStyle/>
          <a:p>
            <a:r>
              <a:rPr lang="en-US" altLang="zh-CN" sz="3000" dirty="0" smtClean="0">
                <a:solidFill>
                  <a:srgbClr val="FF0000"/>
                </a:solidFill>
              </a:rPr>
              <a:t>T</a:t>
            </a:r>
            <a:endParaRPr lang="zh-CN" altLang="en-US" sz="3000" dirty="0">
              <a:solidFill>
                <a:srgbClr val="FF0000"/>
              </a:solidFill>
            </a:endParaRPr>
          </a:p>
        </p:txBody>
      </p:sp>
      <p:sp>
        <p:nvSpPr>
          <p:cNvPr id="14" name="矩形 13"/>
          <p:cNvSpPr/>
          <p:nvPr/>
        </p:nvSpPr>
        <p:spPr>
          <a:xfrm>
            <a:off x="2265888" y="3975906"/>
            <a:ext cx="5112385" cy="691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放牌，打上全局标记 </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3074" name="Picture 2"/>
          <p:cNvPicPr>
            <a:picLocks noChangeAspect="1" noChangeArrowheads="1"/>
          </p:cNvPicPr>
          <p:nvPr/>
        </p:nvPicPr>
        <p:blipFill>
          <a:blip r:embed="rId1"/>
          <a:srcRect r="4160"/>
          <a:stretch>
            <a:fillRect/>
          </a:stretch>
        </p:blipFill>
        <p:spPr bwMode="auto">
          <a:xfrm>
            <a:off x="4409982" y="2076551"/>
            <a:ext cx="3456385" cy="1512168"/>
          </a:xfrm>
          <a:prstGeom prst="rect">
            <a:avLst/>
          </a:prstGeom>
          <a:noFill/>
          <a:ln w="9525">
            <a:noFill/>
            <a:miter lim="800000"/>
            <a:headEnd/>
            <a:tailEnd/>
          </a:ln>
        </p:spPr>
      </p:pic>
      <p:pic>
        <p:nvPicPr>
          <p:cNvPr id="2" name="Picture 2"/>
          <p:cNvPicPr>
            <a:picLocks noChangeAspect="1" noChangeArrowheads="1"/>
          </p:cNvPicPr>
          <p:nvPr/>
        </p:nvPicPr>
        <p:blipFill>
          <a:blip r:embed="rId2"/>
          <a:srcRect/>
          <a:stretch>
            <a:fillRect/>
          </a:stretch>
        </p:blipFill>
        <p:spPr bwMode="auto">
          <a:xfrm>
            <a:off x="1359025" y="2130557"/>
            <a:ext cx="2691992" cy="1458162"/>
          </a:xfrm>
          <a:prstGeom prst="rect">
            <a:avLst/>
          </a:prstGeom>
          <a:noFill/>
          <a:ln w="9525">
            <a:noFill/>
            <a:miter lim="800000"/>
            <a:headEnd/>
            <a:tailEnd/>
          </a:ln>
        </p:spPr>
      </p:pic>
      <p:sp>
        <p:nvSpPr>
          <p:cNvPr id="11" name="上弧形箭头 10"/>
          <p:cNvSpPr/>
          <p:nvPr/>
        </p:nvSpPr>
        <p:spPr>
          <a:xfrm flipH="1">
            <a:off x="3843301" y="1932282"/>
            <a:ext cx="864096" cy="48605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B0F0"/>
              </a:solidFill>
            </a:endParaRPr>
          </a:p>
        </p:txBody>
      </p:sp>
      <p:graphicFrame>
        <p:nvGraphicFramePr>
          <p:cNvPr id="9" name="表格 8"/>
          <p:cNvGraphicFramePr>
            <a:graphicFrameLocks noGrp="1"/>
          </p:cNvGraphicFramePr>
          <p:nvPr/>
        </p:nvGraphicFramePr>
        <p:xfrm>
          <a:off x="1763688" y="916072"/>
          <a:ext cx="2232660" cy="868680"/>
        </p:xfrm>
        <a:graphic>
          <a:graphicData uri="http://schemas.openxmlformats.org/drawingml/2006/table">
            <a:tbl>
              <a:tblPr firstRow="1" bandRow="1">
                <a:tableStyleId>{5940675A-B579-460E-94D1-54222C63F5DA}</a:tableStyleId>
              </a:tblPr>
              <a:tblGrid>
                <a:gridCol w="744220"/>
                <a:gridCol w="744220"/>
                <a:gridCol w="744220"/>
              </a:tblGrid>
              <a:tr h="434340">
                <a:tc>
                  <a:txBody>
                    <a:bodyPr/>
                    <a:lstStyle/>
                    <a:p>
                      <a:pPr algn="ctr"/>
                      <a:r>
                        <a:rPr lang="en-US" altLang="zh-CN" sz="2400" dirty="0" smtClean="0"/>
                        <a:t>1</a:t>
                      </a:r>
                      <a:endParaRPr lang="zh-CN" altLang="en-US" sz="2400" dirty="0"/>
                    </a:p>
                  </a:txBody>
                  <a:tcPr marL="68580" marR="68580" marT="34290" marB="34290">
                    <a:solidFill>
                      <a:schemeClr val="bg1"/>
                    </a:solidFill>
                  </a:tcPr>
                </a:tc>
                <a:tc>
                  <a:txBody>
                    <a:bodyPr/>
                    <a:lstStyle/>
                    <a:p>
                      <a:pPr algn="ctr"/>
                      <a:r>
                        <a:rPr lang="en-US" altLang="zh-CN" sz="2400" dirty="0" smtClean="0"/>
                        <a:t>2</a:t>
                      </a:r>
                      <a:endParaRPr lang="zh-CN" altLang="en-US" sz="2400" dirty="0"/>
                    </a:p>
                  </a:txBody>
                  <a:tcPr marL="68580" marR="68580" marT="34290" marB="34290">
                    <a:solidFill>
                      <a:schemeClr val="bg1"/>
                    </a:solidFill>
                  </a:tcPr>
                </a:tc>
                <a:tc>
                  <a:txBody>
                    <a:bodyPr/>
                    <a:lstStyle/>
                    <a:p>
                      <a:pPr algn="ctr"/>
                      <a:r>
                        <a:rPr lang="en-US" altLang="zh-CN" sz="2400" dirty="0" smtClean="0"/>
                        <a:t>3</a:t>
                      </a:r>
                      <a:endParaRPr lang="zh-CN" altLang="en-US" sz="2400" dirty="0"/>
                    </a:p>
                  </a:txBody>
                  <a:tcPr marL="68580" marR="68580" marT="34290" marB="34290">
                    <a:solidFill>
                      <a:schemeClr val="bg1"/>
                    </a:solidFill>
                  </a:tcPr>
                </a:tc>
              </a:tr>
              <a:tr h="434340">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endParaRPr lang="zh-CN" altLang="en-US" sz="2400" dirty="0"/>
                    </a:p>
                  </a:txBody>
                  <a:tcPr marL="68580" marR="68580" marT="34290" marB="34290">
                    <a:solidFill>
                      <a:schemeClr val="bg1"/>
                    </a:solidFill>
                  </a:tcPr>
                </a:tc>
              </a:tr>
            </a:tbl>
          </a:graphicData>
        </a:graphic>
      </p:graphicFrame>
      <p:graphicFrame>
        <p:nvGraphicFramePr>
          <p:cNvPr id="12" name="表格 11"/>
          <p:cNvGraphicFramePr>
            <a:graphicFrameLocks noGrp="1"/>
          </p:cNvGraphicFramePr>
          <p:nvPr/>
        </p:nvGraphicFramePr>
        <p:xfrm>
          <a:off x="5004048" y="916072"/>
          <a:ext cx="2232660" cy="868680"/>
        </p:xfrm>
        <a:graphic>
          <a:graphicData uri="http://schemas.openxmlformats.org/drawingml/2006/table">
            <a:tbl>
              <a:tblPr firstRow="1" bandRow="1">
                <a:tableStyleId>{5940675A-B579-460E-94D1-54222C63F5DA}</a:tableStyleId>
              </a:tblPr>
              <a:tblGrid>
                <a:gridCol w="744220"/>
                <a:gridCol w="744220"/>
                <a:gridCol w="744220"/>
              </a:tblGrid>
              <a:tr h="434340">
                <a:tc>
                  <a:txBody>
                    <a:bodyPr/>
                    <a:lstStyle/>
                    <a:p>
                      <a:pPr algn="ctr"/>
                      <a:r>
                        <a:rPr lang="en-US" altLang="zh-CN" sz="2400" dirty="0" smtClean="0"/>
                        <a:t>1</a:t>
                      </a:r>
                      <a:endParaRPr lang="zh-CN" altLang="en-US" sz="2400" dirty="0"/>
                    </a:p>
                  </a:txBody>
                  <a:tcPr marL="68580" marR="68580" marT="34290" marB="34290">
                    <a:solidFill>
                      <a:schemeClr val="bg1"/>
                    </a:solidFill>
                  </a:tcPr>
                </a:tc>
                <a:tc>
                  <a:txBody>
                    <a:bodyPr/>
                    <a:lstStyle/>
                    <a:p>
                      <a:pPr algn="ctr"/>
                      <a:r>
                        <a:rPr lang="en-US" altLang="zh-CN" sz="2400" dirty="0" smtClean="0"/>
                        <a:t>2</a:t>
                      </a:r>
                      <a:endParaRPr lang="zh-CN" altLang="en-US" sz="2400" dirty="0"/>
                    </a:p>
                  </a:txBody>
                  <a:tcPr marL="68580" marR="68580" marT="34290" marB="34290">
                    <a:solidFill>
                      <a:schemeClr val="bg1"/>
                    </a:solidFill>
                  </a:tcPr>
                </a:tc>
                <a:tc>
                  <a:txBody>
                    <a:bodyPr/>
                    <a:lstStyle/>
                    <a:p>
                      <a:pPr algn="ctr"/>
                      <a:r>
                        <a:rPr lang="en-US" altLang="zh-CN" sz="2400" dirty="0" smtClean="0"/>
                        <a:t>3</a:t>
                      </a:r>
                      <a:endParaRPr lang="zh-CN" altLang="en-US" sz="2400" dirty="0"/>
                    </a:p>
                  </a:txBody>
                  <a:tcPr marL="68580" marR="68580" marT="34290" marB="34290">
                    <a:solidFill>
                      <a:schemeClr val="bg1"/>
                    </a:solidFill>
                  </a:tcPr>
                </a:tc>
              </a:tr>
              <a:tr h="434340">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r>
                        <a:rPr lang="en-US" altLang="zh-CN" sz="2400" dirty="0" smtClean="0"/>
                        <a:t>T</a:t>
                      </a:r>
                      <a:endParaRPr lang="zh-CN" altLang="en-US" sz="2400" dirty="0"/>
                    </a:p>
                  </a:txBody>
                  <a:tcPr marL="68580" marR="68580" marT="34290" marB="34290">
                    <a:solidFill>
                      <a:schemeClr val="bg1"/>
                    </a:solidFill>
                  </a:tcPr>
                </a:tc>
                <a:tc>
                  <a:txBody>
                    <a:bodyPr/>
                    <a:lstStyle/>
                    <a:p>
                      <a:pPr algn="ctr"/>
                      <a:endParaRPr lang="zh-CN" altLang="en-US" sz="2400" dirty="0"/>
                    </a:p>
                  </a:txBody>
                  <a:tcPr marL="68580" marR="68580" marT="34290" marB="34290">
                    <a:solidFill>
                      <a:schemeClr val="bg1"/>
                    </a:solidFill>
                  </a:tcPr>
                </a:tc>
              </a:tr>
            </a:tbl>
          </a:graphicData>
        </a:graphic>
      </p:graphicFrame>
      <p:sp>
        <p:nvSpPr>
          <p:cNvPr id="13" name="TextBox 12"/>
          <p:cNvSpPr txBox="1"/>
          <p:nvPr/>
        </p:nvSpPr>
        <p:spPr>
          <a:xfrm>
            <a:off x="6678234" y="1294114"/>
            <a:ext cx="270030" cy="553085"/>
          </a:xfrm>
          <a:prstGeom prst="rect">
            <a:avLst/>
          </a:prstGeom>
          <a:noFill/>
        </p:spPr>
        <p:txBody>
          <a:bodyPr wrap="square" rtlCol="0">
            <a:spAutoFit/>
          </a:bodyPr>
          <a:lstStyle/>
          <a:p>
            <a:r>
              <a:rPr lang="en-US" altLang="zh-CN" sz="3000" dirty="0" smtClean="0">
                <a:solidFill>
                  <a:srgbClr val="FF0000"/>
                </a:solidFill>
              </a:rPr>
              <a:t>T</a:t>
            </a:r>
            <a:endParaRPr lang="zh-CN" altLang="en-US" sz="3000" dirty="0">
              <a:solidFill>
                <a:srgbClr val="FF0000"/>
              </a:solidFill>
            </a:endParaRPr>
          </a:p>
        </p:txBody>
      </p:sp>
      <p:sp>
        <p:nvSpPr>
          <p:cNvPr id="10" name="TextBox 9"/>
          <p:cNvSpPr txBox="1"/>
          <p:nvPr/>
        </p:nvSpPr>
        <p:spPr>
          <a:xfrm>
            <a:off x="3491880" y="1284968"/>
            <a:ext cx="270030" cy="553085"/>
          </a:xfrm>
          <a:prstGeom prst="rect">
            <a:avLst/>
          </a:prstGeom>
          <a:noFill/>
        </p:spPr>
        <p:txBody>
          <a:bodyPr wrap="square" rtlCol="0">
            <a:spAutoFit/>
          </a:bodyPr>
          <a:lstStyle/>
          <a:p>
            <a:r>
              <a:rPr lang="en-US" altLang="zh-CN" sz="3000" dirty="0" smtClean="0">
                <a:solidFill>
                  <a:srgbClr val="FF0000"/>
                </a:solidFill>
              </a:rPr>
              <a:t>F</a:t>
            </a:r>
            <a:endParaRPr lang="zh-CN" altLang="en-US" sz="3000" dirty="0">
              <a:solidFill>
                <a:srgbClr val="FF0000"/>
              </a:solidFill>
            </a:endParaRPr>
          </a:p>
        </p:txBody>
      </p:sp>
      <p:sp>
        <p:nvSpPr>
          <p:cNvPr id="14" name="矩形 13"/>
          <p:cNvSpPr/>
          <p:nvPr/>
        </p:nvSpPr>
        <p:spPr>
          <a:xfrm>
            <a:off x="2265889" y="3759882"/>
            <a:ext cx="5112385" cy="69151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取牌，恢复全局标记 </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1044575" y="699770"/>
            <a:ext cx="6730365" cy="4060825"/>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ts val="1800"/>
              </a:lnSpc>
            </a:pPr>
            <a:r>
              <a:rPr lang="zh-CN" altLang="en-US" sz="2100" b="1" dirty="0" smtClean="0"/>
              <a:t>【方法</a:t>
            </a:r>
            <a:r>
              <a:rPr lang="en-US" altLang="zh-CN" sz="2100" b="1" dirty="0" smtClean="0"/>
              <a:t>2  </a:t>
            </a:r>
            <a:r>
              <a:rPr lang="zh-CN" altLang="en-US" sz="2100" b="1" dirty="0" smtClean="0"/>
              <a:t>全局变量 </a:t>
            </a:r>
            <a:r>
              <a:rPr lang="en-US" altLang="zh-CN" sz="2100" b="1" dirty="0" err="1" smtClean="0"/>
              <a:t>vis</a:t>
            </a:r>
            <a:r>
              <a:rPr lang="zh-CN" altLang="en-US" sz="2100" b="1" dirty="0" smtClean="0"/>
              <a:t>数组】</a:t>
            </a:r>
            <a:endParaRPr lang="zh-CN" altLang="en-US" sz="2100" b="1" dirty="0" smtClean="0"/>
          </a:p>
          <a:p>
            <a:pPr indent="0" fontAlgn="auto">
              <a:lnSpc>
                <a:spcPts val="1800"/>
              </a:lnSpc>
            </a:pPr>
            <a:endParaRPr lang="en-US" sz="2100" b="1" dirty="0" smtClean="0"/>
          </a:p>
          <a:p>
            <a:pPr indent="0" fontAlgn="auto">
              <a:lnSpc>
                <a:spcPts val="1800"/>
              </a:lnSpc>
            </a:pPr>
            <a:r>
              <a:rPr lang="en-US" b="1" dirty="0" err="1" smtClean="0"/>
              <a:t>bool</a:t>
            </a:r>
            <a:r>
              <a:rPr lang="en-US" b="1" dirty="0" smtClean="0"/>
              <a:t> </a:t>
            </a:r>
            <a:r>
              <a:rPr lang="en-US" b="1" dirty="0" err="1" smtClean="0"/>
              <a:t>vis</a:t>
            </a:r>
            <a:r>
              <a:rPr lang="en-US" b="1" dirty="0" smtClean="0"/>
              <a:t>[MAXN];</a:t>
            </a:r>
            <a:endParaRPr lang="en-US" b="1" dirty="0" smtClean="0"/>
          </a:p>
          <a:p>
            <a:pPr indent="0" fontAlgn="auto">
              <a:lnSpc>
                <a:spcPts val="1800"/>
              </a:lnSpc>
            </a:pPr>
            <a:r>
              <a:rPr lang="en-US" b="1" dirty="0" smtClean="0"/>
              <a:t>void </a:t>
            </a:r>
            <a:r>
              <a:rPr lang="en-US" b="1" dirty="0" err="1" smtClean="0"/>
              <a:t>dfs</a:t>
            </a:r>
            <a:r>
              <a:rPr lang="en-US" b="1" dirty="0" smtClean="0"/>
              <a:t>(</a:t>
            </a:r>
            <a:r>
              <a:rPr lang="en-US" b="1" dirty="0" err="1" smtClean="0"/>
              <a:t>int</a:t>
            </a:r>
            <a:r>
              <a:rPr lang="en-US" b="1" dirty="0" smtClean="0"/>
              <a:t> </a:t>
            </a:r>
            <a:r>
              <a:rPr lang="en-US" b="1" dirty="0" err="1" smtClean="0"/>
              <a:t>dep</a:t>
            </a:r>
            <a:r>
              <a:rPr lang="en-US" b="1" dirty="0" smtClean="0"/>
              <a:t>) //</a:t>
            </a:r>
            <a:r>
              <a:rPr lang="zh-CN" altLang="en-US" b="1" dirty="0" smtClean="0"/>
              <a:t>开始放第</a:t>
            </a:r>
            <a:r>
              <a:rPr lang="en-US" b="1" dirty="0" err="1" smtClean="0"/>
              <a:t>dep</a:t>
            </a:r>
            <a:r>
              <a:rPr lang="zh-CN" altLang="en-US" b="1" dirty="0" smtClean="0"/>
              <a:t>个盒子中放入纸牌 </a:t>
            </a:r>
            <a:endParaRPr lang="zh-CN" altLang="en-US" b="1" dirty="0" smtClean="0"/>
          </a:p>
          <a:p>
            <a:pPr indent="0" fontAlgn="auto">
              <a:lnSpc>
                <a:spcPts val="1800"/>
              </a:lnSpc>
            </a:pPr>
            <a:r>
              <a:rPr lang="en-US" altLang="zh-CN" b="1" dirty="0" smtClean="0"/>
              <a:t>{</a:t>
            </a:r>
            <a:endParaRPr lang="en-US" altLang="zh-CN" b="1" dirty="0" smtClean="0"/>
          </a:p>
          <a:p>
            <a:pPr indent="0" fontAlgn="auto">
              <a:lnSpc>
                <a:spcPts val="1800"/>
              </a:lnSpc>
            </a:pPr>
            <a:r>
              <a:rPr lang="en-US" altLang="zh-CN" b="1" dirty="0" smtClean="0"/>
              <a:t>	</a:t>
            </a:r>
            <a:r>
              <a:rPr lang="en-US" b="1" dirty="0" smtClean="0"/>
              <a:t>if(</a:t>
            </a:r>
            <a:r>
              <a:rPr lang="en-US" b="1" dirty="0" err="1" smtClean="0"/>
              <a:t>dep</a:t>
            </a:r>
            <a:r>
              <a:rPr lang="en-US" b="1" dirty="0" smtClean="0"/>
              <a:t> </a:t>
            </a:r>
            <a:r>
              <a:rPr lang="en-US" altLang="zh-CN" b="1" dirty="0" smtClean="0"/>
              <a:t>==</a:t>
            </a:r>
            <a:r>
              <a:rPr lang="en-US" b="1" dirty="0" smtClean="0"/>
              <a:t> n </a:t>
            </a:r>
            <a:r>
              <a:rPr lang="en-US" altLang="zh-CN" b="1" dirty="0" smtClean="0"/>
              <a:t>+ 1</a:t>
            </a:r>
            <a:r>
              <a:rPr lang="en-US" b="1" dirty="0" smtClean="0"/>
              <a:t>)  //</a:t>
            </a:r>
            <a:r>
              <a:rPr lang="zh-CN" altLang="en-US" b="1" dirty="0" smtClean="0"/>
              <a:t>前</a:t>
            </a:r>
            <a:r>
              <a:rPr lang="en-US" b="1" dirty="0" smtClean="0"/>
              <a:t>n</a:t>
            </a:r>
            <a:r>
              <a:rPr lang="zh-CN" altLang="en-US" b="1" dirty="0" smtClean="0"/>
              <a:t>个盒子都已放入纸牌 </a:t>
            </a:r>
            <a:endParaRPr lang="zh-CN" altLang="en-US" b="1" dirty="0" smtClean="0"/>
          </a:p>
          <a:p>
            <a:pPr indent="0" fontAlgn="auto">
              <a:lnSpc>
                <a:spcPts val="1800"/>
              </a:lnSpc>
            </a:pPr>
            <a:r>
              <a:rPr lang="zh-CN" altLang="en-US" b="1" dirty="0" smtClean="0"/>
              <a:t>	</a:t>
            </a:r>
            <a:r>
              <a:rPr lang="en-US" altLang="zh-CN" b="1" dirty="0" smtClean="0"/>
              <a:t>	……</a:t>
            </a:r>
            <a:endParaRPr lang="en-US" altLang="zh-CN" b="1" dirty="0" smtClean="0"/>
          </a:p>
          <a:p>
            <a:pPr indent="0" fontAlgn="auto">
              <a:lnSpc>
                <a:spcPts val="1800"/>
              </a:lnSpc>
            </a:pPr>
            <a:r>
              <a:rPr lang="en-US" b="1" dirty="0" smtClean="0"/>
              <a:t>	else for(</a:t>
            </a:r>
            <a:r>
              <a:rPr lang="en-US" b="1" dirty="0" err="1" smtClean="0"/>
              <a:t>int</a:t>
            </a:r>
            <a:r>
              <a:rPr lang="en-US" b="1" dirty="0" smtClean="0"/>
              <a:t> </a:t>
            </a:r>
            <a:r>
              <a:rPr lang="en-US" b="1" dirty="0" err="1" smtClean="0"/>
              <a:t>i</a:t>
            </a:r>
            <a:r>
              <a:rPr lang="en-US" b="1" dirty="0" smtClean="0"/>
              <a:t> = 1; </a:t>
            </a:r>
            <a:r>
              <a:rPr lang="en-US" b="1" dirty="0" err="1" smtClean="0"/>
              <a:t>i</a:t>
            </a:r>
            <a:r>
              <a:rPr lang="en-US" b="1" dirty="0" smtClean="0"/>
              <a:t> &lt;= n; </a:t>
            </a:r>
            <a:r>
              <a:rPr lang="en-US" b="1" dirty="0" err="1" smtClean="0"/>
              <a:t>i</a:t>
            </a:r>
            <a:r>
              <a:rPr lang="en-US" b="1" dirty="0" smtClean="0"/>
              <a:t>++) //</a:t>
            </a:r>
            <a:r>
              <a:rPr lang="zh-CN" altLang="en-US" b="1" dirty="0" smtClean="0"/>
              <a:t>枚举</a:t>
            </a:r>
            <a:r>
              <a:rPr lang="en-US" altLang="zh-CN" b="1" dirty="0" smtClean="0"/>
              <a:t>1~</a:t>
            </a:r>
            <a:r>
              <a:rPr lang="en-US" b="1" dirty="0" smtClean="0"/>
              <a:t>n</a:t>
            </a:r>
            <a:r>
              <a:rPr lang="zh-CN" altLang="en-US" b="1" dirty="0" smtClean="0"/>
              <a:t>张纸牌 </a:t>
            </a:r>
            <a:endParaRPr lang="zh-CN" altLang="en-US" b="1" dirty="0" smtClean="0"/>
          </a:p>
          <a:p>
            <a:pPr indent="0" fontAlgn="auto">
              <a:lnSpc>
                <a:spcPts val="1800"/>
              </a:lnSpc>
            </a:pPr>
            <a:r>
              <a:rPr lang="zh-CN" altLang="en-US" b="1" dirty="0" smtClean="0"/>
              <a:t>	</a:t>
            </a:r>
            <a:r>
              <a:rPr lang="en-US" altLang="zh-CN" b="1" dirty="0" smtClean="0"/>
              <a:t>{</a:t>
            </a:r>
            <a:endParaRPr lang="en-US" altLang="zh-CN" b="1" dirty="0" smtClean="0"/>
          </a:p>
          <a:p>
            <a:pPr indent="0" fontAlgn="auto">
              <a:lnSpc>
                <a:spcPts val="1800"/>
              </a:lnSpc>
            </a:pPr>
            <a:r>
              <a:rPr lang="en-US" altLang="zh-CN" b="1" dirty="0" smtClean="0"/>
              <a:t>		</a:t>
            </a:r>
            <a:r>
              <a:rPr lang="en-US" b="1" dirty="0" smtClean="0"/>
              <a:t>if(!</a:t>
            </a:r>
            <a:r>
              <a:rPr lang="en-US" b="1" dirty="0" err="1" smtClean="0"/>
              <a:t>vis</a:t>
            </a:r>
            <a:r>
              <a:rPr lang="en-US" b="1" dirty="0" smtClean="0"/>
              <a:t>[</a:t>
            </a:r>
            <a:r>
              <a:rPr lang="en-US" b="1" dirty="0" err="1" smtClean="0"/>
              <a:t>i</a:t>
            </a:r>
            <a:r>
              <a:rPr lang="en-US" b="1" dirty="0" smtClean="0"/>
              <a:t>])  //</a:t>
            </a:r>
            <a:r>
              <a:rPr lang="zh-CN" altLang="en-US" b="1" dirty="0" smtClean="0"/>
              <a:t>第</a:t>
            </a:r>
            <a:r>
              <a:rPr lang="en-US" b="1" dirty="0" err="1" smtClean="0"/>
              <a:t>i</a:t>
            </a:r>
            <a:r>
              <a:rPr lang="zh-CN" altLang="en-US" b="1" dirty="0" smtClean="0"/>
              <a:t>张纸牌可放 </a:t>
            </a:r>
            <a:endParaRPr lang="zh-CN" altLang="en-US" b="1" dirty="0" smtClean="0"/>
          </a:p>
          <a:p>
            <a:pPr indent="0" fontAlgn="auto">
              <a:lnSpc>
                <a:spcPts val="1800"/>
              </a:lnSpc>
            </a:pPr>
            <a:r>
              <a:rPr lang="zh-CN" altLang="en-US" b="1" dirty="0" smtClean="0"/>
              <a:t>		</a:t>
            </a:r>
            <a:r>
              <a:rPr lang="en-US" altLang="zh-CN" b="1" dirty="0" smtClean="0"/>
              <a:t>{</a:t>
            </a:r>
            <a:endParaRPr lang="en-US" altLang="zh-CN" b="1" dirty="0" smtClean="0"/>
          </a:p>
          <a:p>
            <a:pPr indent="0" fontAlgn="auto">
              <a:lnSpc>
                <a:spcPts val="1800"/>
              </a:lnSpc>
            </a:pPr>
            <a:r>
              <a:rPr lang="en-US" altLang="zh-CN" b="1" dirty="0" smtClean="0"/>
              <a:t>		           </a:t>
            </a:r>
            <a:r>
              <a:rPr lang="en-US" b="1" dirty="0" smtClean="0"/>
              <a:t>a[</a:t>
            </a:r>
            <a:r>
              <a:rPr lang="en-US" b="1" dirty="0" err="1" smtClean="0"/>
              <a:t>dep</a:t>
            </a:r>
            <a:r>
              <a:rPr lang="en-US" b="1" dirty="0" smtClean="0"/>
              <a:t>] = </a:t>
            </a:r>
            <a:r>
              <a:rPr lang="en-US" b="1" dirty="0" err="1" smtClean="0"/>
              <a:t>i</a:t>
            </a:r>
            <a:r>
              <a:rPr lang="en-US" b="1" dirty="0" smtClean="0"/>
              <a:t>;</a:t>
            </a:r>
            <a:endParaRPr lang="en-US" b="1" dirty="0" smtClean="0"/>
          </a:p>
          <a:p>
            <a:pPr indent="0" fontAlgn="auto">
              <a:lnSpc>
                <a:spcPts val="1800"/>
              </a:lnSpc>
            </a:pPr>
            <a:r>
              <a:rPr lang="en-US" b="1" dirty="0" smtClean="0"/>
              <a:t>		           </a:t>
            </a:r>
            <a:r>
              <a:rPr lang="en-US" b="1" dirty="0" err="1" smtClean="0"/>
              <a:t>vis</a:t>
            </a:r>
            <a:r>
              <a:rPr lang="en-US" b="1" dirty="0" smtClean="0"/>
              <a:t>[</a:t>
            </a:r>
            <a:r>
              <a:rPr lang="en-US" b="1" dirty="0" err="1" smtClean="0"/>
              <a:t>i</a:t>
            </a:r>
            <a:r>
              <a:rPr lang="en-US" b="1" dirty="0" smtClean="0"/>
              <a:t>] = true; </a:t>
            </a:r>
            <a:endParaRPr lang="en-US" b="1" dirty="0" smtClean="0"/>
          </a:p>
          <a:p>
            <a:pPr indent="0" fontAlgn="auto">
              <a:lnSpc>
                <a:spcPts val="1800"/>
              </a:lnSpc>
            </a:pPr>
            <a:r>
              <a:rPr lang="en-US" b="1" dirty="0" smtClean="0"/>
              <a:t>		           </a:t>
            </a:r>
            <a:r>
              <a:rPr lang="en-US" b="1" dirty="0" err="1" smtClean="0"/>
              <a:t>dfs</a:t>
            </a:r>
            <a:r>
              <a:rPr lang="en-US" b="1" dirty="0" smtClean="0"/>
              <a:t>(dep+1);</a:t>
            </a:r>
            <a:endParaRPr lang="en-US" b="1" dirty="0" smtClean="0"/>
          </a:p>
          <a:p>
            <a:pPr indent="0" fontAlgn="auto">
              <a:lnSpc>
                <a:spcPts val="1800"/>
              </a:lnSpc>
            </a:pPr>
            <a:r>
              <a:rPr lang="en-US" b="1" dirty="0" smtClean="0"/>
              <a:t>		         </a:t>
            </a:r>
            <a:r>
              <a:rPr lang="en-US" sz="3300" b="1" dirty="0" smtClean="0">
                <a:solidFill>
                  <a:srgbClr val="FF0000"/>
                </a:solidFill>
              </a:rPr>
              <a:t> </a:t>
            </a:r>
            <a:r>
              <a:rPr lang="en-US" b="1" dirty="0" err="1" smtClean="0">
                <a:solidFill>
                  <a:srgbClr val="FF0000"/>
                </a:solidFill>
              </a:rPr>
              <a:t>vis</a:t>
            </a:r>
            <a:r>
              <a:rPr lang="en-US" b="1" dirty="0" smtClean="0">
                <a:solidFill>
                  <a:srgbClr val="FF0000"/>
                </a:solidFill>
              </a:rPr>
              <a:t>[</a:t>
            </a:r>
            <a:r>
              <a:rPr lang="en-US" b="1" dirty="0" err="1" smtClean="0">
                <a:solidFill>
                  <a:srgbClr val="FF0000"/>
                </a:solidFill>
              </a:rPr>
              <a:t>i</a:t>
            </a:r>
            <a:r>
              <a:rPr lang="en-US" b="1" dirty="0" smtClean="0">
                <a:solidFill>
                  <a:srgbClr val="FF0000"/>
                </a:solidFill>
              </a:rPr>
              <a:t>] = false;  </a:t>
            </a:r>
            <a:endParaRPr lang="en-US" sz="3300" b="1" dirty="0" smtClean="0">
              <a:solidFill>
                <a:srgbClr val="FF0000"/>
              </a:solidFill>
            </a:endParaRPr>
          </a:p>
          <a:p>
            <a:pPr indent="0" fontAlgn="auto">
              <a:lnSpc>
                <a:spcPts val="1800"/>
              </a:lnSpc>
            </a:pPr>
            <a:r>
              <a:rPr lang="en-US" b="1" dirty="0" smtClean="0"/>
              <a:t>		}</a:t>
            </a:r>
            <a:endParaRPr lang="en-US" b="1" dirty="0" smtClean="0"/>
          </a:p>
          <a:p>
            <a:pPr indent="0" fontAlgn="auto">
              <a:lnSpc>
                <a:spcPts val="1800"/>
              </a:lnSpc>
            </a:pPr>
            <a:r>
              <a:rPr lang="en-US" b="1" dirty="0" smtClean="0"/>
              <a:t>	}</a:t>
            </a:r>
            <a:endParaRPr lang="en-US" b="1" dirty="0" smtClean="0"/>
          </a:p>
          <a:p>
            <a:pPr indent="0" fontAlgn="auto">
              <a:lnSpc>
                <a:spcPts val="1800"/>
              </a:lnSpc>
            </a:pPr>
            <a:r>
              <a:rPr lang="en-US" b="1" dirty="0" smtClean="0"/>
              <a:t>}	</a:t>
            </a:r>
            <a:endParaRPr lang="zh-CN" altLang="en-US" sz="2100" b="1" dirty="0" smtClean="0">
              <a:solidFill>
                <a:srgbClr val="000000"/>
              </a:solidFill>
            </a:endParaRPr>
          </a:p>
          <a:p>
            <a:pPr indent="0" fontAlgn="auto">
              <a:lnSpc>
                <a:spcPts val="18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5" name="云形标注 4"/>
          <p:cNvSpPr/>
          <p:nvPr/>
        </p:nvSpPr>
        <p:spPr>
          <a:xfrm>
            <a:off x="5868438" y="2715895"/>
            <a:ext cx="2970330" cy="1566174"/>
          </a:xfrm>
          <a:prstGeom prst="cloudCallout">
            <a:avLst>
              <a:gd name="adj1" fmla="val -67992"/>
              <a:gd name="adj2" fmla="val 32021"/>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700" b="1" dirty="0" smtClean="0"/>
              <a:t>返回时，一定要改回来！</a:t>
            </a:r>
            <a:endParaRPr lang="zh-CN" altLang="en-US" sz="2700" dirty="0"/>
          </a:p>
        </p:txBody>
      </p:sp>
    </p:spTree>
  </p:cSld>
  <p:clrMapOvr>
    <a:masterClrMapping/>
  </p:clrMapOvr>
  <p:transition spd="slow" advClick="0" advTm="7000">
    <p:cover dir="l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708660" y="681355"/>
            <a:ext cx="7821295" cy="4354195"/>
          </a:xfrm>
          <a:prstGeom prst="rect">
            <a:avLst/>
          </a:prstGeom>
        </p:spPr>
        <p:txBody>
          <a:bodyPr/>
          <a:lstStyle/>
          <a:p>
            <a:pPr>
              <a:lnSpc>
                <a:spcPct val="150000"/>
              </a:lnSpc>
            </a:pPr>
            <a:r>
              <a:rPr lang="en-US" altLang="zh-CN" sz="2700" b="1" dirty="0" smtClean="0"/>
              <a:t>[</a:t>
            </a:r>
            <a:r>
              <a:rPr lang="zh-CN" altLang="en-US" sz="2700" b="1" dirty="0" smtClean="0"/>
              <a:t>特别提醒</a:t>
            </a:r>
            <a:r>
              <a:rPr lang="en-US" altLang="zh-CN" sz="2700" b="1" dirty="0" smtClean="0"/>
              <a:t>-N</a:t>
            </a:r>
            <a:r>
              <a:rPr lang="zh-CN" altLang="en-US" sz="2700" b="1" dirty="0" smtClean="0"/>
              <a:t>全排列</a:t>
            </a:r>
            <a:r>
              <a:rPr lang="en-US" sz="2700" b="1" dirty="0" smtClean="0"/>
              <a:t>]</a:t>
            </a:r>
            <a:endParaRPr lang="en-US" sz="2700" b="1" dirty="0" smtClean="0"/>
          </a:p>
          <a:p>
            <a:pPr>
              <a:lnSpc>
                <a:spcPct val="150000"/>
              </a:lnSpc>
              <a:buFont typeface="Arial" panose="020B0604020202020204" pitchFamily="34" charset="0"/>
              <a:buChar char="•"/>
            </a:pPr>
            <a:r>
              <a:rPr lang="zh-CN" altLang="en-US" sz="2700" b="1" dirty="0" smtClean="0"/>
              <a:t> 如果在回溯法中使用了辅助的全局变量，则一定要及时把它们恢复原状。特别地，若递归函数有多个出口，则需在每个出口处恢复被修改的值！</a:t>
            </a: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1143000" y="4316420"/>
            <a:ext cx="6318702" cy="540060"/>
          </a:xfrm>
          <a:prstGeom prst="rect">
            <a:avLst/>
          </a:prstGeom>
        </p:spPr>
        <p:txBody>
          <a:bodyPr/>
          <a:lstStyle/>
          <a:p>
            <a:pPr>
              <a:lnSpc>
                <a:spcPct val="150000"/>
              </a:lnSpc>
            </a:pPr>
            <a:r>
              <a:rPr lang="en-US" altLang="zh-CN" b="1" dirty="0" smtClean="0"/>
              <a:t>[</a:t>
            </a:r>
            <a:r>
              <a:rPr lang="zh-CN" altLang="en-US" b="1" dirty="0" smtClean="0"/>
              <a:t>感兴趣的同学尝试单步跟踪，深度体验</a:t>
            </a:r>
            <a:r>
              <a:rPr lang="en-US" b="1" dirty="0" smtClean="0"/>
              <a:t>]</a:t>
            </a:r>
            <a:endParaRPr lang="en-US" b="1" dirty="0" smtClean="0"/>
          </a:p>
          <a:p>
            <a:pPr>
              <a:lnSpc>
                <a:spcPct val="150000"/>
              </a:lnSpc>
              <a:buFont typeface="Arial" panose="020B0604020202020204" pitchFamily="34" charset="0"/>
              <a:buChar char="•"/>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圆角矩形 5"/>
          <p:cNvSpPr/>
          <p:nvPr/>
        </p:nvSpPr>
        <p:spPr>
          <a:xfrm>
            <a:off x="1925706" y="1042592"/>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smtClean="0"/>
              <a:t>dfs</a:t>
            </a:r>
            <a:r>
              <a:rPr lang="en-US" altLang="zh-CN" sz="2100" dirty="0" smtClean="0"/>
              <a:t>(1)</a:t>
            </a:r>
            <a:endParaRPr lang="zh-CN" altLang="en-US" sz="2100" dirty="0"/>
          </a:p>
        </p:txBody>
      </p:sp>
      <p:cxnSp>
        <p:nvCxnSpPr>
          <p:cNvPr id="8" name="直接箭头连接符 7"/>
          <p:cNvCxnSpPr/>
          <p:nvPr/>
        </p:nvCxnSpPr>
        <p:spPr>
          <a:xfrm rot="5400000">
            <a:off x="2223335" y="1771078"/>
            <a:ext cx="486054" cy="119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4950042" y="1042592"/>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a:t>
            </a:r>
            <a:endParaRPr lang="zh-CN" altLang="en-US" sz="2100" dirty="0"/>
          </a:p>
        </p:txBody>
      </p:sp>
      <p:cxnSp>
        <p:nvCxnSpPr>
          <p:cNvPr id="12" name="直接箭头连接符 11"/>
          <p:cNvCxnSpPr/>
          <p:nvPr/>
        </p:nvCxnSpPr>
        <p:spPr>
          <a:xfrm rot="10800000" flipV="1">
            <a:off x="4788024" y="1528646"/>
            <a:ext cx="541251" cy="5400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4085946" y="2122712"/>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a:t>
            </a:r>
            <a:endParaRPr lang="zh-CN" altLang="en-US" sz="2100" dirty="0"/>
          </a:p>
        </p:txBody>
      </p:sp>
      <p:sp>
        <p:nvSpPr>
          <p:cNvPr id="15" name="TextBox 14"/>
          <p:cNvSpPr txBox="1"/>
          <p:nvPr/>
        </p:nvSpPr>
        <p:spPr>
          <a:xfrm>
            <a:off x="4039870" y="1474470"/>
            <a:ext cx="1072515" cy="460375"/>
          </a:xfrm>
          <a:prstGeom prst="rect">
            <a:avLst/>
          </a:prstGeom>
          <a:noFill/>
        </p:spPr>
        <p:txBody>
          <a:bodyPr wrap="square" rtlCol="0">
            <a:spAutoFit/>
          </a:bodyPr>
          <a:lstStyle/>
          <a:p>
            <a:r>
              <a:rPr lang="en-US" altLang="zh-CN" sz="2400" dirty="0" err="1" smtClean="0"/>
              <a:t>i</a:t>
            </a:r>
            <a:r>
              <a:rPr lang="en-US" altLang="zh-CN" sz="2400" dirty="0" smtClean="0"/>
              <a:t>  = 1</a:t>
            </a:r>
            <a:endParaRPr lang="zh-CN" altLang="en-US" sz="2400" dirty="0"/>
          </a:p>
        </p:txBody>
      </p:sp>
      <p:cxnSp>
        <p:nvCxnSpPr>
          <p:cNvPr id="16" name="直接箭头连接符 15"/>
          <p:cNvCxnSpPr/>
          <p:nvPr/>
        </p:nvCxnSpPr>
        <p:spPr>
          <a:xfrm rot="10800000" flipV="1">
            <a:off x="4193958" y="2535044"/>
            <a:ext cx="541251" cy="5400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293745" y="2500630"/>
            <a:ext cx="1224280" cy="460375"/>
          </a:xfrm>
          <a:prstGeom prst="rect">
            <a:avLst/>
          </a:prstGeom>
          <a:noFill/>
        </p:spPr>
        <p:txBody>
          <a:bodyPr wrap="square" rtlCol="0">
            <a:spAutoFit/>
          </a:bodyPr>
          <a:lstStyle/>
          <a:p>
            <a:r>
              <a:rPr lang="en-US" altLang="zh-CN" sz="2400" dirty="0" err="1" smtClean="0"/>
              <a:t>i</a:t>
            </a:r>
            <a:r>
              <a:rPr lang="en-US" altLang="zh-CN" sz="2400" dirty="0" smtClean="0"/>
              <a:t>  = 2</a:t>
            </a:r>
            <a:endParaRPr lang="zh-CN" altLang="en-US" sz="2400" dirty="0"/>
          </a:p>
        </p:txBody>
      </p:sp>
      <p:sp>
        <p:nvSpPr>
          <p:cNvPr id="18" name="圆角矩形 17"/>
          <p:cNvSpPr/>
          <p:nvPr/>
        </p:nvSpPr>
        <p:spPr>
          <a:xfrm>
            <a:off x="1925706" y="2068706"/>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smtClean="0"/>
              <a:t>dfs</a:t>
            </a:r>
            <a:r>
              <a:rPr lang="en-US" altLang="zh-CN" sz="2100" dirty="0" smtClean="0"/>
              <a:t>(2)</a:t>
            </a:r>
            <a:endParaRPr lang="zh-CN" altLang="en-US" sz="2100" dirty="0"/>
          </a:p>
        </p:txBody>
      </p:sp>
      <p:cxnSp>
        <p:nvCxnSpPr>
          <p:cNvPr id="19" name="直接箭头连接符 18"/>
          <p:cNvCxnSpPr/>
          <p:nvPr/>
        </p:nvCxnSpPr>
        <p:spPr>
          <a:xfrm rot="5400000">
            <a:off x="2223335" y="2743185"/>
            <a:ext cx="486054" cy="119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0" name="圆角矩形 19"/>
          <p:cNvSpPr/>
          <p:nvPr/>
        </p:nvSpPr>
        <p:spPr>
          <a:xfrm>
            <a:off x="1925706" y="3040814"/>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smtClean="0"/>
              <a:t>dfs</a:t>
            </a:r>
            <a:r>
              <a:rPr lang="en-US" altLang="zh-CN" sz="2100" dirty="0" smtClean="0"/>
              <a:t>(3)</a:t>
            </a:r>
            <a:endParaRPr lang="zh-CN" altLang="en-US" sz="2100" dirty="0"/>
          </a:p>
        </p:txBody>
      </p:sp>
      <p:sp>
        <p:nvSpPr>
          <p:cNvPr id="21" name="圆角矩形 20"/>
          <p:cNvSpPr/>
          <p:nvPr/>
        </p:nvSpPr>
        <p:spPr>
          <a:xfrm>
            <a:off x="3545886" y="3094820"/>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(1,2,*)</a:t>
            </a:r>
            <a:endParaRPr lang="zh-CN" altLang="en-US" sz="2100" dirty="0"/>
          </a:p>
        </p:txBody>
      </p:sp>
      <p:cxnSp>
        <p:nvCxnSpPr>
          <p:cNvPr id="22" name="直接箭头连接符 21"/>
          <p:cNvCxnSpPr/>
          <p:nvPr/>
        </p:nvCxnSpPr>
        <p:spPr>
          <a:xfrm rot="5400000">
            <a:off x="2223335" y="3715294"/>
            <a:ext cx="486054" cy="119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3" name="圆角矩形 22"/>
          <p:cNvSpPr/>
          <p:nvPr/>
        </p:nvSpPr>
        <p:spPr>
          <a:xfrm>
            <a:off x="1925706" y="4012922"/>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smtClean="0"/>
              <a:t>dfs</a:t>
            </a:r>
            <a:r>
              <a:rPr lang="en-US" altLang="zh-CN" sz="2100" dirty="0" smtClean="0"/>
              <a:t>(4)</a:t>
            </a:r>
            <a:endParaRPr lang="zh-CN" altLang="en-US" sz="2100" dirty="0"/>
          </a:p>
        </p:txBody>
      </p:sp>
      <p:cxnSp>
        <p:nvCxnSpPr>
          <p:cNvPr id="24" name="直接箭头连接符 23"/>
          <p:cNvCxnSpPr/>
          <p:nvPr/>
        </p:nvCxnSpPr>
        <p:spPr>
          <a:xfrm rot="10800000" flipV="1">
            <a:off x="3761910" y="3472862"/>
            <a:ext cx="541251" cy="5400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971165" y="3492500"/>
            <a:ext cx="1026160" cy="460375"/>
          </a:xfrm>
          <a:prstGeom prst="rect">
            <a:avLst/>
          </a:prstGeom>
          <a:noFill/>
        </p:spPr>
        <p:txBody>
          <a:bodyPr wrap="square" rtlCol="0">
            <a:spAutoFit/>
          </a:bodyPr>
          <a:lstStyle/>
          <a:p>
            <a:r>
              <a:rPr lang="en-US" altLang="zh-CN" sz="2400" dirty="0" err="1" smtClean="0"/>
              <a:t>i</a:t>
            </a:r>
            <a:r>
              <a:rPr lang="en-US" altLang="zh-CN" sz="2400" dirty="0" smtClean="0"/>
              <a:t>  = 3</a:t>
            </a:r>
            <a:endParaRPr lang="zh-CN" altLang="en-US" sz="2400" dirty="0"/>
          </a:p>
        </p:txBody>
      </p:sp>
      <p:sp>
        <p:nvSpPr>
          <p:cNvPr id="26" name="圆角矩形 25"/>
          <p:cNvSpPr/>
          <p:nvPr/>
        </p:nvSpPr>
        <p:spPr>
          <a:xfrm>
            <a:off x="3329862" y="4012922"/>
            <a:ext cx="1188132" cy="378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(1,2,3)</a:t>
            </a:r>
            <a:endParaRPr lang="zh-CN" altLang="en-US" sz="2100" dirty="0"/>
          </a:p>
        </p:txBody>
      </p:sp>
      <p:cxnSp>
        <p:nvCxnSpPr>
          <p:cNvPr id="29" name="直接箭头连接符 28"/>
          <p:cNvCxnSpPr/>
          <p:nvPr/>
        </p:nvCxnSpPr>
        <p:spPr>
          <a:xfrm rot="5400000" flipH="1" flipV="1">
            <a:off x="2492769" y="3696173"/>
            <a:ext cx="486054" cy="1191"/>
          </a:xfrm>
          <a:prstGeom prst="straightConnector1">
            <a:avLst/>
          </a:prstGeom>
          <a:ln w="38100">
            <a:solidFill>
              <a:srgbClr val="FF0000"/>
            </a:solidFill>
            <a:prstDash val="sysDash"/>
            <a:tailEnd type="arrow"/>
          </a:ln>
        </p:spPr>
        <p:style>
          <a:lnRef idx="1">
            <a:schemeClr val="dk1"/>
          </a:lnRef>
          <a:fillRef idx="0">
            <a:schemeClr val="dk1"/>
          </a:fillRef>
          <a:effectRef idx="0">
            <a:schemeClr val="dk1"/>
          </a:effectRef>
          <a:fontRef idx="minor">
            <a:schemeClr val="tx1"/>
          </a:fontRef>
        </p:style>
      </p:cxnSp>
      <p:sp>
        <p:nvSpPr>
          <p:cNvPr id="38" name="内容占位符 2"/>
          <p:cNvSpPr txBox="1">
            <a:spLocks noChangeArrowheads="1"/>
          </p:cNvSpPr>
          <p:nvPr/>
        </p:nvSpPr>
        <p:spPr>
          <a:xfrm>
            <a:off x="539750" y="628015"/>
            <a:ext cx="6480810" cy="675005"/>
          </a:xfrm>
          <a:prstGeom prst="rect">
            <a:avLst/>
          </a:prstGeom>
        </p:spPr>
        <p:txBody>
          <a:bodyPr/>
          <a:lstStyle/>
          <a:p>
            <a:r>
              <a:rPr lang="zh-CN" altLang="en-US" b="1" dirty="0" smtClean="0">
                <a:solidFill>
                  <a:srgbClr val="FF0000"/>
                </a:solidFill>
              </a:rPr>
              <a:t>思考</a:t>
            </a:r>
            <a:r>
              <a:rPr lang="zh-CN" altLang="en-US" b="1" dirty="0" smtClean="0"/>
              <a:t>：为何不会生成重复的排列！（可暂跳过）</a:t>
            </a:r>
            <a:endParaRPr lang="en-US" altLang="zh-CN" b="1" dirty="0" smtClean="0"/>
          </a:p>
          <a:p>
            <a:endParaRPr lang="zh-CN" altLang="en-US" dirty="0" smtClean="0"/>
          </a:p>
          <a:p>
            <a:pPr>
              <a:buFont typeface="Arial" panose="020B0604020202020204" pitchFamily="34" charset="0"/>
              <a:buChar char="•"/>
            </a:pPr>
            <a:endParaRPr lang="en-US" altLang="zh-CN" b="1" dirty="0" smtClean="0">
              <a:solidFill>
                <a:srgbClr val="000000"/>
              </a:solidFill>
            </a:endParaRPr>
          </a:p>
          <a:p>
            <a:pPr>
              <a:buFont typeface="Arial" panose="020B0604020202020204" pitchFamily="34" charset="0"/>
              <a:buChar char="•"/>
            </a:pPr>
            <a:endParaRPr lang="en-US" altLang="zh-CN" b="1" dirty="0" smtClean="0">
              <a:solidFill>
                <a:srgbClr val="000000"/>
              </a:solidFill>
            </a:endParaRPr>
          </a:p>
          <a:p>
            <a:endParaRPr lang="zh-CN" altLang="en-US" b="1" dirty="0" smtClean="0">
              <a:solidFill>
                <a:srgbClr val="000000"/>
              </a:solidFill>
            </a:endParaRPr>
          </a:p>
          <a:p>
            <a:endParaRPr lang="en-US" altLang="zh-CN" b="1" dirty="0" smtClean="0">
              <a:solidFill>
                <a:srgbClr val="000000"/>
              </a:solidFill>
            </a:endParaRPr>
          </a:p>
          <a:p>
            <a:endParaRPr lang="zh-CN" altLang="en-US" b="1" dirty="0" smtClean="0">
              <a:solidFill>
                <a:srgbClr val="000000"/>
              </a:solidFill>
            </a:endParaRPr>
          </a:p>
        </p:txBody>
      </p:sp>
      <p:sp>
        <p:nvSpPr>
          <p:cNvPr id="40" name="云形标注 39"/>
          <p:cNvSpPr/>
          <p:nvPr/>
        </p:nvSpPr>
        <p:spPr>
          <a:xfrm>
            <a:off x="5652414" y="1401708"/>
            <a:ext cx="3024336" cy="2052228"/>
          </a:xfrm>
          <a:prstGeom prst="cloudCallout">
            <a:avLst>
              <a:gd name="adj1" fmla="val -52422"/>
              <a:gd name="adj2" fmla="val 10882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100" b="1" dirty="0" smtClean="0"/>
              <a:t>局部变量</a:t>
            </a:r>
            <a:r>
              <a:rPr lang="en-US" altLang="zh-CN" sz="2100" b="1" dirty="0" err="1" smtClean="0"/>
              <a:t>i</a:t>
            </a:r>
            <a:r>
              <a:rPr lang="zh-CN" altLang="en-US" sz="2100" b="1" dirty="0" smtClean="0"/>
              <a:t>也被存入栈中，返回时，</a:t>
            </a:r>
            <a:r>
              <a:rPr lang="en-US" altLang="zh-CN" sz="2100" b="1" dirty="0" err="1" smtClean="0"/>
              <a:t>i</a:t>
            </a:r>
            <a:r>
              <a:rPr lang="en-US" altLang="zh-CN" sz="2100" b="1" dirty="0" smtClean="0"/>
              <a:t>++</a:t>
            </a:r>
            <a:endParaRPr lang="zh-CN" altLang="en-US" sz="2100" b="1" dirty="0"/>
          </a:p>
        </p:txBody>
      </p:sp>
      <p:sp>
        <p:nvSpPr>
          <p:cNvPr id="39" name="TextBox 38"/>
          <p:cNvSpPr txBox="1"/>
          <p:nvPr/>
        </p:nvSpPr>
        <p:spPr>
          <a:xfrm>
            <a:off x="5274078" y="3796898"/>
            <a:ext cx="2465705" cy="598805"/>
          </a:xfrm>
          <a:prstGeom prst="rect">
            <a:avLst/>
          </a:prstGeom>
          <a:noFill/>
        </p:spPr>
        <p:txBody>
          <a:bodyPr wrap="none" rtlCol="0">
            <a:spAutoFit/>
          </a:bodyPr>
          <a:lstStyle/>
          <a:p>
            <a:r>
              <a:rPr lang="zh-CN" altLang="en-US" sz="3300" b="1" dirty="0" smtClean="0"/>
              <a:t>输出：</a:t>
            </a:r>
            <a:r>
              <a:rPr lang="en-US" altLang="zh-CN" sz="3300" b="1" dirty="0" smtClean="0"/>
              <a:t>1 2 3</a:t>
            </a:r>
            <a:endParaRPr lang="zh-CN" altLang="en-US" sz="3300" b="1" dirty="0"/>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linds(horizontal)">
                                      <p:cBhvr>
                                        <p:cTn id="59" dur="500"/>
                                        <p:tgtEl>
                                          <p:spTgt spid="25"/>
                                        </p:tgtEl>
                                      </p:cBhvr>
                                    </p:animEffect>
                                  </p:childTnLst>
                                </p:cTn>
                              </p:par>
                              <p:par>
                                <p:cTn id="60" presetID="3" presetClass="entr" presetSubtype="1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linds(horizontal)">
                                      <p:cBhvr>
                                        <p:cTn id="72" dur="500"/>
                                        <p:tgtEl>
                                          <p:spTgt spid="2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linds(horizont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blinds(horizontal)">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linds(horizontal)">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linds(horizontal)">
                                      <p:cBhvr>
                                        <p:cTn id="9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bldLvl="0" animBg="1"/>
      <p:bldP spid="14" grpId="0" bldLvl="0" animBg="1"/>
      <p:bldP spid="15" grpId="0"/>
      <p:bldP spid="17" grpId="0"/>
      <p:bldP spid="18" grpId="0" bldLvl="0" animBg="1"/>
      <p:bldP spid="20" grpId="0" bldLvl="0" animBg="1"/>
      <p:bldP spid="21" grpId="0" bldLvl="0" animBg="1"/>
      <p:bldP spid="23" grpId="0" bldLvl="0" animBg="1"/>
      <p:bldP spid="25" grpId="0"/>
      <p:bldP spid="26" grpId="0" bldLvl="0" animBg="1"/>
      <p:bldP spid="40" grpId="0" bldLvl="0" animBg="1"/>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2540000" cy="368300"/>
          </a:xfrm>
          <a:prstGeom prst="rect">
            <a:avLst/>
          </a:prstGeom>
          <a:noFill/>
        </p:spPr>
        <p:txBody>
          <a:bodyPr wrap="square" rtlCol="0" anchor="t">
            <a:spAutoFit/>
          </a:bodyPr>
          <a:p>
            <a:r>
              <a:rPr lang="en-US" altLang="zh-CN" b="1"/>
              <a:t>1.</a:t>
            </a:r>
            <a:r>
              <a:rPr lang="zh-CN" altLang="en-US" b="1"/>
              <a:t>宽搜策略：逐层扩展</a:t>
            </a:r>
            <a:endParaRPr lang="zh-CN" altLang="en-US" b="1"/>
          </a:p>
        </p:txBody>
      </p:sp>
      <p:pic>
        <p:nvPicPr>
          <p:cNvPr id="26627" name="图片 7" descr="未标题-1.jpg"/>
          <p:cNvPicPr>
            <a:picLocks noChangeAspect="1"/>
          </p:cNvPicPr>
          <p:nvPr>
            <p:custDataLst>
              <p:tags r:id="rId1"/>
            </p:custDataLst>
          </p:nvPr>
        </p:nvPicPr>
        <p:blipFill>
          <a:blip r:embed="rId2"/>
          <a:srcRect/>
          <a:stretch>
            <a:fillRect/>
          </a:stretch>
        </p:blipFill>
        <p:spPr bwMode="auto">
          <a:xfrm>
            <a:off x="1547495" y="1131570"/>
            <a:ext cx="2329815" cy="2126615"/>
          </a:xfrm>
          <a:prstGeom prst="rect">
            <a:avLst/>
          </a:prstGeom>
          <a:noFill/>
          <a:ln w="9525">
            <a:noFill/>
            <a:miter lim="800000"/>
            <a:headEnd/>
            <a:tailEnd/>
          </a:ln>
        </p:spPr>
      </p:pic>
      <p:pic>
        <p:nvPicPr>
          <p:cNvPr id="26628" name="图片 3" descr="Animated_BFS.gif"/>
          <p:cNvPicPr>
            <a:picLocks noChangeAspect="1" noChangeArrowheads="1"/>
          </p:cNvPicPr>
          <p:nvPr>
            <p:custDataLst>
              <p:tags r:id="rId3"/>
            </p:custDataLst>
          </p:nvPr>
        </p:nvPicPr>
        <p:blipFill>
          <a:blip r:embed="rId4"/>
          <a:srcRect/>
          <a:stretch>
            <a:fillRect/>
          </a:stretch>
        </p:blipFill>
        <p:spPr bwMode="auto">
          <a:xfrm>
            <a:off x="4859655" y="1183005"/>
            <a:ext cx="2334260" cy="2185670"/>
          </a:xfrm>
          <a:prstGeom prst="rect">
            <a:avLst/>
          </a:prstGeom>
          <a:noFill/>
          <a:ln w="9525">
            <a:noFill/>
            <a:miter lim="800000"/>
            <a:headEnd/>
            <a:tailEnd/>
          </a:ln>
        </p:spPr>
      </p:pic>
      <p:sp>
        <p:nvSpPr>
          <p:cNvPr id="26629" name="矩形 21"/>
          <p:cNvSpPr>
            <a:spLocks noChangeArrowheads="1"/>
          </p:cNvSpPr>
          <p:nvPr>
            <p:custDataLst>
              <p:tags r:id="rId5"/>
            </p:custDataLst>
          </p:nvPr>
        </p:nvSpPr>
        <p:spPr bwMode="auto">
          <a:xfrm>
            <a:off x="323850" y="4016469"/>
            <a:ext cx="8388350" cy="829945"/>
          </a:xfrm>
          <a:prstGeom prst="rect">
            <a:avLst/>
          </a:prstGeom>
          <a:noFill/>
          <a:ln w="9525">
            <a:noFill/>
            <a:miter lim="800000"/>
          </a:ln>
        </p:spPr>
        <p:txBody>
          <a:bodyPr>
            <a:spAutoFit/>
          </a:bodyPr>
          <a:p>
            <a:r>
              <a:rPr lang="zh-CN" altLang="en-US" sz="2400" b="1" dirty="0">
                <a:solidFill>
                  <a:srgbClr val="000000"/>
                </a:solidFill>
              </a:rPr>
              <a:t>      </a:t>
            </a:r>
            <a:r>
              <a:rPr lang="en-US" altLang="zh-CN" sz="2400" b="1" dirty="0">
                <a:solidFill>
                  <a:srgbClr val="000000"/>
                </a:solidFill>
              </a:rPr>
              <a:t> </a:t>
            </a:r>
            <a:r>
              <a:rPr lang="zh-CN" altLang="en-US" sz="2400" dirty="0">
                <a:solidFill>
                  <a:srgbClr val="000000"/>
                </a:solidFill>
              </a:rPr>
              <a:t>为保证“先访问的优先扩展”，宽搜需用到符合“先进先出”特点的队列这种重要的数据结构。</a:t>
            </a:r>
            <a:endParaRPr lang="zh-CN" altLang="en-US" sz="2400" dirty="0"/>
          </a:p>
        </p:txBody>
      </p:sp>
      <p:sp>
        <p:nvSpPr>
          <p:cNvPr id="6" name="TextBox 5"/>
          <p:cNvSpPr txBox="1"/>
          <p:nvPr>
            <p:custDataLst>
              <p:tags r:id="rId6"/>
            </p:custDataLst>
          </p:nvPr>
        </p:nvSpPr>
        <p:spPr>
          <a:xfrm>
            <a:off x="2124244" y="3368774"/>
            <a:ext cx="1338828" cy="369332"/>
          </a:xfrm>
          <a:prstGeom prst="rect">
            <a:avLst/>
          </a:prstGeom>
          <a:noFill/>
        </p:spPr>
        <p:txBody>
          <a:bodyPr wrap="none" rtlCol="0">
            <a:spAutoFit/>
          </a:bodyPr>
          <a:p>
            <a:r>
              <a:rPr lang="zh-CN" altLang="en-US" dirty="0" smtClean="0"/>
              <a:t>按辈分拜年</a:t>
            </a:r>
            <a:endParaRPr lang="zh-CN" altLang="en-US" dirty="0"/>
          </a:p>
        </p:txBody>
      </p:sp>
      <p:sp>
        <p:nvSpPr>
          <p:cNvPr id="7" name="TextBox 6"/>
          <p:cNvSpPr txBox="1"/>
          <p:nvPr>
            <p:custDataLst>
              <p:tags r:id="rId7"/>
            </p:custDataLst>
          </p:nvPr>
        </p:nvSpPr>
        <p:spPr>
          <a:xfrm>
            <a:off x="5507841" y="3435449"/>
            <a:ext cx="1338828" cy="369332"/>
          </a:xfrm>
          <a:prstGeom prst="rect">
            <a:avLst/>
          </a:prstGeom>
          <a:noFill/>
        </p:spPr>
        <p:txBody>
          <a:bodyPr wrap="none" rtlCol="0">
            <a:spAutoFit/>
          </a:bodyPr>
          <a:p>
            <a:r>
              <a:rPr lang="zh-CN" altLang="en-US" dirty="0" smtClean="0"/>
              <a:t>按层次扩展</a:t>
            </a:r>
            <a:endParaRPr lang="zh-CN" altLang="en-US" dirty="0"/>
          </a:p>
        </p:txBody>
      </p:sp>
    </p:spTree>
  </p:cSld>
  <p:clrMapOvr>
    <a:masterClrMapping/>
  </p:clrMapOvr>
  <p:transition spd="slow">
    <p:cover dir="l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18" name="内容占位符 2"/>
          <p:cNvSpPr txBox="1">
            <a:spLocks noChangeArrowheads="1"/>
          </p:cNvSpPr>
          <p:nvPr/>
        </p:nvSpPr>
        <p:spPr>
          <a:xfrm>
            <a:off x="539512" y="627742"/>
            <a:ext cx="6163865" cy="486054"/>
          </a:xfrm>
          <a:prstGeom prst="rect">
            <a:avLst/>
          </a:prstGeom>
        </p:spPr>
        <p:txBody>
          <a:bodyPr vert="horz" lIns="68580" tIns="34290" rIns="68580" bIns="3429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算法</a:t>
            </a:r>
            <a:r>
              <a:rPr lang="zh-CN" altLang="en-US" b="1" dirty="0" smtClean="0"/>
              <a:t>模板</a:t>
            </a:r>
            <a:endParaRPr kumimoji="0" lang="zh-CN" altLang="zh-CN"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2123671" y="915530"/>
            <a:ext cx="6156684" cy="3681730"/>
          </a:xfrm>
          <a:prstGeom prst="rect">
            <a:avLst/>
          </a:prstGeom>
          <a:noFill/>
        </p:spPr>
        <p:txBody>
          <a:bodyPr wrap="square" rtlCol="0">
            <a:spAutoFit/>
          </a:bodyPr>
          <a:lstStyle/>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void </a:t>
            </a:r>
            <a:r>
              <a:rPr lang="en-US" sz="1400" b="1" kern="100" dirty="0" err="1" smtClean="0">
                <a:latin typeface="Times New Roman" panose="02020603050405020304"/>
                <a:ea typeface="宋体" panose="02010600030101010101" pitchFamily="2" charset="-122"/>
                <a:cs typeface="Times New Roman" panose="02020603050405020304"/>
              </a:rPr>
              <a:t>dfs</a:t>
            </a:r>
            <a:r>
              <a:rPr lang="en-US" sz="1400" b="1" kern="100" dirty="0" smtClean="0">
                <a:latin typeface="Times New Roman" panose="02020603050405020304"/>
                <a:ea typeface="宋体" panose="02010600030101010101" pitchFamily="2" charset="-122"/>
                <a:cs typeface="Times New Roman" panose="02020603050405020304"/>
              </a:rPr>
              <a:t> (</a:t>
            </a:r>
            <a:r>
              <a:rPr lang="en-US" sz="1400" b="1" kern="100" dirty="0" err="1" smtClean="0">
                <a:latin typeface="Times New Roman" panose="02020603050405020304"/>
                <a:ea typeface="宋体" panose="02010600030101010101" pitchFamily="2" charset="-122"/>
                <a:cs typeface="Times New Roman" panose="02020603050405020304"/>
              </a:rPr>
              <a:t>int</a:t>
            </a:r>
            <a:r>
              <a:rPr lang="en-US" sz="1400" b="1" kern="100" dirty="0" smtClean="0">
                <a:latin typeface="Times New Roman" panose="02020603050405020304"/>
                <a:ea typeface="宋体" panose="02010600030101010101" pitchFamily="2" charset="-122"/>
                <a:cs typeface="Times New Roman" panose="02020603050405020304"/>
              </a:rPr>
              <a:t> </a:t>
            </a:r>
            <a:r>
              <a:rPr lang="en-US" sz="1400" b="1" kern="100" dirty="0" err="1" smtClean="0">
                <a:latin typeface="Times New Roman" panose="02020603050405020304"/>
                <a:ea typeface="宋体" panose="02010600030101010101" pitchFamily="2" charset="-122"/>
                <a:cs typeface="Times New Roman" panose="02020603050405020304"/>
              </a:rPr>
              <a:t>dep</a:t>
            </a:r>
            <a:r>
              <a:rPr lang="en-US" sz="1400" b="1" kern="100" dirty="0" smtClean="0">
                <a:latin typeface="Times New Roman" panose="02020603050405020304"/>
                <a:ea typeface="宋体" panose="02010600030101010101" pitchFamily="2" charset="-122"/>
                <a:cs typeface="Times New Roman" panose="02020603050405020304"/>
              </a:rPr>
              <a:t>)</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if  (</a:t>
            </a:r>
            <a:r>
              <a:rPr lang="zh-CN" altLang="en-US" sz="1400" b="1" kern="100" dirty="0" smtClean="0">
                <a:latin typeface="Times New Roman" panose="02020603050405020304"/>
                <a:cs typeface="Times New Roman" panose="02020603050405020304"/>
              </a:rPr>
              <a:t>到达目标状态</a:t>
            </a:r>
            <a:r>
              <a:rPr lang="en-US" sz="1400" b="1" kern="100" dirty="0" smtClean="0">
                <a:latin typeface="Times New Roman" panose="02020603050405020304"/>
                <a:ea typeface="宋体" panose="02010600030101010101" pitchFamily="2" charset="-122"/>
                <a:cs typeface="Times New Roman" panose="02020603050405020304"/>
              </a:rPr>
              <a:t>)  </a:t>
            </a:r>
            <a:endParaRPr lang="en-US" sz="1400" b="1" kern="100" dirty="0" smtClean="0">
              <a:latin typeface="Times New Roman" panose="02020603050405020304"/>
              <a:ea typeface="宋体" panose="02010600030101010101" pitchFamily="2" charset="-122"/>
              <a:cs typeface="Times New Roman" panose="02020603050405020304"/>
            </a:endParaRPr>
          </a:p>
          <a:p>
            <a:pPr indent="0" algn="just" fontAlgn="auto">
              <a:lnSpc>
                <a:spcPts val="2000"/>
              </a:lnSpc>
              <a:spcAft>
                <a:spcPts val="0"/>
              </a:spcAft>
            </a:pPr>
            <a:r>
              <a:rPr lang="en-US" altLang="zh-CN" sz="1400" b="1" kern="100" dirty="0" smtClean="0">
                <a:latin typeface="Times New Roman" panose="02020603050405020304"/>
                <a:ea typeface="宋体" panose="02010600030101010101" pitchFamily="2" charset="-122"/>
                <a:cs typeface="Times New Roman" panose="02020603050405020304"/>
              </a:rPr>
              <a:t>           </a:t>
            </a:r>
            <a:r>
              <a:rPr lang="zh-CN" altLang="en-US" sz="1400" b="1" kern="100" dirty="0" smtClean="0">
                <a:latin typeface="Times New Roman" panose="02020603050405020304"/>
                <a:cs typeface="Times New Roman" panose="02020603050405020304"/>
              </a:rPr>
              <a:t>输出解或者做计数、评价处理</a:t>
            </a: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else  for (</a:t>
            </a:r>
            <a:r>
              <a:rPr lang="zh-CN" altLang="en-US" sz="1400" b="1" kern="100" dirty="0" smtClean="0">
                <a:latin typeface="Times New Roman" panose="02020603050405020304"/>
                <a:ea typeface="宋体" panose="02010600030101010101" pitchFamily="2" charset="-122"/>
                <a:cs typeface="Times New Roman" panose="02020603050405020304"/>
              </a:rPr>
              <a:t>所有可能的扩展状态</a:t>
            </a: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if (</a:t>
            </a:r>
            <a:r>
              <a:rPr lang="zh-CN" altLang="en-US" sz="1400" b="1" kern="100" dirty="0" smtClean="0">
                <a:latin typeface="Times New Roman" panose="02020603050405020304"/>
                <a:ea typeface="宋体" panose="02010600030101010101" pitchFamily="2" charset="-122"/>
                <a:cs typeface="Times New Roman" panose="02020603050405020304"/>
              </a:rPr>
              <a:t>新</a:t>
            </a:r>
            <a:r>
              <a:rPr lang="zh-CN" altLang="en-US" sz="1400" b="1" kern="100" dirty="0" smtClean="0">
                <a:latin typeface="Times New Roman" panose="02020603050405020304"/>
                <a:cs typeface="Times New Roman" panose="02020603050405020304"/>
              </a:rPr>
              <a:t>状态合法</a:t>
            </a: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r>
              <a:rPr lang="zh-CN" altLang="en-US" sz="1400" b="1" kern="100" dirty="0" smtClean="0">
                <a:latin typeface="Times New Roman" panose="02020603050405020304"/>
                <a:cs typeface="Times New Roman" panose="02020603050405020304"/>
              </a:rPr>
              <a:t>保存现场</a:t>
            </a: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r>
              <a:rPr lang="en-US" sz="1400" b="1" kern="100" dirty="0" err="1" smtClean="0">
                <a:latin typeface="Times New Roman" panose="02020603050405020304"/>
                <a:ea typeface="宋体" panose="02010600030101010101" pitchFamily="2" charset="-122"/>
                <a:cs typeface="Times New Roman" panose="02020603050405020304"/>
              </a:rPr>
              <a:t>dfs</a:t>
            </a:r>
            <a:r>
              <a:rPr lang="en-US" sz="1400" b="1" kern="100" dirty="0" smtClean="0">
                <a:latin typeface="Times New Roman" panose="02020603050405020304"/>
                <a:ea typeface="宋体" panose="02010600030101010101" pitchFamily="2" charset="-122"/>
                <a:cs typeface="Times New Roman" panose="02020603050405020304"/>
              </a:rPr>
              <a:t>(dep+1); </a:t>
            </a:r>
            <a:endParaRPr lang="zh-CN" altLang="en-US" sz="1400" b="1" kern="100" dirty="0" smtClean="0">
              <a:cs typeface="Times New Roman" panose="02020603050405020304"/>
            </a:endParaRPr>
          </a:p>
          <a:p>
            <a:pPr indent="0" algn="just" fontAlgn="auto">
              <a:lnSpc>
                <a:spcPts val="2000"/>
              </a:lnSpc>
              <a:spcAft>
                <a:spcPts val="0"/>
              </a:spcAft>
            </a:pPr>
            <a:r>
              <a:rPr lang="zh-CN" altLang="en-US" sz="1400" b="1" kern="100" dirty="0" smtClean="0">
                <a:latin typeface="Times New Roman" panose="02020603050405020304"/>
                <a:ea typeface="宋体" panose="02010600030101010101" pitchFamily="2" charset="-122"/>
                <a:cs typeface="Times New Roman" panose="02020603050405020304"/>
              </a:rPr>
              <a:t> </a:t>
            </a:r>
            <a:r>
              <a:rPr lang="en-US" altLang="zh-CN" sz="1400" b="1" kern="100" dirty="0" smtClean="0">
                <a:latin typeface="Times New Roman" panose="02020603050405020304"/>
                <a:ea typeface="宋体" panose="02010600030101010101" pitchFamily="2" charset="-122"/>
                <a:cs typeface="Times New Roman" panose="02020603050405020304"/>
              </a:rPr>
              <a:t>            </a:t>
            </a:r>
            <a:r>
              <a:rPr lang="zh-CN" altLang="en-US" sz="1400" b="1" kern="100" dirty="0" smtClean="0">
                <a:latin typeface="Times New Roman" panose="02020603050405020304"/>
                <a:ea typeface="宋体" panose="02010600030101010101" pitchFamily="2" charset="-122"/>
                <a:cs typeface="Times New Roman" panose="02020603050405020304"/>
              </a:rPr>
              <a:t> </a:t>
            </a:r>
            <a:r>
              <a:rPr lang="zh-CN" altLang="en-US" sz="1400" b="1" kern="100" dirty="0" smtClean="0">
                <a:latin typeface="Times New Roman" panose="02020603050405020304"/>
                <a:cs typeface="Times New Roman" panose="02020603050405020304"/>
              </a:rPr>
              <a:t>恢复现场（全局变量；回溯的标识）</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 </a:t>
            </a:r>
            <a:endParaRPr lang="zh-CN" altLang="en-US" sz="1400" b="1" kern="100" dirty="0" smtClean="0">
              <a:cs typeface="Times New Roman" panose="02020603050405020304"/>
            </a:endParaRPr>
          </a:p>
          <a:p>
            <a:pPr indent="0" algn="just" fontAlgn="auto">
              <a:lnSpc>
                <a:spcPts val="2000"/>
              </a:lnSpc>
              <a:spcAft>
                <a:spcPts val="0"/>
              </a:spcAft>
            </a:pPr>
            <a:r>
              <a:rPr lang="en-US" sz="1400" b="1" kern="100" dirty="0" smtClean="0">
                <a:latin typeface="Times New Roman" panose="02020603050405020304"/>
                <a:ea typeface="宋体" panose="02010600030101010101" pitchFamily="2" charset="-122"/>
                <a:cs typeface="Times New Roman" panose="02020603050405020304"/>
              </a:rPr>
              <a:t>} </a:t>
            </a:r>
            <a:endParaRPr lang="zh-CN" altLang="en-US" sz="1400" b="1" kern="100" dirty="0">
              <a:cs typeface="Times New Roman" panose="02020603050405020304"/>
            </a:endParaRPr>
          </a:p>
        </p:txBody>
      </p:sp>
    </p:spTree>
  </p:cSld>
  <p:clrMapOvr>
    <a:masterClrMapping/>
  </p:clrMapOvr>
  <p:transition spd="slow" advClick="0" advTm="7000">
    <p:cover dir="l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custDataLst>
              <p:tags r:id="rId1"/>
            </p:custDataLst>
          </p:nvPr>
        </p:nvSpPr>
        <p:spPr>
          <a:xfrm>
            <a:off x="755650" y="555625"/>
            <a:ext cx="5664200" cy="2399665"/>
          </a:xfrm>
          <a:prstGeom prst="rect">
            <a:avLst/>
          </a:prstGeom>
          <a:noFill/>
        </p:spPr>
        <p:txBody>
          <a:bodyPr wrap="square" rtlCol="0" anchor="t">
            <a:spAutoFit/>
          </a:bodyPr>
          <a:p>
            <a:pPr>
              <a:lnSpc>
                <a:spcPct val="250000"/>
              </a:lnSpc>
            </a:pPr>
            <a:r>
              <a:rPr lang="zh-CN" altLang="en-US" sz="2400" b="1" dirty="0">
                <a:solidFill>
                  <a:srgbClr val="FF0000"/>
                </a:solidFill>
                <a:latin typeface="楷体" panose="02010609060101010101" charset="-122"/>
                <a:sym typeface="宋体" panose="02010600030101010101" pitchFamily="2" charset="-122"/>
              </a:rPr>
              <a:t>思考：</a:t>
            </a:r>
            <a:r>
              <a:rPr lang="zh-CN" altLang="en-US" b="1" dirty="0">
                <a:solidFill>
                  <a:schemeClr val="tx1"/>
                </a:solidFill>
                <a:latin typeface="楷体" panose="02010609060101010101" charset="-122"/>
                <a:sym typeface="宋体" panose="02010600030101010101" pitchFamily="2" charset="-122"/>
              </a:rPr>
              <a:t>以下问题如何解决？</a:t>
            </a:r>
            <a:endParaRPr lang="zh-CN" altLang="en-US" b="1" dirty="0">
              <a:solidFill>
                <a:schemeClr val="tx1"/>
              </a:solidFill>
              <a:latin typeface="楷体" panose="02010609060101010101" charset="-122"/>
              <a:sym typeface="宋体" panose="02010600030101010101" pitchFamily="2" charset="-122"/>
            </a:endParaRPr>
          </a:p>
          <a:p>
            <a:pPr>
              <a:lnSpc>
                <a:spcPct val="250000"/>
              </a:lnSpc>
            </a:pPr>
            <a:r>
              <a:rPr lang="en-US" altLang="zh-CN" b="1" dirty="0">
                <a:solidFill>
                  <a:schemeClr val="tx1"/>
                </a:solidFill>
                <a:latin typeface="楷体" panose="02010609060101010101" charset="-122"/>
                <a:sym typeface="宋体" panose="02010600030101010101" pitchFamily="2" charset="-122"/>
              </a:rPr>
              <a:t>1.</a:t>
            </a:r>
            <a:r>
              <a:rPr lang="zh-CN" altLang="en-US" b="1" dirty="0">
                <a:solidFill>
                  <a:schemeClr val="tx1"/>
                </a:solidFill>
                <a:latin typeface="楷体" panose="02010609060101010101" charset="-122"/>
                <a:sym typeface="宋体" panose="02010600030101010101" pitchFamily="2" charset="-122"/>
              </a:rPr>
              <a:t>选排？</a:t>
            </a:r>
            <a:r>
              <a:rPr lang="en-US" altLang="zh-CN" b="1" dirty="0">
                <a:solidFill>
                  <a:schemeClr val="tx1"/>
                </a:solidFill>
                <a:latin typeface="楷体" panose="02010609060101010101" charset="-122"/>
                <a:sym typeface="宋体" panose="02010600030101010101" pitchFamily="2" charset="-122"/>
              </a:rPr>
              <a:t>P(n,m)</a:t>
            </a:r>
            <a:endParaRPr lang="en-US" altLang="zh-CN" b="1" dirty="0">
              <a:solidFill>
                <a:schemeClr val="tx1"/>
              </a:solidFill>
              <a:latin typeface="楷体" panose="02010609060101010101" charset="-122"/>
              <a:sym typeface="宋体" panose="02010600030101010101" pitchFamily="2" charset="-122"/>
            </a:endParaRPr>
          </a:p>
          <a:p>
            <a:pPr>
              <a:lnSpc>
                <a:spcPct val="250000"/>
              </a:lnSpc>
            </a:pPr>
            <a:r>
              <a:rPr lang="en-US" altLang="zh-CN" b="1" dirty="0">
                <a:solidFill>
                  <a:schemeClr val="tx1"/>
                </a:solidFill>
                <a:latin typeface="楷体" panose="02010609060101010101" charset="-122"/>
                <a:sym typeface="宋体" panose="02010600030101010101" pitchFamily="2" charset="-122"/>
              </a:rPr>
              <a:t>2.</a:t>
            </a:r>
            <a:r>
              <a:rPr lang="zh-CN" altLang="en-US" b="1" dirty="0">
                <a:solidFill>
                  <a:schemeClr val="tx1"/>
                </a:solidFill>
                <a:latin typeface="楷体" panose="02010609060101010101" charset="-122"/>
                <a:sym typeface="宋体" panose="02010600030101010101" pitchFamily="2" charset="-122"/>
              </a:rPr>
              <a:t>组合？</a:t>
            </a:r>
            <a:r>
              <a:rPr lang="en-US" altLang="zh-CN" b="1" dirty="0">
                <a:solidFill>
                  <a:schemeClr val="tx1"/>
                </a:solidFill>
                <a:latin typeface="楷体" panose="02010609060101010101" charset="-122"/>
                <a:sym typeface="宋体" panose="02010600030101010101" pitchFamily="2" charset="-122"/>
              </a:rPr>
              <a:t>C(n,m)</a:t>
            </a:r>
            <a:endParaRPr lang="en-US" altLang="zh-CN" b="1" dirty="0">
              <a:solidFill>
                <a:schemeClr val="tx1"/>
              </a:solidFill>
              <a:latin typeface="楷体" panose="02010609060101010101" charset="-122"/>
              <a:sym typeface="宋体" panose="02010600030101010101" pitchFamily="2" charset="-122"/>
            </a:endParaRPr>
          </a:p>
        </p:txBody>
      </p:sp>
    </p:spTree>
  </p:cSld>
  <p:clrMapOvr>
    <a:masterClrMapping/>
  </p:clrMapOvr>
  <p:transition spd="slow">
    <p:cover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588645" y="537845"/>
            <a:ext cx="8087360" cy="2268220"/>
          </a:xfrm>
          <a:prstGeom prst="rect">
            <a:avLst/>
          </a:prstGeom>
        </p:spPr>
        <p:txBody>
          <a:bodyPr/>
          <a:lstStyle/>
          <a:p>
            <a:pPr>
              <a:lnSpc>
                <a:spcPct val="150000"/>
              </a:lnSpc>
            </a:pPr>
            <a:r>
              <a:rPr lang="zh-CN" altLang="en-US" sz="2400" b="1" dirty="0" smtClean="0"/>
              <a:t>求</a:t>
            </a:r>
            <a:r>
              <a:rPr lang="en-US" sz="2400" b="1" dirty="0" smtClean="0"/>
              <a:t>N</a:t>
            </a:r>
            <a:r>
              <a:rPr lang="zh-CN" altLang="en-US" sz="2400" b="1" dirty="0" smtClean="0"/>
              <a:t>选排列</a:t>
            </a:r>
            <a:endParaRPr lang="zh-CN" altLang="en-US" sz="2400" b="1" dirty="0" smtClean="0"/>
          </a:p>
          <a:p>
            <a:pPr>
              <a:lnSpc>
                <a:spcPct val="150000"/>
              </a:lnSpc>
            </a:pPr>
            <a:r>
              <a:rPr lang="zh-CN" altLang="en-US" sz="2400" b="1" dirty="0" smtClean="0"/>
              <a:t>【问题描述】</a:t>
            </a:r>
            <a:r>
              <a:rPr lang="zh-CN" altLang="en-US" sz="2400" b="1" kern="100" dirty="0" smtClean="0">
                <a:solidFill>
                  <a:srgbClr val="231F17"/>
                </a:solidFill>
                <a:latin typeface="Lucida Grande"/>
                <a:cs typeface="Lucida Grande"/>
              </a:rPr>
              <a:t>给定两个正整数</a:t>
            </a:r>
            <a:r>
              <a:rPr lang="en-US" sz="2400" b="1" kern="100" dirty="0" smtClean="0">
                <a:solidFill>
                  <a:srgbClr val="231F17"/>
                </a:solidFill>
                <a:latin typeface="Lucida Grande"/>
                <a:ea typeface="宋体" panose="02010600030101010101" pitchFamily="2" charset="-122"/>
                <a:cs typeface="Lucida Grande"/>
              </a:rPr>
              <a:t>n</a:t>
            </a:r>
            <a:r>
              <a:rPr lang="zh-CN" altLang="en-US" sz="2400" b="1" kern="100" dirty="0" smtClean="0">
                <a:solidFill>
                  <a:srgbClr val="231F17"/>
                </a:solidFill>
                <a:latin typeface="Lucida Grande"/>
                <a:cs typeface="Lucida Grande"/>
              </a:rPr>
              <a:t>和</a:t>
            </a:r>
            <a:r>
              <a:rPr lang="en-US" sz="2400" b="1" kern="100" dirty="0" smtClean="0">
                <a:solidFill>
                  <a:srgbClr val="231F17"/>
                </a:solidFill>
                <a:latin typeface="Lucida Grande"/>
                <a:ea typeface="宋体" panose="02010600030101010101" pitchFamily="2" charset="-122"/>
                <a:cs typeface="Lucida Grande"/>
              </a:rPr>
              <a:t>r</a:t>
            </a:r>
            <a:r>
              <a:rPr lang="zh-CN" altLang="en-US" sz="2400" b="1" kern="100" dirty="0" smtClean="0">
                <a:solidFill>
                  <a:srgbClr val="231F17"/>
                </a:solidFill>
                <a:latin typeface="Lucida Grande"/>
                <a:cs typeface="Lucida Grande"/>
              </a:rPr>
              <a:t>（</a:t>
            </a:r>
            <a:r>
              <a:rPr lang="en-US" sz="2400" b="1" kern="100" dirty="0" smtClean="0">
                <a:solidFill>
                  <a:srgbClr val="231F17"/>
                </a:solidFill>
                <a:latin typeface="Lucida Grande"/>
                <a:ea typeface="宋体" panose="02010600030101010101" pitchFamily="2" charset="-122"/>
                <a:cs typeface="Lucida Grande"/>
              </a:rPr>
              <a:t>n&lt;=8, r &lt;= n)</a:t>
            </a:r>
            <a:r>
              <a:rPr lang="zh-CN" altLang="en-US" sz="2400" b="1" kern="100" dirty="0" smtClean="0">
                <a:solidFill>
                  <a:srgbClr val="231F17"/>
                </a:solidFill>
                <a:latin typeface="Lucida Grande"/>
                <a:cs typeface="Lucida Grande"/>
              </a:rPr>
              <a:t>，要求在</a:t>
            </a:r>
            <a:r>
              <a:rPr lang="en-US" sz="2400" b="1" kern="100" dirty="0" smtClean="0">
                <a:solidFill>
                  <a:srgbClr val="231F17"/>
                </a:solidFill>
                <a:latin typeface="Lucida Grande"/>
                <a:ea typeface="宋体" panose="02010600030101010101" pitchFamily="2" charset="-122"/>
                <a:cs typeface="Lucida Grande"/>
              </a:rPr>
              <a:t>1~n</a:t>
            </a:r>
            <a:r>
              <a:rPr lang="zh-CN" altLang="en-US" sz="2400" b="1" kern="100" dirty="0" smtClean="0">
                <a:solidFill>
                  <a:srgbClr val="231F17"/>
                </a:solidFill>
                <a:latin typeface="Lucida Grande"/>
                <a:cs typeface="Lucida Grande"/>
              </a:rPr>
              <a:t>中选取</a:t>
            </a:r>
            <a:r>
              <a:rPr lang="en-US" sz="2400" b="1" kern="100" dirty="0" smtClean="0">
                <a:solidFill>
                  <a:srgbClr val="231F17"/>
                </a:solidFill>
                <a:latin typeface="Lucida Grande"/>
                <a:ea typeface="宋体" panose="02010600030101010101" pitchFamily="2" charset="-122"/>
                <a:cs typeface="Lucida Grande"/>
              </a:rPr>
              <a:t>r</a:t>
            </a:r>
            <a:r>
              <a:rPr lang="zh-CN" altLang="en-US" sz="2400" b="1" kern="100" dirty="0" smtClean="0">
                <a:solidFill>
                  <a:srgbClr val="231F17"/>
                </a:solidFill>
                <a:latin typeface="Lucida Grande"/>
                <a:cs typeface="Lucida Grande"/>
              </a:rPr>
              <a:t>个数进行全排列，按字典序输出。</a:t>
            </a:r>
            <a:endParaRPr lang="en-US" altLang="zh-CN" sz="2400" b="1" kern="100" dirty="0" smtClean="0">
              <a:solidFill>
                <a:srgbClr val="231F17"/>
              </a:solidFill>
              <a:latin typeface="Lucida Grande"/>
              <a:cs typeface="Lucida Grande"/>
            </a:endParaRPr>
          </a:p>
          <a:p>
            <a:endParaRPr lang="zh-CN" altLang="en-US" sz="2400" dirty="0" smtClean="0"/>
          </a:p>
          <a:p>
            <a:r>
              <a:rPr lang="en-US" sz="2400" dirty="0" smtClean="0"/>
              <a:t>   </a:t>
            </a:r>
            <a:r>
              <a:rPr lang="zh-CN" altLang="en-US" sz="2100" kern="100" dirty="0" smtClean="0">
                <a:solidFill>
                  <a:srgbClr val="231F17"/>
                </a:solidFill>
                <a:ea typeface="Lucida Grande"/>
                <a:cs typeface="Lucida Grande"/>
              </a:rPr>
              <a:t> </a:t>
            </a:r>
            <a:endParaRPr lang="zh-CN" altLang="en-US" sz="2100" kern="100" dirty="0" smtClean="0">
              <a:cs typeface="Times New Roman" panose="02020603050405020304"/>
            </a:endParaRPr>
          </a:p>
          <a:p>
            <a:endParaRPr lang="zh-CN" altLang="en-US" sz="2100" b="1" dirty="0" smtClean="0"/>
          </a:p>
          <a:p>
            <a:endParaRPr lang="en-US" sz="21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7" name="TextBox 6"/>
          <p:cNvSpPr txBox="1"/>
          <p:nvPr/>
        </p:nvSpPr>
        <p:spPr>
          <a:xfrm>
            <a:off x="3634740" y="2301240"/>
            <a:ext cx="4158615" cy="2686050"/>
          </a:xfrm>
          <a:prstGeom prst="rect">
            <a:avLst/>
          </a:prstGeom>
          <a:noFill/>
        </p:spPr>
        <p:txBody>
          <a:bodyPr wrap="square" rtlCol="0">
            <a:noAutofit/>
          </a:bodyPr>
          <a:lstStyle/>
          <a:p>
            <a:pPr lvl="0"/>
            <a:r>
              <a:rPr lang="en-US" altLang="zh-CN" sz="2400" b="1" dirty="0" smtClean="0">
                <a:solidFill>
                  <a:prstClr val="black"/>
                </a:solidFill>
              </a:rPr>
              <a:t>【</a:t>
            </a:r>
            <a:r>
              <a:rPr lang="zh-CN" altLang="en-US" sz="2400" b="1" dirty="0" smtClean="0">
                <a:solidFill>
                  <a:prstClr val="black"/>
                </a:solidFill>
              </a:rPr>
              <a:t>样例输入</a:t>
            </a:r>
            <a:r>
              <a:rPr lang="en-US" altLang="zh-CN" sz="2400" b="1" dirty="0" smtClean="0">
                <a:solidFill>
                  <a:prstClr val="black"/>
                </a:solidFill>
              </a:rPr>
              <a:t>】    【</a:t>
            </a:r>
            <a:r>
              <a:rPr lang="zh-CN" altLang="en-US" sz="2400" b="1" dirty="0" smtClean="0">
                <a:solidFill>
                  <a:prstClr val="black"/>
                </a:solidFill>
              </a:rPr>
              <a:t>样例输出</a:t>
            </a:r>
            <a:r>
              <a:rPr lang="en-US" altLang="zh-CN" sz="2400" b="1" dirty="0" smtClean="0">
                <a:solidFill>
                  <a:prstClr val="black"/>
                </a:solidFill>
              </a:rPr>
              <a:t>】</a:t>
            </a:r>
            <a:endParaRPr lang="zh-CN" altLang="en-US" sz="2400" dirty="0" smtClean="0">
              <a:solidFill>
                <a:prstClr val="black"/>
              </a:solidFill>
            </a:endParaRPr>
          </a:p>
          <a:p>
            <a:pPr lvl="0"/>
            <a:r>
              <a:rPr lang="en-US" sz="2400" dirty="0" smtClean="0">
                <a:solidFill>
                  <a:prstClr val="black"/>
                </a:solidFill>
              </a:rPr>
              <a:t>    3 2                         1 2</a:t>
            </a:r>
            <a:endParaRPr lang="zh-CN" altLang="en-US" sz="2400" dirty="0" smtClean="0">
              <a:solidFill>
                <a:prstClr val="black"/>
              </a:solidFill>
            </a:endParaRPr>
          </a:p>
          <a:p>
            <a:pPr lvl="0"/>
            <a:r>
              <a:rPr lang="en-US" sz="2400" dirty="0" smtClean="0">
                <a:solidFill>
                  <a:prstClr val="black"/>
                </a:solidFill>
              </a:rPr>
              <a:t>                                  1 3</a:t>
            </a:r>
            <a:endParaRPr lang="zh-CN" altLang="en-US" sz="2400" dirty="0" smtClean="0">
              <a:solidFill>
                <a:prstClr val="black"/>
              </a:solidFill>
            </a:endParaRPr>
          </a:p>
          <a:p>
            <a:pPr lvl="0"/>
            <a:r>
              <a:rPr lang="en-US" sz="2400" dirty="0" smtClean="0">
                <a:solidFill>
                  <a:prstClr val="black"/>
                </a:solidFill>
              </a:rPr>
              <a:t>                                  2 1</a:t>
            </a:r>
            <a:endParaRPr lang="zh-CN" altLang="en-US" sz="2400" dirty="0" smtClean="0">
              <a:solidFill>
                <a:prstClr val="black"/>
              </a:solidFill>
            </a:endParaRPr>
          </a:p>
          <a:p>
            <a:pPr lvl="0"/>
            <a:r>
              <a:rPr lang="en-US" sz="2400" dirty="0" smtClean="0">
                <a:solidFill>
                  <a:prstClr val="black"/>
                </a:solidFill>
              </a:rPr>
              <a:t>                                  2 3</a:t>
            </a:r>
            <a:endParaRPr lang="en-US" sz="2400" dirty="0" smtClean="0">
              <a:solidFill>
                <a:prstClr val="black"/>
              </a:solidFill>
            </a:endParaRPr>
          </a:p>
          <a:p>
            <a:pPr lvl="0"/>
            <a:r>
              <a:rPr lang="en-US" altLang="zh-CN" sz="2400" dirty="0" smtClean="0">
                <a:solidFill>
                  <a:prstClr val="black"/>
                </a:solidFill>
              </a:rPr>
              <a:t>                                  3 1</a:t>
            </a:r>
            <a:endParaRPr lang="en-US" altLang="zh-CN" sz="2400" dirty="0" smtClean="0">
              <a:solidFill>
                <a:prstClr val="black"/>
              </a:solidFill>
            </a:endParaRPr>
          </a:p>
          <a:p>
            <a:pPr lvl="0"/>
            <a:r>
              <a:rPr lang="en-US" altLang="zh-CN" sz="2400" dirty="0" smtClean="0">
                <a:solidFill>
                  <a:prstClr val="black"/>
                </a:solidFill>
              </a:rPr>
              <a:t>                                  3 2</a:t>
            </a:r>
            <a:endParaRPr lang="zh-CN" altLang="en-US" sz="2400" dirty="0" smtClean="0">
              <a:solidFill>
                <a:prstClr val="black"/>
              </a:solidFill>
            </a:endParaRPr>
          </a:p>
          <a:p>
            <a:endParaRPr lang="zh-CN" altLang="en-US" sz="1350" dirty="0"/>
          </a:p>
        </p:txBody>
      </p:sp>
      <p:pic>
        <p:nvPicPr>
          <p:cNvPr id="2050" name="Picture 2"/>
          <p:cNvPicPr>
            <a:picLocks noChangeAspect="1" noChangeArrowheads="1"/>
          </p:cNvPicPr>
          <p:nvPr>
            <p:custDataLst>
              <p:tags r:id="rId1"/>
            </p:custDataLst>
          </p:nvPr>
        </p:nvPicPr>
        <p:blipFill>
          <a:blip r:embed="rId2"/>
          <a:srcRect/>
          <a:stretch>
            <a:fillRect/>
          </a:stretch>
        </p:blipFill>
        <p:spPr bwMode="auto">
          <a:xfrm>
            <a:off x="363220" y="2643948"/>
            <a:ext cx="3186354" cy="2178242"/>
          </a:xfrm>
          <a:prstGeom prst="rect">
            <a:avLst/>
          </a:prstGeom>
          <a:noFill/>
          <a:ln w="9525">
            <a:noFill/>
            <a:miter lim="800000"/>
            <a:headEnd/>
            <a:tailEnd/>
          </a:ln>
        </p:spPr>
      </p:pic>
    </p:spTree>
  </p:cSld>
  <p:clrMapOvr>
    <a:masterClrMapping/>
  </p:clrMapOvr>
  <p:transition spd="slow" advClick="0" advTm="7000">
    <p:cover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75615" y="556895"/>
            <a:ext cx="8265160" cy="2753995"/>
          </a:xfrm>
          <a:prstGeom prst="rect">
            <a:avLst/>
          </a:prstGeom>
        </p:spPr>
        <p:txBody>
          <a:bodyPr/>
          <a:lstStyle/>
          <a:p>
            <a:pPr>
              <a:lnSpc>
                <a:spcPct val="150000"/>
              </a:lnSpc>
            </a:pPr>
            <a:r>
              <a:rPr lang="en-US" sz="2400" b="1" dirty="0" smtClean="0"/>
              <a:t>N</a:t>
            </a:r>
            <a:r>
              <a:rPr lang="zh-CN" altLang="en-US" sz="2400" b="1" dirty="0" smtClean="0"/>
              <a:t>的组合生成</a:t>
            </a:r>
            <a:endParaRPr lang="zh-CN" altLang="en-US" sz="2400" dirty="0" smtClean="0"/>
          </a:p>
          <a:p>
            <a:r>
              <a:rPr lang="en-US" altLang="zh-CN" sz="2400" b="1" dirty="0" smtClean="0"/>
              <a:t>【</a:t>
            </a:r>
            <a:r>
              <a:rPr lang="zh-CN" altLang="en-US" sz="2400" b="1" dirty="0" smtClean="0"/>
              <a:t>问题</a:t>
            </a:r>
            <a:r>
              <a:rPr lang="zh-CN" altLang="en-US" sz="2400" b="1" dirty="0" smtClean="0"/>
              <a:t>描述</a:t>
            </a:r>
            <a:r>
              <a:rPr lang="en-US" altLang="zh-CN" sz="2400" b="1" dirty="0" smtClean="0"/>
              <a:t>】</a:t>
            </a:r>
            <a:endParaRPr lang="zh-CN" altLang="en-US" sz="2400" dirty="0" smtClean="0"/>
          </a:p>
          <a:p>
            <a:pPr algn="just"/>
            <a:r>
              <a:rPr lang="zh-CN" altLang="en-US" sz="2400" b="1" kern="100" dirty="0" smtClean="0">
                <a:solidFill>
                  <a:srgbClr val="231F17"/>
                </a:solidFill>
                <a:latin typeface="Lucida Grande"/>
                <a:cs typeface="Lucida Grande"/>
              </a:rPr>
              <a:t>       </a:t>
            </a:r>
            <a:r>
              <a:rPr lang="zh-CN" altLang="en-US" sz="2400" b="1" dirty="0" smtClean="0"/>
              <a:t>给定两个正整数</a:t>
            </a:r>
            <a:r>
              <a:rPr lang="en-US" sz="2400" b="1" dirty="0" smtClean="0"/>
              <a:t>n</a:t>
            </a:r>
            <a:r>
              <a:rPr lang="zh-CN" altLang="en-US" sz="2400" b="1" dirty="0" smtClean="0"/>
              <a:t>和</a:t>
            </a:r>
            <a:r>
              <a:rPr lang="en-US" sz="2400" b="1" dirty="0" smtClean="0"/>
              <a:t>r</a:t>
            </a:r>
            <a:r>
              <a:rPr lang="zh-CN" altLang="en-US" sz="2400" b="1" dirty="0" smtClean="0"/>
              <a:t>（</a:t>
            </a:r>
            <a:r>
              <a:rPr lang="en-US" sz="2400" b="1" dirty="0" smtClean="0"/>
              <a:t>n&lt;=8</a:t>
            </a:r>
            <a:r>
              <a:rPr lang="zh-CN" altLang="en-US" sz="2400" b="1" dirty="0" smtClean="0"/>
              <a:t>，</a:t>
            </a:r>
            <a:r>
              <a:rPr lang="en-US" sz="2400" b="1" dirty="0" smtClean="0"/>
              <a:t>r&lt;=n)</a:t>
            </a:r>
            <a:r>
              <a:rPr lang="zh-CN" altLang="en-US" sz="2400" b="1" dirty="0" smtClean="0"/>
              <a:t>，在</a:t>
            </a:r>
            <a:r>
              <a:rPr lang="en-US" sz="2400" b="1" dirty="0" smtClean="0"/>
              <a:t>1~n</a:t>
            </a:r>
            <a:r>
              <a:rPr lang="zh-CN" altLang="en-US" sz="2400" b="1" dirty="0" smtClean="0"/>
              <a:t>中选取</a:t>
            </a:r>
            <a:r>
              <a:rPr lang="en-US" sz="2400" b="1" dirty="0" smtClean="0"/>
              <a:t>r</a:t>
            </a:r>
            <a:r>
              <a:rPr lang="zh-CN" altLang="en-US" sz="2400" b="1" dirty="0" smtClean="0"/>
              <a:t>个数形成一个集合，按字典序输出。 注意同一个集合输出一次，譬如：集合</a:t>
            </a:r>
            <a:r>
              <a:rPr lang="en-US" sz="2400" b="1" dirty="0" smtClean="0"/>
              <a:t>{1,2}</a:t>
            </a:r>
            <a:r>
              <a:rPr lang="zh-CN" altLang="en-US" sz="2400" b="1" dirty="0" smtClean="0"/>
              <a:t>、</a:t>
            </a:r>
            <a:r>
              <a:rPr lang="en-US" sz="2400" b="1" dirty="0" smtClean="0"/>
              <a:t>{2,1}</a:t>
            </a:r>
            <a:r>
              <a:rPr lang="zh-CN" altLang="en-US" sz="2400" b="1" dirty="0" smtClean="0"/>
              <a:t>只需输出</a:t>
            </a:r>
            <a:r>
              <a:rPr lang="en-US" sz="2400" b="1" dirty="0" smtClean="0"/>
              <a:t>{1,2}</a:t>
            </a:r>
            <a:r>
              <a:rPr lang="zh-CN" altLang="en-US" sz="2400" b="1" dirty="0" smtClean="0"/>
              <a:t>即可。</a:t>
            </a:r>
            <a:endParaRPr lang="zh-CN" altLang="en-US" sz="2400" b="1" dirty="0" smtClean="0"/>
          </a:p>
          <a:p>
            <a:pPr algn="just"/>
            <a:r>
              <a:rPr lang="en-US" altLang="zh-CN" sz="2400" b="1" dirty="0" smtClean="0">
                <a:sym typeface="+mn-ea"/>
              </a:rPr>
              <a:t>【</a:t>
            </a:r>
            <a:r>
              <a:rPr lang="zh-CN" altLang="en-US" sz="2400" b="1" dirty="0" smtClean="0">
                <a:sym typeface="+mn-ea"/>
              </a:rPr>
              <a:t>样例输入</a:t>
            </a:r>
            <a:r>
              <a:rPr lang="en-US" altLang="zh-CN" sz="2400" b="1" dirty="0" smtClean="0">
                <a:sym typeface="+mn-ea"/>
              </a:rPr>
              <a:t>】</a:t>
            </a:r>
            <a:endParaRPr lang="zh-CN" altLang="en-US" sz="2400" dirty="0" smtClean="0"/>
          </a:p>
          <a:p>
            <a:pPr algn="just"/>
            <a:r>
              <a:rPr lang="en-US" sz="2400" dirty="0" smtClean="0">
                <a:sym typeface="+mn-ea"/>
              </a:rPr>
              <a:t>    </a:t>
            </a:r>
            <a:r>
              <a:rPr lang="en-US" sz="2400" b="1" dirty="0" smtClean="0">
                <a:sym typeface="+mn-ea"/>
              </a:rPr>
              <a:t>3 2 </a:t>
            </a:r>
            <a:endParaRPr lang="en-US" sz="2400" b="1" dirty="0" smtClean="0"/>
          </a:p>
          <a:p>
            <a:pPr algn="just"/>
            <a:r>
              <a:rPr lang="en-US" altLang="zh-CN" sz="2400" b="1" dirty="0" smtClean="0">
                <a:sym typeface="+mn-ea"/>
              </a:rPr>
              <a:t>【</a:t>
            </a:r>
            <a:r>
              <a:rPr lang="zh-CN" altLang="en-US" sz="2400" b="1" dirty="0" smtClean="0">
                <a:sym typeface="+mn-ea"/>
              </a:rPr>
              <a:t>样例输出</a:t>
            </a:r>
            <a:r>
              <a:rPr lang="en-US" altLang="zh-CN" sz="2400" b="1" dirty="0" smtClean="0">
                <a:sym typeface="+mn-ea"/>
              </a:rPr>
              <a:t>】</a:t>
            </a:r>
            <a:endParaRPr lang="en-US" altLang="zh-CN" sz="2400" b="1" dirty="0" smtClean="0"/>
          </a:p>
          <a:p>
            <a:pPr algn="just"/>
            <a:r>
              <a:rPr lang="en-US" altLang="zh-CN" sz="2400" b="1" dirty="0" smtClean="0">
                <a:sym typeface="+mn-ea"/>
              </a:rPr>
              <a:t>   1  2</a:t>
            </a:r>
            <a:endParaRPr lang="en-US" altLang="zh-CN" sz="2400" b="1" dirty="0" smtClean="0"/>
          </a:p>
          <a:p>
            <a:pPr algn="just"/>
            <a:r>
              <a:rPr lang="en-US" altLang="zh-CN" sz="2400" b="1" dirty="0" smtClean="0">
                <a:sym typeface="+mn-ea"/>
              </a:rPr>
              <a:t>   1  3</a:t>
            </a:r>
            <a:endParaRPr lang="en-US" altLang="zh-CN" sz="2400" b="1" dirty="0" smtClean="0"/>
          </a:p>
          <a:p>
            <a:pPr algn="just"/>
            <a:r>
              <a:rPr lang="en-US" altLang="zh-CN" sz="2400" b="1" dirty="0" smtClean="0">
                <a:sym typeface="+mn-ea"/>
              </a:rPr>
              <a:t>   2  3</a:t>
            </a:r>
            <a:endParaRPr lang="en-US" altLang="zh-CN" sz="2400" b="1" dirty="0" smtClean="0"/>
          </a:p>
          <a:p>
            <a:pPr algn="just"/>
            <a:endParaRPr lang="en-US" altLang="zh-CN" sz="2400" b="1" kern="100" dirty="0" smtClean="0">
              <a:solidFill>
                <a:srgbClr val="231F17"/>
              </a:solidFill>
              <a:latin typeface="Lucida Grande"/>
              <a:cs typeface="Lucida Grande"/>
            </a:endParaRPr>
          </a:p>
          <a:p>
            <a:pPr algn="just">
              <a:spcAft>
                <a:spcPts val="0"/>
              </a:spcAft>
            </a:pPr>
            <a:r>
              <a:rPr lang="zh-CN" altLang="en-US" sz="2100" kern="100" dirty="0" smtClean="0">
                <a:solidFill>
                  <a:srgbClr val="231F17"/>
                </a:solidFill>
                <a:ea typeface="Lucida Grande"/>
                <a:cs typeface="Lucida Grande"/>
              </a:rPr>
              <a:t> </a:t>
            </a:r>
            <a:endParaRPr lang="zh-CN" altLang="en-US" sz="2100" kern="100" dirty="0" smtClean="0">
              <a:cs typeface="Times New Roman" panose="02020603050405020304"/>
            </a:endParaRPr>
          </a:p>
          <a:p>
            <a:endParaRPr lang="zh-CN" altLang="en-US" sz="2100" b="1" dirty="0" smtClean="0"/>
          </a:p>
          <a:p>
            <a:endParaRPr lang="en-US" sz="21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69925" y="897255"/>
            <a:ext cx="7919085" cy="3888740"/>
          </a:xfrm>
          <a:prstGeom prst="rect">
            <a:avLst/>
          </a:prstGeom>
        </p:spPr>
        <p:txBody>
          <a:bodyPr/>
          <a:lstStyle/>
          <a:p>
            <a:r>
              <a:rPr lang="zh-CN" altLang="en-US" sz="2400" b="1" dirty="0" smtClean="0"/>
              <a:t>什么是集合？</a:t>
            </a:r>
            <a:endParaRPr lang="zh-CN" altLang="en-US" sz="2400" dirty="0" smtClean="0"/>
          </a:p>
          <a:p>
            <a:pPr algn="just"/>
            <a:r>
              <a:rPr lang="zh-CN" altLang="en-US" sz="2400" b="1" kern="100" dirty="0" smtClean="0">
                <a:solidFill>
                  <a:srgbClr val="231F17"/>
                </a:solidFill>
                <a:latin typeface="Lucida Grande"/>
                <a:cs typeface="Lucida Grande"/>
              </a:rPr>
              <a:t>      </a:t>
            </a:r>
            <a:r>
              <a:rPr lang="zh-CN" altLang="en-US" sz="2400" b="1" kern="100" dirty="0" smtClean="0">
                <a:solidFill>
                  <a:srgbClr val="231F17"/>
                </a:solidFill>
                <a:latin typeface="+mn-ea"/>
                <a:cs typeface="Lucida Grande"/>
              </a:rPr>
              <a:t>集合（简称集）是数学中一个基本概念，按照朴素集合论中的定义，集合就是“确定的一堆东西”。集合里的“东西”，叫作元素。</a:t>
            </a:r>
            <a:endParaRPr lang="en-US" altLang="zh-CN" sz="2400" b="1" kern="100" dirty="0" smtClean="0">
              <a:solidFill>
                <a:srgbClr val="231F17"/>
              </a:solidFill>
              <a:latin typeface="+mn-ea"/>
              <a:cs typeface="Lucida Grande"/>
            </a:endParaRPr>
          </a:p>
          <a:p>
            <a:pPr algn="just"/>
            <a:r>
              <a:rPr lang="zh-CN" altLang="en-US" sz="2100" kern="100" dirty="0" smtClean="0">
                <a:solidFill>
                  <a:srgbClr val="231F17"/>
                </a:solidFill>
                <a:latin typeface="+mn-ea"/>
                <a:cs typeface="Lucida Grande"/>
              </a:rPr>
              <a:t>   </a:t>
            </a:r>
            <a:r>
              <a:rPr lang="zh-CN" altLang="en-US" sz="2400" b="1" kern="100" dirty="0" smtClean="0">
                <a:solidFill>
                  <a:srgbClr val="231F17"/>
                </a:solidFill>
                <a:latin typeface="+mn-ea"/>
                <a:cs typeface="Lucida Grande"/>
              </a:rPr>
              <a:t>集合中的元素有三个特征：</a:t>
            </a:r>
            <a:r>
              <a:rPr lang="en-US" altLang="zh-CN" sz="2400" b="1" kern="100" dirty="0" smtClean="0">
                <a:solidFill>
                  <a:srgbClr val="231F17"/>
                </a:solidFill>
                <a:latin typeface="+mn-ea"/>
                <a:cs typeface="Lucida Grande"/>
              </a:rPr>
              <a:t>1.</a:t>
            </a:r>
            <a:r>
              <a:rPr lang="zh-CN" altLang="en-US" sz="2400" b="1" kern="100" dirty="0" smtClean="0">
                <a:solidFill>
                  <a:srgbClr val="231F17"/>
                </a:solidFill>
                <a:latin typeface="+mn-ea"/>
                <a:cs typeface="Lucida Grande"/>
              </a:rPr>
              <a:t>确定性（集合中的元素必须是确定的） </a:t>
            </a:r>
            <a:r>
              <a:rPr lang="en-US" altLang="zh-CN" sz="2400" b="1" kern="100" dirty="0" smtClean="0">
                <a:solidFill>
                  <a:srgbClr val="231F17"/>
                </a:solidFill>
                <a:latin typeface="+mn-ea"/>
                <a:cs typeface="Lucida Grande"/>
              </a:rPr>
              <a:t>2.</a:t>
            </a:r>
            <a:r>
              <a:rPr lang="zh-CN" altLang="en-US" sz="2400" b="1" kern="100" dirty="0" smtClean="0">
                <a:solidFill>
                  <a:srgbClr val="231F17"/>
                </a:solidFill>
                <a:latin typeface="+mn-ea"/>
                <a:cs typeface="Lucida Grande"/>
              </a:rPr>
              <a:t>互异性（集合中的元素互不相同。例如：集合</a:t>
            </a:r>
            <a:r>
              <a:rPr lang="en-US" altLang="zh-CN" sz="2400" b="1" kern="100" dirty="0" smtClean="0">
                <a:solidFill>
                  <a:srgbClr val="231F17"/>
                </a:solidFill>
                <a:latin typeface="+mn-ea"/>
                <a:cs typeface="Lucida Grande"/>
              </a:rPr>
              <a:t>A={1</a:t>
            </a:r>
            <a:r>
              <a:rPr lang="zh-CN" altLang="en-US" sz="2400" b="1" kern="100" dirty="0" smtClean="0">
                <a:solidFill>
                  <a:srgbClr val="231F17"/>
                </a:solidFill>
                <a:latin typeface="+mn-ea"/>
                <a:cs typeface="Lucida Grande"/>
              </a:rPr>
              <a:t>，</a:t>
            </a:r>
            <a:r>
              <a:rPr lang="en-US" altLang="zh-CN" sz="2400" b="1" kern="100" dirty="0" smtClean="0">
                <a:solidFill>
                  <a:srgbClr val="231F17"/>
                </a:solidFill>
                <a:latin typeface="+mn-ea"/>
                <a:cs typeface="Lucida Grande"/>
              </a:rPr>
              <a:t>a}</a:t>
            </a:r>
            <a:r>
              <a:rPr lang="zh-CN" altLang="en-US" sz="2400" b="1" kern="100" dirty="0" smtClean="0">
                <a:solidFill>
                  <a:srgbClr val="231F17"/>
                </a:solidFill>
                <a:latin typeface="+mn-ea"/>
                <a:cs typeface="Lucida Grande"/>
              </a:rPr>
              <a:t>，则</a:t>
            </a:r>
            <a:r>
              <a:rPr lang="en-US" altLang="zh-CN" sz="2400" b="1" kern="100" dirty="0" smtClean="0">
                <a:solidFill>
                  <a:srgbClr val="231F17"/>
                </a:solidFill>
                <a:latin typeface="+mn-ea"/>
                <a:cs typeface="Lucida Grande"/>
              </a:rPr>
              <a:t>a</a:t>
            </a:r>
            <a:r>
              <a:rPr lang="zh-CN" altLang="en-US" sz="2400" b="1" kern="100" dirty="0" smtClean="0">
                <a:solidFill>
                  <a:srgbClr val="231F17"/>
                </a:solidFill>
                <a:latin typeface="+mn-ea"/>
                <a:cs typeface="Lucida Grande"/>
              </a:rPr>
              <a:t>不能等于</a:t>
            </a:r>
            <a:r>
              <a:rPr lang="en-US" altLang="zh-CN" sz="2400" b="1" kern="100" dirty="0" smtClean="0">
                <a:solidFill>
                  <a:srgbClr val="231F17"/>
                </a:solidFill>
                <a:latin typeface="+mn-ea"/>
                <a:cs typeface="Lucida Grande"/>
              </a:rPr>
              <a:t>1</a:t>
            </a:r>
            <a:r>
              <a:rPr lang="zh-CN" altLang="en-US" sz="2400" b="1" kern="100" dirty="0" smtClean="0">
                <a:solidFill>
                  <a:srgbClr val="231F17"/>
                </a:solidFill>
                <a:latin typeface="+mn-ea"/>
                <a:cs typeface="Lucida Grande"/>
              </a:rPr>
              <a:t>） </a:t>
            </a:r>
            <a:r>
              <a:rPr lang="en-US" altLang="zh-CN" sz="2400" b="1" kern="100" dirty="0" smtClean="0">
                <a:solidFill>
                  <a:srgbClr val="231F17"/>
                </a:solidFill>
                <a:latin typeface="+mn-ea"/>
                <a:cs typeface="Lucida Grande"/>
              </a:rPr>
              <a:t>3.</a:t>
            </a:r>
            <a:r>
              <a:rPr lang="zh-CN" altLang="en-US" sz="2400" b="1" kern="100" dirty="0" smtClean="0">
                <a:solidFill>
                  <a:srgbClr val="231F17"/>
                </a:solidFill>
                <a:latin typeface="+mn-ea"/>
                <a:cs typeface="Lucida Grande"/>
              </a:rPr>
              <a:t>无序性（集合中的元素没有先后之分），如集合</a:t>
            </a:r>
            <a:r>
              <a:rPr lang="en-US" altLang="zh-CN" sz="2400" b="1" kern="100" dirty="0" smtClean="0">
                <a:solidFill>
                  <a:srgbClr val="231F17"/>
                </a:solidFill>
                <a:latin typeface="+mn-ea"/>
                <a:cs typeface="Lucida Grande"/>
              </a:rPr>
              <a:t>{3,4,5}</a:t>
            </a:r>
            <a:r>
              <a:rPr lang="zh-CN" altLang="en-US" sz="2400" b="1" kern="100" dirty="0" smtClean="0">
                <a:solidFill>
                  <a:srgbClr val="231F17"/>
                </a:solidFill>
                <a:latin typeface="+mn-ea"/>
                <a:cs typeface="Lucida Grande"/>
              </a:rPr>
              <a:t>和</a:t>
            </a:r>
            <a:r>
              <a:rPr lang="en-US" altLang="zh-CN" sz="2400" b="1" kern="100" dirty="0" smtClean="0">
                <a:solidFill>
                  <a:srgbClr val="231F17"/>
                </a:solidFill>
                <a:latin typeface="+mn-ea"/>
                <a:cs typeface="Lucida Grande"/>
              </a:rPr>
              <a:t>{3,5,4}</a:t>
            </a:r>
            <a:r>
              <a:rPr lang="zh-CN" altLang="en-US" sz="2400" b="1" kern="100" dirty="0" smtClean="0">
                <a:solidFill>
                  <a:srgbClr val="231F17"/>
                </a:solidFill>
                <a:latin typeface="+mn-ea"/>
                <a:cs typeface="Lucida Grande"/>
              </a:rPr>
              <a:t>算作同一个集合。 </a:t>
            </a:r>
            <a:endParaRPr lang="zh-CN" altLang="en-US" sz="2400" b="1" kern="100" dirty="0" smtClean="0">
              <a:solidFill>
                <a:srgbClr val="231F17"/>
              </a:solidFill>
              <a:latin typeface="+mn-ea"/>
              <a:cs typeface="Lucida Grande"/>
            </a:endParaRPr>
          </a:p>
          <a:p>
            <a:endParaRPr lang="zh-CN" altLang="en-US" sz="2100" b="1" dirty="0" smtClean="0"/>
          </a:p>
          <a:p>
            <a:endParaRPr lang="en-US" sz="21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90855" y="699770"/>
            <a:ext cx="8170545" cy="3888740"/>
          </a:xfrm>
          <a:prstGeom prst="rect">
            <a:avLst/>
          </a:prstGeom>
        </p:spPr>
        <p:txBody>
          <a:bodyPr/>
          <a:lstStyle/>
          <a:p>
            <a:pPr>
              <a:lnSpc>
                <a:spcPct val="170000"/>
              </a:lnSpc>
            </a:pPr>
            <a:r>
              <a:rPr lang="en-US" b="1" dirty="0" smtClean="0"/>
              <a:t>5.2</a:t>
            </a:r>
            <a:r>
              <a:rPr lang="zh-CN" altLang="en-US" b="1" dirty="0" smtClean="0"/>
              <a:t>深搜应用：</a:t>
            </a:r>
            <a:r>
              <a:rPr lang="en-US" b="1" dirty="0" smtClean="0"/>
              <a:t>N</a:t>
            </a:r>
            <a:r>
              <a:rPr lang="zh-CN" altLang="en-US" b="1" dirty="0" smtClean="0"/>
              <a:t>皇后问题 （</a:t>
            </a:r>
            <a:r>
              <a:rPr lang="en-US" altLang="zh-CN" b="1" dirty="0" smtClean="0"/>
              <a:t>queen.cpp  </a:t>
            </a:r>
            <a:r>
              <a:rPr lang="en-US" b="1" dirty="0" smtClean="0"/>
              <a:t>NOI</a:t>
            </a:r>
            <a:r>
              <a:rPr lang="zh-CN" altLang="en-US" b="1" dirty="0" smtClean="0"/>
              <a:t>题库</a:t>
            </a:r>
            <a:r>
              <a:rPr lang="en-US" b="1" dirty="0" smtClean="0"/>
              <a:t>1149</a:t>
            </a:r>
            <a:r>
              <a:rPr lang="zh-CN" altLang="en-US" b="1" dirty="0" smtClean="0"/>
              <a:t>）</a:t>
            </a:r>
            <a:endParaRPr lang="en-US" b="1" dirty="0" smtClean="0"/>
          </a:p>
          <a:p>
            <a:pPr>
              <a:lnSpc>
                <a:spcPct val="170000"/>
              </a:lnSpc>
            </a:pPr>
            <a:r>
              <a:rPr lang="en-US" altLang="zh-CN" b="1" dirty="0" smtClean="0"/>
              <a:t>【</a:t>
            </a:r>
            <a:r>
              <a:rPr lang="zh-CN" altLang="en-US" b="1" dirty="0" smtClean="0"/>
              <a:t>问题描述</a:t>
            </a:r>
            <a:r>
              <a:rPr lang="en-US" altLang="zh-CN" b="1" dirty="0" smtClean="0"/>
              <a:t>】 </a:t>
            </a:r>
            <a:endParaRPr lang="zh-CN" altLang="en-US" b="1" dirty="0" smtClean="0"/>
          </a:p>
          <a:p>
            <a:pPr>
              <a:lnSpc>
                <a:spcPct val="170000"/>
              </a:lnSpc>
            </a:pPr>
            <a:r>
              <a:rPr lang="en-US" b="1" dirty="0" smtClean="0"/>
              <a:t>       </a:t>
            </a:r>
            <a:r>
              <a:rPr lang="zh-CN" altLang="en-US" b="1" dirty="0" smtClean="0"/>
              <a:t>在</a:t>
            </a:r>
            <a:r>
              <a:rPr lang="en-US" b="1" dirty="0" smtClean="0"/>
              <a:t>N*N(N&lt;=10)</a:t>
            </a:r>
            <a:r>
              <a:rPr lang="zh-CN" altLang="en-US" b="1" dirty="0" smtClean="0"/>
              <a:t>的棋盘上放</a:t>
            </a:r>
            <a:r>
              <a:rPr lang="en-US" b="1" dirty="0" smtClean="0"/>
              <a:t>N</a:t>
            </a:r>
            <a:r>
              <a:rPr lang="zh-CN" altLang="en-US" b="1" dirty="0" smtClean="0"/>
              <a:t>个皇后，使得她们不能相互攻击。两个皇后能相互攻击当且仅当它们在同一行，或者同一列，或者同一条对角线上。找出一共有多少种放置方法。</a:t>
            </a:r>
            <a:endParaRPr lang="zh-CN" altLang="en-US" b="1" dirty="0" smtClean="0"/>
          </a:p>
          <a:p>
            <a:pPr>
              <a:lnSpc>
                <a:spcPct val="170000"/>
              </a:lnSpc>
            </a:pPr>
            <a:r>
              <a:rPr lang="en-US" altLang="zh-CN" b="1" dirty="0" smtClean="0"/>
              <a:t>【</a:t>
            </a:r>
            <a:r>
              <a:rPr lang="zh-CN" altLang="en-US" b="1" dirty="0" smtClean="0"/>
              <a:t>输入</a:t>
            </a:r>
            <a:r>
              <a:rPr lang="en-US" altLang="zh-CN" b="1" dirty="0" smtClean="0"/>
              <a:t>】                          【</a:t>
            </a:r>
            <a:r>
              <a:rPr lang="zh-CN" altLang="en-US" b="1" dirty="0" smtClean="0"/>
              <a:t>输出</a:t>
            </a:r>
            <a:r>
              <a:rPr lang="en-US" altLang="zh-CN" b="1" dirty="0" smtClean="0"/>
              <a:t>】 </a:t>
            </a:r>
            <a:endParaRPr lang="zh-CN" altLang="en-US" b="1" dirty="0" smtClean="0"/>
          </a:p>
          <a:p>
            <a:pPr>
              <a:lnSpc>
                <a:spcPct val="170000"/>
              </a:lnSpc>
            </a:pPr>
            <a:r>
              <a:rPr lang="zh-CN" altLang="en-US" b="1" dirty="0" smtClean="0"/>
              <a:t>   第一行输入</a:t>
            </a:r>
            <a:r>
              <a:rPr lang="en-US" b="1" dirty="0" smtClean="0"/>
              <a:t>N</a:t>
            </a:r>
            <a:r>
              <a:rPr lang="zh-CN" altLang="en-US" b="1" dirty="0" smtClean="0"/>
              <a:t>。             输出方案总数。</a:t>
            </a:r>
            <a:endParaRPr lang="en-US" altLang="zh-CN" b="1" dirty="0" smtClean="0"/>
          </a:p>
          <a:p>
            <a:pPr>
              <a:lnSpc>
                <a:spcPct val="170000"/>
              </a:lnSpc>
            </a:pPr>
            <a:r>
              <a:rPr lang="en-US" altLang="zh-CN" b="1" dirty="0" smtClean="0"/>
              <a:t>【</a:t>
            </a:r>
            <a:r>
              <a:rPr lang="zh-CN" altLang="en-US" b="1" dirty="0" smtClean="0"/>
              <a:t>输入样例</a:t>
            </a:r>
            <a:r>
              <a:rPr lang="en-US" altLang="zh-CN" b="1" dirty="0" smtClean="0"/>
              <a:t>】                 【</a:t>
            </a:r>
            <a:r>
              <a:rPr lang="zh-CN" altLang="en-US" b="1" dirty="0" smtClean="0"/>
              <a:t>输出样例</a:t>
            </a:r>
            <a:r>
              <a:rPr lang="en-US" altLang="zh-CN" b="1" dirty="0" smtClean="0"/>
              <a:t>】 </a:t>
            </a:r>
            <a:endParaRPr lang="zh-CN" altLang="en-US" b="1" dirty="0" smtClean="0"/>
          </a:p>
          <a:p>
            <a:pPr>
              <a:lnSpc>
                <a:spcPct val="170000"/>
              </a:lnSpc>
            </a:pPr>
            <a:r>
              <a:rPr lang="zh-CN" altLang="en-US" b="1" dirty="0" smtClean="0"/>
              <a:t>   </a:t>
            </a:r>
            <a:r>
              <a:rPr lang="en-US" altLang="zh-CN" b="1" dirty="0" smtClean="0"/>
              <a:t>8                                          92</a:t>
            </a:r>
            <a:endParaRPr lang="zh-CN" altLang="en-US" b="1" dirty="0" smtClean="0"/>
          </a:p>
          <a:p>
            <a:pPr>
              <a:lnSpc>
                <a:spcPct val="170000"/>
              </a:lnSpc>
            </a:pPr>
            <a:endParaRPr lang="zh-CN" altLang="en-US" dirty="0" smtClean="0"/>
          </a:p>
          <a:p>
            <a:pPr>
              <a:lnSpc>
                <a:spcPct val="170000"/>
              </a:lnSpc>
            </a:pPr>
            <a:endParaRPr lang="zh-CN" altLang="en-US" dirty="0" smtClean="0"/>
          </a:p>
          <a:p>
            <a:pPr>
              <a:lnSpc>
                <a:spcPct val="170000"/>
              </a:lnSpc>
            </a:pPr>
            <a:endParaRPr lang="en-US" dirty="0" smtClean="0"/>
          </a:p>
          <a:p>
            <a:pPr>
              <a:lnSpc>
                <a:spcPct val="170000"/>
              </a:lnSpc>
            </a:pPr>
            <a:endParaRPr lang="zh-CN" altLang="en-US" dirty="0" smtClean="0"/>
          </a:p>
          <a:p>
            <a:pPr>
              <a:lnSpc>
                <a:spcPct val="170000"/>
              </a:lnSpc>
            </a:pPr>
            <a:endParaRPr lang="zh-CN" altLang="en-US" dirty="0" smtClean="0"/>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buFont typeface="Arial" panose="020B0604020202020204" pitchFamily="34" charset="0"/>
              <a:buChar char="•"/>
            </a:pPr>
            <a:endParaRPr lang="en-US" altLang="zh-CN" b="1" dirty="0" smtClean="0">
              <a:solidFill>
                <a:srgbClr val="000000"/>
              </a:solidFill>
            </a:endParaRPr>
          </a:p>
          <a:p>
            <a:pPr>
              <a:lnSpc>
                <a:spcPct val="170000"/>
              </a:lnSpc>
            </a:pPr>
            <a:endParaRPr lang="zh-CN" altLang="en-US" b="1" dirty="0" smtClean="0">
              <a:solidFill>
                <a:srgbClr val="000000"/>
              </a:solidFill>
            </a:endParaRPr>
          </a:p>
          <a:p>
            <a:pPr>
              <a:lnSpc>
                <a:spcPct val="17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396875" y="628015"/>
            <a:ext cx="8344535" cy="4118610"/>
          </a:xfrm>
          <a:prstGeom prst="rect">
            <a:avLst/>
          </a:prstGeom>
        </p:spPr>
        <p:txBody>
          <a:bodyPr/>
          <a:lstStyle/>
          <a:p>
            <a:pPr>
              <a:lnSpc>
                <a:spcPct val="160000"/>
              </a:lnSpc>
            </a:pPr>
            <a:r>
              <a:rPr lang="zh-CN" altLang="en-US" b="1" dirty="0" smtClean="0"/>
              <a:t>【问题分析】</a:t>
            </a:r>
            <a:endParaRPr lang="en-US" b="1" dirty="0" smtClean="0"/>
          </a:p>
          <a:p>
            <a:pPr>
              <a:lnSpc>
                <a:spcPct val="160000"/>
              </a:lnSpc>
            </a:pPr>
            <a:r>
              <a:rPr lang="zh-CN" altLang="en-US" b="1" dirty="0" smtClean="0"/>
              <a:t>       方法</a:t>
            </a:r>
            <a:r>
              <a:rPr lang="en-US" altLang="zh-CN" b="1" dirty="0" smtClean="0"/>
              <a:t>1  </a:t>
            </a:r>
            <a:r>
              <a:rPr lang="zh-CN" altLang="en-US" b="1" dirty="0" smtClean="0"/>
              <a:t>以四皇后问题为例，可以把问题转换为“从</a:t>
            </a:r>
            <a:r>
              <a:rPr lang="en-US" altLang="zh-CN" b="1" dirty="0" smtClean="0"/>
              <a:t> 16 </a:t>
            </a:r>
            <a:r>
              <a:rPr lang="zh-CN" altLang="en-US" b="1" dirty="0" smtClean="0"/>
              <a:t>（</a:t>
            </a:r>
            <a:r>
              <a:rPr lang="en-US" altLang="zh-CN" b="1" dirty="0" smtClean="0"/>
              <a:t>4 × 4</a:t>
            </a:r>
            <a:r>
              <a:rPr lang="zh-CN" altLang="en-US" b="1" dirty="0" smtClean="0"/>
              <a:t>）个格子中任意选出</a:t>
            </a:r>
            <a:r>
              <a:rPr lang="en-US" altLang="zh-CN" b="1" dirty="0" smtClean="0"/>
              <a:t>4</a:t>
            </a:r>
            <a:r>
              <a:rPr lang="zh-CN" altLang="en-US" b="1" dirty="0" smtClean="0"/>
              <a:t>个格子放置皇后，并保证其中任意两个选出的格子都不在同一行、同一列、同一对角线上”。</a:t>
            </a:r>
            <a:endParaRPr lang="en-US" altLang="zh-CN" b="1" dirty="0" smtClean="0"/>
          </a:p>
          <a:p>
            <a:pPr>
              <a:lnSpc>
                <a:spcPct val="160000"/>
              </a:lnSpc>
            </a:pPr>
            <a:r>
              <a:rPr lang="zh-CN" altLang="en-US" b="1" dirty="0" smtClean="0"/>
              <a:t>       根据组合数公式，有</a:t>
            </a:r>
            <a:r>
              <a:rPr lang="en-US" altLang="zh-CN" b="1" dirty="0" smtClean="0"/>
              <a:t>C(16,4) = </a:t>
            </a:r>
            <a:r>
              <a:rPr lang="en-US" altLang="zh-CN" b="1" dirty="0" smtClean="0">
                <a:solidFill>
                  <a:srgbClr val="FF0000"/>
                </a:solidFill>
              </a:rPr>
              <a:t>1820</a:t>
            </a:r>
            <a:r>
              <a:rPr lang="zh-CN" altLang="en-US" b="1" dirty="0" smtClean="0"/>
              <a:t>种方案。</a:t>
            </a:r>
            <a:endParaRPr lang="zh-CN" altLang="en-US" dirty="0" smtClean="0"/>
          </a:p>
          <a:p>
            <a:pPr>
              <a:lnSpc>
                <a:spcPct val="160000"/>
              </a:lnSpc>
            </a:pPr>
            <a:r>
              <a:rPr lang="zh-CN" altLang="en-US" b="1" dirty="0" smtClean="0">
                <a:sym typeface="+mn-ea"/>
              </a:rPr>
              <a:t>       方法</a:t>
            </a:r>
            <a:r>
              <a:rPr lang="en-US" altLang="zh-CN" b="1" dirty="0" smtClean="0">
                <a:sym typeface="+mn-ea"/>
              </a:rPr>
              <a:t>2  </a:t>
            </a:r>
            <a:r>
              <a:rPr lang="zh-CN" altLang="en-US" b="1" dirty="0" smtClean="0">
                <a:sym typeface="+mn-ea"/>
              </a:rPr>
              <a:t>经过观察，不难发现：棋盘上，</a:t>
            </a:r>
            <a:r>
              <a:rPr lang="zh-CN" altLang="en-US" b="1" dirty="0" smtClean="0">
                <a:solidFill>
                  <a:srgbClr val="FF0000"/>
                </a:solidFill>
                <a:sym typeface="+mn-ea"/>
              </a:rPr>
              <a:t>恰好每行每列各放置一个皇后</a:t>
            </a:r>
            <a:r>
              <a:rPr lang="zh-CN" altLang="en-US" b="1" dirty="0" smtClean="0">
                <a:sym typeface="+mn-ea"/>
              </a:rPr>
              <a:t>。</a:t>
            </a:r>
            <a:endParaRPr lang="en-US" altLang="zh-CN" b="1" dirty="0" smtClean="0"/>
          </a:p>
          <a:p>
            <a:pPr>
              <a:lnSpc>
                <a:spcPct val="160000"/>
              </a:lnSpc>
            </a:pPr>
            <a:r>
              <a:rPr lang="en-US" altLang="zh-CN" b="1" dirty="0" smtClean="0">
                <a:sym typeface="+mn-ea"/>
              </a:rPr>
              <a:t>        </a:t>
            </a:r>
            <a:r>
              <a:rPr lang="zh-CN" altLang="en-US" b="1" dirty="0" smtClean="0">
                <a:sym typeface="+mn-ea"/>
              </a:rPr>
              <a:t>我们逐行考虑放置一个皇后，如果用 </a:t>
            </a:r>
            <a:r>
              <a:rPr lang="en-US" altLang="zh-CN" b="1" dirty="0" smtClean="0">
                <a:sym typeface="+mn-ea"/>
              </a:rPr>
              <a:t>C[x]</a:t>
            </a:r>
            <a:r>
              <a:rPr lang="zh-CN" altLang="en-US" b="1" dirty="0" smtClean="0">
                <a:sym typeface="+mn-ea"/>
              </a:rPr>
              <a:t>表示第</a:t>
            </a:r>
            <a:r>
              <a:rPr lang="en-US" altLang="zh-CN" b="1" dirty="0" smtClean="0">
                <a:sym typeface="+mn-ea"/>
              </a:rPr>
              <a:t>x</a:t>
            </a:r>
            <a:r>
              <a:rPr lang="zh-CN" altLang="en-US" b="1" dirty="0" smtClean="0">
                <a:sym typeface="+mn-ea"/>
              </a:rPr>
              <a:t>行（个）皇后的列号，则“</a:t>
            </a:r>
            <a:r>
              <a:rPr lang="en-US" altLang="zh-CN" b="1" dirty="0" smtClean="0">
                <a:sym typeface="+mn-ea"/>
              </a:rPr>
              <a:t>1~4</a:t>
            </a:r>
            <a:r>
              <a:rPr lang="zh-CN" altLang="en-US" b="1" dirty="0" smtClean="0">
                <a:sym typeface="+mn-ea"/>
              </a:rPr>
              <a:t>行（个）皇后的列号”就变成“全排列”生成问题。</a:t>
            </a:r>
            <a:endParaRPr lang="en-US" altLang="zh-CN" b="1" dirty="0" smtClean="0"/>
          </a:p>
          <a:p>
            <a:pPr>
              <a:lnSpc>
                <a:spcPct val="160000"/>
              </a:lnSpc>
            </a:pPr>
            <a:r>
              <a:rPr lang="en-US" altLang="zh-CN" b="1" dirty="0" smtClean="0">
                <a:sym typeface="+mn-ea"/>
              </a:rPr>
              <a:t>        </a:t>
            </a:r>
            <a:r>
              <a:rPr lang="zh-CN" altLang="en-US" b="1" dirty="0" smtClean="0">
                <a:sym typeface="+mn-ea"/>
              </a:rPr>
              <a:t>而</a:t>
            </a:r>
            <a:r>
              <a:rPr lang="en-US" altLang="zh-CN" b="1" dirty="0" smtClean="0">
                <a:sym typeface="+mn-ea"/>
              </a:rPr>
              <a:t>1~4</a:t>
            </a:r>
            <a:r>
              <a:rPr lang="zh-CN" altLang="en-US" b="1" dirty="0" smtClean="0">
                <a:sym typeface="+mn-ea"/>
              </a:rPr>
              <a:t>的排列一共只有</a:t>
            </a:r>
            <a:r>
              <a:rPr lang="en-US" altLang="zh-CN" b="1" dirty="0" smtClean="0">
                <a:sym typeface="+mn-ea"/>
              </a:rPr>
              <a:t>4</a:t>
            </a:r>
            <a:r>
              <a:rPr lang="zh-CN" altLang="en-US" b="1" dirty="0" smtClean="0">
                <a:sym typeface="+mn-ea"/>
              </a:rPr>
              <a:t>！</a:t>
            </a:r>
            <a:r>
              <a:rPr lang="en-US" altLang="zh-CN" b="1" dirty="0" smtClean="0">
                <a:sym typeface="+mn-ea"/>
              </a:rPr>
              <a:t>= </a:t>
            </a:r>
            <a:r>
              <a:rPr lang="en-US" altLang="zh-CN" b="1" dirty="0" smtClean="0">
                <a:solidFill>
                  <a:srgbClr val="FF0000"/>
                </a:solidFill>
                <a:sym typeface="+mn-ea"/>
              </a:rPr>
              <a:t>24</a:t>
            </a:r>
            <a:r>
              <a:rPr lang="zh-CN" altLang="en-US" b="1" dirty="0" smtClean="0">
                <a:sym typeface="+mn-ea"/>
              </a:rPr>
              <a:t>个，枚举量不会超过它。</a:t>
            </a:r>
            <a:endParaRPr lang="zh-CN" altLang="en-US" dirty="0" smtClean="0"/>
          </a:p>
          <a:p>
            <a:pPr>
              <a:lnSpc>
                <a:spcPct val="160000"/>
              </a:lnSpc>
            </a:pPr>
            <a:endParaRPr lang="en-US" dirty="0" smtClean="0"/>
          </a:p>
          <a:p>
            <a:pPr>
              <a:lnSpc>
                <a:spcPct val="160000"/>
              </a:lnSpc>
            </a:pPr>
            <a:endParaRPr lang="zh-CN" altLang="en-US" dirty="0" smtClean="0"/>
          </a:p>
          <a:p>
            <a:pPr>
              <a:lnSpc>
                <a:spcPct val="160000"/>
              </a:lnSpc>
            </a:pPr>
            <a:endParaRPr lang="zh-CN" altLang="en-US" dirty="0" smtClean="0"/>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buFont typeface="Arial" panose="020B0604020202020204" pitchFamily="34" charset="0"/>
              <a:buChar char="•"/>
            </a:pPr>
            <a:endParaRPr lang="en-US" altLang="zh-CN" b="1" dirty="0" smtClean="0">
              <a:solidFill>
                <a:srgbClr val="000000"/>
              </a:solidFill>
            </a:endParaRPr>
          </a:p>
          <a:p>
            <a:pPr>
              <a:lnSpc>
                <a:spcPct val="160000"/>
              </a:lnSpc>
            </a:pPr>
            <a:endParaRPr lang="zh-CN" altLang="en-US" b="1" dirty="0" smtClean="0">
              <a:solidFill>
                <a:srgbClr val="000000"/>
              </a:solidFill>
            </a:endParaRPr>
          </a:p>
          <a:p>
            <a:pPr>
              <a:lnSpc>
                <a:spcPct val="16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7" name="TextBox 6"/>
          <p:cNvSpPr txBox="1"/>
          <p:nvPr/>
        </p:nvSpPr>
        <p:spPr>
          <a:xfrm>
            <a:off x="2357754" y="159964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1" name="直接连接符 10"/>
          <p:cNvCxnSpPr/>
          <p:nvPr/>
        </p:nvCxnSpPr>
        <p:spPr>
          <a:xfrm rot="5400000">
            <a:off x="925999"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1817694" y="1383618"/>
            <a:ext cx="5508612" cy="361840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rot="10800000" flipV="1">
            <a:off x="1547666" y="1221601"/>
            <a:ext cx="2376263" cy="1620179"/>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4734018" y="2442831"/>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20" name="直接连接符 19"/>
          <p:cNvCxnSpPr/>
          <p:nvPr/>
        </p:nvCxnSpPr>
        <p:spPr>
          <a:xfrm rot="16200000" flipH="1">
            <a:off x="3151111" y="3041069"/>
            <a:ext cx="3921901" cy="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7" name="直接连接符 26"/>
          <p:cNvCxnSpPr/>
          <p:nvPr/>
        </p:nvCxnSpPr>
        <p:spPr>
          <a:xfrm>
            <a:off x="3113838" y="1491630"/>
            <a:ext cx="4536504" cy="2970330"/>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30" name="直接连接符 29"/>
          <p:cNvCxnSpPr/>
          <p:nvPr/>
        </p:nvCxnSpPr>
        <p:spPr>
          <a:xfrm rot="10800000" flipV="1">
            <a:off x="1860449" y="1383617"/>
            <a:ext cx="5411854" cy="35103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4" name="矩形 13"/>
          <p:cNvSpPr/>
          <p:nvPr/>
        </p:nvSpPr>
        <p:spPr>
          <a:xfrm>
            <a:off x="4853962" y="843558"/>
            <a:ext cx="2689860" cy="57594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300" b="1" spc="50" dirty="0" smtClean="0">
                <a:ln w="11430"/>
                <a:solidFill>
                  <a:srgbClr val="FF0000"/>
                </a:solidFill>
                <a:effectLst>
                  <a:outerShdw blurRad="76200" dist="50800" dir="5400000" algn="tl" rotWithShape="0">
                    <a:srgbClr val="000000">
                      <a:alpha val="65000"/>
                    </a:srgbClr>
                  </a:outerShdw>
                </a:effectLst>
              </a:rPr>
              <a:t>走不通，回溯</a:t>
            </a:r>
            <a:endParaRPr lang="zh-CN" altLang="en-US" sz="3300" b="1" spc="50" dirty="0" smtClean="0">
              <a:ln w="11430"/>
              <a:solidFill>
                <a:srgbClr val="FF0000"/>
              </a:solidFill>
              <a:effectLst>
                <a:outerShdw blurRad="76200" dist="50800" dir="5400000" algn="tl" rotWithShape="0">
                  <a:srgbClr val="000000">
                    <a:alpha val="65000"/>
                  </a:srgbClr>
                </a:outerShdw>
              </a:effectLst>
            </a:endParaRPr>
          </a:p>
        </p:txBody>
      </p:sp>
      <p:sp>
        <p:nvSpPr>
          <p:cNvPr id="15" name="内容占位符 2"/>
          <p:cNvSpPr txBox="1">
            <a:spLocks noChangeArrowheads="1"/>
          </p:cNvSpPr>
          <p:nvPr/>
        </p:nvSpPr>
        <p:spPr>
          <a:xfrm>
            <a:off x="683398" y="562826"/>
            <a:ext cx="6318702" cy="594066"/>
          </a:xfrm>
          <a:prstGeom prst="rect">
            <a:avLst/>
          </a:prstGeom>
        </p:spPr>
        <p:txBody>
          <a:bodyPr/>
          <a:lstStyle/>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7" name="TextBox 6"/>
          <p:cNvSpPr txBox="1"/>
          <p:nvPr/>
        </p:nvSpPr>
        <p:spPr>
          <a:xfrm>
            <a:off x="2357754" y="159964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1" name="直接连接符 10"/>
          <p:cNvCxnSpPr/>
          <p:nvPr/>
        </p:nvCxnSpPr>
        <p:spPr>
          <a:xfrm rot="5400000">
            <a:off x="925999"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1817694" y="1383618"/>
            <a:ext cx="5508612" cy="361840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rot="10800000" flipV="1">
            <a:off x="1547666" y="1221601"/>
            <a:ext cx="2376263" cy="1620179"/>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5922150" y="240973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20" name="直接连接符 19"/>
          <p:cNvCxnSpPr/>
          <p:nvPr/>
        </p:nvCxnSpPr>
        <p:spPr>
          <a:xfrm rot="16200000" flipH="1">
            <a:off x="4339243" y="3041069"/>
            <a:ext cx="3921901" cy="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7" name="直接连接符 26"/>
          <p:cNvCxnSpPr/>
          <p:nvPr/>
        </p:nvCxnSpPr>
        <p:spPr>
          <a:xfrm>
            <a:off x="3815916" y="1167594"/>
            <a:ext cx="4536504" cy="2970330"/>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30" name="直接连接符 29"/>
          <p:cNvCxnSpPr/>
          <p:nvPr/>
        </p:nvCxnSpPr>
        <p:spPr>
          <a:xfrm rot="10800000" flipV="1">
            <a:off x="2589146" y="1633109"/>
            <a:ext cx="5411854" cy="35103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3545886" y="3165816"/>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5" name="直接连接符 14"/>
          <p:cNvCxnSpPr/>
          <p:nvPr/>
        </p:nvCxnSpPr>
        <p:spPr>
          <a:xfrm rot="16200000" flipH="1">
            <a:off x="1962979" y="3182549"/>
            <a:ext cx="3921901" cy="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7" name="直接连接符 16"/>
          <p:cNvCxnSpPr/>
          <p:nvPr/>
        </p:nvCxnSpPr>
        <p:spPr>
          <a:xfrm>
            <a:off x="1817694" y="2173170"/>
            <a:ext cx="4536504" cy="2970330"/>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8" name="直接连接符 17"/>
          <p:cNvCxnSpPr/>
          <p:nvPr/>
        </p:nvCxnSpPr>
        <p:spPr>
          <a:xfrm rot="10800000" flipV="1">
            <a:off x="1925706" y="1329612"/>
            <a:ext cx="5411854" cy="35103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21" name="矩形 20"/>
          <p:cNvSpPr/>
          <p:nvPr/>
        </p:nvSpPr>
        <p:spPr>
          <a:xfrm>
            <a:off x="4853962" y="843558"/>
            <a:ext cx="2689860" cy="57594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300" b="1" spc="50" dirty="0" smtClean="0">
                <a:ln w="11430"/>
                <a:solidFill>
                  <a:srgbClr val="FF0000"/>
                </a:solidFill>
                <a:effectLst>
                  <a:outerShdw blurRad="76200" dist="50800" dir="5400000" algn="tl" rotWithShape="0">
                    <a:srgbClr val="000000">
                      <a:alpha val="65000"/>
                    </a:srgbClr>
                  </a:outerShdw>
                </a:effectLst>
              </a:rPr>
              <a:t>走不通，回溯</a:t>
            </a:r>
            <a:endParaRPr lang="zh-CN" altLang="en-US" sz="3300" b="1" spc="50" dirty="0" smtClean="0">
              <a:ln w="11430"/>
              <a:solidFill>
                <a:srgbClr val="FF0000"/>
              </a:solidFill>
              <a:effectLst>
                <a:outerShdw blurRad="76200" dist="50800" dir="5400000" algn="tl" rotWithShape="0">
                  <a:srgbClr val="000000">
                    <a:alpha val="65000"/>
                  </a:srgbClr>
                </a:outerShdw>
              </a:effectLst>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7" name="TextBox 6"/>
          <p:cNvSpPr txBox="1"/>
          <p:nvPr/>
        </p:nvSpPr>
        <p:spPr>
          <a:xfrm>
            <a:off x="2357754" y="159964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1" name="直接连接符 10"/>
          <p:cNvCxnSpPr/>
          <p:nvPr/>
        </p:nvCxnSpPr>
        <p:spPr>
          <a:xfrm rot="5400000">
            <a:off x="925999"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1817694" y="1383618"/>
            <a:ext cx="5508612" cy="361840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rot="10800000" flipV="1">
            <a:off x="1547666" y="1221601"/>
            <a:ext cx="2376263" cy="1620179"/>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5922150" y="240973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20" name="直接连接符 19"/>
          <p:cNvCxnSpPr/>
          <p:nvPr/>
        </p:nvCxnSpPr>
        <p:spPr>
          <a:xfrm rot="16200000" flipH="1">
            <a:off x="4339243" y="3041069"/>
            <a:ext cx="3921901" cy="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7" name="直接连接符 26"/>
          <p:cNvCxnSpPr/>
          <p:nvPr/>
        </p:nvCxnSpPr>
        <p:spPr>
          <a:xfrm>
            <a:off x="3815916" y="1167594"/>
            <a:ext cx="4536504" cy="2970330"/>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30" name="直接连接符 29"/>
          <p:cNvCxnSpPr/>
          <p:nvPr/>
        </p:nvCxnSpPr>
        <p:spPr>
          <a:xfrm rot="10800000" flipV="1">
            <a:off x="2589146" y="1633109"/>
            <a:ext cx="5411854" cy="35103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5" name="矩形 14"/>
          <p:cNvSpPr/>
          <p:nvPr/>
        </p:nvSpPr>
        <p:spPr>
          <a:xfrm>
            <a:off x="4961974" y="843558"/>
            <a:ext cx="2689860" cy="57594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zh-CN" altLang="en-US" sz="3300" b="1" spc="50" dirty="0" smtClean="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走不通，回溯</a:t>
            </a:r>
            <a:endParaRPr lang="zh-CN" altLang="en-US" sz="33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2540000" cy="368300"/>
          </a:xfrm>
          <a:prstGeom prst="rect">
            <a:avLst/>
          </a:prstGeom>
          <a:noFill/>
        </p:spPr>
        <p:txBody>
          <a:bodyPr wrap="square" rtlCol="0" anchor="t">
            <a:spAutoFit/>
          </a:bodyPr>
          <a:p>
            <a:r>
              <a:rPr lang="en-US" altLang="zh-CN" b="1"/>
              <a:t>2.</a:t>
            </a:r>
            <a:r>
              <a:rPr lang="zh-CN" altLang="en-US" b="1"/>
              <a:t>宽搜框架</a:t>
            </a:r>
            <a:endParaRPr lang="zh-CN" altLang="en-US" b="1"/>
          </a:p>
        </p:txBody>
      </p:sp>
      <p:sp>
        <p:nvSpPr>
          <p:cNvPr id="27651" name="TextBox 6"/>
          <p:cNvSpPr txBox="1">
            <a:spLocks noChangeArrowheads="1"/>
          </p:cNvSpPr>
          <p:nvPr>
            <p:custDataLst>
              <p:tags r:id="rId1"/>
            </p:custDataLst>
          </p:nvPr>
        </p:nvSpPr>
        <p:spPr bwMode="auto">
          <a:xfrm>
            <a:off x="1835785" y="555625"/>
            <a:ext cx="6624638" cy="4523105"/>
          </a:xfrm>
          <a:prstGeom prst="rect">
            <a:avLst/>
          </a:prstGeom>
          <a:noFill/>
          <a:ln w="9525">
            <a:noFill/>
            <a:miter lim="800000"/>
          </a:ln>
        </p:spPr>
        <p:txBody>
          <a:bodyPr>
            <a:spAutoFit/>
          </a:bodyPr>
          <a:p>
            <a:pPr>
              <a:lnSpc>
                <a:spcPct val="150000"/>
              </a:lnSpc>
            </a:pPr>
            <a:r>
              <a:rPr lang="zh-CN" altLang="en-US" sz="1600"/>
              <a:t>队列初始化；初始结点入队</a:t>
            </a:r>
            <a:r>
              <a:rPr lang="en-US" altLang="zh-CN" sz="1600"/>
              <a:t>;       </a:t>
            </a:r>
            <a:endParaRPr lang="en-US" altLang="zh-CN" sz="1600"/>
          </a:p>
          <a:p>
            <a:pPr>
              <a:lnSpc>
                <a:spcPct val="150000"/>
              </a:lnSpc>
            </a:pPr>
            <a:r>
              <a:rPr lang="en-US" altLang="zh-CN" sz="1600"/>
              <a:t>while(</a:t>
            </a:r>
            <a:r>
              <a:rPr lang="zh-CN" altLang="en-US" sz="1600"/>
              <a:t>队列不空</a:t>
            </a:r>
            <a:r>
              <a:rPr lang="en-US" altLang="zh-CN" sz="1600"/>
              <a:t>) </a:t>
            </a:r>
            <a:endParaRPr lang="zh-CN" altLang="en-US" sz="1600"/>
          </a:p>
          <a:p>
            <a:pPr>
              <a:lnSpc>
                <a:spcPct val="150000"/>
              </a:lnSpc>
            </a:pPr>
            <a:r>
              <a:rPr lang="en-US" altLang="zh-CN" sz="1600"/>
              <a:t>{</a:t>
            </a:r>
            <a:endParaRPr lang="en-US" altLang="zh-CN" sz="1600"/>
          </a:p>
          <a:p>
            <a:pPr indent="457200">
              <a:lnSpc>
                <a:spcPct val="150000"/>
              </a:lnSpc>
            </a:pPr>
            <a:r>
              <a:rPr lang="zh-CN" altLang="en-US" sz="1600"/>
              <a:t>取队首结点进行扩展</a:t>
            </a:r>
            <a:r>
              <a:rPr lang="en-US" altLang="zh-CN" sz="1600"/>
              <a:t>; </a:t>
            </a:r>
            <a:endParaRPr lang="en-US" altLang="zh-CN" sz="1600"/>
          </a:p>
          <a:p>
            <a:pPr lvl="1">
              <a:lnSpc>
                <a:spcPct val="150000"/>
              </a:lnSpc>
            </a:pPr>
            <a:r>
              <a:rPr lang="en-US" altLang="zh-CN" sz="1600"/>
              <a:t>for(</a:t>
            </a:r>
            <a:r>
              <a:rPr lang="zh-CN" altLang="en-US" sz="1600"/>
              <a:t>对所有可能的拓展状态</a:t>
            </a:r>
            <a:r>
              <a:rPr lang="en-US" altLang="zh-CN" sz="1600"/>
              <a:t>)</a:t>
            </a:r>
            <a:endParaRPr lang="en-US" altLang="zh-CN" sz="1600"/>
          </a:p>
          <a:p>
            <a:pPr lvl="1">
              <a:lnSpc>
                <a:spcPct val="150000"/>
              </a:lnSpc>
            </a:pPr>
            <a:r>
              <a:rPr lang="en-US" altLang="zh-CN" sz="1600"/>
              <a:t>{</a:t>
            </a:r>
            <a:endParaRPr lang="en-US" altLang="zh-CN" sz="1600"/>
          </a:p>
          <a:p>
            <a:pPr marL="457200" lvl="1" indent="457200">
              <a:lnSpc>
                <a:spcPct val="150000"/>
              </a:lnSpc>
            </a:pPr>
            <a:r>
              <a:rPr lang="en-US" altLang="zh-CN" sz="1600"/>
              <a:t>if(</a:t>
            </a:r>
            <a:r>
              <a:rPr lang="zh-CN" altLang="en-US" sz="1600"/>
              <a:t>新状态合法</a:t>
            </a:r>
            <a:r>
              <a:rPr lang="en-US" altLang="zh-CN" sz="1600"/>
              <a:t>)  </a:t>
            </a:r>
            <a:r>
              <a:rPr lang="zh-CN" altLang="en-US" sz="1600"/>
              <a:t>入队</a:t>
            </a:r>
            <a:r>
              <a:rPr lang="en-US" altLang="zh-CN" sz="1600"/>
              <a:t>;</a:t>
            </a:r>
            <a:endParaRPr lang="en-US" altLang="zh-CN" sz="1600"/>
          </a:p>
          <a:p>
            <a:pPr marL="457200" lvl="1" indent="457200">
              <a:lnSpc>
                <a:spcPct val="150000"/>
              </a:lnSpc>
            </a:pPr>
            <a:r>
              <a:rPr lang="en-US" altLang="zh-CN" sz="1600"/>
              <a:t>if(</a:t>
            </a:r>
            <a:r>
              <a:rPr lang="zh-CN" altLang="en-US" sz="1600"/>
              <a:t>当前状态是目标状态</a:t>
            </a:r>
            <a:r>
              <a:rPr lang="en-US" altLang="zh-CN" sz="1600"/>
              <a:t>)	</a:t>
            </a:r>
            <a:endParaRPr lang="en-US" altLang="zh-CN" sz="1600"/>
          </a:p>
          <a:p>
            <a:pPr marL="914400" lvl="2" indent="457200">
              <a:lnSpc>
                <a:spcPct val="150000"/>
              </a:lnSpc>
            </a:pPr>
            <a:r>
              <a:rPr lang="zh-CN" altLang="en-US" sz="1600"/>
              <a:t>处理</a:t>
            </a:r>
            <a:r>
              <a:rPr lang="en-US" altLang="zh-CN" sz="1600"/>
              <a:t>(</a:t>
            </a:r>
            <a:r>
              <a:rPr lang="zh-CN" altLang="en-US" sz="1600"/>
              <a:t>输出解或比较解的优劣</a:t>
            </a:r>
            <a:r>
              <a:rPr lang="en-US" altLang="zh-CN" sz="1600"/>
              <a:t>); </a:t>
            </a:r>
            <a:endParaRPr lang="en-US" altLang="zh-CN" sz="1600"/>
          </a:p>
          <a:p>
            <a:pPr marL="457200" lvl="1" indent="0">
              <a:lnSpc>
                <a:spcPct val="150000"/>
              </a:lnSpc>
              <a:buNone/>
            </a:pPr>
            <a:r>
              <a:rPr lang="en-US" altLang="zh-CN" sz="1600">
                <a:solidFill>
                  <a:schemeClr val="tx1"/>
                </a:solidFill>
              </a:rPr>
              <a:t>}</a:t>
            </a:r>
            <a:endParaRPr lang="en-US" altLang="zh-CN" sz="1600">
              <a:solidFill>
                <a:schemeClr val="tx1"/>
              </a:solidFill>
            </a:endParaRPr>
          </a:p>
          <a:p>
            <a:pPr indent="457200">
              <a:lnSpc>
                <a:spcPct val="150000"/>
              </a:lnSpc>
            </a:pPr>
            <a:r>
              <a:rPr lang="zh-CN" altLang="en-US" sz="1600"/>
              <a:t>队首结点扩展完毕，出队</a:t>
            </a:r>
            <a:r>
              <a:rPr lang="en-US" altLang="zh-CN" sz="1600"/>
              <a:t>; </a:t>
            </a:r>
            <a:endParaRPr lang="en-US" altLang="zh-CN" sz="1600"/>
          </a:p>
          <a:p>
            <a:pPr>
              <a:lnSpc>
                <a:spcPct val="150000"/>
              </a:lnSpc>
            </a:pPr>
            <a:r>
              <a:rPr lang="en-US" altLang="zh-CN" sz="1600"/>
              <a:t>}</a:t>
            </a:r>
            <a:endParaRPr lang="en-US" altLang="zh-CN" sz="1600"/>
          </a:p>
        </p:txBody>
      </p:sp>
      <p:pic>
        <p:nvPicPr>
          <p:cNvPr id="26628" name="图片 3" descr="Animated_BFS.gif"/>
          <p:cNvPicPr>
            <a:picLocks noChangeAspect="1" noChangeArrowheads="1"/>
          </p:cNvPicPr>
          <p:nvPr>
            <p:custDataLst>
              <p:tags r:id="rId2"/>
            </p:custDataLst>
          </p:nvPr>
        </p:nvPicPr>
        <p:blipFill>
          <a:blip r:embed="rId3"/>
          <a:srcRect/>
          <a:stretch>
            <a:fillRect/>
          </a:stretch>
        </p:blipFill>
        <p:spPr bwMode="auto">
          <a:xfrm>
            <a:off x="6516370" y="1347470"/>
            <a:ext cx="2334260" cy="2185670"/>
          </a:xfrm>
          <a:prstGeom prst="rect">
            <a:avLst/>
          </a:prstGeom>
          <a:noFill/>
          <a:ln w="9525">
            <a:noFill/>
            <a:miter lim="800000"/>
            <a:headEnd/>
            <a:tailEnd/>
          </a:ln>
        </p:spPr>
      </p:pic>
    </p:spTree>
  </p:cSld>
  <p:clrMapOvr>
    <a:masterClrMapping/>
  </p:clrMapOvr>
  <p:transition spd="slow">
    <p:cover dir="l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7" name="TextBox 6"/>
          <p:cNvSpPr txBox="1"/>
          <p:nvPr/>
        </p:nvSpPr>
        <p:spPr>
          <a:xfrm>
            <a:off x="2357754" y="159964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1" name="直接连接符 10"/>
          <p:cNvCxnSpPr/>
          <p:nvPr/>
        </p:nvCxnSpPr>
        <p:spPr>
          <a:xfrm rot="5400000">
            <a:off x="925999"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1817694" y="1383618"/>
            <a:ext cx="5508612" cy="361840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rot="10800000" flipV="1">
            <a:off x="1547666" y="1221601"/>
            <a:ext cx="2376263" cy="1620179"/>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4" name="矩形 13"/>
          <p:cNvSpPr/>
          <p:nvPr/>
        </p:nvSpPr>
        <p:spPr>
          <a:xfrm>
            <a:off x="5015980" y="897564"/>
            <a:ext cx="2689860" cy="57594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zh-CN" altLang="en-US" sz="3300" b="1" spc="50" dirty="0" smtClean="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走不通，回溯</a:t>
            </a:r>
            <a:endParaRPr lang="zh-CN" altLang="en-US" sz="33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141730" y="1599642"/>
          <a:ext cx="4752340" cy="3131820"/>
        </p:xfrm>
        <a:graphic>
          <a:graphicData uri="http://schemas.openxmlformats.org/drawingml/2006/table">
            <a:tbl>
              <a:tblPr firstRow="1" bandRow="1">
                <a:tableStyleId>{5940675A-B579-460E-94D1-54222C63F5DA}</a:tableStyleId>
              </a:tblPr>
              <a:tblGrid>
                <a:gridCol w="1188085"/>
                <a:gridCol w="1188085"/>
                <a:gridCol w="1188085"/>
                <a:gridCol w="1188085"/>
              </a:tblGrid>
              <a:tr h="782955">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dirty="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r>
              <a:tr h="782955">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a:p>
                  </a:txBody>
                  <a:tcPr marL="68580" marR="68580" marT="34290" marB="34290"/>
                </a:tc>
                <a:tc>
                  <a:txBody>
                    <a:bodyPr/>
                    <a:lstStyle/>
                    <a:p>
                      <a:endParaRPr lang="zh-CN" altLang="en-US" sz="1350" dirty="0"/>
                    </a:p>
                  </a:txBody>
                  <a:tcPr marL="68580" marR="68580" marT="34290" marB="34290"/>
                </a:tc>
              </a:tr>
            </a:tbl>
          </a:graphicData>
        </a:graphic>
      </p:graphicFrame>
      <p:sp>
        <p:nvSpPr>
          <p:cNvPr id="7" name="TextBox 6"/>
          <p:cNvSpPr txBox="1"/>
          <p:nvPr/>
        </p:nvSpPr>
        <p:spPr>
          <a:xfrm>
            <a:off x="3545886" y="159964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1" name="直接连接符 10"/>
          <p:cNvCxnSpPr/>
          <p:nvPr/>
        </p:nvCxnSpPr>
        <p:spPr>
          <a:xfrm rot="5400000">
            <a:off x="2114131"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a:off x="3005826" y="1383618"/>
            <a:ext cx="4686431" cy="307834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rot="10800000" flipV="1">
            <a:off x="1763688" y="1221600"/>
            <a:ext cx="3348374" cy="2214245"/>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5922150" y="2409732"/>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18" name="直接连接符 17"/>
          <p:cNvCxnSpPr/>
          <p:nvPr/>
        </p:nvCxnSpPr>
        <p:spPr>
          <a:xfrm rot="5400000">
            <a:off x="4491587" y="3138813"/>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2" name="直接连接符 21"/>
          <p:cNvCxnSpPr/>
          <p:nvPr/>
        </p:nvCxnSpPr>
        <p:spPr>
          <a:xfrm>
            <a:off x="4139952" y="1383618"/>
            <a:ext cx="4686431" cy="3078342"/>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3" name="直接连接符 22"/>
          <p:cNvCxnSpPr/>
          <p:nvPr/>
        </p:nvCxnSpPr>
        <p:spPr>
          <a:xfrm rot="10800000" flipV="1">
            <a:off x="2951820" y="1653648"/>
            <a:ext cx="5071296" cy="3353597"/>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26" name="TextBox 25"/>
          <p:cNvSpPr txBox="1"/>
          <p:nvPr/>
        </p:nvSpPr>
        <p:spPr>
          <a:xfrm>
            <a:off x="2303748" y="3165816"/>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cxnSp>
        <p:nvCxnSpPr>
          <p:cNvPr id="28" name="直接连接符 27"/>
          <p:cNvCxnSpPr/>
          <p:nvPr/>
        </p:nvCxnSpPr>
        <p:spPr>
          <a:xfrm rot="5400000">
            <a:off x="873185" y="3138218"/>
            <a:ext cx="3618402" cy="119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29" name="直接连接符 28"/>
          <p:cNvCxnSpPr/>
          <p:nvPr/>
        </p:nvCxnSpPr>
        <p:spPr>
          <a:xfrm>
            <a:off x="1143000" y="2517744"/>
            <a:ext cx="4077072" cy="2678077"/>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cxnSp>
        <p:nvCxnSpPr>
          <p:cNvPr id="32" name="直接连接符 31"/>
          <p:cNvCxnSpPr/>
          <p:nvPr/>
        </p:nvCxnSpPr>
        <p:spPr>
          <a:xfrm rot="10800000" flipV="1">
            <a:off x="1601670" y="1228570"/>
            <a:ext cx="4644516" cy="3071371"/>
          </a:xfrm>
          <a:prstGeom prst="line">
            <a:avLst/>
          </a:prstGeom>
          <a:ln>
            <a:solidFill>
              <a:srgbClr val="FF0000"/>
            </a:solidFill>
            <a:prstDash val="dash"/>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4734018" y="3954999"/>
            <a:ext cx="594066" cy="852805"/>
          </a:xfrm>
          <a:prstGeom prst="rect">
            <a:avLst/>
          </a:prstGeom>
          <a:noFill/>
        </p:spPr>
        <p:txBody>
          <a:bodyPr wrap="square" rtlCol="0">
            <a:spAutoFit/>
          </a:bodyPr>
          <a:lstStyle/>
          <a:p>
            <a:r>
              <a:rPr lang="zh-CN" altLang="en-US" sz="4950" dirty="0" smtClean="0">
                <a:solidFill>
                  <a:schemeClr val="tx2"/>
                </a:solidFill>
              </a:rPr>
              <a:t>●</a:t>
            </a:r>
            <a:endParaRPr lang="zh-CN" altLang="en-US" sz="4950" dirty="0">
              <a:solidFill>
                <a:schemeClr val="tx2"/>
              </a:solidFill>
            </a:endParaRPr>
          </a:p>
        </p:txBody>
      </p:sp>
      <p:sp>
        <p:nvSpPr>
          <p:cNvPr id="19" name="矩形 18"/>
          <p:cNvSpPr/>
          <p:nvPr/>
        </p:nvSpPr>
        <p:spPr>
          <a:xfrm>
            <a:off x="4801833" y="897564"/>
            <a:ext cx="3115310" cy="57594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zh-CN" altLang="en-US" sz="3300" b="1" spc="50" dirty="0" smtClean="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找到一组可行解</a:t>
            </a:r>
            <a:endParaRPr lang="zh-CN" altLang="en-US" sz="33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linds(horizontal)">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linds(horizontal)">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26" grpId="0"/>
      <p:bldP spid="34"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30722" name="Picture 2" descr="http://dl.iteye.com/upload/attachment/486298/84d26802-8906-35b1-b9c3-7e381dd4125a.jpg"/>
          <p:cNvPicPr>
            <a:picLocks noChangeAspect="1" noChangeArrowheads="1"/>
          </p:cNvPicPr>
          <p:nvPr/>
        </p:nvPicPr>
        <p:blipFill>
          <a:blip r:embed="rId1"/>
          <a:srcRect l="10309"/>
          <a:stretch>
            <a:fillRect/>
          </a:stretch>
        </p:blipFill>
        <p:spPr bwMode="auto">
          <a:xfrm>
            <a:off x="2681790" y="843558"/>
            <a:ext cx="4636406" cy="4031127"/>
          </a:xfrm>
          <a:prstGeom prst="rect">
            <a:avLst/>
          </a:prstGeom>
          <a:noFill/>
        </p:spPr>
      </p:pic>
      <p:sp>
        <p:nvSpPr>
          <p:cNvPr id="5" name="矩形 4"/>
          <p:cNvSpPr/>
          <p:nvPr/>
        </p:nvSpPr>
        <p:spPr>
          <a:xfrm>
            <a:off x="1766031" y="1005576"/>
            <a:ext cx="660400" cy="3808095"/>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四</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皇</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后</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解</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答</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树</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1493658" y="1399849"/>
            <a:ext cx="6318702" cy="3888432"/>
          </a:xfrm>
          <a:prstGeom prst="rect">
            <a:avLst/>
          </a:prstGeom>
        </p:spPr>
        <p:txBody>
          <a:bodyPr/>
          <a:lstStyle/>
          <a:p>
            <a:r>
              <a:rPr lang="zh-CN" altLang="en-US" sz="2400" b="1" dirty="0" smtClean="0"/>
              <a:t>关键问题：如何预判“当前放置的皇后位置”是否与“已放皇后的位置”冲突</a:t>
            </a:r>
            <a:r>
              <a:rPr lang="en-US" altLang="zh-CN" sz="2400" b="1" dirty="0" smtClean="0"/>
              <a:t>?</a:t>
            </a:r>
            <a:endParaRPr lang="en-US" altLang="zh-CN" sz="2400" b="1" dirty="0" smtClean="0"/>
          </a:p>
          <a:p>
            <a:r>
              <a:rPr lang="zh-CN" altLang="en-US" sz="2400" b="1" dirty="0" smtClean="0"/>
              <a:t>    </a:t>
            </a:r>
            <a:endParaRPr lang="en-US" altLang="zh-CN" sz="2400" b="1" dirty="0" smtClean="0"/>
          </a:p>
          <a:p>
            <a:r>
              <a:rPr lang="en-US" altLang="zh-CN" sz="2400" b="1" dirty="0" smtClean="0"/>
              <a:t>     </a:t>
            </a:r>
            <a:r>
              <a:rPr lang="zh-CN" altLang="en-US" sz="2400" b="1" dirty="0" smtClean="0"/>
              <a:t>（</a:t>
            </a:r>
            <a:r>
              <a:rPr lang="en-US" altLang="zh-CN" sz="2400" b="1" dirty="0" smtClean="0"/>
              <a:t>1</a:t>
            </a:r>
            <a:r>
              <a:rPr lang="zh-CN" altLang="en-US" sz="2400" b="1" dirty="0" smtClean="0"/>
              <a:t>）同一列；</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2</a:t>
            </a:r>
            <a:r>
              <a:rPr lang="zh-CN" altLang="en-US" sz="2400" b="1" dirty="0" smtClean="0"/>
              <a:t>）同一主对角线；</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3</a:t>
            </a:r>
            <a:r>
              <a:rPr lang="zh-CN" altLang="en-US" sz="2400" b="1" dirty="0" smtClean="0"/>
              <a:t>）同一副对角线；</a:t>
            </a:r>
            <a:endParaRPr lang="en-US" sz="24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TextBox 5"/>
          <p:cNvSpPr txBox="1"/>
          <p:nvPr/>
        </p:nvSpPr>
        <p:spPr>
          <a:xfrm>
            <a:off x="4247964" y="2463738"/>
            <a:ext cx="1714500" cy="553085"/>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7" name="乘号 6"/>
          <p:cNvSpPr/>
          <p:nvPr/>
        </p:nvSpPr>
        <p:spPr>
          <a:xfrm>
            <a:off x="5814138" y="2409732"/>
            <a:ext cx="648072" cy="648072"/>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solidFill>
                <a:srgbClr val="FF0000"/>
              </a:solidFill>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897814" y="1437624"/>
          <a:ext cx="3933825" cy="3241675"/>
        </p:xfrm>
        <a:graphic>
          <a:graphicData uri="http://schemas.openxmlformats.org/drawingml/2006/table">
            <a:tbl>
              <a:tblPr firstRow="1" bandRow="1">
                <a:tableStyleId>{5940675A-B579-460E-94D1-54222C63F5DA}</a:tableStyleId>
              </a:tblPr>
              <a:tblGrid>
                <a:gridCol w="786765"/>
                <a:gridCol w="786765"/>
                <a:gridCol w="786765"/>
                <a:gridCol w="786765"/>
                <a:gridCol w="786765"/>
              </a:tblGrid>
              <a:tr h="648335">
                <a:tc>
                  <a:txBody>
                    <a:bodyPr/>
                    <a:lstStyle/>
                    <a:p>
                      <a:endParaRPr lang="zh-CN" altLang="en-US" sz="1125"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648335">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-3</a:t>
                      </a:r>
                      <a:endParaRPr lang="zh-CN" altLang="en-US" sz="3300" dirty="0"/>
                    </a:p>
                  </a:txBody>
                  <a:tcPr marL="56755" marR="56755" marT="28377" marB="28377"/>
                </a:tc>
              </a:tr>
              <a:tr h="648335">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r>
              <a:tr h="648335">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r>
              <a:tr h="648335">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r>
            </a:tbl>
          </a:graphicData>
        </a:graphic>
      </p:graphicFrame>
      <p:cxnSp>
        <p:nvCxnSpPr>
          <p:cNvPr id="8" name="直接连接符 7"/>
          <p:cNvCxnSpPr/>
          <p:nvPr/>
        </p:nvCxnSpPr>
        <p:spPr>
          <a:xfrm>
            <a:off x="3221850" y="1707654"/>
            <a:ext cx="3942438" cy="3240360"/>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10" name="矩形 9"/>
          <p:cNvSpPr/>
          <p:nvPr/>
        </p:nvSpPr>
        <p:spPr>
          <a:xfrm>
            <a:off x="1928049" y="1869672"/>
            <a:ext cx="660400" cy="256159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主</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对</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角</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线</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1493658" y="1112829"/>
            <a:ext cx="6318702" cy="3888432"/>
          </a:xfrm>
          <a:prstGeom prst="rect">
            <a:avLst/>
          </a:prstGeom>
        </p:spPr>
        <p:txBody>
          <a:bodyPr/>
          <a:lstStyle/>
          <a:p>
            <a:endParaRPr lang="zh-CN" altLang="en-US" sz="2400" b="1" dirty="0" smtClean="0"/>
          </a:p>
          <a:p>
            <a:r>
              <a:rPr lang="zh-CN" altLang="en-US" sz="2400" b="1" dirty="0" smtClean="0"/>
              <a:t>关键问题：如何预判“当前放置的皇后位置”是否与“已放皇后的位置”冲突：</a:t>
            </a:r>
            <a:endParaRPr lang="en-US" altLang="zh-CN" sz="2400" b="1" dirty="0" smtClean="0"/>
          </a:p>
          <a:p>
            <a:endParaRPr lang="en-US" altLang="zh-CN" sz="2400" b="1" dirty="0" smtClean="0"/>
          </a:p>
          <a:p>
            <a:r>
              <a:rPr lang="zh-CN" altLang="en-US" sz="2400" b="1" dirty="0" smtClean="0"/>
              <a:t>    （</a:t>
            </a:r>
            <a:r>
              <a:rPr lang="en-US" altLang="zh-CN" sz="2400" b="1" dirty="0" smtClean="0"/>
              <a:t>1</a:t>
            </a:r>
            <a:r>
              <a:rPr lang="zh-CN" altLang="en-US" sz="2400" b="1" dirty="0" smtClean="0"/>
              <a:t>）同一列；</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2</a:t>
            </a:r>
            <a:r>
              <a:rPr lang="zh-CN" altLang="en-US" sz="2400" b="1" dirty="0" smtClean="0"/>
              <a:t>）同一主对角线；</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3</a:t>
            </a:r>
            <a:r>
              <a:rPr lang="zh-CN" altLang="en-US" sz="2400" b="1" dirty="0" smtClean="0"/>
              <a:t>）同一副对角线；</a:t>
            </a:r>
            <a:endParaRPr lang="en-US" sz="24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8" name="TextBox 7"/>
          <p:cNvSpPr txBox="1"/>
          <p:nvPr/>
        </p:nvSpPr>
        <p:spPr>
          <a:xfrm>
            <a:off x="4193958" y="2517744"/>
            <a:ext cx="1714500" cy="553085"/>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9" name="乘号 8"/>
          <p:cNvSpPr/>
          <p:nvPr/>
        </p:nvSpPr>
        <p:spPr>
          <a:xfrm>
            <a:off x="5760132" y="2463738"/>
            <a:ext cx="648072" cy="648072"/>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p>
        </p:txBody>
      </p:sp>
      <p:grpSp>
        <p:nvGrpSpPr>
          <p:cNvPr id="12" name="组合 11"/>
          <p:cNvGrpSpPr/>
          <p:nvPr/>
        </p:nvGrpSpPr>
        <p:grpSpPr>
          <a:xfrm>
            <a:off x="4680012" y="3165816"/>
            <a:ext cx="3212976" cy="648072"/>
            <a:chOff x="4716016" y="4221088"/>
            <a:chExt cx="4283968" cy="864096"/>
          </a:xfrm>
        </p:grpSpPr>
        <p:sp>
          <p:nvSpPr>
            <p:cNvPr id="10" name="TextBox 9"/>
            <p:cNvSpPr txBox="1"/>
            <p:nvPr/>
          </p:nvSpPr>
          <p:spPr>
            <a:xfrm>
              <a:off x="4716016" y="4293096"/>
              <a:ext cx="3563620" cy="737447"/>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行号</a:t>
              </a:r>
              <a:r>
                <a:rPr lang="en-US" altLang="zh-CN" sz="3000" b="1" dirty="0" smtClean="0">
                  <a:solidFill>
                    <a:srgbClr val="FF0000"/>
                  </a:solidFill>
                  <a:latin typeface="黑体" panose="02010609060101010101" charset="-122"/>
                  <a:ea typeface="黑体" panose="02010609060101010101" charset="-122"/>
                </a:rPr>
                <a:t>-</a:t>
              </a:r>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11" name="乘号 10"/>
            <p:cNvSpPr/>
            <p:nvPr/>
          </p:nvSpPr>
          <p:spPr>
            <a:xfrm>
              <a:off x="8135888" y="4221088"/>
              <a:ext cx="864096" cy="864096"/>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p>
          </p:txBody>
        </p:sp>
      </p:gr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789802" y="1329612"/>
          <a:ext cx="3933825" cy="3185795"/>
        </p:xfrm>
        <a:graphic>
          <a:graphicData uri="http://schemas.openxmlformats.org/drawingml/2006/table">
            <a:tbl>
              <a:tblPr firstRow="1" bandRow="1">
                <a:tableStyleId>{5940675A-B579-460E-94D1-54222C63F5DA}</a:tableStyleId>
              </a:tblPr>
              <a:tblGrid>
                <a:gridCol w="786765"/>
                <a:gridCol w="786765"/>
                <a:gridCol w="786765"/>
                <a:gridCol w="786765"/>
                <a:gridCol w="786765"/>
              </a:tblGrid>
              <a:tr h="593725">
                <a:tc>
                  <a:txBody>
                    <a:bodyPr/>
                    <a:lstStyle/>
                    <a:p>
                      <a:endParaRPr lang="zh-CN" altLang="en-US" sz="1125"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648335">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r>
              <a:tr h="647700">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r>
              <a:tr h="648335">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c>
                  <a:txBody>
                    <a:bodyPr/>
                    <a:lstStyle/>
                    <a:p>
                      <a:pPr algn="ctr"/>
                      <a:r>
                        <a:rPr lang="en-US" altLang="zh-CN" sz="3300" dirty="0" smtClean="0"/>
                        <a:t>7</a:t>
                      </a:r>
                      <a:endParaRPr lang="zh-CN" altLang="en-US" sz="3300" dirty="0"/>
                    </a:p>
                  </a:txBody>
                  <a:tcPr marL="56755" marR="56755" marT="28377" marB="28377"/>
                </a:tc>
              </a:tr>
              <a:tr h="647700">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c>
                  <a:txBody>
                    <a:bodyPr/>
                    <a:lstStyle/>
                    <a:p>
                      <a:pPr algn="ctr"/>
                      <a:r>
                        <a:rPr lang="en-US" altLang="zh-CN" sz="3300" dirty="0" smtClean="0"/>
                        <a:t>7</a:t>
                      </a:r>
                      <a:endParaRPr lang="zh-CN" altLang="en-US" sz="3300" dirty="0"/>
                    </a:p>
                  </a:txBody>
                  <a:tcPr marL="56755" marR="56755" marT="28377" marB="28377"/>
                </a:tc>
                <a:tc>
                  <a:txBody>
                    <a:bodyPr/>
                    <a:lstStyle/>
                    <a:p>
                      <a:pPr algn="ctr"/>
                      <a:r>
                        <a:rPr lang="en-US" altLang="zh-CN" sz="3300" dirty="0" smtClean="0"/>
                        <a:t>8</a:t>
                      </a:r>
                      <a:endParaRPr lang="zh-CN" altLang="en-US" sz="3300" dirty="0"/>
                    </a:p>
                  </a:txBody>
                  <a:tcPr marL="56755" marR="56755" marT="28377" marB="28377"/>
                </a:tc>
              </a:tr>
            </a:tbl>
          </a:graphicData>
        </a:graphic>
      </p:graphicFrame>
      <p:cxnSp>
        <p:nvCxnSpPr>
          <p:cNvPr id="9" name="直接连接符 8"/>
          <p:cNvCxnSpPr/>
          <p:nvPr/>
        </p:nvCxnSpPr>
        <p:spPr>
          <a:xfrm rot="10800000" flipV="1">
            <a:off x="3329862" y="1545636"/>
            <a:ext cx="3834426" cy="3186354"/>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10" name="矩形 9"/>
          <p:cNvSpPr/>
          <p:nvPr/>
        </p:nvSpPr>
        <p:spPr>
          <a:xfrm>
            <a:off x="2198079" y="1653648"/>
            <a:ext cx="660400" cy="256159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副</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对</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角</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线</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
        <p:nvSpPr>
          <p:cNvPr id="2"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1493658" y="1041074"/>
            <a:ext cx="6318702" cy="3888432"/>
          </a:xfrm>
          <a:prstGeom prst="rect">
            <a:avLst/>
          </a:prstGeom>
        </p:spPr>
        <p:txBody>
          <a:bodyPr/>
          <a:lstStyle/>
          <a:p>
            <a:r>
              <a:rPr lang="en-US" altLang="zh-CN" sz="2400" b="1" dirty="0" smtClean="0"/>
              <a:t> </a:t>
            </a:r>
            <a:endParaRPr lang="en-US" altLang="zh-CN" sz="2400" b="1" dirty="0" smtClean="0"/>
          </a:p>
          <a:p>
            <a:r>
              <a:rPr lang="zh-CN" altLang="en-US" sz="2400" b="1" dirty="0" smtClean="0"/>
              <a:t>关键问题：如何预判“当前放置的皇后位置”是否与“已放皇后的位置”冲突：</a:t>
            </a:r>
            <a:endParaRPr lang="en-US" altLang="zh-CN" sz="2400" b="1" dirty="0" smtClean="0"/>
          </a:p>
          <a:p>
            <a:endParaRPr lang="en-US" altLang="zh-CN" sz="2400" b="1" dirty="0" smtClean="0"/>
          </a:p>
          <a:p>
            <a:r>
              <a:rPr lang="zh-CN" altLang="en-US" sz="2400" b="1" dirty="0" smtClean="0"/>
              <a:t>    （</a:t>
            </a:r>
            <a:r>
              <a:rPr lang="en-US" altLang="zh-CN" sz="2400" b="1" dirty="0" smtClean="0"/>
              <a:t>1</a:t>
            </a:r>
            <a:r>
              <a:rPr lang="zh-CN" altLang="en-US" sz="2400" b="1" dirty="0" smtClean="0"/>
              <a:t>）同一列；</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2</a:t>
            </a:r>
            <a:r>
              <a:rPr lang="zh-CN" altLang="en-US" sz="2400" b="1" dirty="0" smtClean="0"/>
              <a:t>）同一主对角线；</a:t>
            </a:r>
            <a:endParaRPr lang="en-US" altLang="zh-CN" sz="2400" b="1" dirty="0" smtClean="0"/>
          </a:p>
          <a:p>
            <a:endParaRPr lang="en-US" altLang="zh-CN" sz="2400" b="1" dirty="0" smtClean="0"/>
          </a:p>
          <a:p>
            <a:r>
              <a:rPr lang="en-US" sz="2400" b="1" dirty="0" smtClean="0"/>
              <a:t>    </a:t>
            </a:r>
            <a:r>
              <a:rPr lang="zh-CN" altLang="en-US" sz="2400" b="1" dirty="0" smtClean="0"/>
              <a:t>（</a:t>
            </a:r>
            <a:r>
              <a:rPr lang="en-US" altLang="zh-CN" sz="2400" b="1" dirty="0" smtClean="0"/>
              <a:t>3</a:t>
            </a:r>
            <a:r>
              <a:rPr lang="zh-CN" altLang="en-US" sz="2400" b="1" dirty="0" smtClean="0"/>
              <a:t>）同一副对角线；</a:t>
            </a:r>
            <a:endParaRPr lang="en-US" sz="2400" dirty="0" smtClean="0"/>
          </a:p>
          <a:p>
            <a:endParaRPr lang="zh-CN" altLang="en-US" sz="2100" dirty="0" smtClean="0"/>
          </a:p>
          <a:p>
            <a:pPr>
              <a:lnSpc>
                <a:spcPct val="150000"/>
              </a:lnSpc>
            </a:pPr>
            <a:endParaRPr lang="zh-CN" altLang="en-US" sz="2100" dirty="0" smtClean="0"/>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8" name="TextBox 7"/>
          <p:cNvSpPr txBox="1"/>
          <p:nvPr/>
        </p:nvSpPr>
        <p:spPr>
          <a:xfrm>
            <a:off x="4193958" y="2517744"/>
            <a:ext cx="1714500" cy="553085"/>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9" name="乘号 8"/>
          <p:cNvSpPr/>
          <p:nvPr/>
        </p:nvSpPr>
        <p:spPr>
          <a:xfrm>
            <a:off x="5760132" y="2463738"/>
            <a:ext cx="648072" cy="648072"/>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p>
        </p:txBody>
      </p:sp>
      <p:grpSp>
        <p:nvGrpSpPr>
          <p:cNvPr id="2" name="组合 11"/>
          <p:cNvGrpSpPr/>
          <p:nvPr/>
        </p:nvGrpSpPr>
        <p:grpSpPr>
          <a:xfrm>
            <a:off x="4680012" y="3165816"/>
            <a:ext cx="3212976" cy="648072"/>
            <a:chOff x="4716016" y="4221088"/>
            <a:chExt cx="4283968" cy="864096"/>
          </a:xfrm>
        </p:grpSpPr>
        <p:sp>
          <p:nvSpPr>
            <p:cNvPr id="10" name="TextBox 9"/>
            <p:cNvSpPr txBox="1"/>
            <p:nvPr/>
          </p:nvSpPr>
          <p:spPr>
            <a:xfrm>
              <a:off x="4716016" y="4293096"/>
              <a:ext cx="3563620" cy="737447"/>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行号</a:t>
              </a:r>
              <a:r>
                <a:rPr lang="en-US" altLang="zh-CN" sz="3000" b="1" dirty="0" smtClean="0">
                  <a:solidFill>
                    <a:srgbClr val="FF0000"/>
                  </a:solidFill>
                  <a:latin typeface="黑体" panose="02010609060101010101" charset="-122"/>
                  <a:ea typeface="黑体" panose="02010609060101010101" charset="-122"/>
                </a:rPr>
                <a:t>-</a:t>
              </a:r>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11" name="乘号 10"/>
            <p:cNvSpPr/>
            <p:nvPr/>
          </p:nvSpPr>
          <p:spPr>
            <a:xfrm>
              <a:off x="8135888" y="4221088"/>
              <a:ext cx="864096" cy="864096"/>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p>
          </p:txBody>
        </p:sp>
      </p:grpSp>
      <p:grpSp>
        <p:nvGrpSpPr>
          <p:cNvPr id="12" name="组合 11"/>
          <p:cNvGrpSpPr/>
          <p:nvPr/>
        </p:nvGrpSpPr>
        <p:grpSpPr>
          <a:xfrm>
            <a:off x="4680012" y="3867894"/>
            <a:ext cx="3212976" cy="648072"/>
            <a:chOff x="4716016" y="4221088"/>
            <a:chExt cx="4283968" cy="864096"/>
          </a:xfrm>
        </p:grpSpPr>
        <p:sp>
          <p:nvSpPr>
            <p:cNvPr id="13" name="TextBox 12"/>
            <p:cNvSpPr txBox="1"/>
            <p:nvPr/>
          </p:nvSpPr>
          <p:spPr>
            <a:xfrm>
              <a:off x="4716016" y="4293096"/>
              <a:ext cx="3563620" cy="737447"/>
            </a:xfrm>
            <a:prstGeom prst="rect">
              <a:avLst/>
            </a:prstGeom>
            <a:noFill/>
          </p:spPr>
          <p:txBody>
            <a:bodyPr wrap="none" rtlCol="0">
              <a:spAutoFit/>
            </a:bodyPr>
            <a:lstStyle/>
            <a:p>
              <a:r>
                <a:rPr lang="zh-CN" altLang="en-US" sz="3000" b="1" dirty="0" smtClean="0">
                  <a:solidFill>
                    <a:srgbClr val="FF0000"/>
                  </a:solidFill>
                  <a:latin typeface="黑体" panose="02010609060101010101" charset="-122"/>
                  <a:ea typeface="黑体" panose="02010609060101010101" charset="-122"/>
                </a:rPr>
                <a:t>行号</a:t>
              </a:r>
              <a:r>
                <a:rPr lang="en-US" altLang="zh-CN" sz="3000" b="1" dirty="0" smtClean="0">
                  <a:solidFill>
                    <a:srgbClr val="FF0000"/>
                  </a:solidFill>
                  <a:latin typeface="黑体" panose="02010609060101010101" charset="-122"/>
                  <a:ea typeface="黑体" panose="02010609060101010101" charset="-122"/>
                </a:rPr>
                <a:t>+</a:t>
              </a:r>
              <a:r>
                <a:rPr lang="zh-CN" altLang="en-US" sz="3000" b="1" dirty="0" smtClean="0">
                  <a:solidFill>
                    <a:srgbClr val="FF0000"/>
                  </a:solidFill>
                  <a:latin typeface="黑体" panose="02010609060101010101" charset="-122"/>
                  <a:ea typeface="黑体" panose="02010609060101010101" charset="-122"/>
                </a:rPr>
                <a:t>列号相同</a:t>
              </a:r>
              <a:endParaRPr lang="zh-CN" altLang="en-US" sz="3000" b="1" dirty="0">
                <a:solidFill>
                  <a:srgbClr val="FF0000"/>
                </a:solidFill>
                <a:latin typeface="黑体" panose="02010609060101010101" charset="-122"/>
                <a:ea typeface="黑体" panose="02010609060101010101" charset="-122"/>
              </a:endParaRPr>
            </a:p>
          </p:txBody>
        </p:sp>
        <p:sp>
          <p:nvSpPr>
            <p:cNvPr id="14" name="乘号 13"/>
            <p:cNvSpPr/>
            <p:nvPr/>
          </p:nvSpPr>
          <p:spPr>
            <a:xfrm>
              <a:off x="8135888" y="4221088"/>
              <a:ext cx="864096" cy="864096"/>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350"/>
            </a:p>
          </p:txBody>
        </p:sp>
      </p:grpSp>
      <p:sp>
        <p:nvSpPr>
          <p:cNvPr id="3"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83235" y="753745"/>
            <a:ext cx="8091805" cy="1728470"/>
          </a:xfrm>
          <a:prstGeom prst="rect">
            <a:avLst/>
          </a:prstGeom>
        </p:spPr>
        <p:txBody>
          <a:bodyPr/>
          <a:lstStyle/>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zh-CN" altLang="en-US" b="1" dirty="0" smtClean="0"/>
          </a:p>
          <a:p>
            <a:pPr>
              <a:lnSpc>
                <a:spcPct val="150000"/>
              </a:lnSpc>
            </a:pPr>
            <a:r>
              <a:rPr lang="zh-CN" altLang="en-US" b="1" dirty="0" smtClean="0"/>
              <a:t>方法</a:t>
            </a:r>
            <a:r>
              <a:rPr lang="en-US" altLang="zh-CN" b="1" dirty="0" smtClean="0"/>
              <a:t>1  </a:t>
            </a:r>
            <a:r>
              <a:rPr lang="zh-CN" altLang="en-US" b="1" dirty="0" smtClean="0"/>
              <a:t> 局部变量，判断当前打算放置的皇后位置是否与前面已经放好皇后的位置冲突；</a:t>
            </a:r>
            <a:endParaRPr lang="en-US" altLang="zh-CN" b="1"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2540000" cy="368300"/>
          </a:xfrm>
          <a:prstGeom prst="rect">
            <a:avLst/>
          </a:prstGeom>
          <a:noFill/>
        </p:spPr>
        <p:txBody>
          <a:bodyPr wrap="square" rtlCol="0" anchor="t">
            <a:spAutoFit/>
          </a:bodyPr>
          <a:p>
            <a:r>
              <a:rPr lang="en-US" altLang="zh-CN" b="1"/>
              <a:t>3.</a:t>
            </a:r>
            <a:r>
              <a:rPr lang="zh-CN" altLang="en-US" b="1"/>
              <a:t>宽搜基本思想</a:t>
            </a:r>
            <a:endParaRPr lang="zh-CN" altLang="en-US" b="1"/>
          </a:p>
        </p:txBody>
      </p:sp>
      <p:sp>
        <p:nvSpPr>
          <p:cNvPr id="8" name="内容占位符 2"/>
          <p:cNvSpPr txBox="1">
            <a:spLocks noChangeArrowheads="1"/>
          </p:cNvSpPr>
          <p:nvPr>
            <p:custDataLst>
              <p:tags r:id="rId1"/>
            </p:custDataLst>
          </p:nvPr>
        </p:nvSpPr>
        <p:spPr>
          <a:xfrm>
            <a:off x="323850" y="1151890"/>
            <a:ext cx="8604250" cy="3597275"/>
          </a:xfrm>
          <a:prstGeom prst="rect">
            <a:avLst/>
          </a:prstGeom>
        </p:spPr>
        <p:txBody>
          <a:bodyPr/>
          <a:p>
            <a:pPr marL="342900" indent="-342900" fontAlgn="auto">
              <a:lnSpc>
                <a:spcPct val="130000"/>
              </a:lnSpc>
              <a:spcBef>
                <a:spcPct val="20000"/>
              </a:spcBef>
              <a:spcAft>
                <a:spcPts val="0"/>
              </a:spcAft>
              <a:buFont typeface="Arial" panose="020B0604020202020204" pitchFamily="34" charset="0"/>
              <a:buChar char="•"/>
              <a:defRPr/>
            </a:pPr>
            <a:r>
              <a:rPr lang="en-US" altLang="zh-CN" sz="2400" dirty="0">
                <a:latin typeface="+mn-lt"/>
                <a:ea typeface="+mn-ea"/>
              </a:rPr>
              <a:t>BFS</a:t>
            </a:r>
            <a:r>
              <a:rPr lang="zh-CN" altLang="en-US" sz="2400" dirty="0">
                <a:latin typeface="+mn-lt"/>
                <a:ea typeface="+mn-ea"/>
              </a:rPr>
              <a:t>问题解决的关键</a:t>
            </a:r>
            <a:endParaRPr lang="en-US" altLang="zh-CN" sz="2400" dirty="0">
              <a:latin typeface="+mn-lt"/>
              <a:ea typeface="+mn-ea"/>
            </a:endParaRPr>
          </a:p>
          <a:p>
            <a:pPr marL="800100" lvl="1" indent="-342900">
              <a:lnSpc>
                <a:spcPct val="130000"/>
              </a:lnSpc>
              <a:spcBef>
                <a:spcPct val="20000"/>
              </a:spcBef>
              <a:buFont typeface="Arial" panose="020B0604020202020204" pitchFamily="34" charset="0"/>
              <a:buChar char="•"/>
              <a:defRPr/>
            </a:pPr>
            <a:r>
              <a:rPr lang="zh-CN" altLang="en-US" sz="2400" dirty="0"/>
              <a:t>状态表示：状态一般是指现场信息的描述，通常用</a:t>
            </a:r>
            <a:r>
              <a:rPr lang="en-US" altLang="zh-CN" sz="2400" dirty="0"/>
              <a:t>T</a:t>
            </a:r>
            <a:r>
              <a:rPr lang="zh-CN" altLang="en-US" sz="2400" dirty="0"/>
              <a:t>表示。一般用</a:t>
            </a:r>
            <a:r>
              <a:rPr lang="en-US" altLang="zh-CN" sz="2400" dirty="0"/>
              <a:t>T0</a:t>
            </a:r>
            <a:r>
              <a:rPr lang="zh-CN" altLang="en-US" sz="2400" dirty="0"/>
              <a:t>表示初始状态，</a:t>
            </a:r>
            <a:r>
              <a:rPr lang="en-US" altLang="zh-CN" sz="2400" dirty="0" err="1"/>
              <a:t>Tn</a:t>
            </a:r>
            <a:r>
              <a:rPr lang="zh-CN" altLang="en-US" sz="2400" dirty="0"/>
              <a:t>表示目标状态。</a:t>
            </a:r>
            <a:endParaRPr lang="en-US" altLang="zh-CN" sz="2400" dirty="0">
              <a:solidFill>
                <a:srgbClr val="FF0000"/>
              </a:solidFill>
            </a:endParaRPr>
          </a:p>
          <a:p>
            <a:pPr marL="800100" lvl="1" indent="-342900">
              <a:lnSpc>
                <a:spcPct val="130000"/>
              </a:lnSpc>
              <a:spcBef>
                <a:spcPct val="20000"/>
              </a:spcBef>
              <a:buFont typeface="Arial" panose="020B0604020202020204" pitchFamily="34" charset="0"/>
              <a:buChar char="•"/>
              <a:defRPr/>
            </a:pPr>
            <a:r>
              <a:rPr lang="zh-CN" altLang="en-US" sz="2400" dirty="0"/>
              <a:t>状态转移：根据产生式规则和约束条件控制从当前状态转移到下一个状态。</a:t>
            </a:r>
            <a:endParaRPr lang="en-US" altLang="zh-CN" sz="2400" dirty="0">
              <a:solidFill>
                <a:srgbClr val="FF0000"/>
              </a:solidFill>
            </a:endParaRPr>
          </a:p>
          <a:p>
            <a:pPr marL="800100" lvl="1" indent="-342900">
              <a:lnSpc>
                <a:spcPct val="130000"/>
              </a:lnSpc>
              <a:spcBef>
                <a:spcPct val="20000"/>
              </a:spcBef>
              <a:buFont typeface="Arial" panose="020B0604020202020204" pitchFamily="34" charset="0"/>
              <a:buChar char="•"/>
              <a:defRPr/>
            </a:pPr>
            <a:r>
              <a:rPr lang="zh-CN" altLang="en-US" sz="2400" dirty="0"/>
              <a:t>状态判重：大多数情况下，出现重复状态会造成死循环或空间的浪费</a:t>
            </a:r>
            <a:r>
              <a:rPr lang="zh-CN" altLang="en-US" sz="2400" b="1" dirty="0"/>
              <a:t>。</a:t>
            </a:r>
            <a:endParaRPr lang="en-US" altLang="zh-CN" sz="2400" b="1" dirty="0"/>
          </a:p>
        </p:txBody>
      </p:sp>
      <p:sp>
        <p:nvSpPr>
          <p:cNvPr id="12" name="对角圆角矩形 11"/>
          <p:cNvSpPr/>
          <p:nvPr>
            <p:custDataLst>
              <p:tags r:id="rId2"/>
            </p:custDataLst>
          </p:nvPr>
        </p:nvSpPr>
        <p:spPr>
          <a:xfrm>
            <a:off x="2195513" y="911543"/>
            <a:ext cx="4897437" cy="985837"/>
          </a:xfrm>
          <a:prstGeom prst="round2DiagRect">
            <a:avLst/>
          </a:prstGeom>
          <a:solidFill>
            <a:srgbClr val="00B0F0"/>
          </a:solidFill>
        </p:spPr>
        <p:style>
          <a:lnRef idx="3">
            <a:schemeClr val="lt1"/>
          </a:lnRef>
          <a:fillRef idx="1">
            <a:schemeClr val="accent1"/>
          </a:fillRef>
          <a:effectRef idx="1">
            <a:schemeClr val="accent1"/>
          </a:effectRef>
          <a:fontRef idx="minor">
            <a:schemeClr val="lt1"/>
          </a:fontRef>
        </p:style>
        <p:txBody>
          <a:bodyPr anchor="ctr"/>
          <a:p>
            <a:pPr algn="ctr">
              <a:defRPr/>
            </a:pPr>
            <a:r>
              <a:rPr lang="zh-CN" altLang="en-US" sz="2400" b="1" dirty="0">
                <a:solidFill>
                  <a:schemeClr val="tx1"/>
                </a:solidFill>
              </a:rPr>
              <a:t>现在在哪儿？</a:t>
            </a:r>
            <a:endParaRPr lang="zh-CN" altLang="en-US" sz="2400" b="1" dirty="0">
              <a:solidFill>
                <a:schemeClr val="tx1"/>
              </a:solidFill>
            </a:endParaRPr>
          </a:p>
        </p:txBody>
      </p:sp>
      <p:sp>
        <p:nvSpPr>
          <p:cNvPr id="13" name="对角圆角矩形 12"/>
          <p:cNvSpPr/>
          <p:nvPr>
            <p:custDataLst>
              <p:tags r:id="rId3"/>
            </p:custDataLst>
          </p:nvPr>
        </p:nvSpPr>
        <p:spPr>
          <a:xfrm>
            <a:off x="2195513" y="2352993"/>
            <a:ext cx="4897437" cy="985837"/>
          </a:xfrm>
          <a:prstGeom prst="round2DiagRect">
            <a:avLst/>
          </a:prstGeom>
          <a:solidFill>
            <a:srgbClr val="00B0F0"/>
          </a:solidFill>
        </p:spPr>
        <p:style>
          <a:lnRef idx="3">
            <a:schemeClr val="lt1"/>
          </a:lnRef>
          <a:fillRef idx="1">
            <a:schemeClr val="accent1"/>
          </a:fillRef>
          <a:effectRef idx="1">
            <a:schemeClr val="accent1"/>
          </a:effectRef>
          <a:fontRef idx="minor">
            <a:schemeClr val="lt1"/>
          </a:fontRef>
        </p:style>
        <p:txBody>
          <a:bodyPr anchor="ctr"/>
          <a:p>
            <a:pPr algn="ctr">
              <a:defRPr/>
            </a:pPr>
            <a:r>
              <a:rPr lang="zh-CN" altLang="en-US" sz="2400" b="1" dirty="0">
                <a:solidFill>
                  <a:schemeClr val="tx1"/>
                </a:solidFill>
              </a:rPr>
              <a:t>下一步去</a:t>
            </a:r>
            <a:r>
              <a:rPr lang="zh-CN" altLang="en-US" sz="2400" b="1" dirty="0" smtClean="0">
                <a:solidFill>
                  <a:schemeClr val="tx1"/>
                </a:solidFill>
              </a:rPr>
              <a:t>哪？</a:t>
            </a:r>
            <a:endParaRPr lang="zh-CN" altLang="en-US" sz="2400" dirty="0">
              <a:solidFill>
                <a:schemeClr val="tx1"/>
              </a:solidFill>
            </a:endParaRPr>
          </a:p>
        </p:txBody>
      </p:sp>
      <p:sp>
        <p:nvSpPr>
          <p:cNvPr id="14" name="对角圆角矩形 13"/>
          <p:cNvSpPr/>
          <p:nvPr>
            <p:custDataLst>
              <p:tags r:id="rId4"/>
            </p:custDataLst>
          </p:nvPr>
        </p:nvSpPr>
        <p:spPr>
          <a:xfrm>
            <a:off x="2268538" y="3648393"/>
            <a:ext cx="4824412" cy="936625"/>
          </a:xfrm>
          <a:prstGeom prst="round2DiagRect">
            <a:avLst/>
          </a:prstGeom>
          <a:solidFill>
            <a:srgbClr val="00B0F0"/>
          </a:solidFill>
        </p:spPr>
        <p:style>
          <a:lnRef idx="3">
            <a:schemeClr val="lt1"/>
          </a:lnRef>
          <a:fillRef idx="1">
            <a:schemeClr val="accent1"/>
          </a:fillRef>
          <a:effectRef idx="1">
            <a:schemeClr val="accent1"/>
          </a:effectRef>
          <a:fontRef idx="minor">
            <a:schemeClr val="lt1"/>
          </a:fontRef>
        </p:style>
        <p:txBody>
          <a:bodyPr anchor="ctr"/>
          <a:p>
            <a:pPr algn="ctr">
              <a:defRPr/>
            </a:pPr>
            <a:r>
              <a:rPr lang="zh-CN" altLang="en-US" sz="2400" b="1" dirty="0">
                <a:solidFill>
                  <a:schemeClr val="tx1"/>
                </a:solidFill>
              </a:rPr>
              <a:t>去</a:t>
            </a:r>
            <a:r>
              <a:rPr lang="zh-CN" altLang="en-US" sz="2400" b="1" dirty="0" smtClean="0">
                <a:solidFill>
                  <a:schemeClr val="tx1"/>
                </a:solidFill>
              </a:rPr>
              <a:t>过就别去！</a:t>
            </a:r>
            <a:endParaRPr lang="zh-CN" altLang="en-US" sz="2400" dirty="0">
              <a:solidFill>
                <a:schemeClr val="tx1"/>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695325" y="627380"/>
            <a:ext cx="7936230" cy="4213225"/>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ct val="100000"/>
              </a:lnSpc>
            </a:pPr>
            <a:r>
              <a:rPr lang="zh-CN" altLang="en-US" b="1" dirty="0" smtClean="0"/>
              <a:t>【方法</a:t>
            </a:r>
            <a:r>
              <a:rPr lang="en-US" altLang="zh-CN" b="1" dirty="0" smtClean="0"/>
              <a:t>1  </a:t>
            </a:r>
            <a:r>
              <a:rPr lang="zh-CN" altLang="en-US" b="1" dirty="0" smtClean="0"/>
              <a:t>局部变量】</a:t>
            </a:r>
            <a:endParaRPr lang="en-US" b="1" dirty="0" smtClean="0"/>
          </a:p>
          <a:p>
            <a:pPr indent="0" fontAlgn="auto">
              <a:lnSpc>
                <a:spcPct val="100000"/>
              </a:lnSpc>
            </a:pPr>
            <a:endParaRPr lang="en-US" sz="1200" b="1" dirty="0" smtClean="0"/>
          </a:p>
          <a:p>
            <a:pPr indent="0" fontAlgn="auto">
              <a:lnSpc>
                <a:spcPct val="100000"/>
              </a:lnSpc>
            </a:pPr>
            <a:r>
              <a:rPr lang="en-US" sz="1200" b="1" dirty="0" smtClean="0"/>
              <a:t>void </a:t>
            </a:r>
            <a:r>
              <a:rPr lang="en-US" sz="1200" b="1" dirty="0" err="1" smtClean="0"/>
              <a:t>dfs</a:t>
            </a:r>
            <a:r>
              <a:rPr lang="en-US" sz="1200" b="1" dirty="0" smtClean="0"/>
              <a:t>(</a:t>
            </a:r>
            <a:r>
              <a:rPr lang="en-US" sz="1200" b="1" dirty="0" err="1" smtClean="0"/>
              <a:t>int</a:t>
            </a:r>
            <a:r>
              <a:rPr lang="en-US" sz="1200" b="1" dirty="0" smtClean="0"/>
              <a:t> </a:t>
            </a:r>
            <a:r>
              <a:rPr lang="en-US" sz="1200" b="1" dirty="0" err="1" smtClean="0"/>
              <a:t>dep</a:t>
            </a:r>
            <a:r>
              <a:rPr lang="en-US" sz="1200" b="1" dirty="0" smtClean="0"/>
              <a:t>)           //</a:t>
            </a:r>
            <a:r>
              <a:rPr lang="zh-CN" altLang="en-US" sz="1200" b="1" dirty="0" smtClean="0"/>
              <a:t>尝试放第</a:t>
            </a:r>
            <a:r>
              <a:rPr lang="en-US" sz="1200" b="1" dirty="0" err="1" smtClean="0"/>
              <a:t>dep</a:t>
            </a:r>
            <a:r>
              <a:rPr lang="zh-CN" altLang="en-US" sz="1200" b="1" dirty="0" smtClean="0"/>
              <a:t>行（个）皇后</a:t>
            </a:r>
            <a:endParaRPr lang="zh-CN" altLang="en-US" sz="1200" b="1" dirty="0" smtClean="0"/>
          </a:p>
          <a:p>
            <a:pPr indent="0" fontAlgn="auto">
              <a:lnSpc>
                <a:spcPct val="100000"/>
              </a:lnSpc>
            </a:pPr>
            <a:r>
              <a:rPr lang="en-US" altLang="zh-CN" sz="1200" b="1" dirty="0" smtClean="0"/>
              <a:t>{</a:t>
            </a:r>
            <a:endParaRPr lang="en-US" altLang="zh-CN" sz="1200" b="1" dirty="0" smtClean="0"/>
          </a:p>
          <a:p>
            <a:pPr indent="0" fontAlgn="auto">
              <a:lnSpc>
                <a:spcPct val="100000"/>
              </a:lnSpc>
            </a:pPr>
            <a:r>
              <a:rPr lang="en-US" altLang="zh-CN" sz="1200" b="1" dirty="0" smtClean="0"/>
              <a:t>	</a:t>
            </a:r>
            <a:r>
              <a:rPr lang="en-US" sz="1200" b="1" dirty="0" smtClean="0"/>
              <a:t>if(</a:t>
            </a:r>
            <a:r>
              <a:rPr lang="en-US" sz="1200" b="1" dirty="0" err="1" smtClean="0"/>
              <a:t>dep</a:t>
            </a:r>
            <a:r>
              <a:rPr lang="en-US" sz="1200" b="1" dirty="0" smtClean="0"/>
              <a:t> &gt; n)</a:t>
            </a:r>
            <a:r>
              <a:rPr lang="zh-CN" altLang="en-US" sz="1200" b="1" dirty="0" smtClean="0"/>
              <a:t>   </a:t>
            </a:r>
            <a:r>
              <a:rPr lang="en-US" sz="1200" b="1" dirty="0" err="1" smtClean="0"/>
              <a:t>cnt</a:t>
            </a:r>
            <a:r>
              <a:rPr lang="en-US" sz="1200" b="1" dirty="0" smtClean="0"/>
              <a:t>++;</a:t>
            </a:r>
            <a:endParaRPr lang="en-US" sz="1200" b="1" dirty="0" smtClean="0"/>
          </a:p>
          <a:p>
            <a:pPr indent="0" fontAlgn="auto">
              <a:lnSpc>
                <a:spcPct val="100000"/>
              </a:lnSpc>
            </a:pPr>
            <a:r>
              <a:rPr lang="en-US" sz="1200" b="1" dirty="0" smtClean="0"/>
              <a:t>	else for(</a:t>
            </a:r>
            <a:r>
              <a:rPr lang="en-US" sz="1200" b="1" dirty="0" err="1" smtClean="0"/>
              <a:t>int</a:t>
            </a:r>
            <a:r>
              <a:rPr lang="en-US" sz="1200" b="1" dirty="0" smtClean="0"/>
              <a:t> </a:t>
            </a:r>
            <a:r>
              <a:rPr lang="en-US" sz="1200" b="1" dirty="0" err="1" smtClean="0"/>
              <a:t>i</a:t>
            </a:r>
            <a:r>
              <a:rPr lang="en-US" sz="1200" b="1" dirty="0" smtClean="0"/>
              <a:t> = 1; </a:t>
            </a:r>
            <a:r>
              <a:rPr lang="en-US" sz="1200" b="1" dirty="0" err="1" smtClean="0"/>
              <a:t>i</a:t>
            </a:r>
            <a:r>
              <a:rPr lang="en-US" sz="1200" b="1" dirty="0" smtClean="0"/>
              <a:t> &lt;= n; </a:t>
            </a:r>
            <a:r>
              <a:rPr lang="en-US" sz="1200" b="1" dirty="0" err="1" smtClean="0"/>
              <a:t>i</a:t>
            </a:r>
            <a:r>
              <a:rPr lang="en-US" sz="1200" b="1" dirty="0" smtClean="0"/>
              <a:t>++) //</a:t>
            </a:r>
            <a:r>
              <a:rPr lang="zh-CN" altLang="en-US" sz="1200" b="1" dirty="0" smtClean="0"/>
              <a:t>枚举</a:t>
            </a:r>
            <a:r>
              <a:rPr lang="en-US" altLang="zh-CN" sz="1200" b="1" dirty="0" smtClean="0"/>
              <a:t>1~</a:t>
            </a:r>
            <a:r>
              <a:rPr lang="en-US" sz="1200" b="1" dirty="0" smtClean="0"/>
              <a:t>n</a:t>
            </a:r>
            <a:r>
              <a:rPr lang="zh-CN" altLang="en-US" sz="1200" b="1" dirty="0" smtClean="0"/>
              <a:t>列</a:t>
            </a:r>
            <a:endParaRPr lang="zh-CN" altLang="en-US" sz="1200" b="1" dirty="0" smtClean="0"/>
          </a:p>
          <a:p>
            <a:pPr indent="0" fontAlgn="auto">
              <a:lnSpc>
                <a:spcPct val="100000"/>
              </a:lnSpc>
            </a:pPr>
            <a:r>
              <a:rPr lang="zh-CN" altLang="en-US" sz="1200" b="1" dirty="0" smtClean="0"/>
              <a:t>	</a:t>
            </a:r>
            <a:r>
              <a:rPr lang="en-US" altLang="zh-CN" sz="1200" b="1" dirty="0" smtClean="0"/>
              <a:t>{</a:t>
            </a:r>
            <a:endParaRPr lang="en-US" altLang="zh-CN" sz="1200" b="1" dirty="0" smtClean="0"/>
          </a:p>
          <a:p>
            <a:pPr indent="0" fontAlgn="auto">
              <a:lnSpc>
                <a:spcPct val="100000"/>
              </a:lnSpc>
            </a:pPr>
            <a:r>
              <a:rPr lang="en-US" altLang="zh-CN" sz="1200" b="1" dirty="0" smtClean="0"/>
              <a:t>		</a:t>
            </a:r>
            <a:r>
              <a:rPr lang="en-US" sz="1200" b="1" dirty="0" err="1" smtClean="0"/>
              <a:t>bool</a:t>
            </a:r>
            <a:r>
              <a:rPr lang="en-US" sz="1200" b="1" dirty="0" smtClean="0"/>
              <a:t> ok = true;</a:t>
            </a:r>
            <a:endParaRPr lang="en-US" sz="1200" b="1" dirty="0" smtClean="0"/>
          </a:p>
          <a:p>
            <a:pPr indent="0" fontAlgn="auto">
              <a:lnSpc>
                <a:spcPct val="100000"/>
              </a:lnSpc>
            </a:pPr>
            <a:r>
              <a:rPr lang="en-US" sz="1200" b="1" dirty="0" smtClean="0"/>
              <a:t>		for(</a:t>
            </a:r>
            <a:r>
              <a:rPr lang="en-US" sz="1200" b="1" dirty="0" err="1" smtClean="0"/>
              <a:t>int</a:t>
            </a:r>
            <a:r>
              <a:rPr lang="en-US" sz="1200" b="1" dirty="0" smtClean="0"/>
              <a:t> j = 1; j &lt; </a:t>
            </a:r>
            <a:r>
              <a:rPr lang="en-US" sz="1200" b="1" dirty="0" err="1" smtClean="0"/>
              <a:t>dep</a:t>
            </a:r>
            <a:r>
              <a:rPr lang="en-US" sz="1200" b="1" dirty="0" smtClean="0"/>
              <a:t>; j++)</a:t>
            </a:r>
            <a:endParaRPr lang="zh-CN" altLang="en-US" sz="1200" b="1" dirty="0" smtClean="0"/>
          </a:p>
          <a:p>
            <a:pPr indent="0" fontAlgn="auto">
              <a:lnSpc>
                <a:spcPct val="100000"/>
              </a:lnSpc>
            </a:pPr>
            <a:r>
              <a:rPr lang="zh-CN" altLang="en-US" sz="1200" b="1" dirty="0" smtClean="0"/>
              <a:t>		</a:t>
            </a:r>
            <a:r>
              <a:rPr lang="en-US" altLang="zh-CN" sz="1200" b="1" dirty="0" smtClean="0"/>
              <a:t>     </a:t>
            </a:r>
            <a:r>
              <a:rPr lang="en-US" sz="1200" b="1" dirty="0" smtClean="0"/>
              <a:t>if(</a:t>
            </a:r>
            <a:r>
              <a:rPr lang="en-US" sz="1200" b="1" dirty="0" err="1" smtClean="0"/>
              <a:t>i</a:t>
            </a:r>
            <a:r>
              <a:rPr lang="en-US" sz="1200" b="1" dirty="0" smtClean="0"/>
              <a:t> == a[j] || </a:t>
            </a:r>
            <a:r>
              <a:rPr lang="en-US" sz="1200" b="1" dirty="0" err="1" smtClean="0"/>
              <a:t>dep</a:t>
            </a:r>
            <a:r>
              <a:rPr lang="en-US" sz="1200" b="1" dirty="0" smtClean="0"/>
              <a:t> - </a:t>
            </a:r>
            <a:r>
              <a:rPr lang="en-US" sz="1200" b="1" dirty="0" err="1" smtClean="0"/>
              <a:t>i</a:t>
            </a:r>
            <a:r>
              <a:rPr lang="en-US" sz="1200" b="1" dirty="0" smtClean="0"/>
              <a:t> == j - a[j] || </a:t>
            </a:r>
            <a:r>
              <a:rPr lang="en-US" sz="1200" b="1" dirty="0" err="1" smtClean="0"/>
              <a:t>dep</a:t>
            </a:r>
            <a:r>
              <a:rPr lang="en-US" sz="1200" b="1" dirty="0" smtClean="0"/>
              <a:t> + </a:t>
            </a:r>
            <a:r>
              <a:rPr lang="en-US" sz="1200" b="1" dirty="0" err="1" smtClean="0"/>
              <a:t>i</a:t>
            </a:r>
            <a:r>
              <a:rPr lang="en-US" sz="1200" b="1" dirty="0" smtClean="0"/>
              <a:t> == j + a[j])</a:t>
            </a:r>
            <a:endParaRPr lang="en-US" sz="1200" b="1" dirty="0" smtClean="0"/>
          </a:p>
          <a:p>
            <a:pPr indent="0" fontAlgn="auto">
              <a:lnSpc>
                <a:spcPct val="100000"/>
              </a:lnSpc>
            </a:pPr>
            <a:r>
              <a:rPr lang="en-US" sz="1200" b="1" dirty="0" smtClean="0"/>
              <a:t>		    {</a:t>
            </a:r>
            <a:endParaRPr lang="en-US" sz="1200" b="1" dirty="0" smtClean="0"/>
          </a:p>
          <a:p>
            <a:pPr indent="0" fontAlgn="auto">
              <a:lnSpc>
                <a:spcPct val="100000"/>
              </a:lnSpc>
            </a:pPr>
            <a:r>
              <a:rPr lang="en-US" sz="1200" b="1" dirty="0" smtClean="0"/>
              <a:t>			ok = false;</a:t>
            </a:r>
            <a:endParaRPr lang="en-US" sz="1200" b="1" dirty="0" smtClean="0"/>
          </a:p>
          <a:p>
            <a:pPr indent="0" fontAlgn="auto">
              <a:lnSpc>
                <a:spcPct val="100000"/>
              </a:lnSpc>
            </a:pPr>
            <a:r>
              <a:rPr lang="en-US" sz="1200" b="1" dirty="0" smtClean="0"/>
              <a:t>			break;</a:t>
            </a:r>
            <a:endParaRPr lang="en-US" sz="1200" b="1" dirty="0" smtClean="0"/>
          </a:p>
          <a:p>
            <a:pPr indent="0" fontAlgn="auto">
              <a:lnSpc>
                <a:spcPct val="100000"/>
              </a:lnSpc>
            </a:pPr>
            <a:r>
              <a:rPr lang="en-US" sz="1200" b="1" dirty="0" smtClean="0"/>
              <a:t>		     }</a:t>
            </a:r>
            <a:endParaRPr lang="en-US" sz="1200" b="1" dirty="0" smtClean="0"/>
          </a:p>
          <a:p>
            <a:pPr indent="0" fontAlgn="auto">
              <a:lnSpc>
                <a:spcPct val="100000"/>
              </a:lnSpc>
            </a:pPr>
            <a:r>
              <a:rPr lang="en-US" sz="1200" b="1" dirty="0" smtClean="0"/>
              <a:t>		if(ok) </a:t>
            </a:r>
            <a:endParaRPr lang="en-US" sz="1200" b="1" dirty="0" smtClean="0"/>
          </a:p>
          <a:p>
            <a:pPr indent="0" fontAlgn="auto">
              <a:lnSpc>
                <a:spcPct val="100000"/>
              </a:lnSpc>
            </a:pPr>
            <a:r>
              <a:rPr lang="en-US" sz="1200" b="1" dirty="0" smtClean="0"/>
              <a:t>		{</a:t>
            </a:r>
            <a:endParaRPr lang="en-US" sz="1200" b="1" dirty="0" smtClean="0"/>
          </a:p>
          <a:p>
            <a:pPr indent="0" fontAlgn="auto">
              <a:lnSpc>
                <a:spcPct val="100000"/>
              </a:lnSpc>
            </a:pPr>
            <a:r>
              <a:rPr lang="en-US" sz="1200" b="1" dirty="0" smtClean="0"/>
              <a:t>			a[</a:t>
            </a:r>
            <a:r>
              <a:rPr lang="en-US" sz="1200" b="1" dirty="0" err="1" smtClean="0"/>
              <a:t>dep</a:t>
            </a:r>
            <a:r>
              <a:rPr lang="en-US" sz="1200" b="1" dirty="0" smtClean="0"/>
              <a:t>] = </a:t>
            </a:r>
            <a:r>
              <a:rPr lang="en-US" sz="1200" b="1" dirty="0" err="1" smtClean="0"/>
              <a:t>i</a:t>
            </a:r>
            <a:r>
              <a:rPr lang="en-US" sz="1200" b="1" dirty="0" smtClean="0"/>
              <a:t>; </a:t>
            </a:r>
            <a:endParaRPr lang="zh-CN" altLang="en-US" sz="1200" b="1" dirty="0" smtClean="0"/>
          </a:p>
          <a:p>
            <a:pPr indent="0" fontAlgn="auto">
              <a:lnSpc>
                <a:spcPct val="100000"/>
              </a:lnSpc>
            </a:pPr>
            <a:r>
              <a:rPr lang="zh-CN" altLang="en-US" sz="1200" b="1" dirty="0" smtClean="0"/>
              <a:t>			</a:t>
            </a:r>
            <a:r>
              <a:rPr lang="en-US" sz="1200" b="1" dirty="0" err="1" smtClean="0"/>
              <a:t>dfs</a:t>
            </a:r>
            <a:r>
              <a:rPr lang="en-US" sz="1200" b="1" dirty="0" smtClean="0"/>
              <a:t>(dep+1);	</a:t>
            </a:r>
            <a:endParaRPr lang="zh-CN" altLang="en-US" sz="1200" b="1" dirty="0" smtClean="0"/>
          </a:p>
          <a:p>
            <a:pPr indent="0" fontAlgn="auto">
              <a:lnSpc>
                <a:spcPct val="100000"/>
              </a:lnSpc>
            </a:pPr>
            <a:r>
              <a:rPr lang="zh-CN" altLang="en-US" sz="1200" b="1" dirty="0" smtClean="0"/>
              <a:t>		</a:t>
            </a:r>
            <a:r>
              <a:rPr lang="en-US" altLang="zh-CN" sz="1200" b="1" dirty="0" smtClean="0"/>
              <a:t>}</a:t>
            </a:r>
            <a:endParaRPr lang="en-US" altLang="zh-CN" sz="1200" b="1" dirty="0" smtClean="0"/>
          </a:p>
          <a:p>
            <a:pPr indent="0" fontAlgn="auto">
              <a:lnSpc>
                <a:spcPct val="100000"/>
              </a:lnSpc>
            </a:pPr>
            <a:r>
              <a:rPr lang="en-US" altLang="zh-CN" sz="1200" b="1" dirty="0" smtClean="0"/>
              <a:t>	}	</a:t>
            </a:r>
            <a:endParaRPr lang="en-US" altLang="zh-CN" sz="1200" b="1" dirty="0" smtClean="0"/>
          </a:p>
          <a:p>
            <a:pPr indent="0" fontAlgn="auto">
              <a:lnSpc>
                <a:spcPct val="100000"/>
              </a:lnSpc>
            </a:pPr>
            <a:r>
              <a:rPr lang="en-US" altLang="zh-CN" sz="1200" b="1" dirty="0" smtClean="0"/>
              <a:t>}</a:t>
            </a:r>
            <a:endParaRPr lang="en-US" altLang="zh-CN" sz="1200" b="1" dirty="0" smtClean="0">
              <a:solidFill>
                <a:srgbClr val="000000"/>
              </a:solidFill>
            </a:endParaRPr>
          </a:p>
          <a:p>
            <a:pPr>
              <a:lnSpc>
                <a:spcPts val="2300"/>
              </a:lnSpc>
            </a:pPr>
            <a:endParaRPr lang="zh-CN" altLang="en-US" sz="1200"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83235" y="753745"/>
            <a:ext cx="8091805" cy="3332480"/>
          </a:xfrm>
          <a:prstGeom prst="rect">
            <a:avLst/>
          </a:prstGeom>
        </p:spPr>
        <p:txBody>
          <a:bodyPr/>
          <a:lstStyle/>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zh-CN" altLang="en-US" b="1" dirty="0" smtClean="0"/>
          </a:p>
          <a:p>
            <a:pPr>
              <a:lnSpc>
                <a:spcPct val="150000"/>
              </a:lnSpc>
            </a:pPr>
            <a:r>
              <a:rPr lang="zh-CN" altLang="en-US" b="1" dirty="0" smtClean="0"/>
              <a:t>方法</a:t>
            </a:r>
            <a:r>
              <a:rPr lang="en-US" altLang="zh-CN" b="1" dirty="0" smtClean="0"/>
              <a:t>1  </a:t>
            </a:r>
            <a:r>
              <a:rPr lang="zh-CN" altLang="en-US" b="1" dirty="0" smtClean="0"/>
              <a:t>局部变量，判断当前打算放置的皇后位置是否与前面已经放好皇后的位置冲突；</a:t>
            </a:r>
            <a:endParaRPr lang="zh-CN" altLang="en-US" b="1" dirty="0" smtClean="0"/>
          </a:p>
          <a:p>
            <a:pPr>
              <a:lnSpc>
                <a:spcPct val="150000"/>
              </a:lnSpc>
            </a:pPr>
            <a:endParaRPr lang="zh-CN" altLang="en-US" b="1" dirty="0" smtClean="0">
              <a:sym typeface="+mn-ea"/>
            </a:endParaRPr>
          </a:p>
          <a:p>
            <a:pPr>
              <a:lnSpc>
                <a:spcPct val="150000"/>
              </a:lnSpc>
            </a:pPr>
            <a:r>
              <a:rPr lang="zh-CN" altLang="en-US" b="1" dirty="0" smtClean="0">
                <a:sym typeface="+mn-ea"/>
              </a:rPr>
              <a:t>方法</a:t>
            </a:r>
            <a:r>
              <a:rPr lang="en-US" altLang="zh-CN" b="1" dirty="0" smtClean="0">
                <a:sym typeface="+mn-ea"/>
              </a:rPr>
              <a:t>2  </a:t>
            </a:r>
            <a:r>
              <a:rPr lang="zh-CN" altLang="en-US" b="1" dirty="0" smtClean="0">
                <a:sym typeface="+mn-ea"/>
              </a:rPr>
              <a:t>全局数组 </a:t>
            </a:r>
            <a:endParaRPr lang="en-US" altLang="zh-CN" b="1" dirty="0" smtClean="0"/>
          </a:p>
          <a:p>
            <a:pPr>
              <a:lnSpc>
                <a:spcPct val="150000"/>
              </a:lnSpc>
            </a:pPr>
            <a:r>
              <a:rPr lang="en-US" altLang="zh-CN" b="1" dirty="0" smtClean="0">
                <a:sym typeface="+mn-ea"/>
              </a:rPr>
              <a:t>             vis1[id]</a:t>
            </a:r>
            <a:r>
              <a:rPr lang="zh-CN" altLang="en-US" b="1" dirty="0" smtClean="0">
                <a:sym typeface="+mn-ea"/>
              </a:rPr>
              <a:t>：同一列</a:t>
            </a:r>
            <a:endParaRPr lang="en-US" altLang="zh-CN" b="1" dirty="0" smtClean="0"/>
          </a:p>
          <a:p>
            <a:pPr>
              <a:lnSpc>
                <a:spcPct val="150000"/>
              </a:lnSpc>
            </a:pPr>
            <a:r>
              <a:rPr lang="en-US" altLang="zh-CN" b="1" dirty="0" smtClean="0">
                <a:sym typeface="+mn-ea"/>
              </a:rPr>
              <a:t>             vis2[id]</a:t>
            </a:r>
            <a:r>
              <a:rPr lang="zh-CN" altLang="en-US" b="1" dirty="0" smtClean="0">
                <a:sym typeface="+mn-ea"/>
              </a:rPr>
              <a:t>：同一主对角线</a:t>
            </a:r>
            <a:endParaRPr lang="en-US" altLang="zh-CN" b="1" dirty="0" smtClean="0"/>
          </a:p>
          <a:p>
            <a:pPr>
              <a:lnSpc>
                <a:spcPct val="150000"/>
              </a:lnSpc>
            </a:pPr>
            <a:r>
              <a:rPr lang="en-US" altLang="zh-CN" b="1" dirty="0" smtClean="0">
                <a:sym typeface="+mn-ea"/>
              </a:rPr>
              <a:t>             vis3[id]</a:t>
            </a:r>
            <a:r>
              <a:rPr lang="zh-CN" altLang="en-US" b="1" dirty="0" smtClean="0">
                <a:sym typeface="+mn-ea"/>
              </a:rPr>
              <a:t>：同一副对角线</a:t>
            </a:r>
            <a:endParaRPr lang="en-US" altLang="zh-CN" b="1"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789802" y="1329612"/>
          <a:ext cx="3933825" cy="3185795"/>
        </p:xfrm>
        <a:graphic>
          <a:graphicData uri="http://schemas.openxmlformats.org/drawingml/2006/table">
            <a:tbl>
              <a:tblPr firstRow="1" bandRow="1">
                <a:tableStyleId>{5940675A-B579-460E-94D1-54222C63F5DA}</a:tableStyleId>
              </a:tblPr>
              <a:tblGrid>
                <a:gridCol w="786765"/>
                <a:gridCol w="786765"/>
                <a:gridCol w="786765"/>
                <a:gridCol w="786765"/>
                <a:gridCol w="786765"/>
              </a:tblGrid>
              <a:tr h="593725">
                <a:tc>
                  <a:txBody>
                    <a:bodyPr/>
                    <a:lstStyle/>
                    <a:p>
                      <a:endParaRPr lang="zh-CN" altLang="en-US" sz="1125"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648335">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r>
              <a:tr h="647700">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r>
              <a:tr h="648335">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4</a:t>
                      </a:r>
                      <a:endParaRPr lang="zh-CN" altLang="en-US" sz="3300" dirty="0"/>
                    </a:p>
                  </a:txBody>
                  <a:tcPr marL="56755" marR="56755" marT="28377" marB="28377"/>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c>
                  <a:txBody>
                    <a:bodyPr/>
                    <a:lstStyle/>
                    <a:p>
                      <a:pPr algn="ctr"/>
                      <a:r>
                        <a:rPr lang="en-US" altLang="zh-CN" sz="3300" dirty="0" smtClean="0"/>
                        <a:t>7</a:t>
                      </a:r>
                      <a:endParaRPr lang="zh-CN" altLang="en-US" sz="3300" dirty="0"/>
                    </a:p>
                  </a:txBody>
                  <a:tcPr marL="56755" marR="56755" marT="28377" marB="28377"/>
                </a:tc>
              </a:tr>
              <a:tr h="647700">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5</a:t>
                      </a:r>
                      <a:endParaRPr lang="zh-CN" altLang="en-US" sz="3300" dirty="0"/>
                    </a:p>
                  </a:txBody>
                  <a:tcPr marL="56755" marR="56755" marT="28377" marB="28377"/>
                </a:tc>
                <a:tc>
                  <a:txBody>
                    <a:bodyPr/>
                    <a:lstStyle/>
                    <a:p>
                      <a:pPr algn="ctr"/>
                      <a:r>
                        <a:rPr lang="en-US" altLang="zh-CN" sz="3300" dirty="0" smtClean="0"/>
                        <a:t>6</a:t>
                      </a:r>
                      <a:endParaRPr lang="zh-CN" altLang="en-US" sz="3300" dirty="0"/>
                    </a:p>
                  </a:txBody>
                  <a:tcPr marL="56755" marR="56755" marT="28377" marB="28377"/>
                </a:tc>
                <a:tc>
                  <a:txBody>
                    <a:bodyPr/>
                    <a:lstStyle/>
                    <a:p>
                      <a:pPr algn="ctr"/>
                      <a:r>
                        <a:rPr lang="en-US" altLang="zh-CN" sz="3300" dirty="0" smtClean="0"/>
                        <a:t>7</a:t>
                      </a:r>
                      <a:endParaRPr lang="zh-CN" altLang="en-US" sz="3300" dirty="0"/>
                    </a:p>
                  </a:txBody>
                  <a:tcPr marL="56755" marR="56755" marT="28377" marB="28377"/>
                </a:tc>
                <a:tc>
                  <a:txBody>
                    <a:bodyPr/>
                    <a:lstStyle/>
                    <a:p>
                      <a:pPr algn="ctr"/>
                      <a:r>
                        <a:rPr lang="en-US" altLang="zh-CN" sz="3300" dirty="0" smtClean="0"/>
                        <a:t>8</a:t>
                      </a:r>
                      <a:endParaRPr lang="zh-CN" altLang="en-US" sz="3300" dirty="0"/>
                    </a:p>
                  </a:txBody>
                  <a:tcPr marL="56755" marR="56755" marT="28377" marB="28377"/>
                </a:tc>
              </a:tr>
            </a:tbl>
          </a:graphicData>
        </a:graphic>
      </p:graphicFrame>
      <p:cxnSp>
        <p:nvCxnSpPr>
          <p:cNvPr id="9" name="直接连接符 8"/>
          <p:cNvCxnSpPr/>
          <p:nvPr/>
        </p:nvCxnSpPr>
        <p:spPr>
          <a:xfrm rot="10800000" flipV="1">
            <a:off x="3329862" y="1545636"/>
            <a:ext cx="3834426" cy="3186354"/>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10" name="矩形 9"/>
          <p:cNvSpPr/>
          <p:nvPr/>
        </p:nvSpPr>
        <p:spPr>
          <a:xfrm>
            <a:off x="2198079" y="1653648"/>
            <a:ext cx="660400" cy="256159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副</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对</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角</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线</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
        <p:nvSpPr>
          <p:cNvPr id="3"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nvGraphicFramePr>
        <p:xfrm>
          <a:off x="2897814" y="1437624"/>
          <a:ext cx="3933825" cy="3241675"/>
        </p:xfrm>
        <a:graphic>
          <a:graphicData uri="http://schemas.openxmlformats.org/drawingml/2006/table">
            <a:tbl>
              <a:tblPr firstRow="1" bandRow="1">
                <a:tableStyleId>{5940675A-B579-460E-94D1-54222C63F5DA}</a:tableStyleId>
              </a:tblPr>
              <a:tblGrid>
                <a:gridCol w="786765"/>
                <a:gridCol w="786765"/>
                <a:gridCol w="786765"/>
                <a:gridCol w="786765"/>
                <a:gridCol w="786765"/>
              </a:tblGrid>
              <a:tr h="648335">
                <a:tc>
                  <a:txBody>
                    <a:bodyPr/>
                    <a:lstStyle/>
                    <a:p>
                      <a:endParaRPr lang="zh-CN" altLang="en-US" sz="1125"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648335">
                <a:tc>
                  <a:txBody>
                    <a:bodyPr/>
                    <a:lstStyle/>
                    <a:p>
                      <a:pPr algn="ctr"/>
                      <a:r>
                        <a:rPr lang="en-US" altLang="zh-CN" sz="3300" dirty="0" smtClean="0"/>
                        <a:t>1</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-3</a:t>
                      </a:r>
                      <a:endParaRPr lang="zh-CN" altLang="en-US" sz="3300" dirty="0"/>
                    </a:p>
                  </a:txBody>
                  <a:tcPr marL="56755" marR="56755" marT="28377" marB="28377"/>
                </a:tc>
              </a:tr>
              <a:tr h="648335">
                <a:tc>
                  <a:txBody>
                    <a:bodyPr/>
                    <a:lstStyle/>
                    <a:p>
                      <a:pPr algn="ctr"/>
                      <a:r>
                        <a:rPr lang="en-US" altLang="zh-CN" sz="3300" dirty="0" smtClean="0"/>
                        <a:t>2</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r>
              <a:tr h="648335">
                <a:tc>
                  <a:txBody>
                    <a:bodyPr/>
                    <a:lstStyle/>
                    <a:p>
                      <a:pPr algn="ctr"/>
                      <a:r>
                        <a:rPr lang="en-US" altLang="zh-CN" sz="3300" dirty="0" smtClean="0"/>
                        <a:t>3</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r>
              <a:tr h="648335">
                <a:tc>
                  <a:txBody>
                    <a:bodyPr/>
                    <a:lstStyle/>
                    <a:p>
                      <a:pPr algn="ctr"/>
                      <a:r>
                        <a:rPr lang="en-US" altLang="zh-CN" sz="3300" dirty="0" smtClean="0"/>
                        <a:t>4</a:t>
                      </a:r>
                      <a:endParaRPr lang="zh-CN" altLang="en-US" sz="3300" dirty="0"/>
                    </a:p>
                  </a:txBody>
                  <a:tcPr marL="56755" marR="56755" marT="28377" marB="28377">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3300" dirty="0" smtClean="0"/>
                        <a:t>3</a:t>
                      </a:r>
                      <a:endParaRPr lang="zh-CN" altLang="en-US" sz="3300" dirty="0"/>
                    </a:p>
                  </a:txBody>
                  <a:tcPr marL="56755" marR="56755" marT="28377" marB="28377"/>
                </a:tc>
                <a:tc>
                  <a:txBody>
                    <a:bodyPr/>
                    <a:lstStyle/>
                    <a:p>
                      <a:pPr algn="ctr"/>
                      <a:r>
                        <a:rPr lang="en-US" altLang="zh-CN" sz="3300" dirty="0" smtClean="0"/>
                        <a:t>2</a:t>
                      </a:r>
                      <a:endParaRPr lang="zh-CN" altLang="en-US" sz="3300" dirty="0"/>
                    </a:p>
                  </a:txBody>
                  <a:tcPr marL="56755" marR="56755" marT="28377" marB="28377"/>
                </a:tc>
                <a:tc>
                  <a:txBody>
                    <a:bodyPr/>
                    <a:lstStyle/>
                    <a:p>
                      <a:pPr algn="ctr"/>
                      <a:r>
                        <a:rPr lang="en-US" altLang="zh-CN" sz="3300" dirty="0" smtClean="0"/>
                        <a:t>1</a:t>
                      </a:r>
                      <a:endParaRPr lang="zh-CN" altLang="en-US" sz="3300" dirty="0"/>
                    </a:p>
                  </a:txBody>
                  <a:tcPr marL="56755" marR="56755" marT="28377" marB="28377"/>
                </a:tc>
                <a:tc>
                  <a:txBody>
                    <a:bodyPr/>
                    <a:lstStyle/>
                    <a:p>
                      <a:pPr algn="ctr"/>
                      <a:r>
                        <a:rPr lang="en-US" altLang="zh-CN" sz="3300" dirty="0" smtClean="0"/>
                        <a:t>0</a:t>
                      </a:r>
                      <a:endParaRPr lang="zh-CN" altLang="en-US" sz="3300" dirty="0"/>
                    </a:p>
                  </a:txBody>
                  <a:tcPr marL="56755" marR="56755" marT="28377" marB="28377"/>
                </a:tc>
              </a:tr>
            </a:tbl>
          </a:graphicData>
        </a:graphic>
      </p:graphicFrame>
      <p:cxnSp>
        <p:nvCxnSpPr>
          <p:cNvPr id="8" name="直接连接符 7"/>
          <p:cNvCxnSpPr/>
          <p:nvPr/>
        </p:nvCxnSpPr>
        <p:spPr>
          <a:xfrm>
            <a:off x="3221850" y="1707654"/>
            <a:ext cx="3942438" cy="3240360"/>
          </a:xfrm>
          <a:prstGeom prst="line">
            <a:avLst/>
          </a:prstGeom>
          <a:ln>
            <a:solidFill>
              <a:srgbClr val="FF0000"/>
            </a:solidFill>
            <a:prstDash val="dash"/>
          </a:ln>
        </p:spPr>
        <p:style>
          <a:lnRef idx="2">
            <a:schemeClr val="accent2"/>
          </a:lnRef>
          <a:fillRef idx="0">
            <a:schemeClr val="accent2"/>
          </a:fillRef>
          <a:effectRef idx="1">
            <a:schemeClr val="accent2"/>
          </a:effectRef>
          <a:fontRef idx="minor">
            <a:schemeClr val="tx1"/>
          </a:fontRef>
        </p:style>
      </p:cxnSp>
      <p:sp>
        <p:nvSpPr>
          <p:cNvPr id="10" name="矩形 9"/>
          <p:cNvSpPr/>
          <p:nvPr/>
        </p:nvSpPr>
        <p:spPr>
          <a:xfrm>
            <a:off x="1928049" y="1869672"/>
            <a:ext cx="660400" cy="256159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主</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对</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角</a:t>
            </a:r>
            <a:endParaRPr lang="en-US" altLang="zh-CN"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a:p>
            <a:pPr algn="ctr"/>
            <a:r>
              <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线</a:t>
            </a:r>
            <a:endParaRPr lang="zh-CN" altLang="en-US" sz="4050" b="1" cap="none"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
        <p:nvSpPr>
          <p:cNvPr id="11" name="云形标注 10"/>
          <p:cNvSpPr/>
          <p:nvPr/>
        </p:nvSpPr>
        <p:spPr>
          <a:xfrm>
            <a:off x="5796435" y="555903"/>
            <a:ext cx="3158970" cy="1188132"/>
          </a:xfrm>
          <a:prstGeom prst="cloudCallout">
            <a:avLst>
              <a:gd name="adj1" fmla="val -24335"/>
              <a:gd name="adj2" fmla="val 110151"/>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lvl="0"/>
            <a:endParaRPr lang="en-US" altLang="zh-CN" sz="2100" dirty="0" smtClean="0">
              <a:solidFill>
                <a:prstClr val="black"/>
              </a:solidFill>
            </a:endParaRPr>
          </a:p>
          <a:p>
            <a:pPr lvl="0"/>
            <a:r>
              <a:rPr lang="zh-CN" altLang="en-US" sz="2100" dirty="0" smtClean="0">
                <a:solidFill>
                  <a:prstClr val="black"/>
                </a:solidFill>
              </a:rPr>
              <a:t>对角线编号为负数，如何修正！</a:t>
            </a:r>
            <a:endParaRPr lang="zh-CN" altLang="en-US" sz="2100" dirty="0" smtClean="0">
              <a:solidFill>
                <a:prstClr val="black"/>
              </a:solidFill>
            </a:endParaRPr>
          </a:p>
          <a:p>
            <a:pPr algn="ctr"/>
            <a:endParaRPr lang="zh-CN" altLang="en-US" sz="1350" dirty="0"/>
          </a:p>
        </p:txBody>
      </p:sp>
      <p:sp>
        <p:nvSpPr>
          <p:cNvPr id="3" name="内容占位符 2"/>
          <p:cNvSpPr txBox="1">
            <a:spLocks noChangeArrowheads="1"/>
          </p:cNvSpPr>
          <p:nvPr>
            <p:custDataLst>
              <p:tags r:id="rId1"/>
            </p:custDataLst>
          </p:nvPr>
        </p:nvSpPr>
        <p:spPr>
          <a:xfrm>
            <a:off x="683398" y="562826"/>
            <a:ext cx="6318702" cy="594066"/>
          </a:xfrm>
          <a:prstGeom prst="rect">
            <a:avLst/>
          </a:prstGeom>
        </p:spPr>
        <p:txBody>
          <a:bodyPr/>
          <a:p>
            <a:pPr>
              <a:lnSpc>
                <a:spcPct val="150000"/>
              </a:lnSpc>
            </a:pPr>
            <a:r>
              <a:rPr lang="zh-CN" altLang="en-US" b="1" dirty="0" smtClean="0"/>
              <a:t>【问题分析</a:t>
            </a:r>
            <a:r>
              <a:rPr lang="en-US" altLang="zh-CN" b="1" dirty="0" smtClean="0"/>
              <a:t>-</a:t>
            </a:r>
            <a:r>
              <a:rPr lang="zh-CN" altLang="en-US" b="1" dirty="0" smtClean="0"/>
              <a:t> </a:t>
            </a:r>
            <a:r>
              <a:rPr lang="en-US" b="1" dirty="0" smtClean="0"/>
              <a:t>N</a:t>
            </a:r>
            <a:r>
              <a:rPr lang="zh-CN" altLang="en-US" b="1" dirty="0" smtClean="0"/>
              <a:t>皇后问题】</a:t>
            </a:r>
            <a:endParaRPr lang="en-US" b="1" dirty="0" smtClean="0"/>
          </a:p>
          <a:p>
            <a:r>
              <a:rPr lang="zh-CN" altLang="en-US" b="1" dirty="0" smtClean="0"/>
              <a:t>         </a:t>
            </a:r>
            <a:endParaRPr lang="zh-CN" altLang="en-US"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内容占位符 2"/>
          <p:cNvSpPr txBox="1">
            <a:spLocks noChangeArrowheads="1"/>
          </p:cNvSpPr>
          <p:nvPr/>
        </p:nvSpPr>
        <p:spPr>
          <a:xfrm>
            <a:off x="483235" y="628650"/>
            <a:ext cx="8474710" cy="4208780"/>
          </a:xfrm>
          <a:prstGeom prst="rect">
            <a:avLst/>
          </a:prstGeom>
        </p:spPr>
        <p:style>
          <a:lnRef idx="2">
            <a:schemeClr val="accent1"/>
          </a:lnRef>
          <a:fillRef idx="1">
            <a:schemeClr val="lt1"/>
          </a:fillRef>
          <a:effectRef idx="0">
            <a:schemeClr val="accent1"/>
          </a:effectRef>
          <a:fontRef idx="minor">
            <a:schemeClr val="dk1"/>
          </a:fontRef>
        </p:style>
        <p:txBody>
          <a:bodyPr/>
          <a:lstStyle/>
          <a:p>
            <a:pPr indent="0" fontAlgn="auto">
              <a:lnSpc>
                <a:spcPct val="120000"/>
              </a:lnSpc>
            </a:pPr>
            <a:r>
              <a:rPr lang="zh-CN" altLang="en-US" b="1" dirty="0" smtClean="0"/>
              <a:t>【方法</a:t>
            </a:r>
            <a:r>
              <a:rPr lang="en-US" altLang="zh-CN" b="1" dirty="0" smtClean="0"/>
              <a:t>2  </a:t>
            </a:r>
            <a:r>
              <a:rPr lang="zh-CN" altLang="en-US" b="1" dirty="0" smtClean="0"/>
              <a:t>全局变量】</a:t>
            </a:r>
            <a:endParaRPr lang="en-US" b="1" dirty="0" smtClean="0"/>
          </a:p>
          <a:p>
            <a:pPr indent="0" fontAlgn="auto">
              <a:lnSpc>
                <a:spcPct val="120000"/>
              </a:lnSpc>
            </a:pPr>
            <a:r>
              <a:rPr lang="en-US" sz="1200" b="1" dirty="0" err="1" smtClean="0"/>
              <a:t>int</a:t>
            </a:r>
            <a:r>
              <a:rPr lang="en-US" sz="1200" b="1" dirty="0" smtClean="0"/>
              <a:t> vis1[20], vis2[20], vis3[20]; //</a:t>
            </a:r>
            <a:r>
              <a:rPr lang="zh-CN" altLang="en-US" sz="1200" b="1" dirty="0" smtClean="0"/>
              <a:t>当前列、主对角线、副对角线</a:t>
            </a:r>
            <a:endParaRPr lang="zh-CN" altLang="en-US" sz="1200" b="1" dirty="0" smtClean="0"/>
          </a:p>
          <a:p>
            <a:pPr indent="0" fontAlgn="auto">
              <a:lnSpc>
                <a:spcPct val="120000"/>
              </a:lnSpc>
            </a:pPr>
            <a:r>
              <a:rPr lang="en-US" sz="1200" b="1" dirty="0" smtClean="0"/>
              <a:t>void </a:t>
            </a:r>
            <a:r>
              <a:rPr lang="en-US" sz="1200" b="1" dirty="0" err="1" smtClean="0"/>
              <a:t>dfs</a:t>
            </a:r>
            <a:r>
              <a:rPr lang="en-US" sz="1200" b="1" dirty="0" smtClean="0"/>
              <a:t>(</a:t>
            </a:r>
            <a:r>
              <a:rPr lang="en-US" sz="1200" b="1" dirty="0" err="1" smtClean="0"/>
              <a:t>int</a:t>
            </a:r>
            <a:r>
              <a:rPr lang="en-US" sz="1200" b="1" dirty="0" smtClean="0"/>
              <a:t> </a:t>
            </a:r>
            <a:r>
              <a:rPr lang="en-US" sz="1200" b="1" dirty="0" err="1" smtClean="0"/>
              <a:t>dep</a:t>
            </a:r>
            <a:r>
              <a:rPr lang="en-US" sz="1200" b="1" dirty="0" smtClean="0"/>
              <a:t>)   //</a:t>
            </a:r>
            <a:r>
              <a:rPr lang="zh-CN" altLang="en-US" sz="1200" b="1" dirty="0" smtClean="0"/>
              <a:t>尝试放第</a:t>
            </a:r>
            <a:r>
              <a:rPr lang="en-US" sz="1200" b="1" dirty="0" err="1" smtClean="0"/>
              <a:t>dep</a:t>
            </a:r>
            <a:r>
              <a:rPr lang="zh-CN" altLang="en-US" sz="1200" b="1" dirty="0" smtClean="0"/>
              <a:t>行（个）皇后</a:t>
            </a:r>
            <a:endParaRPr lang="zh-CN" altLang="en-US" sz="1200" b="1" dirty="0" smtClean="0"/>
          </a:p>
          <a:p>
            <a:pPr indent="0" fontAlgn="auto">
              <a:lnSpc>
                <a:spcPct val="120000"/>
              </a:lnSpc>
            </a:pPr>
            <a:r>
              <a:rPr lang="en-US" altLang="zh-CN" sz="1200" b="1" dirty="0" smtClean="0"/>
              <a:t>{</a:t>
            </a:r>
            <a:endParaRPr lang="en-US" altLang="zh-CN" sz="1200" b="1" dirty="0" smtClean="0"/>
          </a:p>
          <a:p>
            <a:pPr indent="0" fontAlgn="auto">
              <a:lnSpc>
                <a:spcPct val="120000"/>
              </a:lnSpc>
            </a:pPr>
            <a:r>
              <a:rPr lang="en-US" altLang="zh-CN" sz="1200" b="1" dirty="0" smtClean="0"/>
              <a:t>	</a:t>
            </a:r>
            <a:r>
              <a:rPr lang="en-US" sz="1200" b="1" dirty="0" smtClean="0"/>
              <a:t>if(</a:t>
            </a:r>
            <a:r>
              <a:rPr lang="en-US" sz="1200" b="1" dirty="0" err="1" smtClean="0"/>
              <a:t>dep</a:t>
            </a:r>
            <a:r>
              <a:rPr lang="en-US" sz="1200" b="1" dirty="0" smtClean="0"/>
              <a:t> </a:t>
            </a:r>
            <a:r>
              <a:rPr lang="en-US" altLang="zh-CN" sz="1200" b="1" dirty="0" smtClean="0"/>
              <a:t>==</a:t>
            </a:r>
            <a:r>
              <a:rPr lang="en-US" sz="1200" b="1" dirty="0" smtClean="0"/>
              <a:t> n </a:t>
            </a:r>
            <a:r>
              <a:rPr lang="en-US" altLang="zh-CN" sz="1200" b="1" dirty="0" smtClean="0"/>
              <a:t>+ 1</a:t>
            </a:r>
            <a:r>
              <a:rPr lang="en-US" sz="1200" b="1" dirty="0" smtClean="0"/>
              <a:t>)</a:t>
            </a:r>
            <a:endParaRPr lang="zh-CN" altLang="en-US" sz="1200" b="1" dirty="0" smtClean="0"/>
          </a:p>
          <a:p>
            <a:pPr indent="0" fontAlgn="auto">
              <a:lnSpc>
                <a:spcPct val="120000"/>
              </a:lnSpc>
            </a:pPr>
            <a:r>
              <a:rPr lang="zh-CN" altLang="en-US" sz="1200" b="1" dirty="0" smtClean="0"/>
              <a:t>	</a:t>
            </a:r>
            <a:r>
              <a:rPr lang="en-US" altLang="zh-CN" sz="1200" b="1" dirty="0" smtClean="0"/>
              <a:t>{</a:t>
            </a:r>
            <a:endParaRPr lang="en-US" altLang="zh-CN" sz="1200" b="1" dirty="0" smtClean="0"/>
          </a:p>
          <a:p>
            <a:pPr indent="0" fontAlgn="auto">
              <a:lnSpc>
                <a:spcPct val="120000"/>
              </a:lnSpc>
            </a:pPr>
            <a:r>
              <a:rPr lang="en-US" altLang="zh-CN" sz="1200" b="1" dirty="0" smtClean="0"/>
              <a:t>		</a:t>
            </a:r>
            <a:r>
              <a:rPr lang="en-US" sz="1200" b="1" dirty="0" err="1" smtClean="0"/>
              <a:t>cnt</a:t>
            </a:r>
            <a:r>
              <a:rPr lang="en-US" sz="1200" b="1" dirty="0" smtClean="0"/>
              <a:t>++;	</a:t>
            </a:r>
            <a:endParaRPr lang="en-US" sz="1200" b="1" dirty="0" smtClean="0"/>
          </a:p>
          <a:p>
            <a:pPr indent="0" fontAlgn="auto">
              <a:lnSpc>
                <a:spcPct val="120000"/>
              </a:lnSpc>
            </a:pPr>
            <a:r>
              <a:rPr lang="en-US" sz="1200" b="1" dirty="0" smtClean="0"/>
              <a:t>	}</a:t>
            </a:r>
            <a:endParaRPr lang="en-US" sz="1200" b="1" dirty="0" smtClean="0"/>
          </a:p>
          <a:p>
            <a:pPr indent="0" fontAlgn="auto">
              <a:lnSpc>
                <a:spcPct val="120000"/>
              </a:lnSpc>
            </a:pPr>
            <a:r>
              <a:rPr lang="en-US" sz="1200" b="1" dirty="0" smtClean="0"/>
              <a:t>	else for(</a:t>
            </a:r>
            <a:r>
              <a:rPr lang="en-US" sz="1200" b="1" dirty="0" err="1" smtClean="0"/>
              <a:t>int</a:t>
            </a:r>
            <a:r>
              <a:rPr lang="en-US" sz="1200" b="1" dirty="0" smtClean="0"/>
              <a:t> </a:t>
            </a:r>
            <a:r>
              <a:rPr lang="en-US" sz="1200" b="1" dirty="0" err="1" smtClean="0"/>
              <a:t>i</a:t>
            </a:r>
            <a:r>
              <a:rPr lang="en-US" sz="1200" b="1" dirty="0" smtClean="0"/>
              <a:t> = 1; </a:t>
            </a:r>
            <a:r>
              <a:rPr lang="en-US" sz="1200" b="1" dirty="0" err="1" smtClean="0"/>
              <a:t>i</a:t>
            </a:r>
            <a:r>
              <a:rPr lang="en-US" sz="1200" b="1" dirty="0" smtClean="0"/>
              <a:t> &lt;= n; </a:t>
            </a:r>
            <a:r>
              <a:rPr lang="en-US" sz="1200" b="1" dirty="0" err="1" smtClean="0"/>
              <a:t>i</a:t>
            </a:r>
            <a:r>
              <a:rPr lang="en-US" sz="1200" b="1" dirty="0" smtClean="0"/>
              <a:t>++) //</a:t>
            </a:r>
            <a:r>
              <a:rPr lang="zh-CN" altLang="en-US" sz="1200" b="1" dirty="0" smtClean="0"/>
              <a:t>枚举</a:t>
            </a:r>
            <a:r>
              <a:rPr lang="en-US" altLang="zh-CN" sz="1200" b="1" dirty="0" smtClean="0"/>
              <a:t>1~</a:t>
            </a:r>
            <a:r>
              <a:rPr lang="en-US" sz="1200" b="1" dirty="0" smtClean="0"/>
              <a:t>n</a:t>
            </a:r>
            <a:r>
              <a:rPr lang="zh-CN" altLang="en-US" sz="1200" b="1" dirty="0" smtClean="0"/>
              <a:t>列</a:t>
            </a:r>
            <a:endParaRPr lang="zh-CN" altLang="en-US" sz="1200" b="1" dirty="0" smtClean="0"/>
          </a:p>
          <a:p>
            <a:pPr indent="0" fontAlgn="auto">
              <a:lnSpc>
                <a:spcPct val="120000"/>
              </a:lnSpc>
            </a:pPr>
            <a:r>
              <a:rPr lang="zh-CN" altLang="en-US" sz="1200" b="1" dirty="0" smtClean="0"/>
              <a:t>	</a:t>
            </a:r>
            <a:r>
              <a:rPr lang="en-US" altLang="zh-CN" sz="1200" b="1" dirty="0" smtClean="0"/>
              <a:t>{</a:t>
            </a:r>
            <a:endParaRPr lang="en-US" altLang="zh-CN" sz="1200" b="1" dirty="0" smtClean="0"/>
          </a:p>
          <a:p>
            <a:pPr indent="0" fontAlgn="auto">
              <a:lnSpc>
                <a:spcPct val="120000"/>
              </a:lnSpc>
            </a:pPr>
            <a:r>
              <a:rPr lang="en-US" altLang="zh-CN" sz="1200" b="1" dirty="0" smtClean="0"/>
              <a:t>		</a:t>
            </a:r>
            <a:r>
              <a:rPr lang="en-US" sz="1200" b="1" dirty="0" smtClean="0"/>
              <a:t>if(!vis1[</a:t>
            </a:r>
            <a:r>
              <a:rPr lang="en-US" sz="1200" b="1" dirty="0" err="1" smtClean="0"/>
              <a:t>i</a:t>
            </a:r>
            <a:r>
              <a:rPr lang="en-US" sz="1200" b="1" dirty="0" smtClean="0"/>
              <a:t>] &amp;&amp; !vis2[</a:t>
            </a:r>
            <a:r>
              <a:rPr lang="en-US" sz="1200" b="1" dirty="0" err="1" smtClean="0">
                <a:solidFill>
                  <a:srgbClr val="FF0000"/>
                </a:solidFill>
              </a:rPr>
              <a:t>dep-i+n</a:t>
            </a:r>
            <a:r>
              <a:rPr lang="en-US" sz="1200" b="1" dirty="0" smtClean="0"/>
              <a:t>] &amp;&amp; !vis3[</a:t>
            </a:r>
            <a:r>
              <a:rPr lang="en-US" sz="1200" b="1" dirty="0" err="1" smtClean="0"/>
              <a:t>dep+i</a:t>
            </a:r>
            <a:r>
              <a:rPr lang="en-US" sz="1200" b="1" dirty="0" smtClean="0"/>
              <a:t>])</a:t>
            </a:r>
            <a:endParaRPr lang="en-US" sz="1200" b="1" dirty="0" smtClean="0"/>
          </a:p>
          <a:p>
            <a:pPr indent="0" fontAlgn="auto">
              <a:lnSpc>
                <a:spcPct val="120000"/>
              </a:lnSpc>
            </a:pPr>
            <a:r>
              <a:rPr lang="en-US" sz="1200" b="1" dirty="0" smtClean="0"/>
              <a:t>		{</a:t>
            </a:r>
            <a:endParaRPr lang="en-US" sz="1200" b="1" dirty="0" smtClean="0"/>
          </a:p>
          <a:p>
            <a:pPr indent="0" fontAlgn="auto">
              <a:lnSpc>
                <a:spcPct val="120000"/>
              </a:lnSpc>
            </a:pPr>
            <a:r>
              <a:rPr lang="en-US" sz="1200" b="1" dirty="0" smtClean="0"/>
              <a:t>			C[</a:t>
            </a:r>
            <a:r>
              <a:rPr lang="en-US" sz="1200" b="1" dirty="0" err="1" smtClean="0"/>
              <a:t>dep</a:t>
            </a:r>
            <a:r>
              <a:rPr lang="en-US" sz="1200" b="1" dirty="0" smtClean="0"/>
              <a:t>] = </a:t>
            </a:r>
            <a:r>
              <a:rPr lang="en-US" sz="1200" b="1" dirty="0" err="1" smtClean="0"/>
              <a:t>i</a:t>
            </a:r>
            <a:r>
              <a:rPr lang="en-US" sz="1200" b="1" dirty="0" smtClean="0"/>
              <a:t>;</a:t>
            </a:r>
            <a:endParaRPr lang="en-US" sz="1200" b="1" dirty="0" smtClean="0"/>
          </a:p>
          <a:p>
            <a:pPr indent="0" fontAlgn="auto">
              <a:lnSpc>
                <a:spcPct val="120000"/>
              </a:lnSpc>
            </a:pPr>
            <a:r>
              <a:rPr lang="en-US" sz="1200" b="1" dirty="0" smtClean="0"/>
              <a:t>			vis1[</a:t>
            </a:r>
            <a:r>
              <a:rPr lang="en-US" sz="1200" b="1" dirty="0" err="1" smtClean="0"/>
              <a:t>i</a:t>
            </a:r>
            <a:r>
              <a:rPr lang="en-US" sz="1200" b="1" dirty="0" smtClean="0"/>
              <a:t>] = vis2[</a:t>
            </a:r>
            <a:r>
              <a:rPr lang="en-US" sz="1200" b="1" dirty="0" err="1" smtClean="0"/>
              <a:t>dep-i+n</a:t>
            </a:r>
            <a:r>
              <a:rPr lang="en-US" sz="1200" b="1" dirty="0" smtClean="0"/>
              <a:t>] = vis3[</a:t>
            </a:r>
            <a:r>
              <a:rPr lang="en-US" sz="1200" b="1" dirty="0" err="1" smtClean="0"/>
              <a:t>dep+i</a:t>
            </a:r>
            <a:r>
              <a:rPr lang="en-US" sz="1200" b="1" dirty="0" smtClean="0"/>
              <a:t>] = 1;</a:t>
            </a:r>
            <a:endParaRPr lang="en-US" sz="1200" b="1" dirty="0" smtClean="0"/>
          </a:p>
          <a:p>
            <a:pPr indent="0" fontAlgn="auto">
              <a:lnSpc>
                <a:spcPct val="120000"/>
              </a:lnSpc>
            </a:pPr>
            <a:r>
              <a:rPr lang="en-US" sz="1200" b="1" dirty="0" smtClean="0"/>
              <a:t>			</a:t>
            </a:r>
            <a:r>
              <a:rPr lang="en-US" sz="1200" b="1" dirty="0" err="1" smtClean="0"/>
              <a:t>dfs</a:t>
            </a:r>
            <a:r>
              <a:rPr lang="en-US" sz="1200" b="1" dirty="0" smtClean="0"/>
              <a:t>(dep+1);</a:t>
            </a:r>
            <a:endParaRPr lang="en-US" sz="1200" b="1" dirty="0" smtClean="0"/>
          </a:p>
          <a:p>
            <a:pPr indent="0" fontAlgn="auto">
              <a:lnSpc>
                <a:spcPct val="120000"/>
              </a:lnSpc>
            </a:pPr>
            <a:r>
              <a:rPr lang="en-US" sz="1200" b="1" dirty="0" smtClean="0"/>
              <a:t>			</a:t>
            </a:r>
            <a:r>
              <a:rPr lang="en-US" sz="1200" b="1" dirty="0" smtClean="0">
                <a:solidFill>
                  <a:srgbClr val="FF0000"/>
                </a:solidFill>
              </a:rPr>
              <a:t>vis1[</a:t>
            </a:r>
            <a:r>
              <a:rPr lang="en-US" sz="1200" b="1" dirty="0" err="1" smtClean="0">
                <a:solidFill>
                  <a:srgbClr val="FF0000"/>
                </a:solidFill>
              </a:rPr>
              <a:t>i</a:t>
            </a:r>
            <a:r>
              <a:rPr lang="en-US" sz="1200" b="1" dirty="0" smtClean="0">
                <a:solidFill>
                  <a:srgbClr val="FF0000"/>
                </a:solidFill>
              </a:rPr>
              <a:t>] = vis2[</a:t>
            </a:r>
            <a:r>
              <a:rPr lang="en-US" sz="1200" b="1" dirty="0" err="1" smtClean="0">
                <a:solidFill>
                  <a:srgbClr val="FF0000"/>
                </a:solidFill>
              </a:rPr>
              <a:t>dep-i+n</a:t>
            </a:r>
            <a:r>
              <a:rPr lang="en-US" sz="1200" b="1" dirty="0" smtClean="0">
                <a:solidFill>
                  <a:srgbClr val="FF0000"/>
                </a:solidFill>
              </a:rPr>
              <a:t>] = vis3[</a:t>
            </a:r>
            <a:r>
              <a:rPr lang="en-US" sz="1200" b="1" dirty="0" err="1" smtClean="0">
                <a:solidFill>
                  <a:srgbClr val="FF0000"/>
                </a:solidFill>
              </a:rPr>
              <a:t>dep+i</a:t>
            </a:r>
            <a:r>
              <a:rPr lang="en-US" sz="1200" b="1" dirty="0" smtClean="0">
                <a:solidFill>
                  <a:srgbClr val="FF0000"/>
                </a:solidFill>
              </a:rPr>
              <a:t>] = 0;</a:t>
            </a:r>
            <a:endParaRPr lang="en-US" sz="1200" b="1" dirty="0" smtClean="0">
              <a:solidFill>
                <a:srgbClr val="FF0000"/>
              </a:solidFill>
            </a:endParaRPr>
          </a:p>
          <a:p>
            <a:pPr indent="0" fontAlgn="auto">
              <a:lnSpc>
                <a:spcPct val="120000"/>
              </a:lnSpc>
            </a:pPr>
            <a:r>
              <a:rPr lang="en-US" sz="1200" b="1" dirty="0" smtClean="0"/>
              <a:t>		}</a:t>
            </a:r>
            <a:endParaRPr lang="en-US" sz="1200" b="1" dirty="0" smtClean="0"/>
          </a:p>
          <a:p>
            <a:pPr indent="0" fontAlgn="auto">
              <a:lnSpc>
                <a:spcPct val="120000"/>
              </a:lnSpc>
            </a:pPr>
            <a:r>
              <a:rPr lang="en-US" sz="1200" b="1" dirty="0" smtClean="0"/>
              <a:t>	}	</a:t>
            </a:r>
            <a:r>
              <a:rPr lang="en-US" altLang="zh-CN" sz="1200" b="1" dirty="0" smtClean="0"/>
              <a:t>	</a:t>
            </a:r>
            <a:endParaRPr lang="en-US" altLang="zh-CN" sz="1200" b="1" dirty="0" smtClean="0"/>
          </a:p>
          <a:p>
            <a:pPr indent="0" fontAlgn="auto">
              <a:lnSpc>
                <a:spcPct val="120000"/>
              </a:lnSpc>
            </a:pPr>
            <a:r>
              <a:rPr lang="en-US" altLang="zh-CN" sz="1200" b="1" dirty="0" smtClean="0"/>
              <a:t>}</a:t>
            </a:r>
            <a:endParaRPr lang="en-US" altLang="zh-CN" sz="1200" b="1" dirty="0" smtClean="0">
              <a:solidFill>
                <a:srgbClr val="000000"/>
              </a:solidFill>
            </a:endParaRPr>
          </a:p>
        </p:txBody>
      </p:sp>
    </p:spTree>
  </p:cSld>
  <p:clrMapOvr>
    <a:masterClrMapping/>
  </p:clrMapOvr>
  <p:transition spd="slow" advClick="0" advTm="7000">
    <p:cover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453390" y="699770"/>
            <a:ext cx="8236585" cy="4246245"/>
          </a:xfrm>
          <a:prstGeom prst="rect">
            <a:avLst/>
          </a:prstGeom>
        </p:spPr>
        <p:txBody>
          <a:bodyPr/>
          <a:lstStyle/>
          <a:p>
            <a:pPr>
              <a:lnSpc>
                <a:spcPct val="110000"/>
              </a:lnSpc>
            </a:pPr>
            <a:r>
              <a:rPr lang="en-US" b="1" dirty="0" smtClean="0"/>
              <a:t>5.3</a:t>
            </a:r>
            <a:r>
              <a:rPr lang="zh-CN" altLang="en-US" b="1" dirty="0" smtClean="0"/>
              <a:t>深搜应用： </a:t>
            </a:r>
            <a:r>
              <a:rPr lang="zh-CN" altLang="en-US" b="1" dirty="0" smtClean="0">
                <a:sym typeface="+mn-ea"/>
              </a:rPr>
              <a:t>数水塘（</a:t>
            </a:r>
            <a:r>
              <a:rPr lang="en-US" altLang="zh-CN" b="1" dirty="0" smtClean="0">
                <a:sym typeface="+mn-ea"/>
              </a:rPr>
              <a:t>count.cpp </a:t>
            </a:r>
            <a:r>
              <a:rPr lang="en-US" b="1" dirty="0" err="1" smtClean="0">
                <a:sym typeface="+mn-ea"/>
              </a:rPr>
              <a:t>openjudge</a:t>
            </a:r>
            <a:r>
              <a:rPr lang="zh-CN" altLang="en-US" b="1" dirty="0" smtClean="0">
                <a:sym typeface="+mn-ea"/>
              </a:rPr>
              <a:t>题库</a:t>
            </a:r>
            <a:r>
              <a:rPr lang="en-US" b="1" dirty="0" smtClean="0">
                <a:sym typeface="+mn-ea"/>
              </a:rPr>
              <a:t>1388</a:t>
            </a:r>
            <a:r>
              <a:rPr lang="zh-CN" altLang="en-US" b="1" dirty="0" smtClean="0">
                <a:sym typeface="+mn-ea"/>
              </a:rPr>
              <a:t>）</a:t>
            </a:r>
            <a:endParaRPr lang="zh-CN" altLang="en-US" dirty="0" smtClean="0"/>
          </a:p>
          <a:p>
            <a:pPr>
              <a:lnSpc>
                <a:spcPct val="110000"/>
              </a:lnSpc>
            </a:pPr>
            <a:r>
              <a:rPr lang="en-US" altLang="zh-CN" b="1" dirty="0" smtClean="0">
                <a:sym typeface="+mn-ea"/>
              </a:rPr>
              <a:t>【</a:t>
            </a:r>
            <a:r>
              <a:rPr lang="zh-CN" altLang="en-US" b="1" dirty="0" smtClean="0">
                <a:sym typeface="+mn-ea"/>
              </a:rPr>
              <a:t>问题描述</a:t>
            </a:r>
            <a:r>
              <a:rPr lang="en-US" altLang="zh-CN" b="1" dirty="0" smtClean="0">
                <a:sym typeface="+mn-ea"/>
              </a:rPr>
              <a:t>】</a:t>
            </a:r>
            <a:endParaRPr lang="zh-CN" altLang="en-US" dirty="0" smtClean="0"/>
          </a:p>
          <a:p>
            <a:pPr>
              <a:lnSpc>
                <a:spcPct val="110000"/>
              </a:lnSpc>
            </a:pPr>
            <a:r>
              <a:rPr lang="en-US" b="1" dirty="0" smtClean="0">
                <a:sym typeface="+mn-ea"/>
              </a:rPr>
              <a:t>       </a:t>
            </a:r>
            <a:r>
              <a:rPr lang="zh-CN" altLang="en-US" b="1" dirty="0" smtClean="0">
                <a:sym typeface="+mn-ea"/>
              </a:rPr>
              <a:t>给定一个</a:t>
            </a:r>
            <a:r>
              <a:rPr lang="en-US" b="1" dirty="0" smtClean="0">
                <a:sym typeface="+mn-ea"/>
              </a:rPr>
              <a:t> N</a:t>
            </a:r>
            <a:r>
              <a:rPr lang="zh-CN" altLang="en-US" b="1" dirty="0" smtClean="0">
                <a:sym typeface="+mn-ea"/>
              </a:rPr>
              <a:t>行</a:t>
            </a:r>
            <a:r>
              <a:rPr lang="en-US" b="1" dirty="0" smtClean="0">
                <a:sym typeface="+mn-ea"/>
              </a:rPr>
              <a:t>M</a:t>
            </a:r>
            <a:r>
              <a:rPr lang="zh-CN" altLang="en-US" b="1" dirty="0" smtClean="0">
                <a:sym typeface="+mn-ea"/>
              </a:rPr>
              <a:t>列</a:t>
            </a:r>
            <a:r>
              <a:rPr lang="en-US" b="1" dirty="0" smtClean="0">
                <a:sym typeface="+mn-ea"/>
              </a:rPr>
              <a:t> (1 &lt;= N &lt;= 100; 1 &lt;= M &lt;= 100) </a:t>
            </a:r>
            <a:r>
              <a:rPr lang="zh-CN" altLang="en-US" b="1" dirty="0" smtClean="0">
                <a:sym typeface="+mn-ea"/>
              </a:rPr>
              <a:t>的区域。每个区域用</a:t>
            </a:r>
            <a:r>
              <a:rPr lang="en-US" b="1" dirty="0" smtClean="0">
                <a:sym typeface="+mn-ea"/>
              </a:rPr>
              <a:t>‘w</a:t>
            </a:r>
            <a:r>
              <a:rPr lang="en-US" b="1" dirty="0" smtClean="0">
                <a:sym typeface="+mn-ea"/>
              </a:rPr>
              <a:t>’</a:t>
            </a:r>
            <a:r>
              <a:rPr lang="zh-CN" altLang="en-US" b="1" dirty="0" smtClean="0">
                <a:sym typeface="+mn-ea"/>
              </a:rPr>
              <a:t>表示有水，用</a:t>
            </a:r>
            <a:r>
              <a:rPr lang="en-US" altLang="zh-CN" b="1" dirty="0" smtClean="0">
                <a:sym typeface="+mn-ea"/>
              </a:rPr>
              <a:t>‘</a:t>
            </a:r>
            <a:r>
              <a:rPr lang="en-US" b="1" dirty="0" smtClean="0">
                <a:sym typeface="+mn-ea"/>
              </a:rPr>
              <a:t>.’</a:t>
            </a:r>
            <a:r>
              <a:rPr lang="zh-CN" altLang="en-US" b="1" dirty="0" smtClean="0">
                <a:sym typeface="+mn-ea"/>
              </a:rPr>
              <a:t>表示陆地。 如果一个区域有水且它相邻的区域也有水则同属一个水塘。一个区域最多有八个相邻的区域。根据给定的地图，统计有多少个水塘？</a:t>
            </a:r>
            <a:endParaRPr lang="zh-CN" altLang="en-US" b="1" dirty="0" smtClean="0"/>
          </a:p>
          <a:p>
            <a:pPr indent="0">
              <a:lnSpc>
                <a:spcPct val="110000"/>
              </a:lnSpc>
              <a:buFont typeface="Arial" panose="020B0604020202020204" pitchFamily="34" charset="0"/>
              <a:buNone/>
            </a:pPr>
            <a:r>
              <a:rPr lang="zh-CN" altLang="en-US" b="1" dirty="0" smtClean="0">
                <a:sym typeface="+mn-ea"/>
              </a:rPr>
              <a:t>【样例输入</a:t>
            </a:r>
            <a:r>
              <a:rPr lang="en-US" altLang="zh-CN" b="1" dirty="0" smtClean="0">
                <a:sym typeface="+mn-ea"/>
              </a:rPr>
              <a:t>】    【</a:t>
            </a:r>
            <a:r>
              <a:rPr lang="zh-CN" altLang="en-US" b="1" dirty="0" smtClean="0">
                <a:sym typeface="+mn-ea"/>
              </a:rPr>
              <a:t>样例输出</a:t>
            </a:r>
            <a:r>
              <a:rPr lang="en-US" altLang="zh-CN" b="1" dirty="0" smtClean="0">
                <a:sym typeface="+mn-ea"/>
              </a:rPr>
              <a:t>】</a:t>
            </a:r>
            <a:endParaRPr lang="zh-CN" altLang="en-US" dirty="0" smtClean="0"/>
          </a:p>
          <a:p>
            <a:pPr indent="0">
              <a:lnSpc>
                <a:spcPct val="110000"/>
              </a:lnSpc>
              <a:buFont typeface="Arial" panose="020B0604020202020204" pitchFamily="34" charset="0"/>
              <a:buNone/>
            </a:pPr>
            <a:r>
              <a:rPr lang="en-US" dirty="0" smtClean="0">
                <a:sym typeface="+mn-ea"/>
              </a:rPr>
              <a:t>5 5                             3</a:t>
            </a:r>
            <a:endParaRPr lang="zh-CN" altLang="en-US" dirty="0" smtClean="0"/>
          </a:p>
          <a:p>
            <a:pPr indent="0">
              <a:lnSpc>
                <a:spcPct val="110000"/>
              </a:lnSpc>
              <a:buFont typeface="Arial" panose="020B0604020202020204" pitchFamily="34" charset="0"/>
              <a:buNone/>
            </a:pPr>
            <a:r>
              <a:rPr lang="en-US" dirty="0" smtClean="0">
                <a:sym typeface="+mn-ea"/>
              </a:rPr>
              <a:t>ww...</a:t>
            </a:r>
            <a:endParaRPr lang="en-US" dirty="0" smtClean="0">
              <a:sym typeface="+mn-ea"/>
            </a:endParaRPr>
          </a:p>
          <a:p>
            <a:pPr indent="0">
              <a:lnSpc>
                <a:spcPct val="110000"/>
              </a:lnSpc>
              <a:buFont typeface="Arial" panose="020B0604020202020204" pitchFamily="34" charset="0"/>
              <a:buNone/>
            </a:pPr>
            <a:r>
              <a:rPr lang="en-US" dirty="0" smtClean="0">
                <a:sym typeface="+mn-ea"/>
              </a:rPr>
              <a:t>.ww.w</a:t>
            </a:r>
            <a:endParaRPr lang="en-US" dirty="0" smtClean="0">
              <a:sym typeface="+mn-ea"/>
            </a:endParaRPr>
          </a:p>
          <a:p>
            <a:pPr indent="0">
              <a:lnSpc>
                <a:spcPct val="110000"/>
              </a:lnSpc>
              <a:buFont typeface="Arial" panose="020B0604020202020204" pitchFamily="34" charset="0"/>
              <a:buNone/>
            </a:pPr>
            <a:r>
              <a:rPr lang="en-US" dirty="0" smtClean="0">
                <a:sym typeface="+mn-ea"/>
              </a:rPr>
              <a:t>.w...</a:t>
            </a:r>
            <a:endParaRPr lang="en-US" dirty="0" smtClean="0">
              <a:sym typeface="+mn-ea"/>
            </a:endParaRPr>
          </a:p>
          <a:p>
            <a:pPr indent="0">
              <a:lnSpc>
                <a:spcPct val="110000"/>
              </a:lnSpc>
              <a:buFont typeface="Arial" panose="020B0604020202020204" pitchFamily="34" charset="0"/>
              <a:buNone/>
            </a:pPr>
            <a:r>
              <a:rPr lang="en-US" dirty="0" smtClean="0">
                <a:sym typeface="+mn-ea"/>
              </a:rPr>
              <a:t>...w.</a:t>
            </a:r>
            <a:endParaRPr lang="en-US" dirty="0" smtClean="0">
              <a:sym typeface="+mn-ea"/>
            </a:endParaRPr>
          </a:p>
          <a:p>
            <a:pPr indent="0">
              <a:lnSpc>
                <a:spcPct val="110000"/>
              </a:lnSpc>
              <a:buFont typeface="Arial" panose="020B0604020202020204" pitchFamily="34" charset="0"/>
              <a:buNone/>
            </a:pPr>
            <a:r>
              <a:rPr lang="en-US" dirty="0" smtClean="0">
                <a:sym typeface="+mn-ea"/>
              </a:rPr>
              <a:t>.ww.w</a:t>
            </a:r>
            <a:endParaRPr lang="en-US" dirty="0" smtClean="0">
              <a:sym typeface="+mn-ea"/>
            </a:endParaRPr>
          </a:p>
          <a:p>
            <a:pPr>
              <a:lnSpc>
                <a:spcPct val="110000"/>
              </a:lnSpc>
              <a:buFont typeface="Arial" panose="020B0604020202020204" pitchFamily="34" charset="0"/>
              <a:buChar char="•"/>
            </a:pPr>
            <a:endParaRPr lang="en-US" altLang="zh-CN" b="1" dirty="0" smtClean="0">
              <a:solidFill>
                <a:srgbClr val="000000"/>
              </a:solidFill>
            </a:endParaRPr>
          </a:p>
          <a:p>
            <a:pPr>
              <a:lnSpc>
                <a:spcPct val="110000"/>
              </a:lnSpc>
            </a:pPr>
            <a:endParaRPr lang="zh-CN" altLang="en-US" b="1" dirty="0" smtClean="0">
              <a:solidFill>
                <a:srgbClr val="000000"/>
              </a:solidFill>
            </a:endParaRPr>
          </a:p>
          <a:p>
            <a:pPr>
              <a:lnSpc>
                <a:spcPct val="110000"/>
              </a:lnSpc>
            </a:pPr>
            <a:endParaRPr lang="en-US" altLang="zh-CN" b="1" dirty="0" smtClean="0">
              <a:solidFill>
                <a:srgbClr val="000000"/>
              </a:solidFill>
            </a:endParaRPr>
          </a:p>
          <a:p>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6" name="表格 5"/>
          <p:cNvGraphicFramePr>
            <a:graphicFrameLocks noGrp="1"/>
          </p:cNvGraphicFramePr>
          <p:nvPr>
            <p:custDataLst>
              <p:tags r:id="rId1"/>
            </p:custDataLst>
          </p:nvPr>
        </p:nvGraphicFramePr>
        <p:xfrm>
          <a:off x="2033718" y="664550"/>
          <a:ext cx="2270125" cy="2108200"/>
        </p:xfrm>
        <a:graphic>
          <a:graphicData uri="http://schemas.openxmlformats.org/drawingml/2006/table">
            <a:tbl>
              <a:tblPr firstRow="1" bandRow="1">
                <a:tableStyleId>{5940675A-B579-460E-94D1-54222C63F5DA}</a:tableStyleId>
              </a:tblPr>
              <a:tblGrid>
                <a:gridCol w="454025"/>
                <a:gridCol w="454025"/>
                <a:gridCol w="454025"/>
                <a:gridCol w="454025"/>
                <a:gridCol w="454025"/>
              </a:tblGrid>
              <a:tr h="421640">
                <a:tc>
                  <a:txBody>
                    <a:bodyPr/>
                    <a:lstStyle/>
                    <a:p>
                      <a:pPr algn="ctr"/>
                      <a:r>
                        <a:rPr lang="en-US" altLang="zh-CN" sz="2100" dirty="0" smtClean="0">
                          <a:solidFill>
                            <a:srgbClr val="FF0000"/>
                          </a:solidFill>
                        </a:rPr>
                        <a:t>W</a:t>
                      </a:r>
                      <a:endParaRPr lang="zh-CN" altLang="en-US" sz="2100" dirty="0">
                        <a:solidFill>
                          <a:srgbClr val="FF0000"/>
                        </a:solidFill>
                      </a:endParaRPr>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100" dirty="0" smtClean="0"/>
                        <a:t>●</a:t>
                      </a:r>
                      <a:endParaRPr lang="zh-CN" altLang="en-US" sz="2100" dirty="0" smtClean="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100" dirty="0" smtClean="0"/>
                        <a:t>●</a:t>
                      </a:r>
                      <a:endParaRPr lang="zh-CN" altLang="en-US" sz="2100" dirty="0" smtClean="0"/>
                    </a:p>
                  </a:txBody>
                  <a:tcPr marL="68580" marR="68580" marT="34290" marB="34290"/>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100" dirty="0" smtClean="0"/>
                        <a:t>●</a:t>
                      </a:r>
                      <a:endParaRPr lang="zh-CN" altLang="en-US" sz="2100" dirty="0" smtClean="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100" dirty="0" smtClean="0"/>
                        <a:t>W</a:t>
                      </a:r>
                      <a:endParaRPr lang="zh-CN" altLang="en-US" sz="2100" dirty="0" smtClean="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100" dirty="0" smtClean="0"/>
                        <a:t>W</a:t>
                      </a:r>
                      <a:endParaRPr lang="zh-CN" altLang="en-US" sz="2100" dirty="0" smtClean="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100" dirty="0" smtClean="0">
                          <a:sym typeface="+mn-ea"/>
                        </a:rPr>
                        <a:t>●</a:t>
                      </a:r>
                      <a:endParaRPr lang="zh-CN" altLang="en-US" sz="2100" dirty="0" smtClean="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100" dirty="0" smtClean="0"/>
                        <a:t>W</a:t>
                      </a:r>
                      <a:endParaRPr lang="zh-CN" altLang="en-US" sz="2100" dirty="0" smtClean="0"/>
                    </a:p>
                  </a:txBody>
                  <a:tcPr marL="68580" marR="68580" marT="34290" marB="34290"/>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100" dirty="0" smtClean="0"/>
                        <a:t>●</a:t>
                      </a:r>
                      <a:endParaRPr lang="zh-CN" altLang="en-US" sz="2100" dirty="0" smtClean="0"/>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r>
              <a:tr h="421640">
                <a:tc>
                  <a:txBody>
                    <a:bodyPr/>
                    <a:lstStyle/>
                    <a:p>
                      <a:pPr algn="ctr"/>
                      <a:r>
                        <a:rPr lang="zh-CN" altLang="en-US" sz="2100" dirty="0" smtClean="0"/>
                        <a:t>●</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r>
              <a:tr h="421640">
                <a:tc>
                  <a:txBody>
                    <a:bodyPr/>
                    <a:lstStyle/>
                    <a:p>
                      <a:pPr algn="ctr"/>
                      <a:r>
                        <a:rPr lang="zh-CN" altLang="en-US" sz="2100" dirty="0" smtClean="0"/>
                        <a:t>●</a:t>
                      </a:r>
                      <a:endParaRPr lang="zh-CN" altLang="en-US" sz="2100" dirty="0"/>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c>
                  <a:txBody>
                    <a:bodyPr/>
                    <a:lstStyle/>
                    <a:p>
                      <a:pPr algn="ctr"/>
                      <a:r>
                        <a:rPr lang="zh-CN" altLang="en-US" sz="2100" dirty="0" smtClean="0"/>
                        <a:t>●</a:t>
                      </a:r>
                      <a:endParaRPr lang="zh-CN" altLang="en-US" sz="2100" dirty="0"/>
                    </a:p>
                  </a:txBody>
                  <a:tcPr marL="68580" marR="68580" marT="34290" marB="34290"/>
                </a:tc>
                <a:tc>
                  <a:txBody>
                    <a:bodyPr/>
                    <a:lstStyle/>
                    <a:p>
                      <a:pPr algn="ctr"/>
                      <a:r>
                        <a:rPr lang="en-US" altLang="zh-CN" sz="2100" dirty="0" smtClean="0"/>
                        <a:t>W</a:t>
                      </a:r>
                      <a:endParaRPr lang="zh-CN" altLang="en-US" sz="2100" dirty="0"/>
                    </a:p>
                  </a:txBody>
                  <a:tcPr marL="68580" marR="68580" marT="34290" marB="34290"/>
                </a:tc>
              </a:tr>
            </a:tbl>
          </a:graphicData>
        </a:graphic>
      </p:graphicFrame>
      <p:sp>
        <p:nvSpPr>
          <p:cNvPr id="7" name="圆角矩形 6"/>
          <p:cNvSpPr/>
          <p:nvPr/>
        </p:nvSpPr>
        <p:spPr>
          <a:xfrm>
            <a:off x="5706126" y="664550"/>
            <a:ext cx="918102" cy="378042"/>
          </a:xfrm>
          <a:prstGeom prst="round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100" dirty="0" smtClean="0"/>
              <a:t>（</a:t>
            </a:r>
            <a:r>
              <a:rPr lang="en-US" altLang="zh-CN" sz="2100" dirty="0" smtClean="0"/>
              <a:t>1,1</a:t>
            </a:r>
            <a:r>
              <a:rPr lang="zh-CN" altLang="en-US" sz="2100" dirty="0" smtClean="0"/>
              <a:t>）</a:t>
            </a:r>
            <a:endParaRPr lang="zh-CN" altLang="en-US" sz="2100" dirty="0"/>
          </a:p>
        </p:txBody>
      </p:sp>
      <p:cxnSp>
        <p:nvCxnSpPr>
          <p:cNvPr id="9" name="直接箭头连接符 8"/>
          <p:cNvCxnSpPr/>
          <p:nvPr/>
        </p:nvCxnSpPr>
        <p:spPr>
          <a:xfrm rot="5400000">
            <a:off x="5904149" y="1060594"/>
            <a:ext cx="252028" cy="216024"/>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5598114" y="1312622"/>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1,2</a:t>
            </a:r>
            <a:r>
              <a:rPr lang="zh-CN" altLang="en-US" sz="2100" dirty="0" smtClean="0"/>
              <a:t>）</a:t>
            </a:r>
            <a:endParaRPr lang="zh-CN" altLang="en-US" sz="2100" dirty="0"/>
          </a:p>
        </p:txBody>
      </p:sp>
      <p:cxnSp>
        <p:nvCxnSpPr>
          <p:cNvPr id="13" name="直接箭头连接符 12"/>
          <p:cNvCxnSpPr/>
          <p:nvPr/>
        </p:nvCxnSpPr>
        <p:spPr>
          <a:xfrm rot="5400000">
            <a:off x="5526106" y="1762672"/>
            <a:ext cx="252028" cy="216024"/>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5166066" y="2014700"/>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2,3</a:t>
            </a:r>
            <a:r>
              <a:rPr lang="zh-CN" altLang="en-US" sz="2100" dirty="0" smtClean="0"/>
              <a:t>）</a:t>
            </a:r>
            <a:endParaRPr lang="zh-CN" altLang="en-US" sz="2100" dirty="0"/>
          </a:p>
        </p:txBody>
      </p:sp>
      <p:cxnSp>
        <p:nvCxnSpPr>
          <p:cNvPr id="21" name="直接箭头连接符 20"/>
          <p:cNvCxnSpPr/>
          <p:nvPr/>
        </p:nvCxnSpPr>
        <p:spPr>
          <a:xfrm rot="5400000">
            <a:off x="5202070" y="2410744"/>
            <a:ext cx="252028" cy="216024"/>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4788024" y="2662772"/>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2,4</a:t>
            </a:r>
            <a:r>
              <a:rPr lang="zh-CN" altLang="en-US" sz="2100" dirty="0" smtClean="0"/>
              <a:t>）</a:t>
            </a:r>
            <a:endParaRPr lang="zh-CN" altLang="en-US" sz="2100" dirty="0"/>
          </a:p>
        </p:txBody>
      </p:sp>
      <p:cxnSp>
        <p:nvCxnSpPr>
          <p:cNvPr id="23" name="直接箭头连接符 22"/>
          <p:cNvCxnSpPr/>
          <p:nvPr/>
        </p:nvCxnSpPr>
        <p:spPr>
          <a:xfrm rot="5400000">
            <a:off x="4824028" y="3058816"/>
            <a:ext cx="252028" cy="216024"/>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4409982" y="3310844"/>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2,5</a:t>
            </a:r>
            <a:r>
              <a:rPr lang="zh-CN" altLang="en-US" sz="2100" dirty="0" smtClean="0"/>
              <a:t>）</a:t>
            </a:r>
            <a:endParaRPr lang="zh-CN" altLang="en-US" sz="2100" dirty="0"/>
          </a:p>
        </p:txBody>
      </p:sp>
      <p:cxnSp>
        <p:nvCxnSpPr>
          <p:cNvPr id="25" name="直接箭头连接符 24"/>
          <p:cNvCxnSpPr/>
          <p:nvPr/>
        </p:nvCxnSpPr>
        <p:spPr>
          <a:xfrm>
            <a:off x="6192180" y="1744670"/>
            <a:ext cx="324036" cy="270030"/>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6246186" y="2014700"/>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2,2</a:t>
            </a:r>
            <a:r>
              <a:rPr lang="zh-CN" altLang="en-US" sz="2100" dirty="0" smtClean="0"/>
              <a:t>）</a:t>
            </a:r>
            <a:endParaRPr lang="zh-CN" altLang="en-US" sz="2100" dirty="0"/>
          </a:p>
        </p:txBody>
      </p:sp>
      <p:cxnSp>
        <p:nvCxnSpPr>
          <p:cNvPr id="34" name="直接箭头连接符 33"/>
          <p:cNvCxnSpPr/>
          <p:nvPr/>
        </p:nvCxnSpPr>
        <p:spPr>
          <a:xfrm flipV="1">
            <a:off x="5112060" y="3040814"/>
            <a:ext cx="270030" cy="270029"/>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5" name="直接箭头连接符 34"/>
          <p:cNvCxnSpPr/>
          <p:nvPr/>
        </p:nvCxnSpPr>
        <p:spPr>
          <a:xfrm flipV="1">
            <a:off x="5490102" y="2392742"/>
            <a:ext cx="270030" cy="270029"/>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rot="10800000">
            <a:off x="6408204" y="1690664"/>
            <a:ext cx="324036" cy="270029"/>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p:nvPr/>
        </p:nvCxnSpPr>
        <p:spPr>
          <a:xfrm rot="5400000" flipH="1" flipV="1">
            <a:off x="5760132" y="1690664"/>
            <a:ext cx="324036" cy="324036"/>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1" name="直接箭头连接符 40"/>
          <p:cNvCxnSpPr/>
          <p:nvPr/>
        </p:nvCxnSpPr>
        <p:spPr>
          <a:xfrm rot="5400000" flipH="1" flipV="1">
            <a:off x="6084168" y="1042592"/>
            <a:ext cx="324036" cy="324036"/>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2" name="TextBox 41"/>
          <p:cNvSpPr txBox="1"/>
          <p:nvPr/>
        </p:nvSpPr>
        <p:spPr>
          <a:xfrm>
            <a:off x="2520066" y="664550"/>
            <a:ext cx="469900" cy="414020"/>
          </a:xfrm>
          <a:prstGeom prst="rect">
            <a:avLst/>
          </a:prstGeom>
          <a:noFill/>
        </p:spPr>
        <p:txBody>
          <a:bodyPr wrap="none" rtlCol="0">
            <a:spAutoFit/>
          </a:bodyPr>
          <a:lstStyle/>
          <a:p>
            <a:r>
              <a:rPr lang="en-US" altLang="zh-CN" sz="2100" b="1" dirty="0" smtClean="0">
                <a:solidFill>
                  <a:srgbClr val="FF0000"/>
                </a:solidFill>
              </a:rPr>
              <a:t>W</a:t>
            </a:r>
            <a:endParaRPr lang="zh-CN" altLang="en-US" sz="2100" b="1" dirty="0">
              <a:solidFill>
                <a:srgbClr val="FF0000"/>
              </a:solidFill>
            </a:endParaRPr>
          </a:p>
        </p:txBody>
      </p:sp>
      <p:sp>
        <p:nvSpPr>
          <p:cNvPr id="43" name="TextBox 42"/>
          <p:cNvSpPr txBox="1"/>
          <p:nvPr/>
        </p:nvSpPr>
        <p:spPr>
          <a:xfrm>
            <a:off x="2519772" y="1096598"/>
            <a:ext cx="469900" cy="414020"/>
          </a:xfrm>
          <a:prstGeom prst="rect">
            <a:avLst/>
          </a:prstGeom>
          <a:noFill/>
        </p:spPr>
        <p:txBody>
          <a:bodyPr wrap="none" rtlCol="0">
            <a:spAutoFit/>
          </a:bodyPr>
          <a:lstStyle/>
          <a:p>
            <a:r>
              <a:rPr lang="en-US" altLang="zh-CN" sz="2100" b="1" dirty="0" smtClean="0">
                <a:solidFill>
                  <a:srgbClr val="FF0000"/>
                </a:solidFill>
              </a:rPr>
              <a:t>W</a:t>
            </a:r>
            <a:endParaRPr lang="zh-CN" altLang="en-US" sz="2100" b="1" dirty="0">
              <a:solidFill>
                <a:srgbClr val="FF0000"/>
              </a:solidFill>
            </a:endParaRPr>
          </a:p>
        </p:txBody>
      </p:sp>
      <p:sp>
        <p:nvSpPr>
          <p:cNvPr id="44" name="TextBox 43"/>
          <p:cNvSpPr txBox="1"/>
          <p:nvPr/>
        </p:nvSpPr>
        <p:spPr>
          <a:xfrm>
            <a:off x="2967021" y="1082225"/>
            <a:ext cx="469900" cy="414020"/>
          </a:xfrm>
          <a:prstGeom prst="rect">
            <a:avLst/>
          </a:prstGeom>
          <a:noFill/>
        </p:spPr>
        <p:txBody>
          <a:bodyPr wrap="none" rtlCol="0">
            <a:spAutoFit/>
          </a:bodyPr>
          <a:lstStyle/>
          <a:p>
            <a:r>
              <a:rPr lang="en-US" altLang="zh-CN" sz="2100" b="1" dirty="0" smtClean="0">
                <a:solidFill>
                  <a:srgbClr val="FF0000"/>
                </a:solidFill>
              </a:rPr>
              <a:t>W</a:t>
            </a:r>
            <a:endParaRPr lang="zh-CN" altLang="en-US" sz="2100" b="1" dirty="0">
              <a:solidFill>
                <a:srgbClr val="FF0000"/>
              </a:solidFill>
            </a:endParaRPr>
          </a:p>
        </p:txBody>
      </p:sp>
      <p:sp>
        <p:nvSpPr>
          <p:cNvPr id="46" name="TextBox 45"/>
          <p:cNvSpPr txBox="1"/>
          <p:nvPr/>
        </p:nvSpPr>
        <p:spPr>
          <a:xfrm>
            <a:off x="3869922" y="1082225"/>
            <a:ext cx="469900" cy="414020"/>
          </a:xfrm>
          <a:prstGeom prst="rect">
            <a:avLst/>
          </a:prstGeom>
          <a:noFill/>
        </p:spPr>
        <p:txBody>
          <a:bodyPr wrap="none" rtlCol="0">
            <a:spAutoFit/>
          </a:bodyPr>
          <a:lstStyle/>
          <a:p>
            <a:r>
              <a:rPr lang="en-US" altLang="zh-CN" sz="2100" b="1" dirty="0" smtClean="0">
                <a:solidFill>
                  <a:srgbClr val="FF0000"/>
                </a:solidFill>
              </a:rPr>
              <a:t>W</a:t>
            </a:r>
            <a:endParaRPr lang="zh-CN" altLang="en-US" sz="2100" b="1" dirty="0">
              <a:solidFill>
                <a:srgbClr val="FF0000"/>
              </a:solidFill>
            </a:endParaRPr>
          </a:p>
        </p:txBody>
      </p:sp>
      <p:sp>
        <p:nvSpPr>
          <p:cNvPr id="47" name="TextBox 46"/>
          <p:cNvSpPr txBox="1"/>
          <p:nvPr/>
        </p:nvSpPr>
        <p:spPr>
          <a:xfrm>
            <a:off x="2523543" y="1505786"/>
            <a:ext cx="469900" cy="414020"/>
          </a:xfrm>
          <a:prstGeom prst="rect">
            <a:avLst/>
          </a:prstGeom>
          <a:noFill/>
        </p:spPr>
        <p:txBody>
          <a:bodyPr wrap="none" rtlCol="0">
            <a:spAutoFit/>
          </a:bodyPr>
          <a:lstStyle/>
          <a:p>
            <a:r>
              <a:rPr lang="en-US" altLang="zh-CN" sz="2100" b="1" dirty="0" smtClean="0">
                <a:solidFill>
                  <a:srgbClr val="FF0000"/>
                </a:solidFill>
              </a:rPr>
              <a:t>W</a:t>
            </a:r>
            <a:endParaRPr lang="zh-CN" altLang="en-US" sz="2100" b="1" dirty="0">
              <a:solidFill>
                <a:srgbClr val="FF0000"/>
              </a:solidFill>
            </a:endParaRPr>
          </a:p>
        </p:txBody>
      </p:sp>
      <p:graphicFrame>
        <p:nvGraphicFramePr>
          <p:cNvPr id="49" name="表格 48"/>
          <p:cNvGraphicFramePr>
            <a:graphicFrameLocks noGrp="1"/>
          </p:cNvGraphicFramePr>
          <p:nvPr>
            <p:custDataLst>
              <p:tags r:id="rId2"/>
            </p:custDataLst>
          </p:nvPr>
        </p:nvGraphicFramePr>
        <p:xfrm>
          <a:off x="1143000" y="3004820"/>
          <a:ext cx="2042160" cy="1853565"/>
        </p:xfrm>
        <a:graphic>
          <a:graphicData uri="http://schemas.openxmlformats.org/drawingml/2006/table">
            <a:tbl>
              <a:tblPr firstRow="1" bandRow="1">
                <a:tableStyleId>{5940675A-B579-460E-94D1-54222C63F5DA}</a:tableStyleId>
              </a:tblPr>
              <a:tblGrid>
                <a:gridCol w="680720"/>
                <a:gridCol w="680720"/>
                <a:gridCol w="680720"/>
              </a:tblGrid>
              <a:tr h="61785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6</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a:txBody>
                  <a:tcPr marL="68580" marR="68580" marT="34290" marB="34290">
                    <a:solidFill>
                      <a:schemeClr val="bg1"/>
                    </a:solidFill>
                  </a:tcPr>
                </a:tc>
                <a:tc>
                  <a:txBody>
                    <a:bodyPr/>
                    <a:lstStyle/>
                    <a:p>
                      <a:pPr algn="ctr"/>
                      <a:r>
                        <a:rPr lang="en-US" altLang="zh-CN" sz="3600" dirty="0" smtClean="0">
                          <a:solidFill>
                            <a:schemeClr val="tx1"/>
                          </a:solidFill>
                        </a:rPr>
                        <a:t>7</a:t>
                      </a:r>
                      <a:endParaRPr lang="zh-CN" altLang="en-US" sz="3600" dirty="0">
                        <a:solidFill>
                          <a:schemeClr val="tx1"/>
                        </a:solidFill>
                      </a:endParaRPr>
                    </a:p>
                  </a:txBody>
                  <a:tcPr marL="68580" marR="68580" marT="34290" marB="34290">
                    <a:solidFill>
                      <a:schemeClr val="bg1"/>
                    </a:solidFill>
                  </a:tcPr>
                </a:tc>
                <a:tc>
                  <a:txBody>
                    <a:bodyPr/>
                    <a:lstStyle/>
                    <a:p>
                      <a:pPr algn="ctr"/>
                      <a:r>
                        <a:rPr lang="en-US" altLang="zh-CN" sz="3600" dirty="0" smtClean="0">
                          <a:solidFill>
                            <a:schemeClr val="tx1"/>
                          </a:solidFill>
                        </a:rPr>
                        <a:t>8</a:t>
                      </a:r>
                      <a:endParaRPr lang="zh-CN" altLang="en-US" sz="3600" dirty="0">
                        <a:solidFill>
                          <a:schemeClr val="tx1"/>
                        </a:solidFill>
                      </a:endParaRPr>
                    </a:p>
                  </a:txBody>
                  <a:tcPr marL="68580" marR="68580" marT="34290" marB="34290">
                    <a:solidFill>
                      <a:schemeClr val="bg1"/>
                    </a:solidFill>
                  </a:tcPr>
                </a:tc>
              </a:tr>
              <a:tr h="617855">
                <a:tc>
                  <a:txBody>
                    <a:bodyPr/>
                    <a:lstStyle/>
                    <a:p>
                      <a:pPr algn="ctr"/>
                      <a:r>
                        <a:rPr lang="en-US" altLang="zh-CN" sz="3600" dirty="0" smtClean="0">
                          <a:solidFill>
                            <a:schemeClr val="tx1"/>
                          </a:solidFill>
                        </a:rPr>
                        <a:t>5</a:t>
                      </a:r>
                      <a:endParaRPr lang="zh-CN" altLang="en-US" sz="3600" dirty="0">
                        <a:solidFill>
                          <a:schemeClr val="tx1"/>
                        </a:solidFill>
                      </a:endParaRPr>
                    </a:p>
                  </a:txBody>
                  <a:tcPr marL="68580" marR="68580" marT="34290" marB="34290">
                    <a:solidFill>
                      <a:schemeClr val="bg1"/>
                    </a:solidFill>
                  </a:tcPr>
                </a:tc>
                <a:tc>
                  <a:txBody>
                    <a:bodyPr/>
                    <a:lstStyle/>
                    <a:p>
                      <a:pPr algn="ctr"/>
                      <a:r>
                        <a:rPr lang="en-US" altLang="zh-CN" sz="3600" dirty="0" smtClean="0">
                          <a:solidFill>
                            <a:schemeClr val="tx1"/>
                          </a:solidFill>
                        </a:rPr>
                        <a:t>w</a:t>
                      </a:r>
                      <a:endParaRPr lang="zh-CN" altLang="en-US" sz="3600" dirty="0">
                        <a:solidFill>
                          <a:schemeClr val="tx1"/>
                        </a:solidFill>
                      </a:endParaRPr>
                    </a:p>
                  </a:txBody>
                  <a:tcPr marL="68580" marR="68580" marT="34290" marB="34290">
                    <a:solidFill>
                      <a:schemeClr val="bg1"/>
                    </a:solidFill>
                  </a:tcPr>
                </a:tc>
                <a:tc>
                  <a:txBody>
                    <a:bodyPr/>
                    <a:lstStyle/>
                    <a:p>
                      <a:pPr algn="ctr"/>
                      <a:r>
                        <a:rPr lang="en-US" altLang="zh-CN" sz="3600" dirty="0" smtClean="0">
                          <a:solidFill>
                            <a:schemeClr val="tx1"/>
                          </a:solidFill>
                        </a:rPr>
                        <a:t>1</a:t>
                      </a:r>
                      <a:endParaRPr lang="zh-CN" altLang="en-US" sz="3600" dirty="0">
                        <a:solidFill>
                          <a:schemeClr val="tx1"/>
                        </a:solidFill>
                      </a:endParaRPr>
                    </a:p>
                  </a:txBody>
                  <a:tcPr marL="68580" marR="68580" marT="34290" marB="34290">
                    <a:solidFill>
                      <a:schemeClr val="bg1"/>
                    </a:solidFill>
                  </a:tcPr>
                </a:tc>
              </a:tr>
              <a:tr h="617855">
                <a:tc>
                  <a:txBody>
                    <a:bodyPr/>
                    <a:lstStyle/>
                    <a:p>
                      <a:pPr algn="ctr"/>
                      <a:r>
                        <a:rPr lang="en-US" altLang="zh-CN" sz="3600" dirty="0" smtClean="0">
                          <a:solidFill>
                            <a:schemeClr val="tx1"/>
                          </a:solidFill>
                        </a:rPr>
                        <a:t>4</a:t>
                      </a:r>
                      <a:endParaRPr lang="zh-CN" altLang="en-US" sz="3600" dirty="0">
                        <a:solidFill>
                          <a:schemeClr val="tx1"/>
                        </a:solidFill>
                      </a:endParaRPr>
                    </a:p>
                  </a:txBody>
                  <a:tcPr marL="68580" marR="68580" marT="34290" marB="34290">
                    <a:solidFill>
                      <a:schemeClr val="bg1"/>
                    </a:solidFill>
                  </a:tcPr>
                </a:tc>
                <a:tc>
                  <a:txBody>
                    <a:bodyPr/>
                    <a:lstStyle/>
                    <a:p>
                      <a:pPr algn="ctr"/>
                      <a:r>
                        <a:rPr lang="en-US" altLang="zh-CN" sz="3600" dirty="0" smtClean="0">
                          <a:solidFill>
                            <a:schemeClr val="tx1"/>
                          </a:solidFill>
                        </a:rPr>
                        <a:t>3</a:t>
                      </a:r>
                      <a:endParaRPr lang="zh-CN" altLang="en-US" sz="3600" dirty="0">
                        <a:solidFill>
                          <a:schemeClr val="tx1"/>
                        </a:solidFill>
                      </a:endParaRPr>
                    </a:p>
                  </a:txBody>
                  <a:tcPr marL="68580" marR="68580" marT="34290" marB="34290">
                    <a:solidFill>
                      <a:schemeClr val="bg1"/>
                    </a:solidFill>
                  </a:tcPr>
                </a:tc>
                <a:tc>
                  <a:txBody>
                    <a:bodyPr/>
                    <a:lstStyle/>
                    <a:p>
                      <a:pPr algn="ctr"/>
                      <a:r>
                        <a:rPr lang="en-US" altLang="zh-CN" sz="3600" dirty="0" smtClean="0">
                          <a:solidFill>
                            <a:schemeClr val="tx1"/>
                          </a:solidFill>
                        </a:rPr>
                        <a:t>2</a:t>
                      </a:r>
                      <a:endParaRPr lang="zh-CN" altLang="en-US" sz="3600" dirty="0">
                        <a:solidFill>
                          <a:schemeClr val="tx1"/>
                        </a:solidFill>
                      </a:endParaRPr>
                    </a:p>
                  </a:txBody>
                  <a:tcPr marL="68580" marR="68580" marT="34290" marB="34290">
                    <a:solidFill>
                      <a:schemeClr val="bg1"/>
                    </a:solidFill>
                  </a:tcPr>
                </a:tc>
              </a:tr>
            </a:tbl>
          </a:graphicData>
        </a:graphic>
      </p:graphicFrame>
      <p:cxnSp>
        <p:nvCxnSpPr>
          <p:cNvPr id="51" name="直接箭头连接符 50"/>
          <p:cNvCxnSpPr/>
          <p:nvPr/>
        </p:nvCxnSpPr>
        <p:spPr>
          <a:xfrm>
            <a:off x="6570222" y="2392742"/>
            <a:ext cx="324036" cy="270030"/>
          </a:xfrm>
          <a:prstGeom prst="straightConnector1">
            <a:avLst/>
          </a:prstGeom>
          <a:solidFill>
            <a:srgbClr val="00B0F0"/>
          </a:solidFill>
          <a:ln w="28575">
            <a:tailEnd type="arrow"/>
          </a:ln>
        </p:spPr>
        <p:style>
          <a:lnRef idx="1">
            <a:schemeClr val="dk1"/>
          </a:lnRef>
          <a:fillRef idx="0">
            <a:schemeClr val="dk1"/>
          </a:fillRef>
          <a:effectRef idx="0">
            <a:schemeClr val="dk1"/>
          </a:effectRef>
          <a:fontRef idx="minor">
            <a:schemeClr val="tx1"/>
          </a:fontRef>
        </p:style>
      </p:cxnSp>
      <p:sp>
        <p:nvSpPr>
          <p:cNvPr id="52" name="圆角矩形 51"/>
          <p:cNvSpPr/>
          <p:nvPr/>
        </p:nvSpPr>
        <p:spPr>
          <a:xfrm>
            <a:off x="6624228" y="2662772"/>
            <a:ext cx="918102" cy="3780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a:t>
            </a:r>
            <a:r>
              <a:rPr lang="en-US" altLang="zh-CN" sz="2100" dirty="0" smtClean="0"/>
              <a:t>3,2</a:t>
            </a:r>
            <a:r>
              <a:rPr lang="zh-CN" altLang="en-US" sz="2100" dirty="0" smtClean="0"/>
              <a:t>）</a:t>
            </a:r>
            <a:endParaRPr lang="zh-CN" altLang="en-US" sz="2100" dirty="0"/>
          </a:p>
        </p:txBody>
      </p:sp>
      <p:cxnSp>
        <p:nvCxnSpPr>
          <p:cNvPr id="53" name="直接箭头连接符 52"/>
          <p:cNvCxnSpPr/>
          <p:nvPr/>
        </p:nvCxnSpPr>
        <p:spPr>
          <a:xfrm rot="10800000">
            <a:off x="6786246" y="2338736"/>
            <a:ext cx="324036" cy="270029"/>
          </a:xfrm>
          <a:prstGeom prst="straightConnector1">
            <a:avLst/>
          </a:prstGeom>
          <a:solidFill>
            <a:srgbClr val="00B0F0"/>
          </a:solidFill>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4" name="矩形 53"/>
          <p:cNvSpPr/>
          <p:nvPr/>
        </p:nvSpPr>
        <p:spPr>
          <a:xfrm>
            <a:off x="3606639" y="3958916"/>
            <a:ext cx="3999865" cy="483870"/>
          </a:xfrm>
          <a:prstGeom prst="rect">
            <a:avLst/>
          </a:prstGeom>
          <a:noFill/>
        </p:spPr>
        <p:txBody>
          <a:bodyPr wrap="none" lIns="68580" tIns="34290" rIns="68580" bIns="3429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700" b="1"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rPr>
              <a:t>找到一个方块连通即染色</a:t>
            </a:r>
            <a:endParaRPr lang="zh-CN" altLang="en-US" sz="2700" b="1" spc="50" dirty="0" smtClean="0">
              <a:ln w="11430"/>
              <a:solidFill>
                <a:srgbClr val="FF0000"/>
              </a:solidFill>
              <a:effectLst>
                <a:outerShdw blurRad="76200" dist="50800" dir="5400000" algn="tl" rotWithShape="0">
                  <a:srgbClr val="000000">
                    <a:alpha val="65000"/>
                  </a:srgbClr>
                </a:outerShdw>
              </a:effectLst>
              <a:latin typeface="黑体" panose="02010609060101010101" charset="-122"/>
              <a:ea typeface="黑体" panose="02010609060101010101" charset="-122"/>
            </a:endParaRPr>
          </a:p>
        </p:txBody>
      </p:sp>
    </p:spTree>
  </p:cSld>
  <p:clrMapOvr>
    <a:masterClrMapping/>
  </p:clrMapOvr>
  <p:transition spd="slow" advClick="0" advTm="7000">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blinds(horizontal)">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linds(horizontal)">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blinds(horizontal)">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blinds(horizontal)">
                                      <p:cBhvr>
                                        <p:cTn id="82" dur="500"/>
                                        <p:tgtEl>
                                          <p:spTgt spid="51"/>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blinds(horizontal)">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blinds(horizontal)">
                                      <p:cBhvr>
                                        <p:cTn id="90" dur="5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blinds(horizontal)">
                                      <p:cBhvr>
                                        <p:cTn id="95" dur="500"/>
                                        <p:tgtEl>
                                          <p:spTgt spid="53"/>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linds(horizontal)">
                                      <p:cBhvr>
                                        <p:cTn id="100" dur="500"/>
                                        <p:tgtEl>
                                          <p:spTgt spid="36"/>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blinds(horizontal)">
                                      <p:cBhvr>
                                        <p:cTn id="105" dur="5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blinds(horizontal)">
                                      <p:cBhvr>
                                        <p:cTn id="1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22" grpId="0" bldLvl="0" animBg="1"/>
      <p:bldP spid="24" grpId="0" bldLvl="0" animBg="1"/>
      <p:bldP spid="31" grpId="0" bldLvl="0" animBg="1"/>
      <p:bldP spid="42" grpId="0"/>
      <p:bldP spid="43" grpId="0"/>
      <p:bldP spid="44" grpId="0"/>
      <p:bldP spid="46" grpId="0"/>
      <p:bldP spid="47" grpId="0"/>
      <p:bldP spid="52" grpId="0" bldLvl="0" animBg="1"/>
      <p:bldP spid="5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26745" y="699135"/>
            <a:ext cx="7840345" cy="3888740"/>
          </a:xfrm>
          <a:prstGeom prst="rect">
            <a:avLst/>
          </a:prstGeom>
        </p:spPr>
        <p:txBody>
          <a:bodyPr/>
          <a:lstStyle/>
          <a:p>
            <a:pPr>
              <a:lnSpc>
                <a:spcPct val="220000"/>
              </a:lnSpc>
            </a:pPr>
            <a:r>
              <a:rPr lang="zh-CN" altLang="en-US" b="1" dirty="0" smtClean="0">
                <a:latin typeface="黑体" panose="02010609060101010101" charset="-122"/>
                <a:ea typeface="黑体" panose="02010609060101010101" charset="-122"/>
              </a:rPr>
              <a:t>【拓展】 种子填充算法（</a:t>
            </a:r>
            <a:r>
              <a:rPr lang="en-US" altLang="zh-CN" b="1" dirty="0" err="1" smtClean="0">
                <a:latin typeface="黑体" panose="02010609060101010101" charset="-122"/>
                <a:ea typeface="黑体" panose="02010609060101010101" charset="-122"/>
              </a:rPr>
              <a:t>floodfill</a:t>
            </a:r>
            <a:r>
              <a:rPr lang="zh-CN" altLang="en-US" b="1" dirty="0" smtClean="0">
                <a:latin typeface="黑体" panose="02010609060101010101" charset="-122"/>
                <a:ea typeface="黑体" panose="02010609060101010101" charset="-122"/>
              </a:rPr>
              <a:t>）</a:t>
            </a:r>
            <a:endParaRPr lang="en-US" altLang="zh-CN" dirty="0" smtClean="0">
              <a:latin typeface="黑体" panose="02010609060101010101" charset="-122"/>
              <a:ea typeface="黑体" panose="02010609060101010101" charset="-122"/>
            </a:endParaRPr>
          </a:p>
          <a:p>
            <a:pPr>
              <a:lnSpc>
                <a:spcPct val="220000"/>
              </a:lnSpc>
            </a:pPr>
            <a:r>
              <a:rPr lang="zh-CN" altLang="en-US" dirty="0" smtClean="0"/>
              <a:t>        种子填充算法是计算机图形学领域的一个很重要的算法，区域填充即给出一个区域的边界（也可以是没有边界，只是给出指定颜色），要求将边界范围内的所有象素单元都修改成指定的颜色（也可能是图案填充）。其算法的核心其实就是一个递归算法，都是从指定的种子点开始，向各个方向上搜索，逐个像素进行处理，直到遇到边界。</a:t>
            </a:r>
            <a:endParaRPr lang="zh-CN" altLang="en-US" dirty="0" smtClean="0"/>
          </a:p>
          <a:p>
            <a:pPr>
              <a:lnSpc>
                <a:spcPct val="220000"/>
              </a:lnSpc>
              <a:buFont typeface="Arial" panose="020B0604020202020204" pitchFamily="34" charset="0"/>
              <a:buChar char="•"/>
            </a:pPr>
            <a:endParaRPr lang="en-US" altLang="zh-CN" dirty="0" smtClean="0">
              <a:solidFill>
                <a:srgbClr val="000000"/>
              </a:solidFill>
            </a:endParaRPr>
          </a:p>
          <a:p>
            <a:pPr>
              <a:lnSpc>
                <a:spcPct val="220000"/>
              </a:lnSpc>
              <a:buFont typeface="Arial" panose="020B0604020202020204" pitchFamily="34" charset="0"/>
              <a:buChar char="•"/>
            </a:pPr>
            <a:endParaRPr lang="en-US" altLang="zh-CN" dirty="0" smtClean="0">
              <a:solidFill>
                <a:srgbClr val="000000"/>
              </a:solidFill>
            </a:endParaRPr>
          </a:p>
          <a:p>
            <a:pPr>
              <a:lnSpc>
                <a:spcPct val="220000"/>
              </a:lnSpc>
            </a:pPr>
            <a:endParaRPr lang="zh-CN" altLang="en-US" dirty="0" smtClean="0">
              <a:solidFill>
                <a:srgbClr val="000000"/>
              </a:solidFill>
            </a:endParaRPr>
          </a:p>
          <a:p>
            <a:pPr>
              <a:lnSpc>
                <a:spcPct val="220000"/>
              </a:lnSpc>
            </a:pPr>
            <a:endParaRPr lang="en-US" altLang="zh-CN" dirty="0" smtClean="0">
              <a:solidFill>
                <a:srgbClr val="000000"/>
              </a:solidFill>
            </a:endParaRPr>
          </a:p>
          <a:p>
            <a:pPr>
              <a:lnSpc>
                <a:spcPct val="150000"/>
              </a:lnSpc>
            </a:pPr>
            <a:endParaRPr lang="zh-CN" altLang="en-US"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1"/>
            <a:ext cx="3745230" cy="598805"/>
          </a:xfrm>
          <a:prstGeom prst="rect">
            <a:avLst/>
          </a:prstGeom>
        </p:spPr>
        <p:txBody>
          <a:bodyPr wrap="none">
            <a:spAutoFit/>
          </a:bodyPr>
          <a:lstStyle/>
          <a:p>
            <a:r>
              <a:rPr lang="zh-CN" altLang="en-US" sz="3300" dirty="0">
                <a:solidFill>
                  <a:srgbClr val="7CBF30"/>
                </a:solidFill>
                <a:latin typeface="造字工房悦黑（非商用）常规体" pitchFamily="2" charset="-122"/>
                <a:ea typeface="造字工房悦黑（非商用）常规体" pitchFamily="2" charset="-122"/>
              </a:rPr>
              <a:t>第四部分</a:t>
            </a:r>
            <a:r>
              <a:rPr lang="en-US" altLang="zh-CN" sz="3300" dirty="0">
                <a:solidFill>
                  <a:srgbClr val="7CBF30"/>
                </a:solidFill>
                <a:latin typeface="造字工房悦黑（非商用）常规体" pitchFamily="2" charset="-122"/>
                <a:ea typeface="造字工房悦黑（非商用）常规体" pitchFamily="2" charset="-122"/>
              </a:rPr>
              <a:t> </a:t>
            </a:r>
            <a:r>
              <a:rPr lang="zh-CN" altLang="en-US" sz="3300" dirty="0">
                <a:solidFill>
                  <a:srgbClr val="7CBF30"/>
                </a:solidFill>
                <a:latin typeface="造字工房悦黑（非商用）常规体" pitchFamily="2" charset="-122"/>
                <a:ea typeface="造字工房悦黑（非商用）常规体" pitchFamily="2" charset="-122"/>
              </a:rPr>
              <a:t>应用举例</a:t>
            </a:r>
            <a:endParaRPr lang="zh-CN" altLang="en-US" sz="3300" dirty="0">
              <a:solidFill>
                <a:srgbClr val="7CBF30"/>
              </a:solidFill>
              <a:latin typeface="造字工房悦黑（非商用）常规体" pitchFamily="2" charset="-122"/>
              <a:ea typeface="造字工房悦黑（非商用）常规体" pitchFamily="2" charset="-122"/>
            </a:endParaRPr>
          </a:p>
        </p:txBody>
      </p:sp>
      <p:sp>
        <p:nvSpPr>
          <p:cNvPr id="47" name="矩形 46"/>
          <p:cNvSpPr/>
          <p:nvPr/>
        </p:nvSpPr>
        <p:spPr>
          <a:xfrm>
            <a:off x="3996055" y="2643505"/>
            <a:ext cx="3930015" cy="299085"/>
          </a:xfrm>
          <a:prstGeom prst="rect">
            <a:avLst/>
          </a:prstGeom>
        </p:spPr>
        <p:txBody>
          <a:bodyPr wrap="square">
            <a:spAutoFit/>
          </a:bodyPr>
          <a:lstStyle/>
          <a:p>
            <a:pPr marL="285750" indent="-285750" algn="l">
              <a:buFont typeface="Wingdings" panose="05000000000000000000" pitchFamily="2" charset="2"/>
              <a:buChar char="ü"/>
            </a:pPr>
            <a:r>
              <a:rPr lang="zh-CN" altLang="en-US" sz="1350" dirty="0">
                <a:solidFill>
                  <a:schemeClr val="bg1">
                    <a:lumMod val="50000"/>
                  </a:schemeClr>
                </a:solidFill>
                <a:latin typeface="+mn-ea"/>
              </a:rPr>
              <a:t>搜索及应用</a:t>
            </a:r>
            <a:endParaRPr lang="zh-CN" altLang="en-US" sz="1350" dirty="0">
              <a:solidFill>
                <a:schemeClr val="bg1">
                  <a:lumMod val="50000"/>
                </a:schemeClr>
              </a:solidFill>
              <a:latin typeface="+mn-ea"/>
            </a:endParaRPr>
          </a:p>
        </p:txBody>
      </p:sp>
      <p:grpSp>
        <p:nvGrpSpPr>
          <p:cNvPr id="3" name="组合 2"/>
          <p:cNvGrpSpPr/>
          <p:nvPr/>
        </p:nvGrpSpPr>
        <p:grpSpPr>
          <a:xfrm rot="0">
            <a:off x="1181956" y="1390650"/>
            <a:ext cx="1890174" cy="1890061"/>
            <a:chOff x="9660725" y="398214"/>
            <a:chExt cx="2785107" cy="2785102"/>
          </a:xfrm>
        </p:grpSpPr>
        <p:sp>
          <p:nvSpPr>
            <p:cNvPr id="4" name="Freeform 5"/>
            <p:cNvSpPr/>
            <p:nvPr/>
          </p:nvSpPr>
          <p:spPr bwMode="auto">
            <a:xfrm rot="10800000">
              <a:off x="9660725" y="398214"/>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
              <a:endParaRPr lang="zh-CN" altLang="en-US" sz="1400">
                <a:solidFill>
                  <a:prstClr val="black"/>
                </a:solidFill>
              </a:endParaRPr>
            </a:p>
          </p:txBody>
        </p:sp>
        <p:sp>
          <p:nvSpPr>
            <p:cNvPr id="5" name="Freeform 5"/>
            <p:cNvSpPr/>
            <p:nvPr/>
          </p:nvSpPr>
          <p:spPr bwMode="auto">
            <a:xfrm rot="10800000">
              <a:off x="9953263" y="691161"/>
              <a:ext cx="2198769" cy="2198765"/>
            </a:xfrm>
            <a:prstGeom prst="ellipse">
              <a:avLst/>
            </a:prstGeom>
            <a:solidFill>
              <a:srgbClr val="009E47"/>
            </a:soli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
              <a:endParaRPr lang="zh-CN" altLang="en-US" sz="1400" dirty="0">
                <a:solidFill>
                  <a:prstClr val="black"/>
                </a:solidFill>
              </a:endParaRPr>
            </a:p>
          </p:txBody>
        </p:sp>
      </p:grpSp>
      <p:sp>
        <p:nvSpPr>
          <p:cNvPr id="6" name="Freeform 7"/>
          <p:cNvSpPr>
            <a:spLocks noChangeAspect="1" noEditPoints="1"/>
          </p:cNvSpPr>
          <p:nvPr/>
        </p:nvSpPr>
        <p:spPr bwMode="auto">
          <a:xfrm>
            <a:off x="1715770" y="1995805"/>
            <a:ext cx="822325" cy="67373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1+#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08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580"/>
                            </p:stCondLst>
                            <p:childTnLst>
                              <p:par>
                                <p:cTn id="14" presetID="2" presetClass="entr" presetSubtype="4" decel="10000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539750" y="681355"/>
            <a:ext cx="8140065" cy="4264025"/>
          </a:xfrm>
          <a:prstGeom prst="rect">
            <a:avLst/>
          </a:prstGeom>
        </p:spPr>
        <p:txBody>
          <a:bodyPr/>
          <a:lstStyle/>
          <a:p>
            <a:pPr>
              <a:lnSpc>
                <a:spcPct val="180000"/>
              </a:lnSpc>
            </a:pPr>
            <a:r>
              <a:rPr lang="en-US" b="1" dirty="0" smtClean="0"/>
              <a:t>4.1  </a:t>
            </a:r>
            <a:r>
              <a:rPr lang="zh-CN" altLang="en-US" b="1" dirty="0" smtClean="0"/>
              <a:t>迷宫（</a:t>
            </a:r>
            <a:r>
              <a:rPr lang="en-US" altLang="zh-CN" b="1" dirty="0" smtClean="0"/>
              <a:t>mazex.cpp  </a:t>
            </a:r>
            <a:r>
              <a:rPr lang="en-US" b="1" dirty="0" smtClean="0"/>
              <a:t>NOI</a:t>
            </a:r>
            <a:r>
              <a:rPr lang="zh-CN" altLang="en-US" b="1" dirty="0" smtClean="0"/>
              <a:t>题库</a:t>
            </a:r>
            <a:r>
              <a:rPr lang="en-US" b="1" dirty="0" smtClean="0"/>
              <a:t>1167</a:t>
            </a:r>
            <a:r>
              <a:rPr lang="zh-CN" altLang="en-US" b="1" dirty="0" smtClean="0"/>
              <a:t>）</a:t>
            </a:r>
            <a:endParaRPr lang="zh-CN" altLang="en-US" dirty="0" smtClean="0"/>
          </a:p>
          <a:p>
            <a:pPr>
              <a:lnSpc>
                <a:spcPct val="180000"/>
              </a:lnSpc>
            </a:pPr>
            <a:r>
              <a:rPr lang="en-US" altLang="zh-CN" b="1" dirty="0" smtClean="0"/>
              <a:t>【</a:t>
            </a:r>
            <a:r>
              <a:rPr lang="zh-CN" altLang="en-US" b="1" dirty="0" smtClean="0"/>
              <a:t>问题描述</a:t>
            </a:r>
            <a:r>
              <a:rPr lang="en-US" altLang="zh-CN" b="1" dirty="0" smtClean="0"/>
              <a:t>】</a:t>
            </a:r>
            <a:endParaRPr lang="en-US" altLang="zh-CN" b="1" dirty="0" smtClean="0"/>
          </a:p>
          <a:p>
            <a:pPr>
              <a:lnSpc>
                <a:spcPct val="180000"/>
              </a:lnSpc>
            </a:pPr>
            <a:r>
              <a:rPr lang="en-US" b="1" dirty="0" smtClean="0"/>
              <a:t>         </a:t>
            </a:r>
            <a:r>
              <a:rPr lang="zh-CN" altLang="en-US" b="1" dirty="0" smtClean="0"/>
              <a:t>设有一个</a:t>
            </a:r>
            <a:r>
              <a:rPr lang="en-US" b="1" dirty="0" smtClean="0"/>
              <a:t>N*N(2&lt;=N&lt;10)</a:t>
            </a:r>
            <a:r>
              <a:rPr lang="zh-CN" altLang="en-US" b="1" dirty="0" smtClean="0"/>
              <a:t>方格的迷宫，入口分别在左上角和右上角。迷宫格子中分别放</a:t>
            </a:r>
            <a:r>
              <a:rPr lang="en-US" b="1" dirty="0" smtClean="0"/>
              <a:t>0</a:t>
            </a:r>
            <a:r>
              <a:rPr lang="zh-CN" altLang="en-US" b="1" dirty="0" smtClean="0"/>
              <a:t>和</a:t>
            </a:r>
            <a:r>
              <a:rPr lang="en-US" b="1" dirty="0" smtClean="0"/>
              <a:t>1,0</a:t>
            </a:r>
            <a:r>
              <a:rPr lang="zh-CN" altLang="en-US" b="1" dirty="0" smtClean="0"/>
              <a:t>表示可通，</a:t>
            </a:r>
            <a:r>
              <a:rPr lang="en-US" b="1" dirty="0" smtClean="0"/>
              <a:t>1</a:t>
            </a:r>
            <a:r>
              <a:rPr lang="zh-CN" altLang="en-US" b="1" dirty="0" smtClean="0"/>
              <a:t>，表示不能通过，入口和出口肯定是</a:t>
            </a:r>
            <a:r>
              <a:rPr lang="en-US" b="1" dirty="0" smtClean="0"/>
              <a:t>0</a:t>
            </a:r>
            <a:r>
              <a:rPr lang="zh-CN" altLang="en-US" b="1" dirty="0" smtClean="0"/>
              <a:t>。迷宫走的规则如下：即从某个点开始，有八个方向可走，前进方格中的数字为</a:t>
            </a:r>
            <a:r>
              <a:rPr lang="en-US" b="1" dirty="0" smtClean="0"/>
              <a:t>0</a:t>
            </a:r>
            <a:r>
              <a:rPr lang="zh-CN" altLang="en-US" b="1" dirty="0" smtClean="0"/>
              <a:t>时表示可以通过，为</a:t>
            </a:r>
            <a:r>
              <a:rPr lang="en-US" b="1" dirty="0" smtClean="0"/>
              <a:t>1</a:t>
            </a:r>
            <a:r>
              <a:rPr lang="zh-CN" altLang="en-US" b="1" dirty="0" smtClean="0"/>
              <a:t>时表示不可通过，要另找路径。找出所有从入口（左上角）到出口（右上角）的路径（不能重复），输出路径总数，如果无法到达，则输出</a:t>
            </a:r>
            <a:r>
              <a:rPr lang="en-US" b="1" dirty="0" smtClean="0"/>
              <a:t>0</a:t>
            </a:r>
            <a:r>
              <a:rPr lang="zh-CN" altLang="en-US" b="1" dirty="0" smtClean="0"/>
              <a:t>。</a:t>
            </a:r>
            <a:endParaRPr lang="zh-CN" altLang="en-US" b="1" dirty="0" smtClean="0"/>
          </a:p>
          <a:p>
            <a:pPr>
              <a:lnSpc>
                <a:spcPct val="180000"/>
              </a:lnSpc>
            </a:pPr>
            <a:endParaRPr lang="zh-CN" altLang="en-US" b="1" dirty="0" smtClean="0"/>
          </a:p>
          <a:p>
            <a:pPr>
              <a:lnSpc>
                <a:spcPct val="180000"/>
              </a:lnSpc>
            </a:pPr>
            <a:endParaRPr lang="en-US" dirty="0" smtClean="0"/>
          </a:p>
          <a:p>
            <a:pPr>
              <a:lnSpc>
                <a:spcPct val="180000"/>
              </a:lnSpc>
            </a:pPr>
            <a:endParaRPr lang="zh-CN" altLang="en-US" dirty="0" smtClean="0"/>
          </a:p>
          <a:p>
            <a:pPr>
              <a:lnSpc>
                <a:spcPct val="180000"/>
              </a:lnSpc>
            </a:pPr>
            <a:endParaRPr lang="zh-CN" altLang="en-US" dirty="0" smtClean="0"/>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buFont typeface="Arial" panose="020B0604020202020204" pitchFamily="34" charset="0"/>
              <a:buChar char="•"/>
            </a:pPr>
            <a:endParaRPr lang="en-US" altLang="zh-CN" b="1" dirty="0" smtClean="0">
              <a:solidFill>
                <a:srgbClr val="000000"/>
              </a:solidFill>
            </a:endParaRPr>
          </a:p>
          <a:p>
            <a:pPr>
              <a:lnSpc>
                <a:spcPct val="180000"/>
              </a:lnSpc>
            </a:pPr>
            <a:endParaRPr lang="zh-CN" altLang="en-US" b="1" dirty="0" smtClean="0">
              <a:solidFill>
                <a:srgbClr val="000000"/>
              </a:solidFill>
            </a:endParaRPr>
          </a:p>
          <a:p>
            <a:pPr>
              <a:lnSpc>
                <a:spcPct val="18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771525"/>
            <a:ext cx="2540000" cy="368300"/>
          </a:xfrm>
          <a:prstGeom prst="rect">
            <a:avLst/>
          </a:prstGeom>
          <a:noFill/>
        </p:spPr>
        <p:txBody>
          <a:bodyPr wrap="square" rtlCol="0" anchor="t">
            <a:spAutoFit/>
          </a:bodyPr>
          <a:p>
            <a:r>
              <a:rPr lang="en-US" altLang="zh-CN" b="1"/>
              <a:t>4.</a:t>
            </a:r>
            <a:r>
              <a:rPr lang="zh-CN" altLang="en-US" b="1"/>
              <a:t>宽搜应用</a:t>
            </a:r>
            <a:endParaRPr lang="zh-CN" altLang="en-US" b="1"/>
          </a:p>
        </p:txBody>
      </p:sp>
      <p:sp>
        <p:nvSpPr>
          <p:cNvPr id="5" name="内容占位符 2"/>
          <p:cNvSpPr txBox="1">
            <a:spLocks noChangeArrowheads="1"/>
          </p:cNvSpPr>
          <p:nvPr>
            <p:custDataLst>
              <p:tags r:id="rId1"/>
            </p:custDataLst>
          </p:nvPr>
        </p:nvSpPr>
        <p:spPr>
          <a:xfrm>
            <a:off x="917575" y="1275715"/>
            <a:ext cx="7543800" cy="3462020"/>
          </a:xfrm>
          <a:prstGeom prst="rect">
            <a:avLst/>
          </a:prstGeom>
        </p:spPr>
        <p:txBody>
          <a:bodyPr/>
          <a:p>
            <a:pPr>
              <a:lnSpc>
                <a:spcPct val="150000"/>
              </a:lnSpc>
              <a:buFont typeface="Arial" panose="020B0604020202020204" pitchFamily="34" charset="0"/>
              <a:buChar char="•"/>
            </a:pPr>
            <a:r>
              <a:rPr lang="zh-CN" altLang="en-US" sz="4400" b="1" dirty="0" smtClean="0">
                <a:solidFill>
                  <a:srgbClr val="FF0000"/>
                </a:solidFill>
                <a:effectLst>
                  <a:outerShdw blurRad="38100" dist="38100" dir="2700000" algn="tl">
                    <a:srgbClr val="000000">
                      <a:alpha val="43137"/>
                    </a:srgbClr>
                  </a:outerShdw>
                </a:effectLst>
              </a:rPr>
              <a:t>求最优解问题</a:t>
            </a:r>
            <a:endParaRPr lang="zh-CN" altLang="en-US" sz="4400" b="1" dirty="0" smtClean="0">
              <a:solidFill>
                <a:srgbClr val="FF0000"/>
              </a:solidFill>
              <a:effectLst>
                <a:outerShdw blurRad="38100" dist="38100" dir="2700000" algn="tl">
                  <a:srgbClr val="000000">
                    <a:alpha val="43137"/>
                  </a:srgbClr>
                </a:outerShdw>
              </a:effectLst>
            </a:endParaRPr>
          </a:p>
          <a:p>
            <a:pPr indent="0">
              <a:lnSpc>
                <a:spcPct val="150000"/>
              </a:lnSpc>
              <a:buFont typeface="Arial" panose="020B0604020202020204" pitchFamily="34" charset="0"/>
              <a:buNone/>
            </a:pPr>
            <a:r>
              <a:rPr lang="en-US" altLang="zh-CN" sz="2400" b="1" dirty="0" smtClean="0">
                <a:solidFill>
                  <a:srgbClr val="FF0000"/>
                </a:solidFill>
                <a:effectLst>
                  <a:outerShdw blurRad="38100" dist="38100" dir="2700000" algn="tl">
                    <a:srgbClr val="000000">
                      <a:alpha val="43137"/>
                    </a:srgbClr>
                  </a:outerShdw>
                </a:effectLst>
              </a:rPr>
              <a:t>             </a:t>
            </a:r>
            <a:r>
              <a:rPr lang="zh-CN" altLang="en-US" sz="2400" b="1" dirty="0" smtClean="0">
                <a:solidFill>
                  <a:srgbClr val="FF0000"/>
                </a:solidFill>
                <a:effectLst>
                  <a:outerShdw blurRad="38100" dist="38100" dir="2700000" algn="tl">
                    <a:srgbClr val="000000">
                      <a:alpha val="43137"/>
                    </a:srgbClr>
                  </a:outerShdw>
                </a:effectLst>
              </a:rPr>
              <a:t>（适合求最少步骤或者最短解序列）</a:t>
            </a:r>
            <a:endParaRPr lang="en-US" altLang="zh-CN" sz="24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r>
              <a:rPr lang="zh-CN" altLang="en-US" sz="4400" b="1" dirty="0" smtClean="0">
                <a:solidFill>
                  <a:srgbClr val="FF0000"/>
                </a:solidFill>
                <a:effectLst>
                  <a:outerShdw blurRad="38100" dist="38100" dir="2700000" algn="tl">
                    <a:srgbClr val="000000">
                      <a:alpha val="43137"/>
                    </a:srgbClr>
                  </a:outerShdw>
                </a:effectLst>
              </a:rPr>
              <a:t>求连通块问题</a:t>
            </a:r>
            <a:endParaRPr lang="zh-CN" altLang="en-US" sz="4400" b="1" dirty="0" smtClean="0">
              <a:solidFill>
                <a:srgbClr val="FF0000"/>
              </a:solidFill>
              <a:effectLst>
                <a:outerShdw blurRad="38100" dist="38100" dir="2700000" algn="tl">
                  <a:srgbClr val="000000">
                    <a:alpha val="43137"/>
                  </a:srgbClr>
                </a:outerShdw>
              </a:effectLst>
            </a:endParaRPr>
          </a:p>
          <a:p>
            <a:pPr indent="0">
              <a:lnSpc>
                <a:spcPct val="150000"/>
              </a:lnSpc>
              <a:buFont typeface="Arial" panose="020B0604020202020204" pitchFamily="34" charset="0"/>
              <a:buNone/>
            </a:pPr>
            <a:r>
              <a:rPr lang="en-US" altLang="zh-CN" sz="2000" b="1" dirty="0" smtClean="0">
                <a:solidFill>
                  <a:srgbClr val="FF0000"/>
                </a:solidFill>
                <a:effectLst>
                  <a:outerShdw blurRad="38100" dist="38100" dir="2700000" algn="tl">
                    <a:srgbClr val="000000">
                      <a:alpha val="43137"/>
                    </a:srgbClr>
                  </a:outerShdw>
                </a:effectLst>
                <a:sym typeface="+mn-ea"/>
              </a:rPr>
              <a:t>               </a:t>
            </a:r>
            <a:r>
              <a:rPr lang="zh-CN" altLang="en-US" sz="2400" b="1" dirty="0" smtClean="0">
                <a:solidFill>
                  <a:srgbClr val="FF0000"/>
                </a:solidFill>
                <a:effectLst>
                  <a:outerShdw blurRad="38100" dist="38100" dir="2700000" algn="tl">
                    <a:srgbClr val="000000">
                      <a:alpha val="43137"/>
                    </a:srgbClr>
                  </a:outerShdw>
                </a:effectLst>
                <a:sym typeface="+mn-ea"/>
              </a:rPr>
              <a:t>（适合求连通块个数、最小值、最大值等）</a:t>
            </a:r>
            <a:endParaRPr lang="en-US" altLang="zh-CN" sz="44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buFont typeface="Arial" panose="020B0604020202020204" pitchFamily="34" charset="0"/>
              <a:buChar char="•"/>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pPr>
            <a:endParaRPr lang="zh-CN" altLang="en-US" sz="2800" b="1" dirty="0" smtClean="0">
              <a:solidFill>
                <a:srgbClr val="FF0000"/>
              </a:solidFill>
              <a:effectLst>
                <a:outerShdw blurRad="38100" dist="38100" dir="2700000" algn="tl">
                  <a:srgbClr val="000000">
                    <a:alpha val="43137"/>
                  </a:srgbClr>
                </a:outerShdw>
              </a:effectLst>
            </a:endParaRPr>
          </a:p>
          <a:p>
            <a:pPr>
              <a:lnSpc>
                <a:spcPct val="150000"/>
              </a:lnSpc>
            </a:pP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pPr>
            <a:endParaRPr lang="en-US" altLang="zh-CN" sz="2800" b="1" dirty="0" smtClean="0">
              <a:solidFill>
                <a:srgbClr val="FF0000"/>
              </a:solidFill>
              <a:effectLst>
                <a:outerShdw blurRad="38100" dist="38100" dir="2700000" algn="tl">
                  <a:srgbClr val="000000">
                    <a:alpha val="43137"/>
                  </a:srgbClr>
                </a:outerShdw>
              </a:effectLst>
            </a:endParaRPr>
          </a:p>
        </p:txBody>
      </p:sp>
    </p:spTree>
  </p:cSld>
  <p:clrMapOvr>
    <a:masterClrMapping/>
  </p:clrMapOvr>
  <p:transition spd="slow">
    <p:cover dir="l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827405" y="628015"/>
            <a:ext cx="7427595" cy="4117340"/>
          </a:xfrm>
          <a:prstGeom prst="rect">
            <a:avLst/>
          </a:prstGeom>
        </p:spPr>
        <p:txBody>
          <a:bodyPr/>
          <a:lstStyle/>
          <a:p>
            <a:pPr>
              <a:lnSpc>
                <a:spcPct val="150000"/>
              </a:lnSpc>
            </a:pPr>
            <a:r>
              <a:rPr lang="en-US" altLang="zh-CN" b="1" dirty="0" smtClean="0"/>
              <a:t>4.1  </a:t>
            </a:r>
            <a:r>
              <a:rPr lang="zh-CN" altLang="en-US" b="1" dirty="0" smtClean="0"/>
              <a:t>迷宫（</a:t>
            </a:r>
            <a:r>
              <a:rPr lang="en-US" b="1" dirty="0" smtClean="0"/>
              <a:t>mazex.cpp   NOI</a:t>
            </a:r>
            <a:r>
              <a:rPr lang="zh-CN" altLang="en-US" b="1" dirty="0" smtClean="0"/>
              <a:t>题库</a:t>
            </a:r>
            <a:r>
              <a:rPr lang="en-US" b="1" dirty="0" smtClean="0"/>
              <a:t>1167</a:t>
            </a:r>
            <a:r>
              <a:rPr lang="zh-CN" altLang="en-US" b="1" dirty="0" smtClean="0"/>
              <a:t>）</a:t>
            </a:r>
            <a:endParaRPr lang="zh-CN" altLang="en-US" dirty="0" smtClean="0"/>
          </a:p>
          <a:p>
            <a:pPr>
              <a:lnSpc>
                <a:spcPct val="150000"/>
              </a:lnSpc>
            </a:pPr>
            <a:r>
              <a:rPr lang="en-US" altLang="zh-CN" dirty="0" smtClean="0"/>
              <a:t>【</a:t>
            </a:r>
            <a:r>
              <a:rPr lang="zh-CN" altLang="en-US" dirty="0" smtClean="0"/>
              <a:t>输入</a:t>
            </a:r>
            <a:r>
              <a:rPr lang="en-US" altLang="zh-CN" dirty="0" smtClean="0"/>
              <a:t>】</a:t>
            </a:r>
            <a:endParaRPr lang="en-US" altLang="zh-CN" dirty="0" smtClean="0"/>
          </a:p>
          <a:p>
            <a:pPr>
              <a:lnSpc>
                <a:spcPct val="150000"/>
              </a:lnSpc>
            </a:pPr>
            <a:r>
              <a:rPr lang="en-US" altLang="zh-CN" dirty="0" smtClean="0"/>
              <a:t>      </a:t>
            </a:r>
            <a:r>
              <a:rPr lang="zh-CN" altLang="en-US" dirty="0" smtClean="0"/>
              <a:t>第一行输入</a:t>
            </a:r>
            <a:r>
              <a:rPr lang="en-US" dirty="0" smtClean="0"/>
              <a:t>N</a:t>
            </a:r>
            <a:r>
              <a:rPr lang="zh-CN" dirty="0" smtClean="0"/>
              <a:t>。</a:t>
            </a:r>
            <a:endParaRPr lang="zh-CN" dirty="0" smtClean="0"/>
          </a:p>
          <a:p>
            <a:pPr>
              <a:lnSpc>
                <a:spcPct val="150000"/>
              </a:lnSpc>
            </a:pPr>
            <a:r>
              <a:rPr lang="en-US" dirty="0" smtClean="0"/>
              <a:t>      </a:t>
            </a:r>
            <a:r>
              <a:rPr lang="zh-CN" altLang="en-US" dirty="0" smtClean="0"/>
              <a:t>接下来</a:t>
            </a:r>
            <a:r>
              <a:rPr lang="en-US" dirty="0" smtClean="0"/>
              <a:t>N</a:t>
            </a:r>
            <a:r>
              <a:rPr lang="zh-CN" altLang="en-US" dirty="0" smtClean="0"/>
              <a:t>行，每行</a:t>
            </a:r>
            <a:r>
              <a:rPr lang="en-US" dirty="0" smtClean="0"/>
              <a:t>N</a:t>
            </a:r>
            <a:r>
              <a:rPr lang="zh-CN" altLang="en-US" dirty="0" smtClean="0"/>
              <a:t>个数字，</a:t>
            </a:r>
            <a:r>
              <a:rPr lang="en-US" dirty="0" smtClean="0"/>
              <a:t>0</a:t>
            </a:r>
            <a:r>
              <a:rPr lang="zh-CN" altLang="en-US" dirty="0" smtClean="0"/>
              <a:t>或</a:t>
            </a:r>
            <a:r>
              <a:rPr lang="en-US" dirty="0" smtClean="0"/>
              <a:t>1</a:t>
            </a:r>
            <a:r>
              <a:rPr lang="zh-CN" altLang="en-US" dirty="0" smtClean="0"/>
              <a:t>，描述迷宫。</a:t>
            </a:r>
            <a:endParaRPr lang="zh-CN" altLang="en-US" dirty="0" smtClean="0"/>
          </a:p>
          <a:p>
            <a:pPr>
              <a:lnSpc>
                <a:spcPct val="150000"/>
              </a:lnSpc>
            </a:pPr>
            <a:r>
              <a:rPr lang="en-US" altLang="zh-CN" dirty="0" smtClean="0"/>
              <a:t>【</a:t>
            </a:r>
            <a:r>
              <a:rPr lang="zh-CN" altLang="en-US" dirty="0" smtClean="0"/>
              <a:t>输出</a:t>
            </a:r>
            <a:r>
              <a:rPr lang="en-US" altLang="zh-CN" dirty="0" smtClean="0"/>
              <a:t>】</a:t>
            </a:r>
            <a:endParaRPr lang="en-US" altLang="zh-CN" dirty="0" smtClean="0"/>
          </a:p>
          <a:p>
            <a:pPr>
              <a:lnSpc>
                <a:spcPct val="150000"/>
              </a:lnSpc>
            </a:pPr>
            <a:r>
              <a:rPr lang="en-US" dirty="0" smtClean="0"/>
              <a:t>      </a:t>
            </a:r>
            <a:r>
              <a:rPr lang="zh-CN" altLang="en-US" dirty="0" smtClean="0"/>
              <a:t>输出路径总数。</a:t>
            </a:r>
            <a:endParaRPr lang="zh-CN" altLang="en-US" dirty="0" smtClean="0"/>
          </a:p>
          <a:p>
            <a:pPr>
              <a:lnSpc>
                <a:spcPct val="150000"/>
              </a:lnSpc>
            </a:pPr>
            <a:r>
              <a:rPr lang="en-US" altLang="zh-CN" dirty="0" smtClean="0"/>
              <a:t>【</a:t>
            </a:r>
            <a:r>
              <a:rPr lang="zh-CN" altLang="en-US" dirty="0" smtClean="0"/>
              <a:t>样例输入</a:t>
            </a:r>
            <a:r>
              <a:rPr lang="en-US" altLang="zh-CN" dirty="0" smtClean="0"/>
              <a:t>】【</a:t>
            </a:r>
            <a:r>
              <a:rPr lang="zh-CN" altLang="en-US" dirty="0" smtClean="0"/>
              <a:t>样例输出</a:t>
            </a:r>
            <a:r>
              <a:rPr lang="en-US" altLang="zh-CN" dirty="0" smtClean="0"/>
              <a:t>】</a:t>
            </a:r>
            <a:endParaRPr lang="en-US" altLang="zh-CN" dirty="0" smtClean="0"/>
          </a:p>
          <a:p>
            <a:r>
              <a:rPr lang="en-US" dirty="0" smtClean="0"/>
              <a:t>	3                   2</a:t>
            </a:r>
            <a:endParaRPr lang="zh-CN" altLang="en-US" dirty="0" smtClean="0"/>
          </a:p>
          <a:p>
            <a:r>
              <a:rPr lang="en-US" dirty="0" smtClean="0"/>
              <a:t>	0 0 0</a:t>
            </a:r>
            <a:endParaRPr lang="zh-CN" altLang="en-US" dirty="0" smtClean="0"/>
          </a:p>
          <a:p>
            <a:r>
              <a:rPr lang="en-US" dirty="0" smtClean="0"/>
              <a:t>	0 1 1</a:t>
            </a:r>
            <a:endParaRPr lang="zh-CN" altLang="en-US" dirty="0" smtClean="0"/>
          </a:p>
          <a:p>
            <a:r>
              <a:rPr lang="en-US" dirty="0" smtClean="0"/>
              <a:t>	1 0 0</a:t>
            </a:r>
            <a:endParaRPr lang="zh-CN" altLang="en-US" dirty="0" smtClean="0"/>
          </a:p>
          <a:p>
            <a:endParaRPr lang="zh-CN" altLang="en-US" b="1"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Tree>
  </p:cSld>
  <p:clrMapOvr>
    <a:masterClrMapping/>
  </p:clrMapOvr>
  <p:transition spd="slow" advClick="0" advTm="7000">
    <p:cover dir="l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539750" y="627380"/>
            <a:ext cx="8185150" cy="3996690"/>
          </a:xfrm>
          <a:prstGeom prst="rect">
            <a:avLst/>
          </a:prstGeom>
        </p:spPr>
        <p:txBody>
          <a:bodyPr/>
          <a:lstStyle/>
          <a:p>
            <a:r>
              <a:rPr lang="en-US" b="1" dirty="0" smtClean="0"/>
              <a:t>4</a:t>
            </a:r>
            <a:r>
              <a:rPr lang="en-US" altLang="zh-CN" b="1" dirty="0" smtClean="0"/>
              <a:t>.2</a:t>
            </a:r>
            <a:r>
              <a:rPr lang="zh-CN" altLang="en-US" b="1" dirty="0" smtClean="0"/>
              <a:t> 素数环（</a:t>
            </a:r>
            <a:r>
              <a:rPr lang="en-US" b="1" dirty="0" smtClean="0"/>
              <a:t>prime.cpp   NOI</a:t>
            </a:r>
            <a:r>
              <a:rPr lang="zh-CN" altLang="en-US" b="1" dirty="0" smtClean="0"/>
              <a:t>题库</a:t>
            </a:r>
            <a:r>
              <a:rPr lang="en-US" b="1" dirty="0" smtClean="0"/>
              <a:t>1153</a:t>
            </a:r>
            <a:r>
              <a:rPr lang="zh-CN" altLang="en-US" b="1" dirty="0" smtClean="0"/>
              <a:t>）</a:t>
            </a:r>
            <a:endParaRPr lang="zh-CN" altLang="en-US" dirty="0" smtClean="0"/>
          </a:p>
          <a:p>
            <a:pPr>
              <a:lnSpc>
                <a:spcPct val="120000"/>
              </a:lnSpc>
            </a:pPr>
            <a:r>
              <a:rPr lang="en-US" altLang="zh-CN" dirty="0" smtClean="0"/>
              <a:t>【</a:t>
            </a:r>
            <a:r>
              <a:rPr lang="zh-CN" altLang="en-US" dirty="0" smtClean="0"/>
              <a:t>问题描述</a:t>
            </a:r>
            <a:r>
              <a:rPr lang="en-US" altLang="zh-CN" dirty="0" smtClean="0"/>
              <a:t>】 </a:t>
            </a:r>
            <a:endParaRPr lang="en-US" altLang="zh-CN" dirty="0" smtClean="0"/>
          </a:p>
          <a:p>
            <a:pPr>
              <a:lnSpc>
                <a:spcPct val="120000"/>
              </a:lnSpc>
            </a:pPr>
            <a:r>
              <a:rPr lang="en-US" dirty="0" smtClean="0"/>
              <a:t>      </a:t>
            </a:r>
            <a:r>
              <a:rPr lang="zh-CN" altLang="en-US" dirty="0" smtClean="0"/>
              <a:t>输入</a:t>
            </a:r>
            <a:r>
              <a:rPr lang="en-US" dirty="0" smtClean="0"/>
              <a:t>n(2&lt;=n&lt;=20)</a:t>
            </a:r>
            <a:r>
              <a:rPr lang="zh-CN" altLang="en-US" dirty="0" smtClean="0"/>
              <a:t>，</a:t>
            </a:r>
            <a:r>
              <a:rPr lang="zh-CN" altLang="en-US" dirty="0" smtClean="0"/>
              <a:t>把</a:t>
            </a:r>
            <a:r>
              <a:rPr lang="en-US" dirty="0" smtClean="0"/>
              <a:t>1</a:t>
            </a:r>
            <a:r>
              <a:rPr lang="zh-CN" altLang="en-US" dirty="0" smtClean="0"/>
              <a:t>到</a:t>
            </a:r>
            <a:r>
              <a:rPr lang="en-US" dirty="0" smtClean="0"/>
              <a:t>n</a:t>
            </a:r>
            <a:r>
              <a:rPr lang="zh-CN" altLang="en-US" dirty="0" smtClean="0"/>
              <a:t>这</a:t>
            </a:r>
            <a:r>
              <a:rPr lang="en-US" dirty="0" smtClean="0"/>
              <a:t>n</a:t>
            </a:r>
            <a:r>
              <a:rPr lang="zh-CN" altLang="en-US" dirty="0" smtClean="0"/>
              <a:t>个数摆成一个环，要求相邻的两个数的和是一个素数。输出任意一个合法答案。</a:t>
            </a:r>
            <a:endParaRPr lang="zh-CN" altLang="en-US" dirty="0" smtClean="0"/>
          </a:p>
          <a:p>
            <a:pPr>
              <a:lnSpc>
                <a:spcPct val="120000"/>
              </a:lnSpc>
            </a:pPr>
            <a:r>
              <a:rPr lang="en-US" altLang="zh-CN" dirty="0" smtClean="0">
                <a:sym typeface="+mn-ea"/>
              </a:rPr>
              <a:t>【</a:t>
            </a:r>
            <a:r>
              <a:rPr lang="zh-CN" altLang="en-US" dirty="0" smtClean="0">
                <a:sym typeface="+mn-ea"/>
              </a:rPr>
              <a:t>输入</a:t>
            </a:r>
            <a:r>
              <a:rPr lang="en-US" altLang="zh-CN" dirty="0" smtClean="0">
                <a:sym typeface="+mn-ea"/>
              </a:rPr>
              <a:t>】</a:t>
            </a:r>
            <a:endParaRPr lang="en-US" altLang="zh-CN" dirty="0" smtClean="0"/>
          </a:p>
          <a:p>
            <a:pPr>
              <a:lnSpc>
                <a:spcPct val="120000"/>
              </a:lnSpc>
            </a:pPr>
            <a:r>
              <a:rPr lang="en-US" dirty="0" smtClean="0">
                <a:sym typeface="+mn-ea"/>
              </a:rPr>
              <a:t>      </a:t>
            </a:r>
            <a:r>
              <a:rPr lang="zh-CN" altLang="en-US" dirty="0" smtClean="0">
                <a:sym typeface="+mn-ea"/>
              </a:rPr>
              <a:t>输入一行一个数</a:t>
            </a:r>
            <a:r>
              <a:rPr lang="en-US" dirty="0" smtClean="0">
                <a:sym typeface="+mn-ea"/>
              </a:rPr>
              <a:t>n</a:t>
            </a:r>
            <a:r>
              <a:rPr lang="zh-CN" altLang="en-US" dirty="0" smtClean="0">
                <a:sym typeface="+mn-ea"/>
              </a:rPr>
              <a:t>。</a:t>
            </a:r>
            <a:endParaRPr lang="zh-CN" altLang="en-US" dirty="0" smtClean="0"/>
          </a:p>
          <a:p>
            <a:pPr>
              <a:lnSpc>
                <a:spcPct val="120000"/>
              </a:lnSpc>
            </a:pPr>
            <a:r>
              <a:rPr lang="en-US" altLang="zh-CN" dirty="0" smtClean="0">
                <a:sym typeface="+mn-ea"/>
              </a:rPr>
              <a:t>【</a:t>
            </a:r>
            <a:r>
              <a:rPr lang="zh-CN" altLang="en-US" dirty="0" smtClean="0">
                <a:sym typeface="+mn-ea"/>
              </a:rPr>
              <a:t>输出</a:t>
            </a:r>
            <a:r>
              <a:rPr lang="en-US" altLang="zh-CN" dirty="0" smtClean="0">
                <a:sym typeface="+mn-ea"/>
              </a:rPr>
              <a:t>】</a:t>
            </a:r>
            <a:endParaRPr lang="en-US" altLang="zh-CN" dirty="0" smtClean="0"/>
          </a:p>
          <a:p>
            <a:pPr>
              <a:lnSpc>
                <a:spcPct val="120000"/>
              </a:lnSpc>
            </a:pPr>
            <a:r>
              <a:rPr lang="en-US" dirty="0" smtClean="0">
                <a:sym typeface="+mn-ea"/>
              </a:rPr>
              <a:t>       </a:t>
            </a:r>
            <a:r>
              <a:rPr lang="zh-CN" altLang="en-US" dirty="0" smtClean="0">
                <a:sym typeface="+mn-ea"/>
              </a:rPr>
              <a:t>输出</a:t>
            </a:r>
            <a:r>
              <a:rPr lang="en-US" dirty="0" smtClean="0">
                <a:sym typeface="+mn-ea"/>
              </a:rPr>
              <a:t>1</a:t>
            </a:r>
            <a:r>
              <a:rPr lang="zh-CN" altLang="en-US" dirty="0" smtClean="0">
                <a:sym typeface="+mn-ea"/>
              </a:rPr>
              <a:t>到</a:t>
            </a:r>
            <a:r>
              <a:rPr lang="en-US" dirty="0" smtClean="0">
                <a:sym typeface="+mn-ea"/>
              </a:rPr>
              <a:t>n</a:t>
            </a:r>
            <a:r>
              <a:rPr lang="zh-CN" altLang="en-US" dirty="0" smtClean="0">
                <a:sym typeface="+mn-ea"/>
              </a:rPr>
              <a:t>的一个排列，表示一个环。如果无解，则输出</a:t>
            </a:r>
            <a:r>
              <a:rPr lang="en-US" dirty="0" smtClean="0">
                <a:sym typeface="+mn-ea"/>
              </a:rPr>
              <a:t>-1</a:t>
            </a:r>
            <a:r>
              <a:rPr lang="zh-CN" altLang="en-US" dirty="0" smtClean="0">
                <a:sym typeface="+mn-ea"/>
              </a:rPr>
              <a:t>。</a:t>
            </a:r>
            <a:endParaRPr lang="zh-CN" altLang="en-US" dirty="0" smtClean="0"/>
          </a:p>
          <a:p>
            <a:pPr>
              <a:lnSpc>
                <a:spcPct val="120000"/>
              </a:lnSpc>
            </a:pPr>
            <a:r>
              <a:rPr lang="en-US" altLang="zh-CN" dirty="0" smtClean="0">
                <a:sym typeface="+mn-ea"/>
              </a:rPr>
              <a:t>【</a:t>
            </a:r>
            <a:r>
              <a:rPr lang="zh-CN" altLang="en-US" dirty="0" smtClean="0">
                <a:sym typeface="+mn-ea"/>
              </a:rPr>
              <a:t>样例输入</a:t>
            </a:r>
            <a:r>
              <a:rPr lang="en-US" altLang="zh-CN" dirty="0" smtClean="0">
                <a:sym typeface="+mn-ea"/>
              </a:rPr>
              <a:t>】</a:t>
            </a:r>
            <a:endParaRPr lang="en-US" altLang="zh-CN" dirty="0" smtClean="0"/>
          </a:p>
          <a:p>
            <a:pPr>
              <a:lnSpc>
                <a:spcPct val="120000"/>
              </a:lnSpc>
            </a:pPr>
            <a:r>
              <a:rPr lang="en-US" dirty="0" smtClean="0">
                <a:sym typeface="+mn-ea"/>
              </a:rPr>
              <a:t>   4     </a:t>
            </a:r>
            <a:endParaRPr lang="en-US" dirty="0" smtClean="0"/>
          </a:p>
          <a:p>
            <a:pPr>
              <a:lnSpc>
                <a:spcPct val="120000"/>
              </a:lnSpc>
            </a:pPr>
            <a:r>
              <a:rPr lang="en-US" altLang="zh-CN" dirty="0" smtClean="0">
                <a:sym typeface="+mn-ea"/>
              </a:rPr>
              <a:t>【</a:t>
            </a:r>
            <a:r>
              <a:rPr lang="zh-CN" altLang="en-US" dirty="0" smtClean="0">
                <a:sym typeface="+mn-ea"/>
              </a:rPr>
              <a:t>样例输出</a:t>
            </a:r>
            <a:r>
              <a:rPr lang="en-US" altLang="zh-CN" dirty="0" smtClean="0">
                <a:sym typeface="+mn-ea"/>
              </a:rPr>
              <a:t>】</a:t>
            </a:r>
            <a:r>
              <a:rPr lang="en-US" dirty="0" smtClean="0">
                <a:sym typeface="+mn-ea"/>
              </a:rPr>
              <a:t>                    </a:t>
            </a:r>
            <a:endParaRPr lang="en-US" dirty="0" smtClean="0"/>
          </a:p>
          <a:p>
            <a:pPr>
              <a:lnSpc>
                <a:spcPct val="120000"/>
              </a:lnSpc>
            </a:pPr>
            <a:r>
              <a:rPr lang="en-US" dirty="0" smtClean="0">
                <a:sym typeface="+mn-ea"/>
              </a:rPr>
              <a:t>   1 2 3 4</a:t>
            </a:r>
            <a:endParaRPr lang="en-US" altLang="zh-CN" dirty="0" smtClean="0"/>
          </a:p>
          <a:p>
            <a:endParaRPr lang="zh-CN" altLang="en-US" dirty="0" smtClean="0"/>
          </a:p>
          <a:p>
            <a:endParaRPr lang="zh-CN" altLang="en-US" b="1" dirty="0" smtClean="0"/>
          </a:p>
          <a:p>
            <a:endParaRPr lang="en-US" dirty="0" smtClean="0"/>
          </a:p>
          <a:p>
            <a:endParaRPr lang="zh-CN" altLang="en-US" dirty="0" smtClean="0"/>
          </a:p>
          <a:p>
            <a:pPr>
              <a:lnSpc>
                <a:spcPct val="150000"/>
              </a:lnSpc>
            </a:pPr>
            <a:endParaRPr lang="zh-CN" altLang="en-US" dirty="0" smtClean="0"/>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buFont typeface="Arial" panose="020B0604020202020204" pitchFamily="34" charset="0"/>
              <a:buChar char="•"/>
            </a:pPr>
            <a:endParaRPr lang="en-US" altLang="zh-CN" b="1" dirty="0" smtClean="0">
              <a:solidFill>
                <a:srgbClr val="000000"/>
              </a:solidFill>
            </a:endParaRPr>
          </a:p>
          <a:p>
            <a:pPr>
              <a:lnSpc>
                <a:spcPct val="150000"/>
              </a:lnSpc>
            </a:pPr>
            <a:endParaRPr lang="zh-CN" altLang="en-US" b="1" dirty="0" smtClean="0">
              <a:solidFill>
                <a:srgbClr val="000000"/>
              </a:solidFill>
            </a:endParaRPr>
          </a:p>
          <a:p>
            <a:pPr>
              <a:lnSpc>
                <a:spcPct val="150000"/>
              </a:lnSpc>
            </a:pPr>
            <a:endParaRPr lang="en-US" altLang="zh-CN" b="1" dirty="0" smtClean="0">
              <a:solidFill>
                <a:srgbClr val="000000"/>
              </a:solidFill>
            </a:endParaRPr>
          </a:p>
          <a:p>
            <a:pPr>
              <a:lnSpc>
                <a:spcPct val="150000"/>
              </a:lnSpc>
            </a:pPr>
            <a:endParaRPr lang="zh-CN" altLang="en-US"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13" name="椭圆 12"/>
          <p:cNvSpPr/>
          <p:nvPr>
            <p:custDataLst>
              <p:tags r:id="rId1"/>
            </p:custDataLst>
          </p:nvPr>
        </p:nvSpPr>
        <p:spPr>
          <a:xfrm>
            <a:off x="6893777" y="2986049"/>
            <a:ext cx="1512168" cy="151216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7" name="椭圆 6"/>
          <p:cNvSpPr/>
          <p:nvPr>
            <p:custDataLst>
              <p:tags r:id="rId2"/>
            </p:custDataLst>
          </p:nvPr>
        </p:nvSpPr>
        <p:spPr>
          <a:xfrm>
            <a:off x="7379831" y="2716019"/>
            <a:ext cx="540060" cy="54006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000" dirty="0" smtClean="0"/>
              <a:t>1</a:t>
            </a:r>
            <a:endParaRPr lang="zh-CN" altLang="en-US" sz="3000" dirty="0"/>
          </a:p>
        </p:txBody>
      </p:sp>
      <p:sp>
        <p:nvSpPr>
          <p:cNvPr id="8" name="椭圆 7"/>
          <p:cNvSpPr/>
          <p:nvPr>
            <p:custDataLst>
              <p:tags r:id="rId3"/>
            </p:custDataLst>
          </p:nvPr>
        </p:nvSpPr>
        <p:spPr>
          <a:xfrm>
            <a:off x="8189921" y="3472103"/>
            <a:ext cx="540060" cy="54006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000" dirty="0" smtClean="0"/>
              <a:t>2</a:t>
            </a:r>
            <a:endParaRPr lang="zh-CN" altLang="en-US" sz="3000" dirty="0"/>
          </a:p>
        </p:txBody>
      </p:sp>
      <p:sp>
        <p:nvSpPr>
          <p:cNvPr id="9" name="椭圆 8"/>
          <p:cNvSpPr/>
          <p:nvPr>
            <p:custDataLst>
              <p:tags r:id="rId4"/>
            </p:custDataLst>
          </p:nvPr>
        </p:nvSpPr>
        <p:spPr>
          <a:xfrm>
            <a:off x="7379831" y="4174181"/>
            <a:ext cx="540060" cy="54006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000" dirty="0" smtClean="0"/>
              <a:t>3</a:t>
            </a:r>
            <a:endParaRPr lang="zh-CN" altLang="en-US" sz="3000" dirty="0"/>
          </a:p>
        </p:txBody>
      </p:sp>
      <p:sp>
        <p:nvSpPr>
          <p:cNvPr id="10" name="椭圆 9"/>
          <p:cNvSpPr/>
          <p:nvPr>
            <p:custDataLst>
              <p:tags r:id="rId5"/>
            </p:custDataLst>
          </p:nvPr>
        </p:nvSpPr>
        <p:spPr>
          <a:xfrm>
            <a:off x="6515735" y="3472103"/>
            <a:ext cx="540060" cy="54006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000" dirty="0" smtClean="0"/>
              <a:t>4</a:t>
            </a:r>
            <a:endParaRPr lang="zh-CN" altLang="en-US" sz="3000" dirty="0"/>
          </a:p>
        </p:txBody>
      </p:sp>
    </p:spTree>
  </p:cSld>
  <p:clrMapOvr>
    <a:masterClrMapping/>
  </p:clrMapOvr>
  <p:transition spd="slow" advClick="0" advTm="7000">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a:xfrm>
            <a:off x="683398" y="627876"/>
            <a:ext cx="6318702" cy="519522"/>
          </a:xfrm>
          <a:prstGeom prst="rect">
            <a:avLst/>
          </a:prstGeom>
        </p:spPr>
        <p:txBody>
          <a:bodyPr/>
          <a:lstStyle/>
          <a:p>
            <a:r>
              <a:rPr lang="en-US" sz="2400" b="1" dirty="0" smtClean="0"/>
              <a:t>4.3  </a:t>
            </a:r>
            <a:r>
              <a:rPr lang="zh-CN" altLang="en-US" sz="2400" b="1" dirty="0" smtClean="0"/>
              <a:t>九宫格问题</a:t>
            </a:r>
            <a:r>
              <a:rPr lang="en-US" altLang="zh-CN" sz="2400" b="1" dirty="0" smtClean="0"/>
              <a:t>(sudoku.cpp)</a:t>
            </a:r>
            <a:endParaRPr lang="zh-CN" altLang="en-US" sz="2400" dirty="0" smtClean="0"/>
          </a:p>
          <a:p>
            <a:r>
              <a:rPr lang="zh-CN" altLang="en-US" sz="2100" dirty="0" smtClean="0"/>
              <a:t>          </a:t>
            </a:r>
            <a:endParaRPr lang="zh-CN" altLang="en-US" sz="2100" b="1" dirty="0" smtClean="0"/>
          </a:p>
          <a:p>
            <a:endParaRPr lang="zh-CN" altLang="en-US" dirty="0" smtClean="0"/>
          </a:p>
          <a:p>
            <a:endParaRPr lang="zh-CN" altLang="en-US" sz="2100" b="1" dirty="0" smtClean="0"/>
          </a:p>
          <a:p>
            <a:pPr>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12290" name="Picture 2" descr="https://timgsa.baidu.com/timg?image&amp;quality=80&amp;size=b9999_10000&amp;sec=1498564648031&amp;di=1e891d012783d10ad13ee55784faee3a&amp;imgtype=jpg&amp;src=http%3A%2F%2Fimg0.imgtn.bdimg.com%2Fit%2Fu%3D4278054439%2C3414228197%26fm%3D214%26gp%3D0.jpg"/>
          <p:cNvPicPr>
            <a:picLocks noChangeAspect="1" noChangeArrowheads="1"/>
          </p:cNvPicPr>
          <p:nvPr/>
        </p:nvPicPr>
        <p:blipFill>
          <a:blip r:embed="rId1"/>
          <a:srcRect/>
          <a:stretch>
            <a:fillRect/>
          </a:stretch>
        </p:blipFill>
        <p:spPr bwMode="auto">
          <a:xfrm>
            <a:off x="1475878" y="1147336"/>
            <a:ext cx="6264696" cy="3679085"/>
          </a:xfrm>
          <a:prstGeom prst="rect">
            <a:avLst/>
          </a:prstGeom>
          <a:noFill/>
        </p:spPr>
      </p:pic>
      <p:pic>
        <p:nvPicPr>
          <p:cNvPr id="10242" name="Picture 2" descr="https://timgsa.baidu.com/timg?image&amp;quality=80&amp;size=b9999_10000&amp;sec=1498564747539&amp;di=31d6284936a0661de26b665c3eb91be6&amp;imgtype=0&amp;src=http%3A%2F%2Fi-3.yxdown.com%2F2015%2F12%2F11%2Fbfe1889f-1051-41bf-86fa-1c73eb2b6695.png"/>
          <p:cNvPicPr>
            <a:picLocks noChangeAspect="1" noChangeArrowheads="1"/>
          </p:cNvPicPr>
          <p:nvPr>
            <p:custDataLst>
              <p:tags r:id="rId2"/>
            </p:custDataLst>
          </p:nvPr>
        </p:nvPicPr>
        <p:blipFill>
          <a:blip r:embed="rId3" cstate="print">
            <a:clrChange>
              <a:clrFrom>
                <a:srgbClr val="FFFFFF"/>
              </a:clrFrom>
              <a:clrTo>
                <a:srgbClr val="FFFFFF">
                  <a:alpha val="0"/>
                </a:srgbClr>
              </a:clrTo>
            </a:clrChange>
          </a:blip>
          <a:srcRect/>
          <a:stretch>
            <a:fillRect/>
          </a:stretch>
        </p:blipFill>
        <p:spPr bwMode="auto">
          <a:xfrm>
            <a:off x="7956582" y="3795784"/>
            <a:ext cx="1059582" cy="1059582"/>
          </a:xfrm>
          <a:prstGeom prst="rect">
            <a:avLst/>
          </a:prstGeom>
          <a:noFill/>
        </p:spPr>
      </p:pic>
    </p:spTree>
  </p:cSld>
  <p:clrMapOvr>
    <a:masterClrMapping/>
  </p:clrMapOvr>
  <p:transition spd="slow" advClick="0" advTm="7000">
    <p:cover dir="l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sp>
        <p:nvSpPr>
          <p:cNvPr id="6" name="TextBox 5"/>
          <p:cNvSpPr txBox="1"/>
          <p:nvPr/>
        </p:nvSpPr>
        <p:spPr>
          <a:xfrm>
            <a:off x="1979712" y="1294114"/>
            <a:ext cx="2268252" cy="3692525"/>
          </a:xfrm>
          <a:prstGeom prst="rect">
            <a:avLst/>
          </a:prstGeom>
          <a:noFill/>
        </p:spPr>
        <p:txBody>
          <a:bodyPr wrap="square" rtlCol="0">
            <a:spAutoFit/>
          </a:bodyPr>
          <a:lstStyle/>
          <a:p>
            <a:pPr algn="ctr"/>
            <a:r>
              <a:rPr lang="en-US" altLang="zh-CN" sz="2400" dirty="0" smtClean="0"/>
              <a:t>【</a:t>
            </a:r>
            <a:r>
              <a:rPr lang="zh-CN" altLang="en-US" sz="2400" dirty="0" smtClean="0"/>
              <a:t>样例输入</a:t>
            </a:r>
            <a:r>
              <a:rPr lang="en-US" altLang="zh-CN" sz="2400" dirty="0" smtClean="0"/>
              <a:t>】</a:t>
            </a:r>
            <a:endParaRPr lang="en-US" sz="2400" dirty="0" smtClean="0"/>
          </a:p>
          <a:p>
            <a:pPr algn="ctr"/>
            <a:endParaRPr lang="en-US" sz="2100" dirty="0" smtClean="0"/>
          </a:p>
          <a:p>
            <a:pPr algn="ctr"/>
            <a:r>
              <a:rPr lang="en-US" sz="2100" dirty="0" smtClean="0"/>
              <a:t>0 0 5 3 0 0 0 0 0</a:t>
            </a:r>
            <a:endParaRPr lang="zh-CN" altLang="en-US" sz="2100" dirty="0" smtClean="0"/>
          </a:p>
          <a:p>
            <a:pPr algn="ctr"/>
            <a:r>
              <a:rPr lang="en-US" sz="2100" dirty="0" smtClean="0"/>
              <a:t>8 0 0 0 0 0 0 2 0</a:t>
            </a:r>
            <a:endParaRPr lang="zh-CN" altLang="en-US" sz="2100" dirty="0" smtClean="0"/>
          </a:p>
          <a:p>
            <a:pPr algn="ctr"/>
            <a:r>
              <a:rPr lang="en-US" sz="2100" dirty="0" smtClean="0"/>
              <a:t>0 7 0 0 1 0 5 0 0</a:t>
            </a:r>
            <a:endParaRPr lang="zh-CN" altLang="en-US" sz="2100" dirty="0" smtClean="0"/>
          </a:p>
          <a:p>
            <a:pPr algn="ctr"/>
            <a:r>
              <a:rPr lang="en-US" sz="2100" dirty="0" smtClean="0"/>
              <a:t>4 0 0 0 0 5 3 0 0</a:t>
            </a:r>
            <a:endParaRPr lang="zh-CN" altLang="en-US" sz="2100" dirty="0" smtClean="0"/>
          </a:p>
          <a:p>
            <a:pPr algn="ctr"/>
            <a:r>
              <a:rPr lang="en-US" sz="2100" dirty="0" smtClean="0"/>
              <a:t>0 1 0 0 7 0 0 0 6</a:t>
            </a:r>
            <a:endParaRPr lang="zh-CN" altLang="en-US" sz="2100" dirty="0" smtClean="0"/>
          </a:p>
          <a:p>
            <a:pPr algn="ctr"/>
            <a:r>
              <a:rPr lang="en-US" sz="2100" dirty="0" smtClean="0"/>
              <a:t>0 0 3 2 0 0 0 8 0</a:t>
            </a:r>
            <a:endParaRPr lang="zh-CN" altLang="en-US" sz="2100" dirty="0" smtClean="0"/>
          </a:p>
          <a:p>
            <a:pPr algn="ctr"/>
            <a:r>
              <a:rPr lang="en-US" sz="2100" dirty="0" smtClean="0"/>
              <a:t>0 6 0 5 0 0 0 0 9</a:t>
            </a:r>
            <a:endParaRPr lang="zh-CN" altLang="en-US" sz="2100" dirty="0" smtClean="0"/>
          </a:p>
          <a:p>
            <a:pPr algn="ctr"/>
            <a:r>
              <a:rPr lang="en-US" sz="2100" dirty="0" smtClean="0"/>
              <a:t>0 0 4 0 0 0 0 3 0</a:t>
            </a:r>
            <a:endParaRPr lang="zh-CN" altLang="en-US" sz="2100" dirty="0" smtClean="0"/>
          </a:p>
          <a:p>
            <a:pPr algn="ctr"/>
            <a:r>
              <a:rPr lang="en-US" sz="2100" dirty="0" smtClean="0"/>
              <a:t>0 0 0 0 0 9 7 0 0</a:t>
            </a:r>
            <a:endParaRPr lang="zh-CN" altLang="en-US" sz="2100" dirty="0"/>
          </a:p>
        </p:txBody>
      </p:sp>
      <p:sp>
        <p:nvSpPr>
          <p:cNvPr id="7" name="TextBox 6"/>
          <p:cNvSpPr txBox="1"/>
          <p:nvPr/>
        </p:nvSpPr>
        <p:spPr>
          <a:xfrm>
            <a:off x="4626006" y="1294114"/>
            <a:ext cx="2268252" cy="4015105"/>
          </a:xfrm>
          <a:prstGeom prst="rect">
            <a:avLst/>
          </a:prstGeom>
          <a:noFill/>
        </p:spPr>
        <p:txBody>
          <a:bodyPr wrap="square" rtlCol="0">
            <a:spAutoFit/>
          </a:bodyPr>
          <a:lstStyle/>
          <a:p>
            <a:pPr algn="ctr"/>
            <a:r>
              <a:rPr lang="en-US" altLang="zh-CN" sz="2400" dirty="0" smtClean="0"/>
              <a:t>【</a:t>
            </a:r>
            <a:r>
              <a:rPr lang="zh-CN" altLang="en-US" sz="2400" dirty="0" smtClean="0"/>
              <a:t>样例输出</a:t>
            </a:r>
            <a:r>
              <a:rPr lang="en-US" altLang="zh-CN" sz="2400" dirty="0" smtClean="0"/>
              <a:t>】</a:t>
            </a:r>
            <a:endParaRPr lang="en-US" sz="2400" dirty="0" smtClean="0"/>
          </a:p>
          <a:p>
            <a:pPr algn="ctr"/>
            <a:endParaRPr lang="en-US" sz="2100" dirty="0" smtClean="0"/>
          </a:p>
          <a:p>
            <a:pPr algn="ctr"/>
            <a:r>
              <a:rPr lang="en-US" sz="2100" dirty="0" smtClean="0"/>
              <a:t>1 4 5 3 2 7 6 9 8</a:t>
            </a:r>
            <a:endParaRPr lang="zh-CN" altLang="en-US" sz="2100" dirty="0" smtClean="0"/>
          </a:p>
          <a:p>
            <a:pPr algn="ctr"/>
            <a:r>
              <a:rPr lang="en-US" sz="2100" dirty="0" smtClean="0"/>
              <a:t>8 3 9 6 5 4 1 2 7</a:t>
            </a:r>
            <a:endParaRPr lang="zh-CN" altLang="en-US" sz="2100" dirty="0" smtClean="0"/>
          </a:p>
          <a:p>
            <a:pPr algn="ctr"/>
            <a:r>
              <a:rPr lang="en-US" sz="2100" dirty="0" smtClean="0"/>
              <a:t>6 7 2 9 1 8 5 4 3</a:t>
            </a:r>
            <a:endParaRPr lang="zh-CN" altLang="en-US" sz="2100" dirty="0" smtClean="0"/>
          </a:p>
          <a:p>
            <a:pPr algn="ctr"/>
            <a:r>
              <a:rPr lang="en-US" sz="2100" dirty="0" smtClean="0"/>
              <a:t>4 9 6 1 8 5 3 7 2</a:t>
            </a:r>
            <a:endParaRPr lang="zh-CN" altLang="en-US" sz="2100" dirty="0" smtClean="0"/>
          </a:p>
          <a:p>
            <a:pPr algn="ctr"/>
            <a:r>
              <a:rPr lang="en-US" sz="2100" dirty="0" smtClean="0"/>
              <a:t>2 1 8 4 7 3 9 5 6</a:t>
            </a:r>
            <a:endParaRPr lang="zh-CN" altLang="en-US" sz="2100" dirty="0" smtClean="0"/>
          </a:p>
          <a:p>
            <a:pPr algn="ctr"/>
            <a:r>
              <a:rPr lang="en-US" sz="2100" dirty="0" smtClean="0"/>
              <a:t>7 5 3 2 9 6 4 8 1</a:t>
            </a:r>
            <a:endParaRPr lang="zh-CN" altLang="en-US" sz="2100" dirty="0" smtClean="0"/>
          </a:p>
          <a:p>
            <a:pPr algn="ctr"/>
            <a:r>
              <a:rPr lang="en-US" sz="2100" dirty="0" smtClean="0"/>
              <a:t>3 6 7 5 4 2 8 1 9</a:t>
            </a:r>
            <a:endParaRPr lang="zh-CN" altLang="en-US" sz="2100" dirty="0" smtClean="0"/>
          </a:p>
          <a:p>
            <a:pPr algn="ctr"/>
            <a:r>
              <a:rPr lang="en-US" sz="2100" dirty="0" smtClean="0"/>
              <a:t>9 8 4 7 6 1 2 3 5</a:t>
            </a:r>
            <a:endParaRPr lang="zh-CN" altLang="en-US" sz="2100" dirty="0" smtClean="0"/>
          </a:p>
          <a:p>
            <a:pPr algn="ctr"/>
            <a:r>
              <a:rPr lang="en-US" sz="2100" dirty="0" smtClean="0"/>
              <a:t>5 2 1 8 3 9 7 6 4</a:t>
            </a:r>
            <a:endParaRPr lang="zh-CN" altLang="en-US" sz="2100" dirty="0" smtClean="0"/>
          </a:p>
          <a:p>
            <a:pPr algn="ctr"/>
            <a:r>
              <a:rPr lang="en-US" sz="2100" dirty="0" smtClean="0"/>
              <a:t> </a:t>
            </a:r>
            <a:endParaRPr lang="zh-CN" altLang="en-US" sz="2100" dirty="0"/>
          </a:p>
        </p:txBody>
      </p:sp>
      <p:sp>
        <p:nvSpPr>
          <p:cNvPr id="2" name="内容占位符 2"/>
          <p:cNvSpPr txBox="1">
            <a:spLocks noChangeArrowheads="1"/>
          </p:cNvSpPr>
          <p:nvPr>
            <p:custDataLst>
              <p:tags r:id="rId1"/>
            </p:custDataLst>
          </p:nvPr>
        </p:nvSpPr>
        <p:spPr>
          <a:xfrm>
            <a:off x="683398" y="627876"/>
            <a:ext cx="6318702" cy="519522"/>
          </a:xfrm>
          <a:prstGeom prst="rect">
            <a:avLst/>
          </a:prstGeom>
        </p:spPr>
        <p:txBody>
          <a:bodyPr/>
          <a:p>
            <a:r>
              <a:rPr lang="en-US" sz="2400" b="1" dirty="0" smtClean="0"/>
              <a:t>4.3  </a:t>
            </a:r>
            <a:r>
              <a:rPr lang="zh-CN" altLang="en-US" sz="2400" b="1" dirty="0" smtClean="0"/>
              <a:t>九宫格问题</a:t>
            </a:r>
            <a:r>
              <a:rPr lang="en-US" altLang="zh-CN" sz="2400" b="1" dirty="0" smtClean="0"/>
              <a:t>(sudoku.cpp)</a:t>
            </a:r>
            <a:endParaRPr lang="zh-CN" altLang="en-US" sz="2400" dirty="0" smtClean="0"/>
          </a:p>
          <a:p>
            <a:r>
              <a:rPr lang="zh-CN" altLang="en-US" sz="2100" dirty="0" smtClean="0"/>
              <a:t>          </a:t>
            </a:r>
            <a:endParaRPr lang="zh-CN" altLang="en-US" sz="2100" b="1" dirty="0" smtClean="0"/>
          </a:p>
          <a:p>
            <a:endParaRPr lang="zh-CN" altLang="en-US" dirty="0" smtClean="0"/>
          </a:p>
          <a:p>
            <a:pPr>
              <a:lnSpc>
                <a:spcPct val="150000"/>
              </a:lnSpc>
            </a:pPr>
            <a:endParaRPr lang="zh-CN" altLang="en-US" sz="2100" b="1" dirty="0" smtClean="0">
              <a:solidFill>
                <a:srgbClr val="000000"/>
              </a:solidFill>
            </a:endParaRPr>
          </a:p>
        </p:txBody>
      </p:sp>
      <p:pic>
        <p:nvPicPr>
          <p:cNvPr id="3" name="Picture 2" descr="https://timgsa.baidu.com/timg?image&amp;quality=80&amp;size=b9999_10000&amp;sec=1498564747539&amp;di=31d6284936a0661de26b665c3eb91be6&amp;imgtype=0&amp;src=http%3A%2F%2Fi-3.yxdown.com%2F2015%2F12%2F11%2Fbfe1889f-1051-41bf-86fa-1c73eb2b6695.png"/>
          <p:cNvPicPr>
            <a:picLocks noChangeAspect="1" noChangeArrowheads="1"/>
          </p:cNvPicPr>
          <p:nvPr>
            <p:custDataLst>
              <p:tags r:id="rId2"/>
            </p:custDataLst>
          </p:nvPr>
        </p:nvPicPr>
        <p:blipFill>
          <a:blip r:embed="rId3" cstate="print">
            <a:clrChange>
              <a:clrFrom>
                <a:srgbClr val="FFFFFF"/>
              </a:clrFrom>
              <a:clrTo>
                <a:srgbClr val="FFFFFF">
                  <a:alpha val="0"/>
                </a:srgbClr>
              </a:clrTo>
            </a:clrChange>
          </a:blip>
          <a:srcRect/>
          <a:stretch>
            <a:fillRect/>
          </a:stretch>
        </p:blipFill>
        <p:spPr bwMode="auto">
          <a:xfrm>
            <a:off x="7956582" y="3795784"/>
            <a:ext cx="1059582" cy="1059582"/>
          </a:xfrm>
          <a:prstGeom prst="rect">
            <a:avLst/>
          </a:prstGeom>
          <a:noFill/>
        </p:spPr>
      </p:pic>
    </p:spTree>
  </p:cSld>
  <p:clrMapOvr>
    <a:masterClrMapping/>
  </p:clrMapOvr>
  <p:transition spd="slow" advClick="0" advTm="7000">
    <p:cover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pic>
        <p:nvPicPr>
          <p:cNvPr id="8" name="图片 7" descr="数独.gif"/>
          <p:cNvPicPr>
            <a:picLocks noChangeAspect="1"/>
          </p:cNvPicPr>
          <p:nvPr/>
        </p:nvPicPr>
        <p:blipFill>
          <a:blip r:embed="rId1"/>
          <a:stretch>
            <a:fillRect/>
          </a:stretch>
        </p:blipFill>
        <p:spPr>
          <a:xfrm>
            <a:off x="2681790" y="1186102"/>
            <a:ext cx="3618402" cy="3618402"/>
          </a:xfrm>
          <a:prstGeom prst="rect">
            <a:avLst/>
          </a:prstGeom>
        </p:spPr>
      </p:pic>
      <p:sp>
        <p:nvSpPr>
          <p:cNvPr id="2" name="内容占位符 2"/>
          <p:cNvSpPr txBox="1">
            <a:spLocks noChangeArrowheads="1"/>
          </p:cNvSpPr>
          <p:nvPr>
            <p:custDataLst>
              <p:tags r:id="rId2"/>
            </p:custDataLst>
          </p:nvPr>
        </p:nvSpPr>
        <p:spPr>
          <a:xfrm>
            <a:off x="683398" y="627876"/>
            <a:ext cx="6318702" cy="519522"/>
          </a:xfrm>
          <a:prstGeom prst="rect">
            <a:avLst/>
          </a:prstGeom>
        </p:spPr>
        <p:txBody>
          <a:bodyPr/>
          <a:lstStyle/>
          <a:p>
            <a:r>
              <a:rPr lang="en-US" sz="2400" b="1" dirty="0" smtClean="0"/>
              <a:t>4.3  </a:t>
            </a:r>
            <a:r>
              <a:rPr lang="zh-CN" altLang="en-US" sz="2400" b="1" dirty="0" smtClean="0"/>
              <a:t>九宫格问题</a:t>
            </a:r>
            <a:r>
              <a:rPr lang="en-US" altLang="zh-CN" sz="2400" b="1" dirty="0" smtClean="0"/>
              <a:t>(sudoku.cpp)</a:t>
            </a:r>
            <a:endParaRPr lang="zh-CN" altLang="en-US" sz="2400" dirty="0" smtClean="0"/>
          </a:p>
          <a:p>
            <a:r>
              <a:rPr lang="zh-CN" altLang="en-US" sz="2100" dirty="0" smtClean="0"/>
              <a:t>          </a:t>
            </a:r>
            <a:endParaRPr lang="zh-CN" altLang="en-US" sz="2100" b="1" dirty="0" smtClean="0"/>
          </a:p>
          <a:p>
            <a:endParaRPr lang="zh-CN" altLang="en-US" dirty="0" smtClean="0"/>
          </a:p>
          <a:p>
            <a:endParaRPr lang="zh-CN" altLang="en-US" sz="2100" b="1" dirty="0" smtClean="0"/>
          </a:p>
          <a:p>
            <a:pPr>
              <a:buFont typeface="Arial" panose="020B0604020202020204" pitchFamily="34" charset="0"/>
              <a:buChar char="•"/>
            </a:pPr>
            <a:endParaRPr lang="en-US" altLang="zh-CN" sz="2100" b="1" dirty="0" smtClean="0">
              <a:solidFill>
                <a:srgbClr val="000000"/>
              </a:solidFill>
            </a:endParaRPr>
          </a:p>
          <a:p>
            <a:pPr>
              <a:lnSpc>
                <a:spcPct val="150000"/>
              </a:lnSpc>
              <a:buFont typeface="Arial" panose="020B0604020202020204" pitchFamily="34" charset="0"/>
              <a:buChar char="•"/>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a:p>
            <a:pPr>
              <a:lnSpc>
                <a:spcPct val="150000"/>
              </a:lnSpc>
            </a:pPr>
            <a:endParaRPr lang="en-US" altLang="zh-CN" sz="2100" b="1" dirty="0" smtClean="0">
              <a:solidFill>
                <a:srgbClr val="000000"/>
              </a:solidFill>
            </a:endParaRPr>
          </a:p>
          <a:p>
            <a:pPr>
              <a:lnSpc>
                <a:spcPct val="150000"/>
              </a:lnSpc>
            </a:pPr>
            <a:endParaRPr lang="zh-CN" altLang="en-US" sz="2100" b="1" dirty="0" smtClean="0">
              <a:solidFill>
                <a:srgbClr val="000000"/>
              </a:solidFill>
            </a:endParaRPr>
          </a:p>
        </p:txBody>
      </p:sp>
      <p:pic>
        <p:nvPicPr>
          <p:cNvPr id="3" name="Picture 2" descr="https://timgsa.baidu.com/timg?image&amp;quality=80&amp;size=b9999_10000&amp;sec=1498564747539&amp;di=31d6284936a0661de26b665c3eb91be6&amp;imgtype=0&amp;src=http%3A%2F%2Fi-3.yxdown.com%2F2015%2F12%2F11%2Fbfe1889f-1051-41bf-86fa-1c73eb2b6695.png"/>
          <p:cNvPicPr>
            <a:picLocks noChangeAspect="1" noChangeArrowheads="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7956582" y="3795784"/>
            <a:ext cx="1059582" cy="1059582"/>
          </a:xfrm>
          <a:prstGeom prst="rect">
            <a:avLst/>
          </a:prstGeom>
          <a:noFill/>
        </p:spPr>
      </p:pic>
    </p:spTree>
  </p:cSld>
  <p:clrMapOvr>
    <a:masterClrMapping/>
  </p:clrMapOvr>
  <p:transition spd="slow" advClick="0" advTm="7000">
    <p:cover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1"/>
            <a:ext cx="3745230" cy="598805"/>
          </a:xfrm>
          <a:prstGeom prst="rect">
            <a:avLst/>
          </a:prstGeom>
        </p:spPr>
        <p:txBody>
          <a:bodyPr wrap="none">
            <a:spAutoFit/>
          </a:bodyPr>
          <a:lstStyle/>
          <a:p>
            <a:r>
              <a:rPr lang="zh-CN" altLang="en-US" sz="3300" dirty="0">
                <a:solidFill>
                  <a:srgbClr val="7CBF30"/>
                </a:solidFill>
                <a:latin typeface="造字工房悦黑（非商用）常规体" pitchFamily="2" charset="-122"/>
                <a:ea typeface="造字工房悦黑（非商用）常规体" pitchFamily="2" charset="-122"/>
              </a:rPr>
              <a:t>第五部分</a:t>
            </a:r>
            <a:r>
              <a:rPr lang="en-US" altLang="zh-CN" sz="3300" dirty="0">
                <a:solidFill>
                  <a:srgbClr val="7CBF30"/>
                </a:solidFill>
                <a:latin typeface="造字工房悦黑（非商用）常规体" pitchFamily="2" charset="-122"/>
                <a:ea typeface="造字工房悦黑（非商用）常规体" pitchFamily="2" charset="-122"/>
              </a:rPr>
              <a:t> </a:t>
            </a:r>
            <a:r>
              <a:rPr lang="zh-CN" altLang="en-US" sz="3300" dirty="0">
                <a:solidFill>
                  <a:srgbClr val="7CBF30"/>
                </a:solidFill>
                <a:latin typeface="造字工房悦黑（非商用）常规体" pitchFamily="2" charset="-122"/>
                <a:ea typeface="造字工房悦黑（非商用）常规体" pitchFamily="2" charset="-122"/>
              </a:rPr>
              <a:t>课堂小结</a:t>
            </a:r>
            <a:endParaRPr lang="zh-CN" altLang="en-US" sz="3300" dirty="0">
              <a:solidFill>
                <a:srgbClr val="7CBF30"/>
              </a:solidFill>
              <a:latin typeface="造字工房悦黑（非商用）常规体" pitchFamily="2" charset="-122"/>
              <a:ea typeface="造字工房悦黑（非商用）常规体" pitchFamily="2" charset="-122"/>
            </a:endParaRPr>
          </a:p>
        </p:txBody>
      </p:sp>
      <p:sp>
        <p:nvSpPr>
          <p:cNvPr id="47" name="矩形 46"/>
          <p:cNvSpPr/>
          <p:nvPr/>
        </p:nvSpPr>
        <p:spPr>
          <a:xfrm>
            <a:off x="3996055" y="2643505"/>
            <a:ext cx="3930015" cy="299085"/>
          </a:xfrm>
          <a:prstGeom prst="rect">
            <a:avLst/>
          </a:prstGeom>
        </p:spPr>
        <p:txBody>
          <a:bodyPr wrap="square">
            <a:spAutoFit/>
          </a:bodyPr>
          <a:lstStyle/>
          <a:p>
            <a:pPr marL="285750" indent="-285750" algn="l">
              <a:buFont typeface="Wingdings" panose="05000000000000000000" pitchFamily="2" charset="2"/>
              <a:buChar char="ü"/>
            </a:pPr>
            <a:r>
              <a:rPr lang="zh-CN" altLang="en-US" sz="1350" dirty="0">
                <a:solidFill>
                  <a:schemeClr val="bg1">
                    <a:lumMod val="50000"/>
                  </a:schemeClr>
                </a:solidFill>
                <a:latin typeface="+mn-ea"/>
              </a:rPr>
              <a:t>搜索策略</a:t>
            </a:r>
            <a:endParaRPr lang="zh-CN" altLang="en-US" sz="1350" dirty="0">
              <a:solidFill>
                <a:schemeClr val="bg1">
                  <a:lumMod val="50000"/>
                </a:schemeClr>
              </a:solidFill>
              <a:latin typeface="+mn-ea"/>
            </a:endParaRPr>
          </a:p>
        </p:txBody>
      </p:sp>
      <p:grpSp>
        <p:nvGrpSpPr>
          <p:cNvPr id="3" name="组合 2"/>
          <p:cNvGrpSpPr/>
          <p:nvPr/>
        </p:nvGrpSpPr>
        <p:grpSpPr>
          <a:xfrm rot="0">
            <a:off x="1181956" y="1390650"/>
            <a:ext cx="1890174" cy="1890061"/>
            <a:chOff x="9660725" y="398214"/>
            <a:chExt cx="2785107" cy="2785102"/>
          </a:xfrm>
        </p:grpSpPr>
        <p:sp>
          <p:nvSpPr>
            <p:cNvPr id="4" name="Freeform 5"/>
            <p:cNvSpPr/>
            <p:nvPr/>
          </p:nvSpPr>
          <p:spPr bwMode="auto">
            <a:xfrm rot="10800000">
              <a:off x="9660725" y="398214"/>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
              <a:endParaRPr lang="zh-CN" altLang="en-US" sz="1400">
                <a:solidFill>
                  <a:prstClr val="black"/>
                </a:solidFill>
              </a:endParaRPr>
            </a:p>
          </p:txBody>
        </p:sp>
        <p:sp>
          <p:nvSpPr>
            <p:cNvPr id="5" name="Freeform 5"/>
            <p:cNvSpPr/>
            <p:nvPr/>
          </p:nvSpPr>
          <p:spPr bwMode="auto">
            <a:xfrm rot="10800000">
              <a:off x="9953263" y="691161"/>
              <a:ext cx="2198769" cy="2198765"/>
            </a:xfrm>
            <a:prstGeom prst="ellipse">
              <a:avLst/>
            </a:prstGeom>
            <a:solidFill>
              <a:srgbClr val="009E47"/>
            </a:soli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
              <a:endParaRPr lang="zh-CN" altLang="en-US" sz="1400" dirty="0">
                <a:solidFill>
                  <a:prstClr val="black"/>
                </a:solidFill>
              </a:endParaRPr>
            </a:p>
          </p:txBody>
        </p:sp>
      </p:grpSp>
      <p:sp>
        <p:nvSpPr>
          <p:cNvPr id="6" name="Freeform 7"/>
          <p:cNvSpPr>
            <a:spLocks noChangeAspect="1" noEditPoints="1"/>
          </p:cNvSpPr>
          <p:nvPr/>
        </p:nvSpPr>
        <p:spPr bwMode="auto">
          <a:xfrm>
            <a:off x="1715770" y="1995805"/>
            <a:ext cx="822325" cy="67373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1+#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108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580"/>
                            </p:stCondLst>
                            <p:childTnLst>
                              <p:par>
                                <p:cTn id="14" presetID="2" presetClass="entr" presetSubtype="4" decel="10000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img4.imgtn.bdimg.com/it/u=1336651389,4116756818&amp;fm=214&amp;gp=0.jpg"/>
          <p:cNvSpPr>
            <a:spLocks noChangeAspect="1" noChangeArrowheads="1"/>
          </p:cNvSpPr>
          <p:nvPr/>
        </p:nvSpPr>
        <p:spPr bwMode="auto">
          <a:xfrm>
            <a:off x="1259681" y="-108347"/>
            <a:ext cx="228600" cy="228601"/>
          </a:xfrm>
          <a:prstGeom prst="rect">
            <a:avLst/>
          </a:prstGeom>
          <a:noFill/>
        </p:spPr>
        <p:txBody>
          <a:bodyPr vert="horz" wrap="square" lIns="68580" tIns="34290" rIns="68580" bIns="34290" numCol="1" anchor="t" anchorCtr="0" compatLnSpc="1"/>
          <a:lstStyle/>
          <a:p>
            <a:endParaRPr lang="zh-CN" altLang="en-US" sz="1350"/>
          </a:p>
        </p:txBody>
      </p:sp>
      <p:graphicFrame>
        <p:nvGraphicFramePr>
          <p:cNvPr id="2" name="表格 1"/>
          <p:cNvGraphicFramePr/>
          <p:nvPr>
            <p:custDataLst>
              <p:tags r:id="rId1"/>
            </p:custDataLst>
          </p:nvPr>
        </p:nvGraphicFramePr>
        <p:xfrm>
          <a:off x="1331595" y="1535430"/>
          <a:ext cx="6600825" cy="2072640"/>
        </p:xfrm>
        <a:graphic>
          <a:graphicData uri="http://schemas.openxmlformats.org/drawingml/2006/table">
            <a:tbl>
              <a:tblPr firstRow="1" bandRow="1">
                <a:tableStyleId>{F8B58294-7C98-454F-8B8E-5373267BDF32}</a:tableStyleId>
              </a:tblPr>
              <a:tblGrid>
                <a:gridCol w="1320165"/>
                <a:gridCol w="1320165"/>
                <a:gridCol w="3960495"/>
              </a:tblGrid>
              <a:tr h="690880">
                <a:tc>
                  <a:txBody>
                    <a:bodyPr/>
                    <a:p>
                      <a:pPr algn="ctr">
                        <a:buNone/>
                      </a:pPr>
                      <a:r>
                        <a:rPr lang="zh-CN" altLang="en-US" b="1"/>
                        <a:t>搜索分类</a:t>
                      </a:r>
                      <a:endParaRPr lang="zh-CN" altLang="en-US" b="1"/>
                    </a:p>
                  </a:txBody>
                  <a:tcPr anchor="ctr" anchorCtr="0"/>
                </a:tc>
                <a:tc>
                  <a:txBody>
                    <a:bodyPr/>
                    <a:p>
                      <a:pPr algn="ctr">
                        <a:buNone/>
                      </a:pPr>
                      <a:r>
                        <a:rPr lang="zh-CN" altLang="en-US" b="1"/>
                        <a:t>数据结构</a:t>
                      </a:r>
                      <a:endParaRPr lang="zh-CN" altLang="en-US" b="1"/>
                    </a:p>
                  </a:txBody>
                  <a:tcPr anchor="ctr" anchorCtr="0"/>
                </a:tc>
                <a:tc>
                  <a:txBody>
                    <a:bodyPr/>
                    <a:p>
                      <a:pPr algn="ctr">
                        <a:buNone/>
                      </a:pPr>
                      <a:r>
                        <a:rPr lang="zh-CN" altLang="en-US" b="1"/>
                        <a:t>问题求解</a:t>
                      </a:r>
                      <a:endParaRPr lang="zh-CN" altLang="en-US" b="1"/>
                    </a:p>
                  </a:txBody>
                  <a:tcPr anchor="ctr" anchorCtr="0"/>
                </a:tc>
              </a:tr>
              <a:tr h="690880">
                <a:tc>
                  <a:txBody>
                    <a:bodyPr/>
                    <a:p>
                      <a:pPr algn="ctr">
                        <a:buNone/>
                      </a:pPr>
                      <a:r>
                        <a:rPr lang="zh-CN" altLang="en-US" sz="1400"/>
                        <a:t>宽度优先搜索</a:t>
                      </a:r>
                      <a:endParaRPr lang="zh-CN" altLang="en-US" sz="1400"/>
                    </a:p>
                  </a:txBody>
                  <a:tcPr anchor="ctr" anchorCtr="0"/>
                </a:tc>
                <a:tc>
                  <a:txBody>
                    <a:bodyPr/>
                    <a:p>
                      <a:pPr algn="ctr">
                        <a:buNone/>
                      </a:pPr>
                      <a:r>
                        <a:rPr lang="zh-CN" altLang="en-US" sz="1400"/>
                        <a:t>队列</a:t>
                      </a:r>
                      <a:endParaRPr lang="zh-CN" altLang="en-US" sz="1400"/>
                    </a:p>
                  </a:txBody>
                  <a:tcPr anchor="ctr" anchorCtr="0"/>
                </a:tc>
                <a:tc>
                  <a:txBody>
                    <a:bodyPr/>
                    <a:p>
                      <a:pPr algn="ctr">
                        <a:buNone/>
                      </a:pPr>
                      <a:r>
                        <a:rPr lang="en-US" altLang="zh-CN" sz="1400"/>
                        <a:t>“</a:t>
                      </a:r>
                      <a:r>
                        <a:rPr lang="zh-CN" altLang="en-US" sz="1400"/>
                        <a:t>连通块</a:t>
                      </a:r>
                      <a:r>
                        <a:rPr lang="en-US" altLang="zh-CN" sz="1400"/>
                        <a:t>”</a:t>
                      </a:r>
                      <a:r>
                        <a:rPr lang="zh-CN" altLang="en-US" sz="1400"/>
                        <a:t>和</a:t>
                      </a:r>
                      <a:r>
                        <a:rPr lang="en-US" altLang="zh-CN" sz="1400"/>
                        <a:t>“</a:t>
                      </a:r>
                      <a:r>
                        <a:rPr lang="zh-CN" altLang="en-US" sz="1400"/>
                        <a:t>最优值</a:t>
                      </a:r>
                      <a:r>
                        <a:rPr lang="en-US" altLang="zh-CN" sz="1400"/>
                        <a:t>”</a:t>
                      </a:r>
                      <a:endParaRPr lang="zh-CN" altLang="en-US" sz="1400"/>
                    </a:p>
                    <a:p>
                      <a:pPr algn="ctr">
                        <a:buNone/>
                      </a:pPr>
                      <a:endParaRPr lang="zh-CN" altLang="en-US" sz="1400"/>
                    </a:p>
                  </a:txBody>
                  <a:tcPr anchor="ctr" anchorCtr="0"/>
                </a:tc>
              </a:tr>
              <a:tr h="690880">
                <a:tc>
                  <a:txBody>
                    <a:bodyPr/>
                    <a:p>
                      <a:pPr algn="ctr">
                        <a:buNone/>
                      </a:pPr>
                      <a:r>
                        <a:rPr lang="zh-CN" altLang="en-US" sz="1400"/>
                        <a:t>深度优先搜索</a:t>
                      </a:r>
                      <a:endParaRPr lang="zh-CN" altLang="en-US" sz="1400"/>
                    </a:p>
                  </a:txBody>
                  <a:tcPr anchor="ctr" anchorCtr="0"/>
                </a:tc>
                <a:tc>
                  <a:txBody>
                    <a:bodyPr/>
                    <a:p>
                      <a:pPr algn="ctr">
                        <a:buNone/>
                      </a:pPr>
                      <a:r>
                        <a:rPr lang="zh-CN" altLang="en-US" sz="1400"/>
                        <a:t>栈</a:t>
                      </a:r>
                      <a:endParaRPr lang="zh-CN" altLang="en-US" sz="1400"/>
                    </a:p>
                  </a:txBody>
                  <a:tcPr anchor="ctr" anchorCtr="0"/>
                </a:tc>
                <a:tc>
                  <a:txBody>
                    <a:bodyPr/>
                    <a:p>
                      <a:pPr algn="ctr">
                        <a:buNone/>
                      </a:pPr>
                      <a:r>
                        <a:rPr lang="en-US" altLang="zh-CN" sz="1400"/>
                        <a:t>“</a:t>
                      </a:r>
                      <a:r>
                        <a:rPr lang="zh-CN" altLang="en-US" sz="1400"/>
                        <a:t>连通块</a:t>
                      </a:r>
                      <a:r>
                        <a:rPr lang="en-US" altLang="zh-CN" sz="1400"/>
                        <a:t>”</a:t>
                      </a:r>
                      <a:r>
                        <a:rPr lang="zh-CN" altLang="en-US" sz="1400"/>
                        <a:t>和</a:t>
                      </a:r>
                      <a:r>
                        <a:rPr lang="en-US" altLang="zh-CN" sz="1400"/>
                        <a:t>“</a:t>
                      </a:r>
                      <a:r>
                        <a:rPr lang="zh-CN" altLang="en-US" sz="1400"/>
                        <a:t>所有解</a:t>
                      </a:r>
                      <a:r>
                        <a:rPr lang="en-US" altLang="zh-CN" sz="1400"/>
                        <a:t>”</a:t>
                      </a:r>
                      <a:endParaRPr lang="en-US" altLang="zh-CN" sz="1400"/>
                    </a:p>
                  </a:txBody>
                  <a:tcPr anchor="ctr" anchorCtr="0"/>
                </a:tc>
              </a:tr>
            </a:tbl>
          </a:graphicData>
        </a:graphic>
      </p:graphicFrame>
    </p:spTree>
  </p:cSld>
  <p:clrMapOvr>
    <a:masterClrMapping/>
  </p:clrMapOvr>
  <p:transition spd="slow" advClick="0" advTm="7000">
    <p:cover dir="l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6" name="TextBox 15"/>
          <p:cNvSpPr txBox="1"/>
          <p:nvPr/>
        </p:nvSpPr>
        <p:spPr>
          <a:xfrm>
            <a:off x="5940466" y="3795251"/>
            <a:ext cx="1605280" cy="337185"/>
          </a:xfrm>
          <a:prstGeom prst="rect">
            <a:avLst/>
          </a:prstGeom>
          <a:noFill/>
        </p:spPr>
        <p:txBody>
          <a:bodyPr wrap="none" rtlCol="0">
            <a:spAutoFit/>
          </a:bodyPr>
          <a:lstStyle/>
          <a:p>
            <a:r>
              <a:rPr lang="zh-CN" altLang="en-US" sz="1600" dirty="0">
                <a:solidFill>
                  <a:schemeClr val="tx1">
                    <a:lumMod val="75000"/>
                    <a:lumOff val="25000"/>
                  </a:schemeClr>
                </a:solidFill>
              </a:rPr>
              <a:t>授课人：顾大成</a:t>
            </a:r>
            <a:endParaRPr lang="zh-CN" altLang="en-US" sz="1600" dirty="0">
              <a:solidFill>
                <a:schemeClr val="tx1">
                  <a:lumMod val="75000"/>
                  <a:lumOff val="25000"/>
                </a:schemeClr>
              </a:solidFill>
            </a:endParaRPr>
          </a:p>
        </p:txBody>
      </p:sp>
      <p:sp>
        <p:nvSpPr>
          <p:cNvPr id="17" name="TextBox 16"/>
          <p:cNvSpPr txBox="1"/>
          <p:nvPr/>
        </p:nvSpPr>
        <p:spPr>
          <a:xfrm>
            <a:off x="5868019" y="4155569"/>
            <a:ext cx="1844040" cy="337185"/>
          </a:xfrm>
          <a:prstGeom prst="rect">
            <a:avLst/>
          </a:prstGeom>
          <a:noFill/>
        </p:spPr>
        <p:txBody>
          <a:bodyPr wrap="none" rtlCol="0">
            <a:spAutoFit/>
          </a:bodyPr>
          <a:lstStyle/>
          <a:p>
            <a:r>
              <a:rPr lang="zh-CN" altLang="en-US" sz="1600" dirty="0">
                <a:solidFill>
                  <a:schemeClr val="tx1">
                    <a:lumMod val="75000"/>
                    <a:lumOff val="25000"/>
                  </a:schemeClr>
                </a:solidFill>
              </a:rPr>
              <a:t>授课日期：</a:t>
            </a:r>
            <a:r>
              <a:rPr lang="en-US" altLang="zh-CN" sz="1600" dirty="0">
                <a:solidFill>
                  <a:schemeClr val="tx1">
                    <a:lumMod val="75000"/>
                    <a:lumOff val="25000"/>
                  </a:schemeClr>
                </a:solidFill>
              </a:rPr>
              <a:t>7</a:t>
            </a:r>
            <a:r>
              <a:rPr lang="zh-CN" altLang="en-US" sz="1600" dirty="0">
                <a:solidFill>
                  <a:schemeClr val="tx1">
                    <a:lumMod val="75000"/>
                    <a:lumOff val="25000"/>
                  </a:schemeClr>
                </a:solidFill>
              </a:rPr>
              <a:t>月</a:t>
            </a:r>
            <a:r>
              <a:rPr lang="en-US" altLang="zh-CN" sz="1600" dirty="0">
                <a:solidFill>
                  <a:schemeClr val="tx1">
                    <a:lumMod val="75000"/>
                    <a:lumOff val="25000"/>
                  </a:schemeClr>
                </a:solidFill>
              </a:rPr>
              <a:t>6</a:t>
            </a:r>
            <a:r>
              <a:rPr lang="zh-CN" altLang="en-US" sz="1600" dirty="0">
                <a:solidFill>
                  <a:schemeClr val="tx1">
                    <a:lumMod val="75000"/>
                    <a:lumOff val="25000"/>
                  </a:schemeClr>
                </a:solidFill>
              </a:rPr>
              <a:t>日</a:t>
            </a:r>
            <a:endParaRPr lang="zh-CN" altLang="en-US" sz="1600" dirty="0">
              <a:solidFill>
                <a:schemeClr val="tx1">
                  <a:lumMod val="75000"/>
                  <a:lumOff val="25000"/>
                </a:schemeClr>
              </a:solidFill>
            </a:endParaRPr>
          </a:p>
        </p:txBody>
      </p:sp>
      <p:pic>
        <p:nvPicPr>
          <p:cNvPr id="3" name="图片 2"/>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222885" y="5080"/>
            <a:ext cx="633730" cy="671195"/>
          </a:xfrm>
          <a:prstGeom prst="rect">
            <a:avLst/>
          </a:prstGeom>
        </p:spPr>
      </p:pic>
      <p:sp>
        <p:nvSpPr>
          <p:cNvPr id="4" name="文本框 3"/>
          <p:cNvSpPr txBox="1"/>
          <p:nvPr userDrawn="1"/>
        </p:nvSpPr>
        <p:spPr>
          <a:xfrm>
            <a:off x="899795" y="195580"/>
            <a:ext cx="6129655" cy="460375"/>
          </a:xfrm>
          <a:prstGeom prst="rect">
            <a:avLst/>
          </a:prstGeom>
          <a:noFill/>
        </p:spPr>
        <p:txBody>
          <a:bodyPr wrap="square" rtlCol="0" anchor="t">
            <a:spAutoFit/>
            <a:scene3d>
              <a:camera prst="orthographicFront"/>
              <a:lightRig rig="threePt" dir="t"/>
            </a:scene3d>
          </a:bodyPr>
          <a:p>
            <a:r>
              <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202</a:t>
            </a:r>
            <a:r>
              <a:rPr lang="en-US" altLang="zh-CN"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3</a:t>
            </a:r>
            <a:r>
              <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rPr>
              <a:t>年江苏省C++编程爱好者线上交流活动</a:t>
            </a:r>
            <a:endParaRPr lang="zh-CN" altLang="en-US" sz="2400" dirty="0">
              <a:solidFill>
                <a:srgbClr val="009E47"/>
              </a:solidFill>
              <a:effectLst>
                <a:outerShdw blurRad="38100" dist="25400" dir="5400000" algn="ctr" rotWithShape="0">
                  <a:srgbClr val="6E747A">
                    <a:alpha val="43000"/>
                  </a:srgbClr>
                </a:outerShdw>
              </a:effectLst>
              <a:latin typeface="汉仪大黑简" panose="02010609000101010101" charset="-122"/>
              <a:ea typeface="汉仪大黑简" panose="02010609000101010101" charset="-122"/>
              <a:cs typeface="汉仪大黑简" panose="02010609000101010101" charset="-122"/>
              <a:sym typeface="+mn-ea"/>
            </a:endParaRPr>
          </a:p>
        </p:txBody>
      </p:sp>
      <p:grpSp>
        <p:nvGrpSpPr>
          <p:cNvPr id="6" name="组合 5"/>
          <p:cNvGrpSpPr/>
          <p:nvPr/>
        </p:nvGrpSpPr>
        <p:grpSpPr>
          <a:xfrm>
            <a:off x="254000" y="1883501"/>
            <a:ext cx="2932430" cy="2409099"/>
            <a:chOff x="445199" y="972927"/>
            <a:chExt cx="5403652" cy="4498636"/>
          </a:xfrm>
        </p:grpSpPr>
        <p:sp>
          <p:nvSpPr>
            <p:cNvPr id="38" name="矩形 37"/>
            <p:cNvSpPr/>
            <p:nvPr/>
          </p:nvSpPr>
          <p:spPr>
            <a:xfrm rot="2700000">
              <a:off x="459471" y="1228666"/>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42"/>
            <p:cNvSpPr/>
            <p:nvPr/>
          </p:nvSpPr>
          <p:spPr>
            <a:xfrm rot="2700000">
              <a:off x="466034" y="2874463"/>
              <a:ext cx="1162153" cy="119069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矩形 43"/>
            <p:cNvSpPr/>
            <p:nvPr/>
          </p:nvSpPr>
          <p:spPr>
            <a:xfrm rot="2700000">
              <a:off x="1467843" y="1759230"/>
              <a:ext cx="1725428" cy="1767807"/>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矩形 44"/>
            <p:cNvSpPr/>
            <p:nvPr/>
          </p:nvSpPr>
          <p:spPr>
            <a:xfrm rot="20705313">
              <a:off x="2303363" y="3199630"/>
              <a:ext cx="2398763" cy="2102368"/>
            </a:xfrm>
            <a:prstGeom prst="rect">
              <a:avLst/>
            </a:prstGeom>
            <a:blipFill rotWithShape="1">
              <a:blip r:embed="rId3"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p:cNvSpPr/>
            <p:nvPr/>
          </p:nvSpPr>
          <p:spPr>
            <a:xfrm rot="2700000">
              <a:off x="1605617" y="3601791"/>
              <a:ext cx="570294" cy="584301"/>
            </a:xfrm>
            <a:prstGeom prst="rect">
              <a:avLst/>
            </a:prstGeom>
            <a:solidFill>
              <a:schemeClr val="accent1">
                <a:lumMod val="60000"/>
                <a:lumOff val="4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46"/>
            <p:cNvSpPr/>
            <p:nvPr/>
          </p:nvSpPr>
          <p:spPr>
            <a:xfrm rot="2700000">
              <a:off x="936045" y="4113170"/>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47"/>
            <p:cNvSpPr/>
            <p:nvPr/>
          </p:nvSpPr>
          <p:spPr>
            <a:xfrm rot="20559244">
              <a:off x="3161484" y="972927"/>
              <a:ext cx="1744489" cy="1748491"/>
            </a:xfrm>
            <a:prstGeom prst="rect">
              <a:avLst/>
            </a:prstGeom>
            <a:blipFill rotWithShape="1">
              <a:blip r:embed="rId4" cstate="print">
                <a:extLst>
                  <a:ext uri="{28A0092B-C50C-407E-A947-70E740481C1C}">
                    <a14:useLocalDpi xmlns:a14="http://schemas.microsoft.com/office/drawing/2010/main" val="0"/>
                  </a:ext>
                </a:extLst>
              </a:blip>
              <a:stretch>
                <a:fillRect/>
              </a:stretch>
            </a:blip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9" name="矩形 48"/>
            <p:cNvSpPr/>
            <p:nvPr/>
          </p:nvSpPr>
          <p:spPr>
            <a:xfrm rot="2700000">
              <a:off x="4370605" y="2353105"/>
              <a:ext cx="1460312" cy="1496179"/>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0" name="矩形 49"/>
            <p:cNvSpPr/>
            <p:nvPr/>
          </p:nvSpPr>
          <p:spPr>
            <a:xfrm rot="2700000">
              <a:off x="4559263" y="4374644"/>
              <a:ext cx="1083611" cy="1110226"/>
            </a:xfrm>
            <a:prstGeom prst="rect">
              <a:avLst/>
            </a:prstGeom>
            <a:solidFill>
              <a:srgbClr val="009E47"/>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文本框 6"/>
          <p:cNvSpPr txBox="1"/>
          <p:nvPr/>
        </p:nvSpPr>
        <p:spPr>
          <a:xfrm>
            <a:off x="3564255" y="1491615"/>
            <a:ext cx="4819015" cy="9220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lumMod val="20000"/>
                    <a:lumOff val="80000"/>
                  </a:schemeClr>
                </a:solidFill>
              </a14:hiddenFill>
            </a:ext>
          </a:extLst>
        </p:spPr>
        <p:txBody>
          <a:bodyPr wrap="square" rtlCol="0">
            <a:spAutoFit/>
          </a:bodyPr>
          <a:lstStyle>
            <a:defPPr>
              <a:defRPr lang="zh-CN"/>
            </a:defPPr>
            <a:lvl1pPr algn="ctr">
              <a:defRPr sz="9600" b="1">
                <a:ln w="19050">
                  <a:solidFill>
                    <a:schemeClr val="bg1">
                      <a:lumMod val="95000"/>
                    </a:schemeClr>
                  </a:solidFill>
                </a:ln>
                <a:solidFill>
                  <a:srgbClr val="E1301D"/>
                </a:solidFill>
                <a:effectLst>
                  <a:outerShdw blurRad="38100" dist="38100" dir="2700000" algn="tl">
                    <a:srgbClr val="000000">
                      <a:alpha val="43137"/>
                    </a:srgbClr>
                  </a:outerShdw>
                </a:effectLst>
                <a:latin typeface="Broadway" panose="04040905080B02020502" pitchFamily="82" charset="0"/>
              </a:defRPr>
            </a:lvl1pPr>
          </a:lstStyle>
          <a:p>
            <a:pPr algn="dist"/>
            <a:r>
              <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rPr>
              <a:t>感谢观看</a:t>
            </a:r>
            <a:endParaRPr lang="zh-CN" altLang="en-US" sz="5400" kern="0" dirty="0">
              <a:ln w="19050">
                <a:noFill/>
              </a:ln>
              <a:solidFill>
                <a:srgbClr val="009E47"/>
              </a:solidFill>
              <a:effectLst/>
              <a:uFillTx/>
              <a:latin typeface="微软雅黑" panose="020B0503020204020204" pitchFamily="34" charset="-122"/>
              <a:ea typeface="微软雅黑" panose="020B0503020204020204" pitchFamily="34"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900" decel="100000" fill="hold"/>
                                        <p:tgtEl>
                                          <p:spTgt spid="1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7" grpId="0" bldLvl="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UNIT_TABLE_BEAUTIFY" val="smartTable{e44d1948-747f-4dee-b7df-7ed5a6ea799b}"/>
  <p:tag name="TABLE_ENDDRAG_ORIGIN_RECT" val="519*163"/>
  <p:tag name="TABLE_ENDDRAG_RECT" val="108*157*519*163"/>
</p:tagLst>
</file>

<file path=ppt/tags/tag101.xml><?xml version="1.0" encoding="utf-8"?>
<p:tagLst xmlns:p="http://schemas.openxmlformats.org/presentationml/2006/main">
  <p:tag name="ISPRING_PRESENTATION_TITLE" val="简洁清新小草"/>
  <p:tag name="ISPRING_FIRST_PUBLISH" val="1"/>
  <p:tag name="COMMONDATA" val="eyJoZGlkIjoiYTVkZmZkYzE2YTIyMDEyN2Q4ODljYjVlMzU0YmIyOGUifQ=="/>
  <p:tag name="KSO_WPP_MARK_KEY" val="62291265-dd7b-4eae-a593-a4d33f105105"/>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TABLE_BEAUTIFY" val="smartTable{cef9ad5d-7e95-445b-970c-5a799ab74386}"/>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UNIT_TABLE_BEAUTIFY" val="smartTable{231adafd-74ef-4431-96ef-89bb98b2c492}"/>
  <p:tag name="TABLE_ENDDRAG_ORIGIN_RECT" val="309*85"/>
  <p:tag name="TABLE_ENDDRAG_RECT" val="192*261*309*85"/>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 name="KSO_WM_UNIT_PLACING_PICTURE_USER_VIEWPORT" val="{&quot;height&quot;:4858,&quot;width&quot;:6682}"/>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UNIT_TABLE_BEAUTIFY" val="smartTable{7b73c42b-e9e3-465a-8f7a-e4dbdab1ca98}"/>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PLACING_PICTURE_USER_VIEWPORT" val="{&quot;height&quot;:3430.3027559055117,&quot;width&quot;:5017.88031496063}"/>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TABLE_BEAUTIFY" val="smartTable{172a0589-23ea-42f4-8a73-11029b789540}"/>
</p:tagLst>
</file>

<file path=ppt/tags/tag89.xml><?xml version="1.0" encoding="utf-8"?>
<p:tagLst xmlns:p="http://schemas.openxmlformats.org/presentationml/2006/main">
  <p:tag name="KSO_WM_UNIT_TABLE_BEAUTIFY" val="smartTable{71a86701-270e-43bc-8358-b818168e8a20}"/>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2">
      <a:dk1>
        <a:srgbClr val="000000"/>
      </a:dk1>
      <a:lt1>
        <a:srgbClr val="FFFFFF"/>
      </a:lt1>
      <a:dk2>
        <a:srgbClr val="009E47"/>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11522</Words>
  <Application>WPS 演示</Application>
  <PresentationFormat>全屏显示(16:9)</PresentationFormat>
  <Paragraphs>2147</Paragraphs>
  <Slides>97</Slides>
  <Notes>33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97</vt:i4>
      </vt:variant>
    </vt:vector>
  </HeadingPairs>
  <TitlesOfParts>
    <vt:vector size="114" baseType="lpstr">
      <vt:lpstr>Arial</vt:lpstr>
      <vt:lpstr>宋体</vt:lpstr>
      <vt:lpstr>Wingdings</vt:lpstr>
      <vt:lpstr>汉仪大黑简</vt:lpstr>
      <vt:lpstr>Broadway</vt:lpstr>
      <vt:lpstr>微软雅黑</vt:lpstr>
      <vt:lpstr>Arial Unicode MS</vt:lpstr>
      <vt:lpstr>Times New Roman</vt:lpstr>
      <vt:lpstr>造字工房悦黑（非商用）常规体</vt:lpstr>
      <vt:lpstr>黑体</vt:lpstr>
      <vt:lpstr>微软雅黑 Light</vt:lpstr>
      <vt:lpstr>Calibri</vt:lpstr>
      <vt:lpstr>Helvetica Neue</vt:lpstr>
      <vt:lpstr>楷体</vt:lpstr>
      <vt:lpstr>Times New Roman</vt:lpstr>
      <vt:lpstr>Lucida Grande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简洁清新小草</dc:title>
  <dc:creator>第一PPT</dc:creator>
  <cp:keywords>www.1ppt.com</cp:keywords>
  <dc:description>www.1ppt.com</dc:description>
  <cp:lastModifiedBy>顾大成</cp:lastModifiedBy>
  <cp:revision>644</cp:revision>
  <dcterms:created xsi:type="dcterms:W3CDTF">2014-12-16T06:14:00Z</dcterms:created>
  <dcterms:modified xsi:type="dcterms:W3CDTF">2023-06-18T09:17:36Z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40DCFB200F7B40E3B3D471F5993C5231</vt:lpwstr>
  </property>
  <property fmtid="{D5CDD505-2E9C-101B-9397-08002B2CF9AE}" pid="3" name="KSOProductBuildVer">
    <vt:lpwstr>2052-11.1.0.14309</vt:lpwstr>
  </property>
  <property fmtid="{D5CDD505-2E9C-101B-9397-08002B2CF9AE}" pid="4" name="KSOSaveFontToCloudKey">
    <vt:lpwstr>542931332_btnclosed</vt:lpwstr>
  </property>
</Properties>
</file>