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4"/>
  </p:handoutMasterIdLst>
  <p:sldIdLst>
    <p:sldId id="394" r:id="rId3"/>
    <p:sldId id="511" r:id="rId5"/>
    <p:sldId id="660" r:id="rId6"/>
    <p:sldId id="661" r:id="rId7"/>
    <p:sldId id="662" r:id="rId8"/>
    <p:sldId id="663" r:id="rId9"/>
    <p:sldId id="664" r:id="rId10"/>
    <p:sldId id="665" r:id="rId11"/>
    <p:sldId id="666" r:id="rId12"/>
    <p:sldId id="667" r:id="rId13"/>
    <p:sldId id="668" r:id="rId14"/>
    <p:sldId id="669" r:id="rId15"/>
    <p:sldId id="670" r:id="rId16"/>
    <p:sldId id="671" r:id="rId17"/>
    <p:sldId id="672" r:id="rId18"/>
    <p:sldId id="673" r:id="rId19"/>
    <p:sldId id="674" r:id="rId20"/>
    <p:sldId id="675" r:id="rId21"/>
    <p:sldId id="676" r:id="rId22"/>
    <p:sldId id="677" r:id="rId23"/>
    <p:sldId id="678" r:id="rId24"/>
    <p:sldId id="679" r:id="rId25"/>
    <p:sldId id="708" r:id="rId26"/>
    <p:sldId id="681" r:id="rId27"/>
    <p:sldId id="682" r:id="rId28"/>
    <p:sldId id="683" r:id="rId29"/>
    <p:sldId id="684" r:id="rId30"/>
    <p:sldId id="685" r:id="rId31"/>
    <p:sldId id="686" r:id="rId32"/>
    <p:sldId id="687" r:id="rId33"/>
    <p:sldId id="688" r:id="rId34"/>
    <p:sldId id="689" r:id="rId35"/>
    <p:sldId id="690" r:id="rId36"/>
    <p:sldId id="691" r:id="rId37"/>
    <p:sldId id="692" r:id="rId38"/>
    <p:sldId id="693" r:id="rId39"/>
    <p:sldId id="694" r:id="rId40"/>
    <p:sldId id="695" r:id="rId41"/>
    <p:sldId id="696" r:id="rId42"/>
    <p:sldId id="697" r:id="rId43"/>
    <p:sldId id="698" r:id="rId44"/>
    <p:sldId id="699" r:id="rId45"/>
    <p:sldId id="700" r:id="rId46"/>
    <p:sldId id="701" r:id="rId47"/>
    <p:sldId id="702" r:id="rId48"/>
    <p:sldId id="703" r:id="rId49"/>
    <p:sldId id="704" r:id="rId50"/>
    <p:sldId id="705" r:id="rId51"/>
    <p:sldId id="706" r:id="rId52"/>
    <p:sldId id="436" r:id="rId53"/>
  </p:sldIdLst>
  <p:sldSz cx="9144000" cy="5143500" type="screen16x9"/>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2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9E47"/>
    <a:srgbClr val="7CBF30"/>
    <a:srgbClr val="119F33"/>
    <a:srgbClr val="67AFE3"/>
    <a:srgbClr val="FF51B7"/>
    <a:srgbClr val="F5F5F5"/>
    <a:srgbClr val="969696"/>
    <a:srgbClr val="C8C8C8"/>
    <a:srgbClr val="009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howGuides="1">
      <p:cViewPr varScale="1">
        <p:scale>
          <a:sx n="153" d="100"/>
          <a:sy n="153" d="100"/>
        </p:scale>
        <p:origin x="366" y="132"/>
      </p:cViewPr>
      <p:guideLst>
        <p:guide orient="horz" pos="1502"/>
        <p:guide pos="2816"/>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7" d="100"/>
          <a:sy n="67" d="100"/>
        </p:scale>
        <p:origin x="-3360" y="-108"/>
      </p:cViewPr>
      <p:guideLst>
        <p:guide orient="horz" pos="2670"/>
        <p:guide pos="211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4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49154" name="幻灯片图像占位符 48129"/>
          <p:cNvSpPr>
            <a:spLocks noGrp="1" noTextEdit="1"/>
          </p:cNvSpPr>
          <p:nvPr>
            <p:ph type="sldImg"/>
          </p:nvPr>
        </p:nvSpPr>
        <p:spPr>
          <a:xfrm>
            <a:off x="923925" y="663575"/>
            <a:ext cx="4425950" cy="3319463"/>
          </a:xfrm>
        </p:spPr>
      </p:sp>
      <p:sp>
        <p:nvSpPr>
          <p:cNvPr id="49155" name="文本占位符 48130"/>
          <p:cNvSpPr>
            <a:spLocks noGrp="1"/>
          </p:cNvSpPr>
          <p:nvPr>
            <p:ph type="body"/>
          </p:nvPr>
        </p:nvSpPr>
        <p:spPr>
          <a:xfrm>
            <a:off x="836613" y="4202113"/>
            <a:ext cx="4600575" cy="3983037"/>
          </a:xfrm>
        </p:spPr>
        <p:txBody>
          <a:bodyPr vert="horz" wrap="square" lIns="83137" tIns="41569" rIns="83137" bIns="41569" anchor="t"/>
          <a:p>
            <a:pPr lvl="0"/>
            <a:r>
              <a:rPr lang="en-US" altLang="zh-CN" b="1" dirty="0">
                <a:solidFill>
                  <a:srgbClr val="000099"/>
                </a:solidFill>
              </a:rPr>
              <a:t>var    i,n,s,t,x,y:longint;</a:t>
            </a:r>
            <a:endParaRPr lang="en-US" altLang="zh-CN" b="1" dirty="0">
              <a:solidFill>
                <a:srgbClr val="000099"/>
              </a:solidFill>
            </a:endParaRPr>
          </a:p>
          <a:p>
            <a:pPr lvl="0"/>
            <a:r>
              <a:rPr lang="en-US" altLang="zh-CN" b="1" dirty="0">
                <a:solidFill>
                  <a:srgbClr val="000099"/>
                </a:solidFill>
              </a:rPr>
              <a:t>    a:array[1..10000] of longint;</a:t>
            </a:r>
            <a:endParaRPr lang="en-US" altLang="zh-CN" b="1" dirty="0">
              <a:solidFill>
                <a:srgbClr val="000099"/>
              </a:solidFill>
            </a:endParaRPr>
          </a:p>
          <a:p>
            <a:pPr lvl="0"/>
            <a:r>
              <a:rPr lang="en-US" altLang="zh-CN" b="1" dirty="0">
                <a:solidFill>
                  <a:schemeClr val="bg1"/>
                </a:solidFill>
              </a:rPr>
              <a:t>procedure shift(k:longint);</a:t>
            </a:r>
            <a:endParaRPr lang="en-US" altLang="zh-CN" b="1" dirty="0">
              <a:solidFill>
                <a:schemeClr val="bg1"/>
              </a:solidFill>
            </a:endParaRPr>
          </a:p>
          <a:p>
            <a:pPr lvl="0"/>
            <a:r>
              <a:rPr lang="en-US" altLang="zh-CN" b="1" dirty="0">
                <a:solidFill>
                  <a:schemeClr val="bg1"/>
                </a:solidFill>
              </a:rPr>
              <a:t>var    i,x:longint;</a:t>
            </a:r>
            <a:endParaRPr lang="en-US" altLang="zh-CN" b="1" dirty="0">
              <a:solidFill>
                <a:schemeClr val="bg1"/>
              </a:solidFill>
            </a:endParaRPr>
          </a:p>
          <a:p>
            <a:pPr lvl="0"/>
            <a:r>
              <a:rPr lang="en-US" altLang="zh-CN" b="1" dirty="0">
                <a:solidFill>
                  <a:schemeClr val="bg1"/>
                </a:solidFill>
              </a:rPr>
              <a:t>begin</a:t>
            </a:r>
            <a:endParaRPr lang="en-US" altLang="zh-CN" b="1" dirty="0">
              <a:solidFill>
                <a:schemeClr val="bg1"/>
              </a:solidFill>
            </a:endParaRPr>
          </a:p>
          <a:p>
            <a:pPr lvl="0"/>
            <a:r>
              <a:rPr lang="en-US" altLang="zh-CN" b="1" dirty="0">
                <a:solidFill>
                  <a:schemeClr val="bg1"/>
                </a:solidFill>
              </a:rPr>
              <a:t>    x:=a[k];{</a:t>
            </a:r>
            <a:r>
              <a:rPr lang="zh-CN" altLang="en-US" b="1" dirty="0">
                <a:solidFill>
                  <a:schemeClr val="bg1"/>
                </a:solidFill>
              </a:rPr>
              <a:t>暂存待调整结点}  </a:t>
            </a:r>
            <a:endParaRPr lang="zh-CN" altLang="en-US" b="1" dirty="0">
              <a:solidFill>
                <a:schemeClr val="bg1"/>
              </a:solidFill>
            </a:endParaRPr>
          </a:p>
          <a:p>
            <a:pPr lvl="0"/>
            <a:r>
              <a:rPr lang="zh-CN" altLang="en-US" b="1" dirty="0">
                <a:solidFill>
                  <a:schemeClr val="bg1"/>
                </a:solidFill>
              </a:rPr>
              <a:t>    </a:t>
            </a:r>
            <a:r>
              <a:rPr lang="en-US" altLang="zh-CN" b="1" dirty="0">
                <a:solidFill>
                  <a:schemeClr val="bg1"/>
                </a:solidFill>
              </a:rPr>
              <a:t>i:=2*k;{i</a:t>
            </a:r>
            <a:r>
              <a:rPr lang="zh-CN" altLang="en-US" b="1" dirty="0">
                <a:solidFill>
                  <a:schemeClr val="bg1"/>
                </a:solidFill>
              </a:rPr>
              <a:t>为</a:t>
            </a:r>
            <a:r>
              <a:rPr lang="en-US" altLang="zh-CN" b="1" dirty="0">
                <a:solidFill>
                  <a:schemeClr val="bg1"/>
                </a:solidFill>
              </a:rPr>
              <a:t>k</a:t>
            </a:r>
            <a:r>
              <a:rPr lang="zh-CN" altLang="en-US" b="1" dirty="0">
                <a:solidFill>
                  <a:schemeClr val="bg1"/>
                </a:solidFill>
              </a:rPr>
              <a:t>的左孩子结点编号</a:t>
            </a:r>
            <a:endParaRPr lang="zh-CN" altLang="en-US" b="1" dirty="0">
              <a:solidFill>
                <a:schemeClr val="bg1"/>
              </a:solidFill>
            </a:endParaRPr>
          </a:p>
          <a:p>
            <a:pPr lvl="0"/>
            <a:r>
              <a:rPr lang="zh-CN" altLang="en-US" b="1" dirty="0">
                <a:solidFill>
                  <a:schemeClr val="bg1"/>
                </a:solidFill>
              </a:rPr>
              <a:t>    </a:t>
            </a:r>
            <a:r>
              <a:rPr lang="en-US" altLang="zh-CN" b="1" dirty="0">
                <a:solidFill>
                  <a:schemeClr val="bg1"/>
                </a:solidFill>
              </a:rPr>
              <a:t>while i&lt;=n do</a:t>
            </a:r>
            <a:endParaRPr lang="en-US" altLang="zh-CN" b="1" dirty="0">
              <a:solidFill>
                <a:schemeClr val="bg1"/>
              </a:solidFill>
            </a:endParaRPr>
          </a:p>
          <a:p>
            <a:pPr lvl="0"/>
            <a:r>
              <a:rPr lang="en-US" altLang="zh-CN" b="1" dirty="0">
                <a:solidFill>
                  <a:schemeClr val="bg1"/>
                </a:solidFill>
              </a:rPr>
              <a:t>    begin</a:t>
            </a:r>
            <a:endParaRPr lang="en-US" altLang="zh-CN" b="1" dirty="0">
              <a:solidFill>
                <a:schemeClr val="bg1"/>
              </a:solidFill>
            </a:endParaRPr>
          </a:p>
          <a:p>
            <a:pPr lvl="0"/>
            <a:r>
              <a:rPr lang="en-US" altLang="zh-CN" b="1" dirty="0">
                <a:solidFill>
                  <a:schemeClr val="bg1"/>
                </a:solidFill>
              </a:rPr>
              <a:t>        if (i&lt;n) and (a[i]&gt;a[i+1]) then inc(i);</a:t>
            </a:r>
            <a:endParaRPr lang="en-US" altLang="zh-CN" b="1" dirty="0">
              <a:solidFill>
                <a:schemeClr val="bg1"/>
              </a:solidFill>
            </a:endParaRPr>
          </a:p>
          <a:p>
            <a:pPr lvl="0"/>
            <a:r>
              <a:rPr lang="en-US" altLang="zh-CN" b="1" dirty="0">
                <a:solidFill>
                  <a:schemeClr val="bg1"/>
                </a:solidFill>
              </a:rPr>
              <a:t>         {i</a:t>
            </a:r>
            <a:r>
              <a:rPr lang="zh-CN" altLang="en-US" b="1" dirty="0">
                <a:solidFill>
                  <a:schemeClr val="bg1"/>
                </a:solidFill>
              </a:rPr>
              <a:t>为值大的孩子结点编号}</a:t>
            </a:r>
            <a:endParaRPr lang="zh-CN" altLang="en-US" b="1" dirty="0">
              <a:solidFill>
                <a:schemeClr val="bg1"/>
              </a:solidFill>
            </a:endParaRPr>
          </a:p>
          <a:p>
            <a:pPr lvl="0"/>
            <a:r>
              <a:rPr lang="zh-CN" altLang="en-US" b="1" dirty="0">
                <a:solidFill>
                  <a:schemeClr val="bg1"/>
                </a:solidFill>
              </a:rPr>
              <a:t>        </a:t>
            </a:r>
            <a:r>
              <a:rPr lang="en-US" altLang="zh-CN" b="1" dirty="0">
                <a:solidFill>
                  <a:schemeClr val="bg1"/>
                </a:solidFill>
              </a:rPr>
              <a:t>if a[i]&lt;x then</a:t>
            </a:r>
            <a:endParaRPr lang="en-US" altLang="zh-CN" b="1" dirty="0">
              <a:solidFill>
                <a:schemeClr val="bg1"/>
              </a:solidFill>
            </a:endParaRPr>
          </a:p>
          <a:p>
            <a:pPr lvl="0"/>
            <a:r>
              <a:rPr lang="en-US" altLang="zh-CN" b="1" dirty="0">
                <a:solidFill>
                  <a:schemeClr val="bg1"/>
                </a:solidFill>
              </a:rPr>
              <a:t>                    begin</a:t>
            </a:r>
            <a:endParaRPr lang="en-US" altLang="zh-CN" b="1" dirty="0">
              <a:solidFill>
                <a:schemeClr val="bg1"/>
              </a:solidFill>
            </a:endParaRPr>
          </a:p>
          <a:p>
            <a:pPr lvl="0"/>
            <a:r>
              <a:rPr lang="en-US" altLang="zh-CN" b="1" dirty="0">
                <a:solidFill>
                  <a:schemeClr val="bg1"/>
                </a:solidFill>
              </a:rPr>
              <a:t>                    a[k]:=a[i]; k:=i; i:=2*k;{</a:t>
            </a:r>
            <a:r>
              <a:rPr lang="zh-CN" altLang="en-US" b="1" dirty="0">
                <a:solidFill>
                  <a:schemeClr val="bg1"/>
                </a:solidFill>
              </a:rPr>
              <a:t>调整}</a:t>
            </a:r>
            <a:endParaRPr lang="zh-CN" altLang="en-US" b="1" dirty="0">
              <a:solidFill>
                <a:schemeClr val="bg1"/>
              </a:solidFill>
            </a:endParaRPr>
          </a:p>
          <a:p>
            <a:pPr lvl="0"/>
            <a:r>
              <a:rPr lang="zh-CN" altLang="en-US" b="1" dirty="0">
                <a:solidFill>
                  <a:schemeClr val="bg1"/>
                </a:solidFill>
              </a:rPr>
              <a:t>                    </a:t>
            </a:r>
            <a:r>
              <a:rPr lang="en-US" altLang="zh-CN" b="1" dirty="0">
                <a:solidFill>
                  <a:schemeClr val="bg1"/>
                </a:solidFill>
              </a:rPr>
              <a:t>end</a:t>
            </a:r>
            <a:endParaRPr lang="en-US" altLang="zh-CN" b="1" dirty="0">
              <a:solidFill>
                <a:schemeClr val="bg1"/>
              </a:solidFill>
            </a:endParaRPr>
          </a:p>
          <a:p>
            <a:pPr lvl="0"/>
            <a:r>
              <a:rPr lang="en-US" altLang="zh-CN" b="1" dirty="0">
                <a:solidFill>
                  <a:schemeClr val="bg1"/>
                </a:solidFill>
              </a:rPr>
              <a:t>                  else i:=n+1;{</a:t>
            </a:r>
            <a:r>
              <a:rPr lang="zh-CN" altLang="en-US" b="1" dirty="0">
                <a:solidFill>
                  <a:schemeClr val="bg1"/>
                </a:solidFill>
              </a:rPr>
              <a:t>终止循环}</a:t>
            </a:r>
            <a:endParaRPr lang="zh-CN" altLang="en-US" b="1" dirty="0">
              <a:solidFill>
                <a:schemeClr val="bg1"/>
              </a:solidFill>
            </a:endParaRPr>
          </a:p>
          <a:p>
            <a:pPr lvl="0"/>
            <a:r>
              <a:rPr lang="zh-CN" altLang="en-US" b="1" dirty="0">
                <a:solidFill>
                  <a:schemeClr val="bg1"/>
                </a:solidFill>
              </a:rPr>
              <a:t>    </a:t>
            </a:r>
            <a:r>
              <a:rPr lang="en-US" altLang="zh-CN" b="1" dirty="0">
                <a:solidFill>
                  <a:schemeClr val="bg1"/>
                </a:solidFill>
              </a:rPr>
              <a:t>end;    a[k]:=x;{</a:t>
            </a:r>
            <a:r>
              <a:rPr lang="zh-CN" altLang="en-US" b="1" dirty="0">
                <a:solidFill>
                  <a:schemeClr val="bg1"/>
                </a:solidFill>
              </a:rPr>
              <a:t>调整到目标位置}</a:t>
            </a:r>
            <a:endParaRPr lang="zh-CN" altLang="en-US" b="1" dirty="0">
              <a:solidFill>
                <a:schemeClr val="bg1"/>
              </a:solidFill>
            </a:endParaRPr>
          </a:p>
          <a:p>
            <a:pPr lvl="0"/>
            <a:r>
              <a:rPr lang="en-US" altLang="zh-CN" b="1" dirty="0">
                <a:solidFill>
                  <a:schemeClr val="bg1"/>
                </a:solidFill>
              </a:rPr>
              <a:t>end;</a:t>
            </a:r>
            <a:endParaRPr lang="en-US" altLang="zh-CN" b="1" dirty="0">
              <a:solidFill>
                <a:schemeClr val="bg1"/>
              </a:solidFill>
            </a:endParaRPr>
          </a:p>
          <a:p>
            <a:pPr lvl="0"/>
            <a:endParaRPr lang="en-US" altLang="zh-CN" b="1" dirty="0">
              <a:solidFill>
                <a:srgbClr val="000099"/>
              </a:solidFill>
            </a:endParaRPr>
          </a:p>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394970" y="18415"/>
            <a:ext cx="569595" cy="537210"/>
          </a:xfrm>
          <a:prstGeom prst="rect">
            <a:avLst/>
          </a:prstGeom>
        </p:spPr>
      </p:pic>
      <p:sp>
        <p:nvSpPr>
          <p:cNvPr id="6" name="矩形 5"/>
          <p:cNvSpPr/>
          <p:nvPr userDrawn="1"/>
        </p:nvSpPr>
        <p:spPr>
          <a:xfrm>
            <a:off x="0" y="4876165"/>
            <a:ext cx="9144000" cy="287655"/>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userDrawn="1"/>
        </p:nvSpPr>
        <p:spPr>
          <a:xfrm>
            <a:off x="2847340" y="4804410"/>
            <a:ext cx="6275705" cy="398780"/>
          </a:xfrm>
          <a:prstGeom prst="rect">
            <a:avLst/>
          </a:prstGeom>
          <a:noFill/>
        </p:spPr>
        <p:txBody>
          <a:bodyPr wrap="square" rtlCol="0" anchor="t">
            <a:spAutoFit/>
            <a:scene3d>
              <a:camera prst="orthographicFront"/>
              <a:lightRig rig="threePt" dir="t"/>
            </a:scene3d>
          </a:bodyPr>
          <a:p>
            <a:r>
              <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2023年江苏省C++编程爱好者交流活动</a:t>
            </a:r>
            <a:endPar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5" name="直接连接符 4"/>
          <p:cNvCxnSpPr/>
          <p:nvPr userDrawn="1"/>
        </p:nvCxnSpPr>
        <p:spPr>
          <a:xfrm>
            <a:off x="0" y="555526"/>
            <a:ext cx="9144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394970" y="18415"/>
            <a:ext cx="569595" cy="537210"/>
          </a:xfrm>
          <a:prstGeom prst="rect">
            <a:avLst/>
          </a:prstGeom>
        </p:spPr>
      </p:pic>
      <p:sp>
        <p:nvSpPr>
          <p:cNvPr id="9" name="矩形 8"/>
          <p:cNvSpPr/>
          <p:nvPr userDrawn="1"/>
        </p:nvSpPr>
        <p:spPr>
          <a:xfrm>
            <a:off x="0" y="4876165"/>
            <a:ext cx="9144000" cy="287655"/>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userDrawn="1">
            <p:custDataLst>
              <p:tags r:id="rId3"/>
            </p:custDataLst>
          </p:nvPr>
        </p:nvSpPr>
        <p:spPr>
          <a:xfrm>
            <a:off x="2847340" y="4804410"/>
            <a:ext cx="6275705" cy="398780"/>
          </a:xfrm>
          <a:prstGeom prst="rect">
            <a:avLst/>
          </a:prstGeom>
          <a:noFill/>
        </p:spPr>
        <p:txBody>
          <a:bodyPr wrap="square" rtlCol="0" anchor="t">
            <a:spAutoFit/>
            <a:scene3d>
              <a:camera prst="orthographicFront"/>
              <a:lightRig rig="threePt" dir="t"/>
            </a:scene3d>
          </a:bodyPr>
          <a:p>
            <a:r>
              <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2023年江苏省C++编程爱好者交流活动</a:t>
            </a:r>
            <a:endPar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394970" y="18415"/>
            <a:ext cx="569595" cy="537210"/>
          </a:xfrm>
          <a:prstGeom prst="rect">
            <a:avLst/>
          </a:prstGeom>
        </p:spPr>
      </p:pic>
      <p:sp>
        <p:nvSpPr>
          <p:cNvPr id="6" name="矩形 5"/>
          <p:cNvSpPr/>
          <p:nvPr userDrawn="1"/>
        </p:nvSpPr>
        <p:spPr>
          <a:xfrm>
            <a:off x="0" y="4876165"/>
            <a:ext cx="9144000" cy="287655"/>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custDataLst>
              <p:tags r:id="rId3"/>
            </p:custDataLst>
          </p:nvPr>
        </p:nvSpPr>
        <p:spPr>
          <a:xfrm>
            <a:off x="2847340" y="4804410"/>
            <a:ext cx="6275705" cy="398780"/>
          </a:xfrm>
          <a:prstGeom prst="rect">
            <a:avLst/>
          </a:prstGeom>
          <a:noFill/>
        </p:spPr>
        <p:txBody>
          <a:bodyPr wrap="square" rtlCol="0" anchor="t">
            <a:spAutoFit/>
            <a:scene3d>
              <a:camera prst="orthographicFront"/>
              <a:lightRig rig="threePt" dir="t"/>
            </a:scene3d>
          </a:bodyPr>
          <a:p>
            <a:r>
              <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2023年江苏省C++编程爱好者交流活动</a:t>
            </a:r>
            <a:endPar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394970" y="18415"/>
            <a:ext cx="569595" cy="537210"/>
          </a:xfrm>
          <a:prstGeom prst="rect">
            <a:avLst/>
          </a:prstGeom>
        </p:spPr>
      </p:pic>
      <p:sp>
        <p:nvSpPr>
          <p:cNvPr id="6" name="矩形 5"/>
          <p:cNvSpPr/>
          <p:nvPr userDrawn="1"/>
        </p:nvSpPr>
        <p:spPr>
          <a:xfrm>
            <a:off x="0" y="4876165"/>
            <a:ext cx="9144000" cy="287655"/>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userDrawn="1">
            <p:custDataLst>
              <p:tags r:id="rId3"/>
            </p:custDataLst>
          </p:nvPr>
        </p:nvSpPr>
        <p:spPr>
          <a:xfrm>
            <a:off x="2847340" y="4804410"/>
            <a:ext cx="6275705" cy="398780"/>
          </a:xfrm>
          <a:prstGeom prst="rect">
            <a:avLst/>
          </a:prstGeom>
          <a:noFill/>
        </p:spPr>
        <p:txBody>
          <a:bodyPr wrap="square" rtlCol="0" anchor="t">
            <a:spAutoFit/>
            <a:scene3d>
              <a:camera prst="orthographicFront"/>
              <a:lightRig rig="threePt" dir="t"/>
            </a:scene3d>
          </a:bodyPr>
          <a:p>
            <a:r>
              <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2023年江苏省C++编程爱好者交流活动</a:t>
            </a:r>
            <a:endPar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394970" y="18415"/>
            <a:ext cx="569595" cy="537210"/>
          </a:xfrm>
          <a:prstGeom prst="rect">
            <a:avLst/>
          </a:prstGeom>
        </p:spPr>
      </p:pic>
      <p:sp>
        <p:nvSpPr>
          <p:cNvPr id="6" name="矩形 5"/>
          <p:cNvSpPr/>
          <p:nvPr userDrawn="1"/>
        </p:nvSpPr>
        <p:spPr>
          <a:xfrm>
            <a:off x="0" y="4876165"/>
            <a:ext cx="9144000" cy="287655"/>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userDrawn="1">
            <p:custDataLst>
              <p:tags r:id="rId3"/>
            </p:custDataLst>
          </p:nvPr>
        </p:nvSpPr>
        <p:spPr>
          <a:xfrm>
            <a:off x="2847340" y="4804410"/>
            <a:ext cx="6275705" cy="398780"/>
          </a:xfrm>
          <a:prstGeom prst="rect">
            <a:avLst/>
          </a:prstGeom>
          <a:noFill/>
        </p:spPr>
        <p:txBody>
          <a:bodyPr wrap="square" rtlCol="0" anchor="t">
            <a:spAutoFit/>
            <a:scene3d>
              <a:camera prst="orthographicFront"/>
              <a:lightRig rig="threePt" dir="t"/>
            </a:scene3d>
          </a:bodyPr>
          <a:p>
            <a:r>
              <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2023年江苏省C++编程爱好者交流活动</a:t>
            </a:r>
            <a:endParaRPr lang="en-US" altLang="zh-CN" sz="2000" dirty="0">
              <a:solidFill>
                <a:srgbClr val="FFFFFF"/>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1451" y="699805"/>
            <a:ext cx="7886700" cy="9937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79588"/>
            <a:ext cx="7886700" cy="326231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image" Target="../media/image5.wmf"/><Relationship Id="rId2" Type="http://schemas.openxmlformats.org/officeDocument/2006/relationships/oleObject" Target="../embeddings/oleObject8.bin"/><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6.vml"/><Relationship Id="rId6" Type="http://schemas.openxmlformats.org/officeDocument/2006/relationships/slideLayout" Target="../slideLayouts/slideLayout1.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5.wmf"/><Relationship Id="rId2" Type="http://schemas.openxmlformats.org/officeDocument/2006/relationships/oleObject" Target="../embeddings/oleObject10.bin"/><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5.wmf"/><Relationship Id="rId2" Type="http://schemas.openxmlformats.org/officeDocument/2006/relationships/oleObject" Target="../embeddings/oleObject11.bin"/><Relationship Id="rId13" Type="http://schemas.openxmlformats.org/officeDocument/2006/relationships/notesSlide" Target="../notesSlides/notesSlide7.xml"/><Relationship Id="rId12" Type="http://schemas.openxmlformats.org/officeDocument/2006/relationships/vmlDrawing" Target="../drawings/vmlDrawing8.vml"/><Relationship Id="rId11" Type="http://schemas.openxmlformats.org/officeDocument/2006/relationships/slideLayout" Target="../slideLayouts/slideLayout1.xml"/><Relationship Id="rId10" Type="http://schemas.openxmlformats.org/officeDocument/2006/relationships/tags" Target="../tags/tag27.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9.v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image" Target="../media/image5.wmf"/><Relationship Id="rId3" Type="http://schemas.openxmlformats.org/officeDocument/2006/relationships/oleObject" Target="../embeddings/oleObject12.bin"/><Relationship Id="rId2" Type="http://schemas.openxmlformats.org/officeDocument/2006/relationships/tags" Target="../tags/tag28.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10.v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image" Target="../media/image5.wmf"/><Relationship Id="rId3" Type="http://schemas.openxmlformats.org/officeDocument/2006/relationships/oleObject" Target="../embeddings/oleObject13.bin"/><Relationship Id="rId2" Type="http://schemas.openxmlformats.org/officeDocument/2006/relationships/tags" Target="../tags/tag30.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1.vml"/><Relationship Id="rId5" Type="http://schemas.openxmlformats.org/officeDocument/2006/relationships/slideLayout" Target="../slideLayouts/slideLayout1.xml"/><Relationship Id="rId4" Type="http://schemas.openxmlformats.org/officeDocument/2006/relationships/image" Target="../media/image5.wmf"/><Relationship Id="rId3" Type="http://schemas.openxmlformats.org/officeDocument/2006/relationships/oleObject" Target="../embeddings/oleObject14.bin"/><Relationship Id="rId2" Type="http://schemas.openxmlformats.org/officeDocument/2006/relationships/tags" Target="../tags/tag3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15.bin"/><Relationship Id="rId2" Type="http://schemas.openxmlformats.org/officeDocument/2006/relationships/tags" Target="../tags/tag3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16.bin"/><Relationship Id="rId2" Type="http://schemas.openxmlformats.org/officeDocument/2006/relationships/tags" Target="../tags/tag3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image" Target="../media/image17.png"/><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5.bin"/><Relationship Id="rId7" Type="http://schemas.openxmlformats.org/officeDocument/2006/relationships/tags" Target="../tags/tag9.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tags" Target="../tags/tag8.xml"/><Relationship Id="rId3" Type="http://schemas.openxmlformats.org/officeDocument/2006/relationships/image" Target="../media/image5.wmf"/><Relationship Id="rId2" Type="http://schemas.openxmlformats.org/officeDocument/2006/relationships/oleObject" Target="../embeddings/oleObject3.bin"/><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tags" Target="../tags/tag1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5.wmf"/><Relationship Id="rId2" Type="http://schemas.openxmlformats.org/officeDocument/2006/relationships/oleObject" Target="../embeddings/oleObject7.bin"/><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6" name="TextBox 15"/>
          <p:cNvSpPr txBox="1"/>
          <p:nvPr/>
        </p:nvSpPr>
        <p:spPr>
          <a:xfrm>
            <a:off x="5940466" y="3795251"/>
            <a:ext cx="1643380" cy="337185"/>
          </a:xfrm>
          <a:prstGeom prst="rect">
            <a:avLst/>
          </a:prstGeom>
          <a:noFill/>
        </p:spPr>
        <p:txBody>
          <a:bodyPr wrap="none" rtlCol="0">
            <a:spAutoFit/>
          </a:bodyPr>
          <a:lstStyle/>
          <a:p>
            <a:r>
              <a:rPr lang="zh-CN" altLang="en-US" sz="1600" dirty="0">
                <a:solidFill>
                  <a:schemeClr val="tx1">
                    <a:lumMod val="75000"/>
                    <a:lumOff val="25000"/>
                  </a:schemeClr>
                </a:solidFill>
              </a:rPr>
              <a:t>主</a:t>
            </a:r>
            <a:r>
              <a:rPr lang="en-US" altLang="zh-CN" sz="1600" dirty="0">
                <a:solidFill>
                  <a:schemeClr val="tx1">
                    <a:lumMod val="75000"/>
                    <a:lumOff val="25000"/>
                  </a:schemeClr>
                </a:solidFill>
              </a:rPr>
              <a:t>    </a:t>
            </a:r>
            <a:r>
              <a:rPr lang="zh-CN" altLang="en-US" sz="1600" dirty="0">
                <a:solidFill>
                  <a:schemeClr val="tx1">
                    <a:lumMod val="75000"/>
                    <a:lumOff val="25000"/>
                  </a:schemeClr>
                </a:solidFill>
              </a:rPr>
              <a:t>讲：薛志坚</a:t>
            </a:r>
            <a:endParaRPr lang="zh-CN" altLang="en-US" sz="1600" dirty="0">
              <a:solidFill>
                <a:schemeClr val="tx1">
                  <a:lumMod val="75000"/>
                  <a:lumOff val="25000"/>
                </a:schemeClr>
              </a:solidFill>
            </a:endParaRPr>
          </a:p>
        </p:txBody>
      </p:sp>
      <p:sp>
        <p:nvSpPr>
          <p:cNvPr id="17" name="TextBox 16"/>
          <p:cNvSpPr txBox="1"/>
          <p:nvPr/>
        </p:nvSpPr>
        <p:spPr>
          <a:xfrm>
            <a:off x="5939774" y="4155569"/>
            <a:ext cx="2043430" cy="337185"/>
          </a:xfrm>
          <a:prstGeom prst="rect">
            <a:avLst/>
          </a:prstGeom>
          <a:noFill/>
        </p:spPr>
        <p:txBody>
          <a:bodyPr wrap="none" rtlCol="0">
            <a:spAutoFit/>
          </a:bodyPr>
          <a:lstStyle/>
          <a:p>
            <a:r>
              <a:rPr lang="zh-CN" altLang="en-US" sz="1600" dirty="0">
                <a:solidFill>
                  <a:schemeClr val="tx1">
                    <a:lumMod val="75000"/>
                    <a:lumOff val="25000"/>
                  </a:schemeClr>
                </a:solidFill>
              </a:rPr>
              <a:t>日</a:t>
            </a:r>
            <a:r>
              <a:rPr lang="en-US" altLang="zh-CN" sz="1600" dirty="0">
                <a:solidFill>
                  <a:schemeClr val="tx1">
                    <a:lumMod val="75000"/>
                    <a:lumOff val="25000"/>
                  </a:schemeClr>
                </a:solidFill>
              </a:rPr>
              <a:t>    </a:t>
            </a:r>
            <a:r>
              <a:rPr lang="zh-CN" altLang="en-US" sz="1600" dirty="0">
                <a:solidFill>
                  <a:schemeClr val="tx1">
                    <a:lumMod val="75000"/>
                    <a:lumOff val="25000"/>
                  </a:schemeClr>
                </a:solidFill>
              </a:rPr>
              <a:t>期：</a:t>
            </a:r>
            <a:r>
              <a:rPr lang="en-US" altLang="zh-CN" sz="1600" dirty="0">
                <a:solidFill>
                  <a:schemeClr val="tx1">
                    <a:lumMod val="75000"/>
                    <a:lumOff val="25000"/>
                  </a:schemeClr>
                </a:solidFill>
              </a:rPr>
              <a:t>2023/6/24</a:t>
            </a:r>
            <a:endParaRPr lang="zh-CN" altLang="en-US" sz="1600" dirty="0">
              <a:solidFill>
                <a:schemeClr val="tx1">
                  <a:lumMod val="75000"/>
                  <a:lumOff val="25000"/>
                </a:schemeClr>
              </a:solidFill>
            </a:endParaRPr>
          </a:p>
        </p:txBody>
      </p:sp>
      <p:grpSp>
        <p:nvGrpSpPr>
          <p:cNvPr id="6" name="组合 5"/>
          <p:cNvGrpSpPr/>
          <p:nvPr/>
        </p:nvGrpSpPr>
        <p:grpSpPr>
          <a:xfrm>
            <a:off x="254000" y="1883501"/>
            <a:ext cx="2932430" cy="2409099"/>
            <a:chOff x="445199" y="972927"/>
            <a:chExt cx="5403652" cy="4498636"/>
          </a:xfrm>
        </p:grpSpPr>
        <p:sp>
          <p:nvSpPr>
            <p:cNvPr id="38" name="矩形 37"/>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矩形 44"/>
            <p:cNvSpPr/>
            <p:nvPr/>
          </p:nvSpPr>
          <p:spPr>
            <a:xfrm rot="20705313">
              <a:off x="2303363" y="3199630"/>
              <a:ext cx="2398763" cy="210236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矩形 45"/>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矩形 46"/>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47"/>
            <p:cNvSpPr/>
            <p:nvPr/>
          </p:nvSpPr>
          <p:spPr>
            <a:xfrm rot="20559244">
              <a:off x="3161484" y="972927"/>
              <a:ext cx="1744489" cy="1748491"/>
            </a:xfrm>
            <a:prstGeom prst="rect">
              <a:avLst/>
            </a:prstGeom>
            <a:blipFill rotWithShape="1">
              <a:blip r:embed="rId3"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9" name="矩形 48"/>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文本框 6"/>
          <p:cNvSpPr txBox="1"/>
          <p:nvPr/>
        </p:nvSpPr>
        <p:spPr>
          <a:xfrm>
            <a:off x="3564255" y="1491615"/>
            <a:ext cx="4819015" cy="9220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lumMod val="20000"/>
                    <a:lumOff val="80000"/>
                  </a:schemeClr>
                </a:solidFill>
              </a14:hiddenFill>
            </a:ext>
          </a:extLst>
        </p:spPr>
        <p:txBody>
          <a:bodyPr wrap="square" rtlCol="0">
            <a:spAutoFit/>
          </a:bodyPr>
          <a:lstStyle>
            <a:defPPr>
              <a:defRPr lang="zh-CN"/>
            </a:defPPr>
            <a:lvl1pPr algn="ctr">
              <a:defRPr sz="9600" b="1">
                <a:ln w="19050">
                  <a:solidFill>
                    <a:schemeClr val="bg1">
                      <a:lumMod val="95000"/>
                    </a:schemeClr>
                  </a:solidFill>
                </a:ln>
                <a:solidFill>
                  <a:srgbClr val="E1301D"/>
                </a:solidFill>
                <a:effectLst>
                  <a:outerShdw blurRad="38100" dist="38100" dir="2700000" algn="tl">
                    <a:srgbClr val="000000">
                      <a:alpha val="43137"/>
                    </a:srgbClr>
                  </a:outerShdw>
                </a:effectLst>
                <a:latin typeface="Broadway" panose="04040905080B02020502" pitchFamily="82" charset="0"/>
              </a:defRPr>
            </a:lvl1pPr>
          </a:lstStyle>
          <a:p>
            <a:pPr algn="dist"/>
            <a:r>
              <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rPr>
              <a:t>树结构基础</a:t>
            </a:r>
            <a:endPar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3992245" y="2578735"/>
            <a:ext cx="4411980" cy="398780"/>
          </a:xfrm>
          <a:prstGeom prst="rect">
            <a:avLst/>
          </a:prstGeom>
          <a:noFill/>
        </p:spPr>
        <p:txBody>
          <a:bodyPr wrap="square" rtlCol="0">
            <a:spAutoFit/>
          </a:bodyPr>
          <a:lstStyle/>
          <a:p>
            <a:pPr algn="dist"/>
            <a:r>
              <a:rPr lang="en-US" altLang="zh-CN" sz="2000" dirty="0">
                <a:solidFill>
                  <a:srgbClr val="002060"/>
                </a:solidFill>
                <a:latin typeface="微软雅黑" panose="020B0503020204020204" pitchFamily="34" charset="-122"/>
                <a:ea typeface="微软雅黑" panose="020B0503020204020204" pitchFamily="34" charset="-122"/>
              </a:rPr>
              <a:t>Lecture topics</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72185" y="706120"/>
            <a:ext cx="6323965" cy="2547620"/>
          </a:xfrm>
          <a:prstGeom prst="rect">
            <a:avLst/>
          </a:prstGeom>
          <a:noFill/>
          <a:ln w="9525">
            <a:noFill/>
          </a:ln>
        </p:spPr>
        <p:txBody>
          <a:bodyPr vert="horz" wrap="square" lIns="40500" tIns="45720" rIns="40500" bIns="45720" rtlCol="0" anchor="t">
            <a:normAutofit fontScale="90000"/>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（1）父亲表示法</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定义一个数组，每个元素记录该结点</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的值和它的双亲结点的下标。</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node {</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int value, father;</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a:t>
            </a:r>
            <a:br>
              <a:rPr lang="zh-CN" altLang="en-US" b="1" dirty="0">
                <a:sym typeface="微软雅黑" panose="020B0503020204020204" pitchFamily="34" charset="-122"/>
              </a:rPr>
            </a:br>
            <a:r>
              <a:rPr lang="zh-CN" altLang="en-US" b="1" dirty="0">
                <a:sym typeface="微软雅黑" panose="020B0503020204020204" pitchFamily="34" charset="-122"/>
              </a:rPr>
              <a:t>       node tree[maxn];</a:t>
            </a:r>
            <a:endParaRPr lang="zh-CN" altLang="en-US" b="1" dirty="0">
              <a:sym typeface="微软雅黑" panose="020B0503020204020204" pitchFamily="34" charset="-122"/>
            </a:endParaRPr>
          </a:p>
        </p:txBody>
      </p:sp>
      <p:sp>
        <p:nvSpPr>
          <p:cNvPr id="24" name="矩形 23"/>
          <p:cNvSpPr/>
          <p:nvPr/>
        </p:nvSpPr>
        <p:spPr>
          <a:xfrm>
            <a:off x="827088" y="51911"/>
            <a:ext cx="2667476" cy="504349"/>
          </a:xfrm>
          <a:prstGeom prst="rect">
            <a:avLst/>
          </a:prstGeom>
          <a:noFill/>
          <a:ln w="9525">
            <a:noFill/>
          </a:ln>
        </p:spPr>
        <p:txBody>
          <a:bodyPr vert="horz" wrap="square" lIns="91440" tIns="45720" rIns="91440" bIns="45720" rtlCol="0" anchor="b">
            <a:normAutofit fontScale="60000"/>
          </a:bodyPr>
          <a:p>
            <a:pPr lvl="0" algn="ctr">
              <a:buClrTx/>
              <a:buSzTx/>
              <a:buFontTx/>
            </a:pPr>
            <a:r>
              <a:rPr lang="zh-CN" altLang="en-US" sz="4050" b="1">
                <a:latin typeface="+mj-lt"/>
                <a:ea typeface="+mj-ea"/>
                <a:cs typeface="+mj-cs"/>
                <a:sym typeface="微软雅黑" panose="020B0503020204020204" pitchFamily="34" charset="-122"/>
              </a:rPr>
              <a:t>树的存储方法</a:t>
            </a:r>
            <a:endParaRPr lang="zh-CN" altLang="en-US" sz="4050" b="1">
              <a:latin typeface="+mj-lt"/>
              <a:ea typeface="+mj-ea"/>
              <a:cs typeface="+mj-cs"/>
              <a:sym typeface="微软雅黑" panose="020B0503020204020204" pitchFamily="34" charset="-122"/>
            </a:endParaRPr>
          </a:p>
        </p:txBody>
      </p:sp>
      <p:graphicFrame>
        <p:nvGraphicFramePr>
          <p:cNvPr id="2" name="对象 1"/>
          <p:cNvGraphicFramePr/>
          <p:nvPr>
            <p:custDataLst>
              <p:tags r:id="rId1"/>
            </p:custDataLst>
          </p:nvPr>
        </p:nvGraphicFramePr>
        <p:xfrm>
          <a:off x="5940425" y="1059815"/>
          <a:ext cx="2821940" cy="2230755"/>
        </p:xfrm>
        <a:graphic>
          <a:graphicData uri="http://schemas.openxmlformats.org/presentationml/2006/ole">
            <mc:AlternateContent xmlns:mc="http://schemas.openxmlformats.org/markup-compatibility/2006">
              <mc:Choice xmlns:v="urn:schemas-microsoft-com:vml" Requires="v">
                <p:oleObj spid="_x0000_s3" name="" r:id="rId2" imgW="2819400" imgH="2228850" progId="Paint.Picture">
                  <p:embed/>
                </p:oleObj>
              </mc:Choice>
              <mc:Fallback>
                <p:oleObj name="" r:id="rId2" imgW="2819400" imgH="2228850" progId="Paint.Picture">
                  <p:embed/>
                  <p:pic>
                    <p:nvPicPr>
                      <p:cNvPr id="0" name="图片 2"/>
                      <p:cNvPicPr/>
                      <p:nvPr/>
                    </p:nvPicPr>
                    <p:blipFill>
                      <a:blip r:embed="rId3"/>
                      <a:stretch>
                        <a:fillRect/>
                      </a:stretch>
                    </p:blipFill>
                    <p:spPr>
                      <a:xfrm>
                        <a:off x="5940425" y="1059815"/>
                        <a:ext cx="2821940" cy="2230755"/>
                      </a:xfrm>
                      <a:prstGeom prst="rect">
                        <a:avLst/>
                      </a:prstGeom>
                    </p:spPr>
                  </p:pic>
                </p:oleObj>
              </mc:Fallback>
            </mc:AlternateContent>
          </a:graphicData>
        </a:graphic>
      </p:graphicFrame>
      <p:graphicFrame>
        <p:nvGraphicFramePr>
          <p:cNvPr id="4" name="表格 3"/>
          <p:cNvGraphicFramePr>
            <a:graphicFrameLocks noGrp="1"/>
          </p:cNvGraphicFramePr>
          <p:nvPr>
            <p:custDataLst>
              <p:tags r:id="rId4"/>
            </p:custDataLst>
          </p:nvPr>
        </p:nvGraphicFramePr>
        <p:xfrm>
          <a:off x="971233" y="3580139"/>
          <a:ext cx="6929120" cy="1005840"/>
        </p:xfrm>
        <a:graphic>
          <a:graphicData uri="http://schemas.openxmlformats.org/drawingml/2006/table">
            <a:tbl>
              <a:tblPr firstRow="1" bandRow="1">
                <a:tableStyleId>{21E4AEA4-8DFA-4A89-87EB-49C32662AFE0}</a:tableStyleId>
              </a:tblPr>
              <a:tblGrid>
                <a:gridCol w="812165"/>
                <a:gridCol w="574040"/>
                <a:gridCol w="692785"/>
                <a:gridCol w="692785"/>
                <a:gridCol w="692785"/>
                <a:gridCol w="692785"/>
                <a:gridCol w="692785"/>
                <a:gridCol w="692785"/>
                <a:gridCol w="692785"/>
                <a:gridCol w="693420"/>
              </a:tblGrid>
              <a:tr h="335280">
                <a:tc>
                  <a:txBody>
                    <a:bodyPr/>
                    <a:p>
                      <a:endParaRPr lang="zh-CN" altLang="en-US" sz="1600" dirty="0"/>
                    </a:p>
                  </a:txBody>
                  <a:tcPr anchor="ctr" anchorCtr="1">
                    <a:noFill/>
                  </a:tcPr>
                </a:tc>
                <a:tc>
                  <a:txBody>
                    <a:bodyPr/>
                    <a:p>
                      <a:r>
                        <a:rPr lang="en-US" altLang="zh-CN" sz="1600" dirty="0" smtClean="0"/>
                        <a:t>1</a:t>
                      </a:r>
                      <a:endParaRPr lang="zh-CN" altLang="en-US" sz="1600" dirty="0"/>
                    </a:p>
                  </a:txBody>
                  <a:tcPr anchor="ctr" anchorCtr="1">
                    <a:noFill/>
                  </a:tcPr>
                </a:tc>
                <a:tc>
                  <a:txBody>
                    <a:bodyPr/>
                    <a:p>
                      <a:r>
                        <a:rPr lang="en-US" altLang="zh-CN" sz="1600" dirty="0" smtClean="0"/>
                        <a:t>2</a:t>
                      </a:r>
                      <a:endParaRPr lang="zh-CN" altLang="en-US" sz="1600" dirty="0"/>
                    </a:p>
                  </a:txBody>
                  <a:tcPr anchor="ctr" anchorCtr="1">
                    <a:noFill/>
                  </a:tcPr>
                </a:tc>
                <a:tc>
                  <a:txBody>
                    <a:bodyPr/>
                    <a:p>
                      <a:r>
                        <a:rPr lang="en-US" altLang="zh-CN" sz="1600" dirty="0" smtClean="0"/>
                        <a:t>3</a:t>
                      </a:r>
                      <a:endParaRPr lang="zh-CN" altLang="en-US" sz="1600" dirty="0"/>
                    </a:p>
                  </a:txBody>
                  <a:tcPr anchor="ctr" anchorCtr="1">
                    <a:noFill/>
                  </a:tcPr>
                </a:tc>
                <a:tc>
                  <a:txBody>
                    <a:bodyPr/>
                    <a:p>
                      <a:r>
                        <a:rPr lang="en-US" altLang="zh-CN" sz="1600" dirty="0" smtClean="0"/>
                        <a:t>4</a:t>
                      </a:r>
                      <a:endParaRPr lang="zh-CN" altLang="en-US" sz="1600" dirty="0"/>
                    </a:p>
                  </a:txBody>
                  <a:tcPr anchor="ctr" anchorCtr="1">
                    <a:noFill/>
                  </a:tcPr>
                </a:tc>
                <a:tc>
                  <a:txBody>
                    <a:bodyPr/>
                    <a:p>
                      <a:r>
                        <a:rPr lang="en-US" altLang="zh-CN" sz="1600" dirty="0" smtClean="0"/>
                        <a:t>5</a:t>
                      </a:r>
                      <a:endParaRPr lang="zh-CN" altLang="en-US" sz="1600" dirty="0"/>
                    </a:p>
                  </a:txBody>
                  <a:tcPr anchor="ctr" anchorCtr="1">
                    <a:noFill/>
                  </a:tcPr>
                </a:tc>
                <a:tc>
                  <a:txBody>
                    <a:bodyPr/>
                    <a:p>
                      <a:r>
                        <a:rPr lang="en-US" altLang="zh-CN" sz="1600" dirty="0" smtClean="0"/>
                        <a:t>6</a:t>
                      </a:r>
                      <a:endParaRPr lang="zh-CN" altLang="en-US" sz="1600" dirty="0"/>
                    </a:p>
                  </a:txBody>
                  <a:tcPr anchor="ctr" anchorCtr="1">
                    <a:noFill/>
                  </a:tcPr>
                </a:tc>
                <a:tc>
                  <a:txBody>
                    <a:bodyPr/>
                    <a:p>
                      <a:r>
                        <a:rPr lang="en-US" altLang="zh-CN" sz="1600" dirty="0" smtClean="0"/>
                        <a:t>7</a:t>
                      </a:r>
                      <a:endParaRPr lang="zh-CN" altLang="en-US" sz="1600" dirty="0"/>
                    </a:p>
                  </a:txBody>
                  <a:tcPr anchor="ctr" anchorCtr="1">
                    <a:noFill/>
                  </a:tcPr>
                </a:tc>
                <a:tc>
                  <a:txBody>
                    <a:bodyPr/>
                    <a:p>
                      <a:r>
                        <a:rPr lang="en-US" altLang="zh-CN" sz="1600" dirty="0" smtClean="0"/>
                        <a:t>8</a:t>
                      </a:r>
                      <a:endParaRPr lang="zh-CN" altLang="en-US" sz="1600" dirty="0"/>
                    </a:p>
                  </a:txBody>
                  <a:tcPr anchor="ctr" anchorCtr="1">
                    <a:noFill/>
                  </a:tcPr>
                </a:tc>
                <a:tc>
                  <a:txBody>
                    <a:bodyPr/>
                    <a:p>
                      <a:r>
                        <a:rPr lang="en-US" altLang="zh-CN" sz="1600" dirty="0" smtClean="0"/>
                        <a:t>9</a:t>
                      </a:r>
                      <a:endParaRPr lang="zh-CN" altLang="en-US" sz="1600" dirty="0"/>
                    </a:p>
                  </a:txBody>
                  <a:tcPr anchor="ctr" anchorCtr="1">
                    <a:noFill/>
                  </a:tcPr>
                </a:tc>
              </a:tr>
              <a:tr h="125017">
                <a:tc>
                  <a:txBody>
                    <a:bodyPr/>
                    <a:p>
                      <a:r>
                        <a:rPr lang="en-US" altLang="zh-CN" sz="1600" dirty="0" smtClean="0">
                          <a:solidFill>
                            <a:schemeClr val="accent4">
                              <a:lumMod val="10000"/>
                            </a:schemeClr>
                          </a:solidFill>
                        </a:rPr>
                        <a:t>value</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1</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2</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5</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6</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3</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4</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7</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8</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9</a:t>
                      </a:r>
                      <a:endParaRPr lang="en-US" altLang="zh-CN" sz="1600" dirty="0" smtClean="0">
                        <a:solidFill>
                          <a:schemeClr val="accent4">
                            <a:lumMod val="10000"/>
                          </a:schemeClr>
                        </a:solidFill>
                      </a:endParaRPr>
                    </a:p>
                  </a:txBody>
                  <a:tcPr anchor="ctr" anchorCtr="1">
                    <a:noFill/>
                  </a:tcPr>
                </a:tc>
              </a:tr>
              <a:tr h="125017">
                <a:tc>
                  <a:txBody>
                    <a:bodyPr/>
                    <a:p>
                      <a:r>
                        <a:rPr lang="en-US" altLang="zh-CN" sz="1600" dirty="0" smtClean="0">
                          <a:solidFill>
                            <a:schemeClr val="accent4">
                              <a:lumMod val="10000"/>
                            </a:schemeClr>
                          </a:solidFill>
                        </a:rPr>
                        <a:t>father</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1</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2</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2</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1</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1</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6</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7</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7</a:t>
                      </a:r>
                      <a:endParaRPr lang="en-US" altLang="zh-CN" sz="1600" dirty="0" smtClean="0">
                        <a:solidFill>
                          <a:schemeClr val="accent4">
                            <a:lumMod val="10000"/>
                          </a:schemeClr>
                        </a:solidFill>
                      </a:endParaRPr>
                    </a:p>
                  </a:txBody>
                  <a:tcPr anchor="ctr" anchorCtr="1">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3895" y="556260"/>
            <a:ext cx="6465570" cy="1118870"/>
          </a:xfrm>
          <a:prstGeom prst="rect">
            <a:avLst/>
          </a:prstGeom>
          <a:noFill/>
          <a:ln w="9525">
            <a:noFill/>
          </a:ln>
        </p:spPr>
        <p:txBody>
          <a:bodyPr vert="horz" wrap="square" lIns="40500" tIns="45720" rIns="40500" bIns="45720" rtlCol="0" anchor="t">
            <a:normAutofit fontScale="90000"/>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（2）邻接矩阵存储</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树是图的一种特殊形式，可以采用二维数组来表示结点之间的关系。</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en-US" altLang="zh-CN" b="1" dirty="0">
                <a:sym typeface="微软雅黑" panose="020B0503020204020204" pitchFamily="34" charset="-122"/>
              </a:rPr>
              <a:t>                                                             </a:t>
            </a:r>
            <a:r>
              <a:rPr lang="zh-CN" altLang="en-US" b="1" dirty="0">
                <a:sym typeface="微软雅黑" panose="020B0503020204020204" pitchFamily="34" charset="-122"/>
              </a:rPr>
              <a:t>       int </a:t>
            </a:r>
            <a:r>
              <a:rPr lang="zh-CN" altLang="en-US" b="1" dirty="0">
                <a:sym typeface="微软雅黑" panose="020B0503020204020204" pitchFamily="34" charset="-122"/>
              </a:rPr>
              <a:t>tree</a:t>
            </a:r>
            <a:r>
              <a:rPr lang="zh-CN" altLang="en-US" b="1" dirty="0">
                <a:sym typeface="微软雅黑" panose="020B0503020204020204" pitchFamily="34" charset="-122"/>
              </a:rPr>
              <a:t>[maxn][maxn];</a:t>
            </a:r>
            <a:endParaRPr lang="zh-CN" altLang="en-US" b="1" dirty="0">
              <a:sym typeface="微软雅黑" panose="020B0503020204020204" pitchFamily="34" charset="-122"/>
            </a:endParaRPr>
          </a:p>
        </p:txBody>
      </p:sp>
      <p:graphicFrame>
        <p:nvGraphicFramePr>
          <p:cNvPr id="2" name="对象 1"/>
          <p:cNvGraphicFramePr/>
          <p:nvPr>
            <p:custDataLst>
              <p:tags r:id="rId1"/>
            </p:custDataLst>
          </p:nvPr>
        </p:nvGraphicFramePr>
        <p:xfrm>
          <a:off x="5982970" y="1995805"/>
          <a:ext cx="2821940" cy="2230755"/>
        </p:xfrm>
        <a:graphic>
          <a:graphicData uri="http://schemas.openxmlformats.org/presentationml/2006/ole">
            <mc:AlternateContent xmlns:mc="http://schemas.openxmlformats.org/markup-compatibility/2006">
              <mc:Choice xmlns:v="urn:schemas-microsoft-com:vml" Requires="v">
                <p:oleObj spid="_x0000_s3" name="" r:id="rId2" imgW="2819400" imgH="2228850" progId="Paint.Picture">
                  <p:embed/>
                </p:oleObj>
              </mc:Choice>
              <mc:Fallback>
                <p:oleObj name="" r:id="rId2" imgW="2819400" imgH="2228850" progId="Paint.Picture">
                  <p:embed/>
                  <p:pic>
                    <p:nvPicPr>
                      <p:cNvPr id="0" name="图片 2"/>
                      <p:cNvPicPr/>
                      <p:nvPr/>
                    </p:nvPicPr>
                    <p:blipFill>
                      <a:blip r:embed="rId3"/>
                      <a:stretch>
                        <a:fillRect/>
                      </a:stretch>
                    </p:blipFill>
                    <p:spPr>
                      <a:xfrm>
                        <a:off x="5982970" y="1995805"/>
                        <a:ext cx="2821940" cy="2230755"/>
                      </a:xfrm>
                      <a:prstGeom prst="rect">
                        <a:avLst/>
                      </a:prstGeom>
                    </p:spPr>
                  </p:pic>
                </p:oleObj>
              </mc:Fallback>
            </mc:AlternateContent>
          </a:graphicData>
        </a:graphic>
      </p:graphicFrame>
      <p:sp>
        <p:nvSpPr>
          <p:cNvPr id="24" name="矩形 23"/>
          <p:cNvSpPr/>
          <p:nvPr>
            <p:custDataLst>
              <p:tags r:id="rId4"/>
            </p:custDataLst>
          </p:nvPr>
        </p:nvSpPr>
        <p:spPr>
          <a:xfrm>
            <a:off x="827088" y="51911"/>
            <a:ext cx="2667476" cy="504349"/>
          </a:xfrm>
          <a:prstGeom prst="rect">
            <a:avLst/>
          </a:prstGeom>
          <a:noFill/>
          <a:ln w="9525">
            <a:noFill/>
          </a:ln>
        </p:spPr>
        <p:txBody>
          <a:bodyPr vert="horz" wrap="square" lIns="91440" tIns="45720" rIns="91440" bIns="45720" rtlCol="0" anchor="b">
            <a:normAutofit fontScale="60000"/>
          </a:bodyPr>
          <a:p>
            <a:pPr lvl="0" algn="ctr">
              <a:buClrTx/>
              <a:buSzTx/>
              <a:buFontTx/>
            </a:pPr>
            <a:r>
              <a:rPr lang="zh-CN" altLang="en-US" sz="4050" b="1">
                <a:latin typeface="+mj-lt"/>
                <a:ea typeface="+mj-ea"/>
                <a:cs typeface="+mj-cs"/>
                <a:sym typeface="微软雅黑" panose="020B0503020204020204" pitchFamily="34" charset="-122"/>
              </a:rPr>
              <a:t>树的存储方法</a:t>
            </a:r>
            <a:endParaRPr lang="zh-CN" altLang="en-US" sz="4050" b="1">
              <a:latin typeface="+mj-lt"/>
              <a:ea typeface="+mj-ea"/>
              <a:cs typeface="+mj-cs"/>
              <a:sym typeface="微软雅黑" panose="020B0503020204020204" pitchFamily="34" charset="-122"/>
            </a:endParaRPr>
          </a:p>
        </p:txBody>
      </p:sp>
      <p:graphicFrame>
        <p:nvGraphicFramePr>
          <p:cNvPr id="25" name="表格 24"/>
          <p:cNvGraphicFramePr>
            <a:graphicFrameLocks noGrp="1"/>
          </p:cNvGraphicFramePr>
          <p:nvPr>
            <p:custDataLst>
              <p:tags r:id="rId5"/>
            </p:custDataLst>
          </p:nvPr>
        </p:nvGraphicFramePr>
        <p:xfrm>
          <a:off x="900113" y="1349057"/>
          <a:ext cx="3524250" cy="3467100"/>
        </p:xfrm>
        <a:graphic>
          <a:graphicData uri="http://schemas.openxmlformats.org/drawingml/2006/table">
            <a:tbl>
              <a:tblPr firstRow="1" bandRow="1">
                <a:tableStyleId>{21E4AEA4-8DFA-4A89-87EB-49C32662AFE0}</a:tableStyleId>
              </a:tblPr>
              <a:tblGrid>
                <a:gridCol w="313690"/>
                <a:gridCol w="393065"/>
                <a:gridCol w="353695"/>
                <a:gridCol w="305435"/>
                <a:gridCol w="353695"/>
                <a:gridCol w="353060"/>
                <a:gridCol w="325120"/>
                <a:gridCol w="353060"/>
                <a:gridCol w="334645"/>
                <a:gridCol w="438785"/>
              </a:tblGrid>
              <a:tr h="346710">
                <a:tc>
                  <a:txBody>
                    <a:bodyPr/>
                    <a:p>
                      <a:endParaRPr lang="zh-CN" altLang="en-US" sz="1800" dirty="0"/>
                    </a:p>
                  </a:txBody>
                  <a:tcPr marT="36000" marB="36000" anchor="ctr" anchorCtr="1">
                    <a:noFill/>
                  </a:tcPr>
                </a:tc>
                <a:tc>
                  <a:txBody>
                    <a:bodyPr/>
                    <a:p>
                      <a:r>
                        <a:rPr lang="en-US" altLang="zh-CN" sz="1800" dirty="0" smtClean="0"/>
                        <a:t>1</a:t>
                      </a:r>
                      <a:endParaRPr lang="en-US" altLang="zh-CN" sz="1800" dirty="0" smtClean="0"/>
                    </a:p>
                  </a:txBody>
                  <a:tcPr marT="36000" marB="36000" anchor="ctr" anchorCtr="1">
                    <a:noFill/>
                  </a:tcPr>
                </a:tc>
                <a:tc>
                  <a:txBody>
                    <a:bodyPr/>
                    <a:p>
                      <a:r>
                        <a:rPr lang="en-US" altLang="zh-CN" sz="1800" dirty="0" smtClean="0"/>
                        <a:t>2</a:t>
                      </a:r>
                      <a:endParaRPr lang="en-US" altLang="zh-CN" sz="1800" dirty="0" smtClean="0"/>
                    </a:p>
                  </a:txBody>
                  <a:tcPr marT="36000" marB="36000" anchor="ctr" anchorCtr="1">
                    <a:noFill/>
                  </a:tcPr>
                </a:tc>
                <a:tc>
                  <a:txBody>
                    <a:bodyPr/>
                    <a:p>
                      <a:r>
                        <a:rPr lang="en-US" altLang="zh-CN" sz="1800" dirty="0" smtClean="0"/>
                        <a:t>3</a:t>
                      </a:r>
                      <a:endParaRPr lang="en-US" altLang="zh-CN" sz="1800" dirty="0" smtClean="0"/>
                    </a:p>
                  </a:txBody>
                  <a:tcPr marT="36000" marB="36000" anchor="ctr" anchorCtr="1">
                    <a:noFill/>
                  </a:tcPr>
                </a:tc>
                <a:tc>
                  <a:txBody>
                    <a:bodyPr/>
                    <a:p>
                      <a:r>
                        <a:rPr lang="en-US" altLang="zh-CN" sz="1800" dirty="0" smtClean="0"/>
                        <a:t>4</a:t>
                      </a:r>
                      <a:endParaRPr lang="en-US" altLang="zh-CN" sz="1800" dirty="0" smtClean="0"/>
                    </a:p>
                  </a:txBody>
                  <a:tcPr marT="36000" marB="36000" anchor="ctr" anchorCtr="1">
                    <a:noFill/>
                  </a:tcPr>
                </a:tc>
                <a:tc>
                  <a:txBody>
                    <a:bodyPr/>
                    <a:p>
                      <a:r>
                        <a:rPr lang="en-US" altLang="zh-CN" sz="1800" dirty="0" smtClean="0"/>
                        <a:t>5</a:t>
                      </a:r>
                      <a:endParaRPr lang="en-US" altLang="zh-CN" sz="1800" dirty="0" smtClean="0"/>
                    </a:p>
                  </a:txBody>
                  <a:tcPr marT="36000" marB="36000" anchor="ctr" anchorCtr="1">
                    <a:noFill/>
                  </a:tcPr>
                </a:tc>
                <a:tc>
                  <a:txBody>
                    <a:bodyPr/>
                    <a:p>
                      <a:r>
                        <a:rPr lang="en-US" altLang="zh-CN" sz="1800" dirty="0" smtClean="0"/>
                        <a:t>6</a:t>
                      </a:r>
                      <a:endParaRPr lang="en-US" altLang="zh-CN" sz="1800" dirty="0" smtClean="0"/>
                    </a:p>
                  </a:txBody>
                  <a:tcPr marT="36000" marB="36000" anchor="ctr" anchorCtr="1">
                    <a:noFill/>
                  </a:tcPr>
                </a:tc>
                <a:tc>
                  <a:txBody>
                    <a:bodyPr/>
                    <a:p>
                      <a:r>
                        <a:rPr lang="en-US" altLang="zh-CN" sz="1800" dirty="0" smtClean="0"/>
                        <a:t>7</a:t>
                      </a:r>
                      <a:endParaRPr lang="en-US" altLang="zh-CN" sz="1800" dirty="0" smtClean="0"/>
                    </a:p>
                  </a:txBody>
                  <a:tcPr marT="36000" marB="36000" anchor="ctr" anchorCtr="1">
                    <a:noFill/>
                  </a:tcPr>
                </a:tc>
                <a:tc>
                  <a:txBody>
                    <a:bodyPr/>
                    <a:p>
                      <a:r>
                        <a:rPr lang="en-US" altLang="zh-CN" sz="1800" dirty="0" smtClean="0"/>
                        <a:t>8</a:t>
                      </a:r>
                      <a:endParaRPr lang="en-US" altLang="zh-CN" sz="1800" dirty="0" smtClean="0"/>
                    </a:p>
                  </a:txBody>
                  <a:tcPr marT="36000" marB="36000" anchor="ctr" anchorCtr="1">
                    <a:noFill/>
                  </a:tcPr>
                </a:tc>
                <a:tc>
                  <a:txBody>
                    <a:bodyPr/>
                    <a:p>
                      <a:r>
                        <a:rPr lang="en-US" altLang="zh-CN" sz="1800" dirty="0" smtClean="0"/>
                        <a:t>9</a:t>
                      </a:r>
                      <a:endParaRPr lang="en-US" altLang="zh-CN" sz="1800" dirty="0" smtClean="0"/>
                    </a:p>
                  </a:txBody>
                  <a:tcPr marT="36000" marB="36000" anchor="ctr" anchorCtr="1">
                    <a:noFill/>
                  </a:tcPr>
                </a:tc>
              </a:tr>
              <a:tr h="242570">
                <a:tc>
                  <a:txBody>
                    <a:bodyPr/>
                    <a:p>
                      <a:r>
                        <a:rPr lang="en-US" altLang="zh-CN" sz="1800" b="1" kern="1200" dirty="0" smtClean="0">
                          <a:solidFill>
                            <a:schemeClr val="lt1"/>
                          </a:solidFill>
                          <a:latin typeface="+mn-lt"/>
                          <a:ea typeface="+mn-ea"/>
                          <a:cs typeface="+mn-cs"/>
                        </a:rPr>
                        <a:t>1</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3205">
                <a:tc>
                  <a:txBody>
                    <a:bodyPr/>
                    <a:p>
                      <a:r>
                        <a:rPr lang="en-US" altLang="zh-CN" sz="1800" b="1" kern="1200" dirty="0" smtClean="0">
                          <a:solidFill>
                            <a:schemeClr val="lt1"/>
                          </a:solidFill>
                          <a:latin typeface="+mn-lt"/>
                          <a:ea typeface="+mn-ea"/>
                          <a:cs typeface="+mn-cs"/>
                        </a:rPr>
                        <a:t>2</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2889">
                <a:tc>
                  <a:txBody>
                    <a:bodyPr/>
                    <a:p>
                      <a:r>
                        <a:rPr lang="en-US" altLang="zh-CN" sz="1800" b="1" kern="1200" dirty="0" smtClean="0">
                          <a:solidFill>
                            <a:schemeClr val="lt1"/>
                          </a:solidFill>
                          <a:latin typeface="+mn-lt"/>
                          <a:ea typeface="+mn-ea"/>
                          <a:cs typeface="+mn-cs"/>
                        </a:rPr>
                        <a:t>3</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2889">
                <a:tc>
                  <a:txBody>
                    <a:bodyPr/>
                    <a:p>
                      <a:r>
                        <a:rPr lang="en-US" altLang="zh-CN" sz="1800" b="1" kern="1200" dirty="0" smtClean="0">
                          <a:solidFill>
                            <a:schemeClr val="lt1"/>
                          </a:solidFill>
                          <a:latin typeface="+mn-lt"/>
                          <a:ea typeface="+mn-ea"/>
                          <a:cs typeface="+mn-cs"/>
                        </a:rPr>
                        <a:t>4</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2889">
                <a:tc>
                  <a:txBody>
                    <a:bodyPr/>
                    <a:p>
                      <a:r>
                        <a:rPr lang="en-US" altLang="zh-CN" sz="1800" b="1" kern="1200" dirty="0" smtClean="0">
                          <a:solidFill>
                            <a:schemeClr val="lt1"/>
                          </a:solidFill>
                          <a:latin typeface="+mn-lt"/>
                          <a:ea typeface="+mn-ea"/>
                          <a:cs typeface="+mn-cs"/>
                        </a:rPr>
                        <a:t>5</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3205">
                <a:tc>
                  <a:txBody>
                    <a:bodyPr/>
                    <a:p>
                      <a:r>
                        <a:rPr lang="en-US" altLang="zh-CN" sz="1800" b="1" kern="1200" dirty="0" smtClean="0">
                          <a:solidFill>
                            <a:schemeClr val="lt1"/>
                          </a:solidFill>
                          <a:latin typeface="+mn-lt"/>
                          <a:ea typeface="+mn-ea"/>
                          <a:cs typeface="+mn-cs"/>
                        </a:rPr>
                        <a:t>6</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2889">
                <a:tc>
                  <a:txBody>
                    <a:bodyPr/>
                    <a:p>
                      <a:r>
                        <a:rPr lang="en-US" altLang="zh-CN" sz="1800" b="1" kern="1200" dirty="0" smtClean="0">
                          <a:solidFill>
                            <a:schemeClr val="lt1"/>
                          </a:solidFill>
                          <a:latin typeface="+mn-lt"/>
                          <a:ea typeface="+mn-ea"/>
                          <a:cs typeface="+mn-cs"/>
                        </a:rPr>
                        <a:t>7</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1</a:t>
                      </a:r>
                      <a:endParaRPr lang="en-US" altLang="zh-CN" sz="1800" dirty="0" smtClean="0">
                        <a:solidFill>
                          <a:schemeClr val="accent4">
                            <a:lumMod val="10000"/>
                          </a:schemeClr>
                        </a:solidFill>
                      </a:endParaRPr>
                    </a:p>
                  </a:txBody>
                  <a:tcPr marT="36000" marB="36000" anchor="ctr" anchorCtr="1">
                    <a:noFill/>
                  </a:tcPr>
                </a:tc>
              </a:tr>
              <a:tr h="242889">
                <a:tc>
                  <a:txBody>
                    <a:bodyPr/>
                    <a:p>
                      <a:r>
                        <a:rPr lang="en-US" altLang="zh-CN" sz="1800" b="1" kern="1200" dirty="0" smtClean="0">
                          <a:solidFill>
                            <a:schemeClr val="lt1"/>
                          </a:solidFill>
                          <a:latin typeface="+mn-lt"/>
                          <a:ea typeface="+mn-ea"/>
                          <a:cs typeface="+mn-cs"/>
                        </a:rPr>
                        <a:t>8</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r h="242889">
                <a:tc>
                  <a:txBody>
                    <a:bodyPr/>
                    <a:p>
                      <a:r>
                        <a:rPr lang="en-US" altLang="zh-CN" sz="1800" b="1" kern="1200" dirty="0" smtClean="0">
                          <a:solidFill>
                            <a:schemeClr val="lt1"/>
                          </a:solidFill>
                          <a:latin typeface="+mn-lt"/>
                          <a:ea typeface="+mn-ea"/>
                          <a:cs typeface="+mn-cs"/>
                        </a:rPr>
                        <a:t>9</a:t>
                      </a:r>
                      <a:endParaRPr lang="en-US" altLang="zh-CN" sz="1800" b="1" kern="1200" dirty="0" smtClean="0">
                        <a:solidFill>
                          <a:schemeClr val="lt1"/>
                        </a:solidFill>
                        <a:latin typeface="+mn-lt"/>
                        <a:ea typeface="+mn-ea"/>
                        <a:cs typeface="+mn-cs"/>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c>
                  <a:txBody>
                    <a:bodyPr/>
                    <a:p>
                      <a:r>
                        <a:rPr lang="en-US" altLang="zh-CN" sz="1800" dirty="0" smtClean="0">
                          <a:solidFill>
                            <a:schemeClr val="accent4">
                              <a:lumMod val="10000"/>
                            </a:schemeClr>
                          </a:solidFill>
                        </a:rPr>
                        <a:t>0</a:t>
                      </a:r>
                      <a:endParaRPr lang="en-US" altLang="zh-CN" sz="1800" dirty="0" smtClean="0">
                        <a:solidFill>
                          <a:schemeClr val="accent4">
                            <a:lumMod val="10000"/>
                          </a:schemeClr>
                        </a:solidFill>
                      </a:endParaRPr>
                    </a:p>
                  </a:txBody>
                  <a:tcPr marT="36000" marB="36000" anchor="ctr" anchorCtr="1">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1564" y="699968"/>
            <a:ext cx="5840057" cy="2168525"/>
          </a:xfrm>
          <a:prstGeom prst="rect">
            <a:avLst/>
          </a:prstGeom>
          <a:noFill/>
          <a:ln w="9525">
            <a:noFill/>
          </a:ln>
        </p:spPr>
        <p:txBody>
          <a:bodyPr vert="horz" wrap="square" lIns="40500" tIns="45720" rIns="40500" bIns="45720" rtlCol="0" anchor="t">
            <a:normAutofit fontScale="90000" lnSpcReduction="20000"/>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（3）邻接表存储</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每个结点包含该结点的值和若干指向它孩子所在位置的数组。</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结构体数组：</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struct node {</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int value, child[Maxson];</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node </a:t>
            </a:r>
            <a:r>
              <a:rPr lang="zh-CN" altLang="en-US" b="1" dirty="0">
                <a:sym typeface="微软雅黑" panose="020B0503020204020204" pitchFamily="34" charset="-122"/>
              </a:rPr>
              <a:t>tree</a:t>
            </a:r>
            <a:r>
              <a:rPr lang="zh-CN" altLang="en-US" b="1" dirty="0">
                <a:sym typeface="微软雅黑" panose="020B0503020204020204" pitchFamily="34" charset="-122"/>
              </a:rPr>
              <a:t>[MaxN]; </a:t>
            </a:r>
            <a:endParaRPr lang="zh-CN" altLang="en-US" b="1" dirty="0">
              <a:sym typeface="微软雅黑" panose="020B0503020204020204" pitchFamily="34" charset="-122"/>
            </a:endParaRPr>
          </a:p>
        </p:txBody>
      </p:sp>
      <p:graphicFrame>
        <p:nvGraphicFramePr>
          <p:cNvPr id="2" name="对象 1"/>
          <p:cNvGraphicFramePr/>
          <p:nvPr>
            <p:custDataLst>
              <p:tags r:id="rId1"/>
            </p:custDataLst>
          </p:nvPr>
        </p:nvGraphicFramePr>
        <p:xfrm>
          <a:off x="6228715" y="628015"/>
          <a:ext cx="2821940" cy="2230755"/>
        </p:xfrm>
        <a:graphic>
          <a:graphicData uri="http://schemas.openxmlformats.org/presentationml/2006/ole">
            <mc:AlternateContent xmlns:mc="http://schemas.openxmlformats.org/markup-compatibility/2006">
              <mc:Choice xmlns:v="urn:schemas-microsoft-com:vml" Requires="v">
                <p:oleObj spid="_x0000_s3" name="" r:id="rId2" imgW="2819400" imgH="2228850" progId="Paint.Picture">
                  <p:embed/>
                </p:oleObj>
              </mc:Choice>
              <mc:Fallback>
                <p:oleObj name="" r:id="rId2" imgW="2819400" imgH="2228850" progId="Paint.Picture">
                  <p:embed/>
                  <p:pic>
                    <p:nvPicPr>
                      <p:cNvPr id="0" name="图片 2"/>
                      <p:cNvPicPr/>
                      <p:nvPr/>
                    </p:nvPicPr>
                    <p:blipFill>
                      <a:blip r:embed="rId3"/>
                      <a:stretch>
                        <a:fillRect/>
                      </a:stretch>
                    </p:blipFill>
                    <p:spPr>
                      <a:xfrm>
                        <a:off x="6228715" y="628015"/>
                        <a:ext cx="2821940" cy="2230755"/>
                      </a:xfrm>
                      <a:prstGeom prst="rect">
                        <a:avLst/>
                      </a:prstGeom>
                    </p:spPr>
                  </p:pic>
                </p:oleObj>
              </mc:Fallback>
            </mc:AlternateContent>
          </a:graphicData>
        </a:graphic>
      </p:graphicFrame>
      <p:sp>
        <p:nvSpPr>
          <p:cNvPr id="4" name="矩形 3"/>
          <p:cNvSpPr/>
          <p:nvPr>
            <p:custDataLst>
              <p:tags r:id="rId4"/>
            </p:custDataLst>
          </p:nvPr>
        </p:nvSpPr>
        <p:spPr>
          <a:xfrm>
            <a:off x="827088" y="51911"/>
            <a:ext cx="2667476" cy="504349"/>
          </a:xfrm>
          <a:prstGeom prst="rect">
            <a:avLst/>
          </a:prstGeom>
          <a:noFill/>
          <a:ln w="9525">
            <a:noFill/>
          </a:ln>
        </p:spPr>
        <p:txBody>
          <a:bodyPr vert="horz" wrap="square" lIns="91440" tIns="45720" rIns="91440" bIns="45720" rtlCol="0" anchor="b">
            <a:normAutofit fontScale="60000"/>
          </a:bodyPr>
          <a:p>
            <a:pPr lvl="0" algn="ctr">
              <a:buClrTx/>
              <a:buSzTx/>
              <a:buFontTx/>
            </a:pPr>
            <a:r>
              <a:rPr lang="zh-CN" altLang="en-US" sz="4050" b="1">
                <a:latin typeface="+mj-lt"/>
                <a:ea typeface="+mj-ea"/>
                <a:cs typeface="+mj-cs"/>
                <a:sym typeface="微软雅黑" panose="020B0503020204020204" pitchFamily="34" charset="-122"/>
              </a:rPr>
              <a:t>树的存储方法</a:t>
            </a:r>
            <a:endParaRPr lang="zh-CN" altLang="en-US" sz="4050" b="1">
              <a:latin typeface="+mj-lt"/>
              <a:ea typeface="+mj-ea"/>
              <a:cs typeface="+mj-cs"/>
              <a:sym typeface="微软雅黑" panose="020B0503020204020204" pitchFamily="34" charset="-122"/>
            </a:endParaRPr>
          </a:p>
        </p:txBody>
      </p:sp>
      <p:graphicFrame>
        <p:nvGraphicFramePr>
          <p:cNvPr id="5" name="表格 4"/>
          <p:cNvGraphicFramePr>
            <a:graphicFrameLocks noGrp="1"/>
          </p:cNvGraphicFramePr>
          <p:nvPr>
            <p:custDataLst>
              <p:tags r:id="rId5"/>
            </p:custDataLst>
          </p:nvPr>
        </p:nvGraphicFramePr>
        <p:xfrm>
          <a:off x="539433" y="3363930"/>
          <a:ext cx="6979920" cy="1005840"/>
        </p:xfrm>
        <a:graphic>
          <a:graphicData uri="http://schemas.openxmlformats.org/drawingml/2006/table">
            <a:tbl>
              <a:tblPr firstRow="1" bandRow="1">
                <a:tableStyleId>{21E4AEA4-8DFA-4A89-87EB-49C32662AFE0}</a:tableStyleId>
              </a:tblPr>
              <a:tblGrid>
                <a:gridCol w="812165"/>
                <a:gridCol w="208280"/>
                <a:gridCol w="208280"/>
                <a:gridCol w="208280"/>
                <a:gridCol w="231140"/>
                <a:gridCol w="230505"/>
                <a:gridCol w="231140"/>
                <a:gridCol w="231140"/>
                <a:gridCol w="231140"/>
                <a:gridCol w="230505"/>
                <a:gridCol w="231140"/>
                <a:gridCol w="231140"/>
                <a:gridCol w="230505"/>
                <a:gridCol w="230505"/>
                <a:gridCol w="231140"/>
                <a:gridCol w="231140"/>
                <a:gridCol w="231140"/>
                <a:gridCol w="230505"/>
                <a:gridCol w="231140"/>
                <a:gridCol w="231140"/>
                <a:gridCol w="231140"/>
                <a:gridCol w="230505"/>
                <a:gridCol w="231140"/>
                <a:gridCol w="231140"/>
                <a:gridCol w="231140"/>
                <a:gridCol w="230505"/>
                <a:gridCol w="231140"/>
                <a:gridCol w="231140"/>
              </a:tblGrid>
              <a:tr h="125017">
                <a:tc>
                  <a:txBody>
                    <a:bodyPr/>
                    <a:p>
                      <a:endParaRPr lang="zh-CN" altLang="en-US" sz="1600" dirty="0"/>
                    </a:p>
                  </a:txBody>
                  <a:tcPr anchor="ctr" anchorCtr="1">
                    <a:noFill/>
                  </a:tcPr>
                </a:tc>
                <a:tc gridSpan="3">
                  <a:txBody>
                    <a:bodyPr/>
                    <a:p>
                      <a:r>
                        <a:rPr lang="en-US" altLang="zh-CN" sz="1600" dirty="0" smtClean="0"/>
                        <a:t>1</a:t>
                      </a:r>
                      <a:endParaRPr lang="zh-CN" altLang="en-US" sz="1600" dirty="0"/>
                    </a:p>
                  </a:txBody>
                  <a:tcPr anchor="ctr" anchorCtr="1">
                    <a:noFill/>
                  </a:tcPr>
                </a:tc>
                <a:tc hMerge="1">
                  <a:tcPr/>
                </a:tc>
                <a:tc hMerge="1">
                  <a:tcPr/>
                </a:tc>
                <a:tc gridSpan="3">
                  <a:txBody>
                    <a:bodyPr/>
                    <a:p>
                      <a:r>
                        <a:rPr lang="en-US" altLang="zh-CN" sz="1600" dirty="0" smtClean="0"/>
                        <a:t>2</a:t>
                      </a:r>
                      <a:endParaRPr lang="zh-CN" altLang="en-US" sz="1600" dirty="0"/>
                    </a:p>
                  </a:txBody>
                  <a:tcPr anchor="ctr" anchorCtr="1">
                    <a:noFill/>
                  </a:tcPr>
                </a:tc>
                <a:tc hMerge="1">
                  <a:tcPr/>
                </a:tc>
                <a:tc hMerge="1">
                  <a:tcPr/>
                </a:tc>
                <a:tc gridSpan="3">
                  <a:txBody>
                    <a:bodyPr/>
                    <a:p>
                      <a:r>
                        <a:rPr lang="en-US" altLang="zh-CN" sz="1600" dirty="0" smtClean="0"/>
                        <a:t>3</a:t>
                      </a:r>
                      <a:endParaRPr lang="zh-CN" altLang="en-US" sz="1600" dirty="0"/>
                    </a:p>
                  </a:txBody>
                  <a:tcPr anchor="ctr" anchorCtr="1">
                    <a:noFill/>
                  </a:tcPr>
                </a:tc>
                <a:tc hMerge="1">
                  <a:tcPr/>
                </a:tc>
                <a:tc hMerge="1">
                  <a:tcPr/>
                </a:tc>
                <a:tc gridSpan="3">
                  <a:txBody>
                    <a:bodyPr/>
                    <a:p>
                      <a:r>
                        <a:rPr lang="en-US" altLang="zh-CN" sz="1600" dirty="0" smtClean="0"/>
                        <a:t>4</a:t>
                      </a:r>
                      <a:endParaRPr lang="zh-CN" altLang="en-US" sz="1600" dirty="0"/>
                    </a:p>
                  </a:txBody>
                  <a:tcPr anchor="ctr" anchorCtr="1">
                    <a:noFill/>
                  </a:tcPr>
                </a:tc>
                <a:tc hMerge="1">
                  <a:tcPr/>
                </a:tc>
                <a:tc hMerge="1">
                  <a:tcPr/>
                </a:tc>
                <a:tc gridSpan="3">
                  <a:txBody>
                    <a:bodyPr/>
                    <a:p>
                      <a:r>
                        <a:rPr lang="en-US" altLang="zh-CN" sz="1600" dirty="0" smtClean="0"/>
                        <a:t>5</a:t>
                      </a:r>
                      <a:endParaRPr lang="zh-CN" altLang="en-US" sz="1600" dirty="0"/>
                    </a:p>
                  </a:txBody>
                  <a:tcPr anchor="ctr" anchorCtr="1">
                    <a:noFill/>
                  </a:tcPr>
                </a:tc>
                <a:tc hMerge="1">
                  <a:tcPr/>
                </a:tc>
                <a:tc hMerge="1">
                  <a:tcPr/>
                </a:tc>
                <a:tc gridSpan="3">
                  <a:txBody>
                    <a:bodyPr/>
                    <a:p>
                      <a:r>
                        <a:rPr lang="en-US" altLang="zh-CN" sz="1600" dirty="0" smtClean="0"/>
                        <a:t>6</a:t>
                      </a:r>
                      <a:endParaRPr lang="zh-CN" altLang="en-US" sz="1600" dirty="0"/>
                    </a:p>
                  </a:txBody>
                  <a:tcPr anchor="ctr" anchorCtr="1">
                    <a:noFill/>
                  </a:tcPr>
                </a:tc>
                <a:tc hMerge="1">
                  <a:tcPr/>
                </a:tc>
                <a:tc hMerge="1">
                  <a:tcPr/>
                </a:tc>
                <a:tc gridSpan="3">
                  <a:txBody>
                    <a:bodyPr/>
                    <a:p>
                      <a:r>
                        <a:rPr lang="en-US" altLang="zh-CN" sz="1600" dirty="0" smtClean="0"/>
                        <a:t>7</a:t>
                      </a:r>
                      <a:endParaRPr lang="zh-CN" altLang="en-US" sz="1600" dirty="0"/>
                    </a:p>
                  </a:txBody>
                  <a:tcPr anchor="ctr" anchorCtr="1">
                    <a:noFill/>
                  </a:tcPr>
                </a:tc>
                <a:tc hMerge="1">
                  <a:tcPr/>
                </a:tc>
                <a:tc hMerge="1">
                  <a:tcPr/>
                </a:tc>
                <a:tc gridSpan="3">
                  <a:txBody>
                    <a:bodyPr/>
                    <a:p>
                      <a:r>
                        <a:rPr lang="en-US" altLang="zh-CN" sz="1600" dirty="0" smtClean="0"/>
                        <a:t>8</a:t>
                      </a:r>
                      <a:endParaRPr lang="zh-CN" altLang="en-US" sz="1600" dirty="0"/>
                    </a:p>
                  </a:txBody>
                  <a:tcPr anchor="ctr" anchorCtr="1">
                    <a:noFill/>
                  </a:tcPr>
                </a:tc>
                <a:tc hMerge="1">
                  <a:tcPr/>
                </a:tc>
                <a:tc hMerge="1">
                  <a:tcPr/>
                </a:tc>
                <a:tc gridSpan="3">
                  <a:txBody>
                    <a:bodyPr/>
                    <a:p>
                      <a:r>
                        <a:rPr lang="en-US" altLang="zh-CN" sz="1600" dirty="0" smtClean="0"/>
                        <a:t>9</a:t>
                      </a:r>
                      <a:endParaRPr lang="zh-CN" altLang="en-US" sz="1600" dirty="0"/>
                    </a:p>
                  </a:txBody>
                  <a:tcPr anchor="ctr" anchorCtr="1">
                    <a:noFill/>
                  </a:tcPr>
                </a:tc>
                <a:tc hMerge="1">
                  <a:tcPr/>
                </a:tc>
                <a:tc hMerge="1">
                  <a:tcPr/>
                </a:tc>
              </a:tr>
              <a:tr h="125017">
                <a:tc>
                  <a:txBody>
                    <a:bodyPr/>
                    <a:p>
                      <a:r>
                        <a:rPr lang="en-US" altLang="zh-CN" sz="1600" dirty="0" smtClean="0">
                          <a:solidFill>
                            <a:schemeClr val="accent4">
                              <a:lumMod val="10000"/>
                            </a:schemeClr>
                          </a:solidFill>
                        </a:rPr>
                        <a:t>value</a:t>
                      </a:r>
                      <a:endParaRPr lang="en-US" altLang="zh-CN" sz="1600" dirty="0" smtClean="0">
                        <a:solidFill>
                          <a:schemeClr val="accent4">
                            <a:lumMod val="10000"/>
                          </a:schemeClr>
                        </a:solidFill>
                      </a:endParaRPr>
                    </a:p>
                  </a:txBody>
                  <a:tcPr anchor="ctr" anchorCtr="1">
                    <a:noFill/>
                  </a:tcPr>
                </a:tc>
                <a:tc gridSpan="3">
                  <a:txBody>
                    <a:bodyPr/>
                    <a:p>
                      <a:r>
                        <a:rPr lang="en-US" altLang="zh-CN" sz="1600" dirty="0" smtClean="0">
                          <a:solidFill>
                            <a:schemeClr val="accent4">
                              <a:lumMod val="10000"/>
                            </a:schemeClr>
                          </a:solidFill>
                        </a:rPr>
                        <a:t>1</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2</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5</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6</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3</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4</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7</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8</a:t>
                      </a:r>
                      <a:endParaRPr lang="en-US" altLang="zh-CN" sz="1600" dirty="0" smtClean="0">
                        <a:solidFill>
                          <a:schemeClr val="accent4">
                            <a:lumMod val="10000"/>
                          </a:schemeClr>
                        </a:solidFill>
                      </a:endParaRPr>
                    </a:p>
                  </a:txBody>
                  <a:tcPr anchor="ctr" anchorCtr="1">
                    <a:noFill/>
                  </a:tcPr>
                </a:tc>
                <a:tc hMerge="1">
                  <a:tcPr/>
                </a:tc>
                <a:tc hMerge="1">
                  <a:tcPr/>
                </a:tc>
                <a:tc gridSpan="3">
                  <a:txBody>
                    <a:bodyPr/>
                    <a:p>
                      <a:r>
                        <a:rPr lang="en-US" altLang="zh-CN" sz="1600" dirty="0" smtClean="0">
                          <a:solidFill>
                            <a:schemeClr val="accent4">
                              <a:lumMod val="10000"/>
                            </a:schemeClr>
                          </a:solidFill>
                        </a:rPr>
                        <a:t>9</a:t>
                      </a:r>
                      <a:endParaRPr lang="en-US" altLang="zh-CN" sz="1600" dirty="0" smtClean="0">
                        <a:solidFill>
                          <a:schemeClr val="accent4">
                            <a:lumMod val="10000"/>
                          </a:schemeClr>
                        </a:solidFill>
                      </a:endParaRPr>
                    </a:p>
                  </a:txBody>
                  <a:tcPr anchor="ctr" anchorCtr="1">
                    <a:noFill/>
                  </a:tcPr>
                </a:tc>
                <a:tc hMerge="1">
                  <a:tcPr/>
                </a:tc>
                <a:tc hMerge="1">
                  <a:tcPr/>
                </a:tc>
              </a:tr>
              <a:tr h="125017">
                <a:tc>
                  <a:txBody>
                    <a:bodyPr/>
                    <a:p>
                      <a:r>
                        <a:rPr lang="en-US" altLang="zh-CN" sz="1600" dirty="0" smtClean="0">
                          <a:solidFill>
                            <a:schemeClr val="accent4">
                              <a:lumMod val="10000"/>
                            </a:schemeClr>
                          </a:solidFill>
                        </a:rPr>
                        <a:t>child</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2</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5</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6</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3</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4</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7</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8</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9</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c>
                  <a:txBody>
                    <a:bodyPr/>
                    <a:p>
                      <a:r>
                        <a:rPr lang="en-US" altLang="zh-CN" sz="1600" dirty="0" smtClean="0">
                          <a:solidFill>
                            <a:schemeClr val="accent4">
                              <a:lumMod val="10000"/>
                            </a:schemeClr>
                          </a:solidFill>
                        </a:rPr>
                        <a:t>0</a:t>
                      </a:r>
                      <a:endParaRPr lang="en-US" altLang="zh-CN" sz="1600" dirty="0" smtClean="0">
                        <a:solidFill>
                          <a:schemeClr val="accent4">
                            <a:lumMod val="10000"/>
                          </a:schemeClr>
                        </a:solidFill>
                      </a:endParaRPr>
                    </a:p>
                  </a:txBody>
                  <a:tcPr anchor="ctr" anchorCtr="1">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3940" y="562610"/>
            <a:ext cx="4500880" cy="1533525"/>
          </a:xfrm>
          <a:prstGeom prst="rect">
            <a:avLst/>
          </a:prstGeom>
          <a:noFill/>
          <a:ln w="9525">
            <a:noFill/>
          </a:ln>
        </p:spPr>
        <p:txBody>
          <a:bodyPr vert="horz" wrap="square" lIns="40500" tIns="45720" rIns="40500" bIns="45720" rtlCol="0" anchor="t">
            <a:normAutofit fontScale="90000"/>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（3）邻接表存储</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STL— vector:</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int value[MaxN];</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vector&lt;int&gt; child[MaxN];</a:t>
            </a:r>
            <a:endParaRPr lang="zh-CN" altLang="en-US" b="1" dirty="0">
              <a:sym typeface="微软雅黑" panose="020B0503020204020204" pitchFamily="34" charset="-122"/>
            </a:endParaRPr>
          </a:p>
        </p:txBody>
      </p:sp>
      <p:graphicFrame>
        <p:nvGraphicFramePr>
          <p:cNvPr id="2" name="对象 1"/>
          <p:cNvGraphicFramePr/>
          <p:nvPr>
            <p:custDataLst>
              <p:tags r:id="rId1"/>
            </p:custDataLst>
          </p:nvPr>
        </p:nvGraphicFramePr>
        <p:xfrm>
          <a:off x="5796280" y="1275715"/>
          <a:ext cx="2821940" cy="2230755"/>
        </p:xfrm>
        <a:graphic>
          <a:graphicData uri="http://schemas.openxmlformats.org/presentationml/2006/ole">
            <mc:AlternateContent xmlns:mc="http://schemas.openxmlformats.org/markup-compatibility/2006">
              <mc:Choice xmlns:v="urn:schemas-microsoft-com:vml" Requires="v">
                <p:oleObj spid="_x0000_s3" name="" r:id="rId2" imgW="2819400" imgH="2228850" progId="Paint.Picture">
                  <p:embed/>
                </p:oleObj>
              </mc:Choice>
              <mc:Fallback>
                <p:oleObj name="" r:id="rId2" imgW="2819400" imgH="2228850" progId="Paint.Picture">
                  <p:embed/>
                  <p:pic>
                    <p:nvPicPr>
                      <p:cNvPr id="0" name="图片 2"/>
                      <p:cNvPicPr/>
                      <p:nvPr/>
                    </p:nvPicPr>
                    <p:blipFill>
                      <a:blip r:embed="rId3"/>
                      <a:stretch>
                        <a:fillRect/>
                      </a:stretch>
                    </p:blipFill>
                    <p:spPr>
                      <a:xfrm>
                        <a:off x="5796280" y="1275715"/>
                        <a:ext cx="2821940" cy="2230755"/>
                      </a:xfrm>
                      <a:prstGeom prst="rect">
                        <a:avLst/>
                      </a:prstGeom>
                    </p:spPr>
                  </p:pic>
                </p:oleObj>
              </mc:Fallback>
            </mc:AlternateContent>
          </a:graphicData>
        </a:graphic>
      </p:graphicFrame>
      <p:sp>
        <p:nvSpPr>
          <p:cNvPr id="4" name="矩形 3"/>
          <p:cNvSpPr/>
          <p:nvPr>
            <p:custDataLst>
              <p:tags r:id="rId4"/>
            </p:custDataLst>
          </p:nvPr>
        </p:nvSpPr>
        <p:spPr>
          <a:xfrm>
            <a:off x="827088" y="51911"/>
            <a:ext cx="2667476" cy="504349"/>
          </a:xfrm>
          <a:prstGeom prst="rect">
            <a:avLst/>
          </a:prstGeom>
          <a:noFill/>
          <a:ln w="9525">
            <a:noFill/>
          </a:ln>
        </p:spPr>
        <p:txBody>
          <a:bodyPr vert="horz" wrap="square" lIns="91440" tIns="45720" rIns="91440" bIns="45720" rtlCol="0" anchor="b">
            <a:normAutofit fontScale="60000"/>
          </a:bodyPr>
          <a:p>
            <a:pPr lvl="0" algn="ctr">
              <a:buClrTx/>
              <a:buSzTx/>
              <a:buFontTx/>
            </a:pPr>
            <a:r>
              <a:rPr lang="zh-CN" altLang="en-US" sz="4050" b="1">
                <a:latin typeface="+mj-lt"/>
                <a:ea typeface="+mj-ea"/>
                <a:cs typeface="+mj-cs"/>
                <a:sym typeface="微软雅黑" panose="020B0503020204020204" pitchFamily="34" charset="-122"/>
              </a:rPr>
              <a:t>树的存储方法</a:t>
            </a:r>
            <a:endParaRPr lang="zh-CN" altLang="en-US" sz="4050" b="1">
              <a:latin typeface="+mj-lt"/>
              <a:ea typeface="+mj-ea"/>
              <a:cs typeface="+mj-cs"/>
              <a:sym typeface="微软雅黑" panose="020B0503020204020204" pitchFamily="34" charset="-122"/>
            </a:endParaRPr>
          </a:p>
        </p:txBody>
      </p:sp>
      <p:graphicFrame>
        <p:nvGraphicFramePr>
          <p:cNvPr id="5" name="表格 4"/>
          <p:cNvGraphicFramePr>
            <a:graphicFrameLocks noGrp="1"/>
          </p:cNvGraphicFramePr>
          <p:nvPr>
            <p:custDataLst>
              <p:tags r:id="rId5"/>
            </p:custDataLst>
          </p:nvPr>
        </p:nvGraphicFramePr>
        <p:xfrm>
          <a:off x="1187133" y="1995488"/>
          <a:ext cx="766445" cy="2857500"/>
        </p:xfrm>
        <a:graphic>
          <a:graphicData uri="http://schemas.openxmlformats.org/drawingml/2006/table">
            <a:tbl>
              <a:tblPr firstRow="1" bandRow="1">
                <a:tableStyleId>{21E4AEA4-8DFA-4A89-87EB-49C32662AFE0}</a:tableStyleId>
              </a:tblPr>
              <a:tblGrid>
                <a:gridCol w="313690"/>
                <a:gridCol w="452755"/>
              </a:tblGrid>
              <a:tr h="243205">
                <a:tc gridSpan="2">
                  <a:txBody>
                    <a:bodyPr/>
                    <a:p>
                      <a:pPr algn="l">
                        <a:buClrTx/>
                        <a:buSzTx/>
                        <a:buFontTx/>
                      </a:pPr>
                      <a:r>
                        <a:rPr lang="en-US" altLang="zh-CN" sz="1400" b="1" dirty="0" smtClean="0"/>
                        <a:t>value</a:t>
                      </a:r>
                      <a:endParaRPr lang="en-US" altLang="zh-CN" sz="1400" b="1" dirty="0" smtClean="0"/>
                    </a:p>
                  </a:txBody>
                  <a:tcPr marT="36000" marB="36000" anchor="ctr" anchorCtr="1">
                    <a:noFill/>
                  </a:tcPr>
                </a:tc>
                <a:tc hMerge="1">
                  <a:tcPr marT="36000" marB="36000" anchor="ctr" anchorCtr="1"/>
                </a:tc>
              </a:tr>
              <a:tr h="285750">
                <a:tc>
                  <a:txBody>
                    <a:bodyPr/>
                    <a:p>
                      <a:pPr algn="l">
                        <a:buClrTx/>
                        <a:buSzTx/>
                        <a:buFontTx/>
                      </a:pPr>
                      <a:r>
                        <a:rPr lang="en-US" altLang="zh-CN" sz="1400" b="1" kern="1200" dirty="0" smtClean="0">
                          <a:solidFill>
                            <a:schemeClr val="lt1"/>
                          </a:solidFill>
                          <a:cs typeface="+mn-cs"/>
                        </a:rPr>
                        <a:t>1</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1</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2</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2</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3</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5</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4</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6</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5</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3</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6</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4</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7</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7</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8</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8</a:t>
                      </a:r>
                      <a:endParaRPr lang="en-US" altLang="zh-CN" sz="1400" b="1" dirty="0" smtClean="0">
                        <a:solidFill>
                          <a:schemeClr val="lt1"/>
                        </a:solidFill>
                      </a:endParaRPr>
                    </a:p>
                  </a:txBody>
                  <a:tcPr marT="36000" marB="36000" anchor="ctr" anchorCtr="1">
                    <a:noFill/>
                  </a:tcPr>
                </a:tc>
              </a:tr>
              <a:tr h="242889">
                <a:tc>
                  <a:txBody>
                    <a:bodyPr/>
                    <a:p>
                      <a:pPr algn="l">
                        <a:buClrTx/>
                        <a:buSzTx/>
                        <a:buFontTx/>
                      </a:pPr>
                      <a:r>
                        <a:rPr lang="en-US" altLang="zh-CN" sz="1400" b="1" kern="1200" dirty="0" smtClean="0">
                          <a:solidFill>
                            <a:schemeClr val="lt1"/>
                          </a:solidFill>
                          <a:cs typeface="+mn-cs"/>
                        </a:rPr>
                        <a:t>9</a:t>
                      </a:r>
                      <a:endParaRPr lang="en-US" altLang="zh-CN" sz="1400" b="1" kern="1200" dirty="0" smtClean="0">
                        <a:solidFill>
                          <a:schemeClr val="lt1"/>
                        </a:solidFill>
                        <a:cs typeface="+mn-cs"/>
                      </a:endParaRPr>
                    </a:p>
                  </a:txBody>
                  <a:tcPr marT="36000" marB="36000" anchor="ctr" anchorCtr="1">
                    <a:noFill/>
                  </a:tcPr>
                </a:tc>
                <a:tc>
                  <a:txBody>
                    <a:bodyPr/>
                    <a:p>
                      <a:pPr algn="l">
                        <a:buClrTx/>
                        <a:buSzTx/>
                        <a:buFontTx/>
                      </a:pPr>
                      <a:r>
                        <a:rPr lang="en-US" altLang="zh-CN" sz="1400" b="1" dirty="0" smtClean="0">
                          <a:solidFill>
                            <a:schemeClr val="lt1"/>
                          </a:solidFill>
                        </a:rPr>
                        <a:t>9</a:t>
                      </a:r>
                      <a:endParaRPr lang="en-US" altLang="zh-CN" sz="1400" b="1" dirty="0" smtClean="0">
                        <a:solidFill>
                          <a:schemeClr val="lt1"/>
                        </a:solidFill>
                      </a:endParaRPr>
                    </a:p>
                  </a:txBody>
                  <a:tcPr marT="36000" marB="36000" anchor="ctr" anchorCtr="1">
                    <a:noFill/>
                  </a:tcPr>
                </a:tc>
              </a:tr>
            </a:tbl>
          </a:graphicData>
        </a:graphic>
      </p:graphicFrame>
      <p:graphicFrame>
        <p:nvGraphicFramePr>
          <p:cNvPr id="6" name="表格 5"/>
          <p:cNvGraphicFramePr>
            <a:graphicFrameLocks noGrp="1"/>
          </p:cNvGraphicFramePr>
          <p:nvPr>
            <p:custDataLst>
              <p:tags r:id="rId6"/>
            </p:custDataLst>
          </p:nvPr>
        </p:nvGraphicFramePr>
        <p:xfrm>
          <a:off x="2339658" y="1995488"/>
          <a:ext cx="642620" cy="2428875"/>
        </p:xfrm>
        <a:graphic>
          <a:graphicData uri="http://schemas.openxmlformats.org/drawingml/2006/table">
            <a:tbl>
              <a:tblPr firstRow="1" bandRow="1">
                <a:tableStyleId>{21E4AEA4-8DFA-4A89-87EB-49C32662AFE0}</a:tableStyleId>
              </a:tblPr>
              <a:tblGrid>
                <a:gridCol w="642620"/>
              </a:tblGrid>
              <a:tr h="242889">
                <a:tc>
                  <a:txBody>
                    <a:bodyPr/>
                    <a:p>
                      <a:r>
                        <a:rPr lang="en-US" altLang="zh-CN" sz="1400" dirty="0" smtClean="0"/>
                        <a:t>child</a:t>
                      </a:r>
                      <a:endParaRPr lang="en-US" altLang="zh-CN" sz="1400" dirty="0" smtClean="0"/>
                    </a:p>
                  </a:txBody>
                  <a:tcPr marT="36000" marB="36000" anchor="ctr" anchorCtr="1">
                    <a:noFill/>
                  </a:tcPr>
                </a:tc>
              </a:tr>
              <a:tr h="242570">
                <a:tc>
                  <a:txBody>
                    <a:bodyPr/>
                    <a:p>
                      <a:r>
                        <a:rPr lang="en-US" altLang="zh-CN" sz="1400" b="1" kern="1200" dirty="0" smtClean="0">
                          <a:solidFill>
                            <a:schemeClr val="lt1"/>
                          </a:solidFill>
                          <a:latin typeface="+mn-lt"/>
                          <a:ea typeface="+mn-ea"/>
                          <a:cs typeface="+mn-cs"/>
                        </a:rPr>
                        <a:t>1</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2</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3</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4</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5</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6</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7</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8</a:t>
                      </a:r>
                      <a:endParaRPr lang="en-US" altLang="zh-CN" sz="1400" b="1" kern="1200" dirty="0" smtClean="0">
                        <a:solidFill>
                          <a:schemeClr val="lt1"/>
                        </a:solidFill>
                        <a:latin typeface="+mn-lt"/>
                        <a:ea typeface="+mn-ea"/>
                        <a:cs typeface="+mn-cs"/>
                      </a:endParaRPr>
                    </a:p>
                  </a:txBody>
                  <a:tcPr marT="36000" marB="36000" anchor="ctr" anchorCtr="1">
                    <a:noFill/>
                  </a:tcPr>
                </a:tc>
              </a:tr>
              <a:tr h="242889">
                <a:tc>
                  <a:txBody>
                    <a:bodyPr/>
                    <a:p>
                      <a:r>
                        <a:rPr lang="en-US" altLang="zh-CN" sz="1400" b="1" kern="1200" dirty="0" smtClean="0">
                          <a:solidFill>
                            <a:schemeClr val="lt1"/>
                          </a:solidFill>
                          <a:latin typeface="+mn-lt"/>
                          <a:ea typeface="+mn-ea"/>
                          <a:cs typeface="+mn-cs"/>
                        </a:rPr>
                        <a:t>9</a:t>
                      </a:r>
                      <a:endParaRPr lang="en-US" altLang="zh-CN" sz="1400" b="1" kern="1200" dirty="0" smtClean="0">
                        <a:solidFill>
                          <a:schemeClr val="lt1"/>
                        </a:solidFill>
                        <a:latin typeface="+mn-lt"/>
                        <a:ea typeface="+mn-ea"/>
                        <a:cs typeface="+mn-cs"/>
                      </a:endParaRPr>
                    </a:p>
                  </a:txBody>
                  <a:tcPr marT="36000" marB="36000" anchor="ctr" anchorCtr="1">
                    <a:noFill/>
                  </a:tcPr>
                </a:tc>
              </a:tr>
            </a:tbl>
          </a:graphicData>
        </a:graphic>
      </p:graphicFrame>
      <p:graphicFrame>
        <p:nvGraphicFramePr>
          <p:cNvPr id="7" name="表格 6"/>
          <p:cNvGraphicFramePr>
            <a:graphicFrameLocks noGrp="1"/>
          </p:cNvGraphicFramePr>
          <p:nvPr>
            <p:custDataLst>
              <p:tags r:id="rId7"/>
            </p:custDataLst>
          </p:nvPr>
        </p:nvGraphicFramePr>
        <p:xfrm>
          <a:off x="3142298" y="2279650"/>
          <a:ext cx="643255" cy="242570"/>
        </p:xfrm>
        <a:graphic>
          <a:graphicData uri="http://schemas.openxmlformats.org/drawingml/2006/table">
            <a:tbl>
              <a:tblPr firstRow="1" bandRow="1">
                <a:tableStyleId>{21E4AEA4-8DFA-4A89-87EB-49C32662AFE0}</a:tableStyleId>
              </a:tblPr>
              <a:tblGrid>
                <a:gridCol w="208280"/>
                <a:gridCol w="217170"/>
                <a:gridCol w="217805"/>
              </a:tblGrid>
              <a:tr h="242570">
                <a:tc>
                  <a:txBody>
                    <a:bodyPr/>
                    <a:p>
                      <a:r>
                        <a:rPr lang="en-US" altLang="zh-CN" sz="1400" b="1" kern="1200" dirty="0" smtClean="0">
                          <a:solidFill>
                            <a:schemeClr val="lt1"/>
                          </a:solidFill>
                          <a:latin typeface="+mn-lt"/>
                          <a:ea typeface="+mn-ea"/>
                          <a:cs typeface="+mn-cs"/>
                        </a:rPr>
                        <a:t>2</a:t>
                      </a:r>
                      <a:endParaRPr lang="zh-CN" altLang="en-US" sz="1100" b="1" kern="1200" dirty="0">
                        <a:solidFill>
                          <a:schemeClr val="lt1"/>
                        </a:solidFill>
                        <a:latin typeface="+mn-lt"/>
                        <a:ea typeface="+mn-ea"/>
                        <a:cs typeface="+mn-cs"/>
                      </a:endParaRPr>
                    </a:p>
                  </a:txBody>
                  <a:tcPr marT="36000" marB="36000" anchor="ctr" anchorCtr="1">
                    <a:noFill/>
                  </a:tcPr>
                </a:tc>
                <a:tc>
                  <a:txBody>
                    <a:bodyPr/>
                    <a:p>
                      <a:r>
                        <a:rPr lang="en-US" altLang="zh-CN" sz="1400" dirty="0" smtClean="0"/>
                        <a:t>5</a:t>
                      </a:r>
                      <a:endParaRPr lang="zh-CN" altLang="en-US" sz="1100" dirty="0"/>
                    </a:p>
                  </a:txBody>
                  <a:tcPr marT="36000" marB="36000" anchor="ctr" anchorCtr="1">
                    <a:noFill/>
                  </a:tcPr>
                </a:tc>
                <a:tc>
                  <a:txBody>
                    <a:bodyPr/>
                    <a:p>
                      <a:r>
                        <a:rPr lang="en-US" altLang="zh-CN" sz="1400" dirty="0" smtClean="0"/>
                        <a:t>6</a:t>
                      </a:r>
                      <a:endParaRPr lang="zh-CN" altLang="en-US" sz="1100" dirty="0"/>
                    </a:p>
                  </a:txBody>
                  <a:tcPr marT="36000" marB="36000" anchor="ctr" anchorCtr="1">
                    <a:noFill/>
                  </a:tcPr>
                </a:tc>
              </a:tr>
            </a:tbl>
          </a:graphicData>
        </a:graphic>
      </p:graphicFrame>
      <p:graphicFrame>
        <p:nvGraphicFramePr>
          <p:cNvPr id="8" name="表格 7"/>
          <p:cNvGraphicFramePr>
            <a:graphicFrameLocks noGrp="1"/>
          </p:cNvGraphicFramePr>
          <p:nvPr>
            <p:custDataLst>
              <p:tags r:id="rId8"/>
            </p:custDataLst>
          </p:nvPr>
        </p:nvGraphicFramePr>
        <p:xfrm>
          <a:off x="3142298" y="2565400"/>
          <a:ext cx="425450" cy="242570"/>
        </p:xfrm>
        <a:graphic>
          <a:graphicData uri="http://schemas.openxmlformats.org/drawingml/2006/table">
            <a:tbl>
              <a:tblPr firstRow="1" bandRow="1">
                <a:tableStyleId>{21E4AEA4-8DFA-4A89-87EB-49C32662AFE0}</a:tableStyleId>
              </a:tblPr>
              <a:tblGrid>
                <a:gridCol w="208280"/>
                <a:gridCol w="217170"/>
              </a:tblGrid>
              <a:tr h="242570">
                <a:tc>
                  <a:txBody>
                    <a:bodyPr/>
                    <a:p>
                      <a:r>
                        <a:rPr lang="en-US" altLang="zh-CN" sz="1400" b="1" kern="1200" dirty="0" smtClean="0">
                          <a:solidFill>
                            <a:schemeClr val="lt1"/>
                          </a:solidFill>
                          <a:latin typeface="+mn-lt"/>
                          <a:ea typeface="+mn-ea"/>
                          <a:cs typeface="+mn-cs"/>
                        </a:rPr>
                        <a:t>3</a:t>
                      </a:r>
                      <a:endParaRPr lang="zh-CN" altLang="en-US" sz="1100" b="1" kern="1200" dirty="0">
                        <a:solidFill>
                          <a:schemeClr val="lt1"/>
                        </a:solidFill>
                        <a:latin typeface="+mn-lt"/>
                        <a:ea typeface="+mn-ea"/>
                        <a:cs typeface="+mn-cs"/>
                      </a:endParaRPr>
                    </a:p>
                  </a:txBody>
                  <a:tcPr marT="36000" marB="36000" anchor="ctr" anchorCtr="1">
                    <a:noFill/>
                  </a:tcPr>
                </a:tc>
                <a:tc>
                  <a:txBody>
                    <a:bodyPr/>
                    <a:p>
                      <a:r>
                        <a:rPr lang="en-US" altLang="zh-CN" sz="1400" dirty="0" smtClean="0"/>
                        <a:t>4</a:t>
                      </a:r>
                      <a:endParaRPr lang="zh-CN" altLang="en-US" sz="1100" dirty="0"/>
                    </a:p>
                  </a:txBody>
                  <a:tcPr marT="36000" marB="36000" anchor="ctr" anchorCtr="1">
                    <a:noFill/>
                  </a:tcPr>
                </a:tc>
              </a:tr>
            </a:tbl>
          </a:graphicData>
        </a:graphic>
      </p:graphicFrame>
      <p:graphicFrame>
        <p:nvGraphicFramePr>
          <p:cNvPr id="9" name="表格 8"/>
          <p:cNvGraphicFramePr>
            <a:graphicFrameLocks noGrp="1"/>
          </p:cNvGraphicFramePr>
          <p:nvPr>
            <p:custDataLst>
              <p:tags r:id="rId9"/>
            </p:custDataLst>
          </p:nvPr>
        </p:nvGraphicFramePr>
        <p:xfrm>
          <a:off x="3214053" y="3709353"/>
          <a:ext cx="208280" cy="242570"/>
        </p:xfrm>
        <a:graphic>
          <a:graphicData uri="http://schemas.openxmlformats.org/drawingml/2006/table">
            <a:tbl>
              <a:tblPr firstRow="1" bandRow="1">
                <a:tableStyleId>{21E4AEA4-8DFA-4A89-87EB-49C32662AFE0}</a:tableStyleId>
              </a:tblPr>
              <a:tblGrid>
                <a:gridCol w="208280"/>
              </a:tblGrid>
              <a:tr h="242570">
                <a:tc>
                  <a:txBody>
                    <a:bodyPr/>
                    <a:p>
                      <a:r>
                        <a:rPr lang="en-US" altLang="zh-CN" sz="1400" b="1" kern="1200" dirty="0" smtClean="0">
                          <a:solidFill>
                            <a:schemeClr val="lt1"/>
                          </a:solidFill>
                          <a:latin typeface="+mn-lt"/>
                          <a:ea typeface="+mn-ea"/>
                          <a:cs typeface="+mn-cs"/>
                        </a:rPr>
                        <a:t>7</a:t>
                      </a:r>
                      <a:endParaRPr lang="zh-CN" altLang="en-US" sz="1100" b="1" kern="1200" dirty="0">
                        <a:solidFill>
                          <a:schemeClr val="lt1"/>
                        </a:solidFill>
                        <a:latin typeface="+mn-lt"/>
                        <a:ea typeface="+mn-ea"/>
                        <a:cs typeface="+mn-cs"/>
                      </a:endParaRPr>
                    </a:p>
                  </a:txBody>
                  <a:tcPr marT="36000" marB="36000" anchor="ctr" anchorCtr="1">
                    <a:noFill/>
                  </a:tcPr>
                </a:tc>
              </a:tr>
            </a:tbl>
          </a:graphicData>
        </a:graphic>
      </p:graphicFrame>
      <p:graphicFrame>
        <p:nvGraphicFramePr>
          <p:cNvPr id="10" name="表格 9"/>
          <p:cNvGraphicFramePr>
            <a:graphicFrameLocks noGrp="1"/>
          </p:cNvGraphicFramePr>
          <p:nvPr>
            <p:custDataLst>
              <p:tags r:id="rId10"/>
            </p:custDataLst>
          </p:nvPr>
        </p:nvGraphicFramePr>
        <p:xfrm>
          <a:off x="3214053" y="3995103"/>
          <a:ext cx="425450" cy="242570"/>
        </p:xfrm>
        <a:graphic>
          <a:graphicData uri="http://schemas.openxmlformats.org/drawingml/2006/table">
            <a:tbl>
              <a:tblPr firstRow="1" bandRow="1">
                <a:tableStyleId>{21E4AEA4-8DFA-4A89-87EB-49C32662AFE0}</a:tableStyleId>
              </a:tblPr>
              <a:tblGrid>
                <a:gridCol w="208280"/>
                <a:gridCol w="217170"/>
              </a:tblGrid>
              <a:tr h="242570">
                <a:tc>
                  <a:txBody>
                    <a:bodyPr/>
                    <a:p>
                      <a:r>
                        <a:rPr lang="en-US" altLang="zh-CN" sz="1400" b="1" kern="1200" dirty="0" smtClean="0">
                          <a:solidFill>
                            <a:schemeClr val="lt1"/>
                          </a:solidFill>
                          <a:latin typeface="+mn-lt"/>
                          <a:ea typeface="+mn-ea"/>
                          <a:cs typeface="+mn-cs"/>
                        </a:rPr>
                        <a:t>8</a:t>
                      </a:r>
                      <a:endParaRPr lang="zh-CN" altLang="en-US" sz="1100" b="1" kern="1200" dirty="0">
                        <a:solidFill>
                          <a:schemeClr val="lt1"/>
                        </a:solidFill>
                        <a:latin typeface="+mn-lt"/>
                        <a:ea typeface="+mn-ea"/>
                        <a:cs typeface="+mn-cs"/>
                      </a:endParaRPr>
                    </a:p>
                  </a:txBody>
                  <a:tcPr marT="36000" marB="36000" anchor="ctr" anchorCtr="1">
                    <a:noFill/>
                  </a:tcPr>
                </a:tc>
                <a:tc>
                  <a:txBody>
                    <a:bodyPr/>
                    <a:p>
                      <a:r>
                        <a:rPr lang="en-US" altLang="zh-CN" sz="1400" dirty="0" smtClean="0"/>
                        <a:t>9</a:t>
                      </a:r>
                      <a:endParaRPr lang="en-US" altLang="zh-CN" sz="1400" dirty="0" smtClean="0"/>
                    </a:p>
                  </a:txBody>
                  <a:tcPr marT="36000" marB="36000" anchor="ctr" anchorCtr="1">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28040" y="628015"/>
            <a:ext cx="6165215" cy="90424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（1）先序遍历</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先访问根结点，再从左到右按照先序的思想遍历各个子树。</a:t>
            </a:r>
            <a:endParaRPr lang="zh-CN" altLang="en-US" b="1" dirty="0">
              <a:sym typeface="微软雅黑" panose="020B0503020204020204" pitchFamily="34" charset="-122"/>
            </a:endParaRPr>
          </a:p>
        </p:txBody>
      </p:sp>
      <p:pic>
        <p:nvPicPr>
          <p:cNvPr id="23" name="图片 22" descr="`6RD{%KTNU]~CF[O4(Q)JR6"/>
          <p:cNvPicPr>
            <a:picLocks noChangeAspect="1"/>
          </p:cNvPicPr>
          <p:nvPr/>
        </p:nvPicPr>
        <p:blipFill>
          <a:blip r:embed="rId1"/>
          <a:stretch>
            <a:fillRect/>
          </a:stretch>
        </p:blipFill>
        <p:spPr>
          <a:xfrm>
            <a:off x="903605" y="1531620"/>
            <a:ext cx="5146675" cy="3178810"/>
          </a:xfrm>
          <a:prstGeom prst="rect">
            <a:avLst/>
          </a:prstGeom>
        </p:spPr>
      </p:pic>
      <p:graphicFrame>
        <p:nvGraphicFramePr>
          <p:cNvPr id="3" name="对象 2"/>
          <p:cNvGraphicFramePr/>
          <p:nvPr>
            <p:custDataLst>
              <p:tags r:id="rId2"/>
            </p:custDataLst>
          </p:nvPr>
        </p:nvGraphicFramePr>
        <p:xfrm>
          <a:off x="5982970" y="1635760"/>
          <a:ext cx="2821940" cy="2230755"/>
        </p:xfrm>
        <a:graphic>
          <a:graphicData uri="http://schemas.openxmlformats.org/presentationml/2006/ole">
            <mc:AlternateContent xmlns:mc="http://schemas.openxmlformats.org/markup-compatibility/2006">
              <mc:Choice xmlns:v="urn:schemas-microsoft-com:vml" Requires="v">
                <p:oleObj spid="_x0000_s4" name="" r:id="rId3" imgW="2819400" imgH="2228850" progId="Paint.Picture">
                  <p:embed/>
                </p:oleObj>
              </mc:Choice>
              <mc:Fallback>
                <p:oleObj name="" r:id="rId3" imgW="2819400" imgH="2228850" progId="Paint.Picture">
                  <p:embed/>
                  <p:pic>
                    <p:nvPicPr>
                      <p:cNvPr id="0" name="图片 3"/>
                      <p:cNvPicPr/>
                      <p:nvPr/>
                    </p:nvPicPr>
                    <p:blipFill>
                      <a:blip r:embed="rId4"/>
                      <a:stretch>
                        <a:fillRect/>
                      </a:stretch>
                    </p:blipFill>
                    <p:spPr>
                      <a:xfrm>
                        <a:off x="5982970" y="1635760"/>
                        <a:ext cx="2821940" cy="2230755"/>
                      </a:xfrm>
                      <a:prstGeom prst="rect">
                        <a:avLst/>
                      </a:prstGeom>
                    </p:spPr>
                  </p:pic>
                </p:oleObj>
              </mc:Fallback>
            </mc:AlternateContent>
          </a:graphicData>
        </a:graphic>
      </p:graphicFrame>
      <p:sp>
        <p:nvSpPr>
          <p:cNvPr id="6" name="矩形 5"/>
          <p:cNvSpPr/>
          <p:nvPr>
            <p:custDataLst>
              <p:tags r:id="rId5"/>
            </p:custDataLst>
          </p:nvPr>
        </p:nvSpPr>
        <p:spPr>
          <a:xfrm>
            <a:off x="684530" y="-5715"/>
            <a:ext cx="4762500" cy="597535"/>
          </a:xfrm>
          <a:prstGeom prst="rect">
            <a:avLst/>
          </a:prstGeom>
          <a:noFill/>
          <a:ln w="9525">
            <a:noFill/>
          </a:ln>
        </p:spPr>
        <p:txBody>
          <a:bodyPr vert="horz" wrap="square" lIns="91440" tIns="45720" rIns="91440" bIns="45720" rtlCol="0" anchor="b">
            <a:normAutofit fontScale="70000"/>
          </a:bodyPr>
          <a:p>
            <a:pPr lvl="0" algn="ctr">
              <a:buClrTx/>
              <a:buSzTx/>
              <a:buFontTx/>
            </a:pPr>
            <a:r>
              <a:rPr lang="zh-CN" altLang="en-US" sz="4050" b="1">
                <a:latin typeface="+mj-lt"/>
                <a:ea typeface="+mj-ea"/>
                <a:cs typeface="+mj-cs"/>
                <a:sym typeface="微软雅黑" panose="020B0503020204020204" pitchFamily="34" charset="-122"/>
              </a:rPr>
              <a:t>树的遍历——深度优先</a:t>
            </a:r>
            <a:endParaRPr lang="zh-CN" altLang="en-US" sz="4050" b="1">
              <a:latin typeface="+mj-lt"/>
              <a:ea typeface="+mj-ea"/>
              <a:cs typeface="+mj-cs"/>
              <a:sym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3895" y="591820"/>
            <a:ext cx="6278245" cy="90043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（2）后序遍历</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先从左到右按照后序的思想遍历各个子树，再访问根结点。</a:t>
            </a:r>
            <a:endParaRPr lang="zh-CN" altLang="en-US" b="1" dirty="0">
              <a:sym typeface="微软雅黑" panose="020B0503020204020204" pitchFamily="34" charset="-122"/>
            </a:endParaRPr>
          </a:p>
        </p:txBody>
      </p:sp>
      <p:pic>
        <p:nvPicPr>
          <p:cNvPr id="24" name="图片 23" descr="W0V@[J6JOSF~[EOG04)@]QK"/>
          <p:cNvPicPr>
            <a:picLocks noChangeAspect="1"/>
          </p:cNvPicPr>
          <p:nvPr/>
        </p:nvPicPr>
        <p:blipFill>
          <a:blip r:embed="rId1"/>
          <a:stretch>
            <a:fillRect/>
          </a:stretch>
        </p:blipFill>
        <p:spPr>
          <a:xfrm>
            <a:off x="612140" y="1419860"/>
            <a:ext cx="5481320" cy="3425825"/>
          </a:xfrm>
          <a:prstGeom prst="rect">
            <a:avLst/>
          </a:prstGeom>
        </p:spPr>
      </p:pic>
      <p:graphicFrame>
        <p:nvGraphicFramePr>
          <p:cNvPr id="3" name="对象 2"/>
          <p:cNvGraphicFramePr/>
          <p:nvPr>
            <p:custDataLst>
              <p:tags r:id="rId2"/>
            </p:custDataLst>
          </p:nvPr>
        </p:nvGraphicFramePr>
        <p:xfrm>
          <a:off x="6084570" y="1492250"/>
          <a:ext cx="2821940" cy="2230755"/>
        </p:xfrm>
        <a:graphic>
          <a:graphicData uri="http://schemas.openxmlformats.org/presentationml/2006/ole">
            <mc:AlternateContent xmlns:mc="http://schemas.openxmlformats.org/markup-compatibility/2006">
              <mc:Choice xmlns:v="urn:schemas-microsoft-com:vml" Requires="v">
                <p:oleObj spid="_x0000_s4" name="" r:id="rId3" imgW="2819400" imgH="2228850" progId="Paint.Picture">
                  <p:embed/>
                </p:oleObj>
              </mc:Choice>
              <mc:Fallback>
                <p:oleObj name="" r:id="rId3" imgW="2819400" imgH="2228850" progId="Paint.Picture">
                  <p:embed/>
                  <p:pic>
                    <p:nvPicPr>
                      <p:cNvPr id="0" name="图片 3"/>
                      <p:cNvPicPr/>
                      <p:nvPr/>
                    </p:nvPicPr>
                    <p:blipFill>
                      <a:blip r:embed="rId4"/>
                      <a:stretch>
                        <a:fillRect/>
                      </a:stretch>
                    </p:blipFill>
                    <p:spPr>
                      <a:xfrm>
                        <a:off x="6084570" y="1492250"/>
                        <a:ext cx="2821940" cy="2230755"/>
                      </a:xfrm>
                      <a:prstGeom prst="rect">
                        <a:avLst/>
                      </a:prstGeom>
                    </p:spPr>
                  </p:pic>
                </p:oleObj>
              </mc:Fallback>
            </mc:AlternateContent>
          </a:graphicData>
        </a:graphic>
      </p:graphicFrame>
      <p:sp>
        <p:nvSpPr>
          <p:cNvPr id="6" name="矩形 5"/>
          <p:cNvSpPr/>
          <p:nvPr>
            <p:custDataLst>
              <p:tags r:id="rId5"/>
            </p:custDataLst>
          </p:nvPr>
        </p:nvSpPr>
        <p:spPr>
          <a:xfrm>
            <a:off x="684530" y="-5715"/>
            <a:ext cx="4762500" cy="597535"/>
          </a:xfrm>
          <a:prstGeom prst="rect">
            <a:avLst/>
          </a:prstGeom>
          <a:noFill/>
          <a:ln w="9525">
            <a:noFill/>
          </a:ln>
        </p:spPr>
        <p:txBody>
          <a:bodyPr vert="horz" wrap="square" lIns="91440" tIns="45720" rIns="91440" bIns="45720" rtlCol="0" anchor="b">
            <a:normAutofit fontScale="7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微软雅黑" panose="020B0503020204020204" pitchFamily="34" charset="-122"/>
              </a:rPr>
              <a:t>树的遍历——深度优先</a:t>
            </a:r>
            <a:endParaRPr lang="zh-CN" altLang="en-US" sz="4050" b="1">
              <a:solidFill>
                <a:schemeClr val="tx1"/>
              </a:solidFill>
              <a:sym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99795" y="639445"/>
            <a:ext cx="6434455" cy="564515"/>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按照层次从上到下逐个访问，同一层次照从左到右的次序访问。</a:t>
            </a:r>
            <a:endParaRPr lang="zh-CN" altLang="en-US" b="1" dirty="0">
              <a:sym typeface="微软雅黑" panose="020B0503020204020204" pitchFamily="34" charset="-122"/>
            </a:endParaRPr>
          </a:p>
        </p:txBody>
      </p:sp>
      <p:sp>
        <p:nvSpPr>
          <p:cNvPr id="2" name="矩形 1"/>
          <p:cNvSpPr/>
          <p:nvPr/>
        </p:nvSpPr>
        <p:spPr>
          <a:xfrm>
            <a:off x="1084104" y="-17780"/>
            <a:ext cx="5675471" cy="597694"/>
          </a:xfrm>
          <a:prstGeom prst="rect">
            <a:avLst/>
          </a:prstGeom>
          <a:noFill/>
          <a:ln w="9525">
            <a:noFill/>
          </a:ln>
        </p:spPr>
        <p:txBody>
          <a:bodyPr vert="horz" wrap="square" lIns="91440" tIns="45720" rIns="91440" bIns="45720" rtlCol="0" anchor="b">
            <a:normAutofit fontScale="7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微软雅黑" panose="020B0503020204020204" pitchFamily="34" charset="-122"/>
              </a:rPr>
              <a:t>树的遍历——宽度优先（层次）</a:t>
            </a:r>
            <a:endParaRPr lang="zh-CN" altLang="en-US" sz="4050" b="1">
              <a:solidFill>
                <a:schemeClr val="tx1"/>
              </a:solidFill>
              <a:sym typeface="微软雅黑" panose="020B0503020204020204" pitchFamily="34" charset="-122"/>
            </a:endParaRPr>
          </a:p>
        </p:txBody>
      </p:sp>
      <p:pic>
        <p:nvPicPr>
          <p:cNvPr id="23" name="图片 22" descr="6N[YPTWEI(NA`L7~]PC7LN7"/>
          <p:cNvPicPr>
            <a:picLocks noChangeAspect="1"/>
          </p:cNvPicPr>
          <p:nvPr/>
        </p:nvPicPr>
        <p:blipFill>
          <a:blip r:embed="rId1"/>
          <a:stretch>
            <a:fillRect/>
          </a:stretch>
        </p:blipFill>
        <p:spPr>
          <a:xfrm>
            <a:off x="828040" y="1203960"/>
            <a:ext cx="5301615" cy="3599815"/>
          </a:xfrm>
          <a:prstGeom prst="rect">
            <a:avLst/>
          </a:prstGeom>
        </p:spPr>
      </p:pic>
      <p:graphicFrame>
        <p:nvGraphicFramePr>
          <p:cNvPr id="3" name="对象 2"/>
          <p:cNvGraphicFramePr/>
          <p:nvPr>
            <p:custDataLst>
              <p:tags r:id="rId2"/>
            </p:custDataLst>
          </p:nvPr>
        </p:nvGraphicFramePr>
        <p:xfrm>
          <a:off x="6084570" y="1492250"/>
          <a:ext cx="2821940" cy="2230755"/>
        </p:xfrm>
        <a:graphic>
          <a:graphicData uri="http://schemas.openxmlformats.org/presentationml/2006/ole">
            <mc:AlternateContent xmlns:mc="http://schemas.openxmlformats.org/markup-compatibility/2006">
              <mc:Choice xmlns:v="urn:schemas-microsoft-com:vml" Requires="v">
                <p:oleObj spid="_x0000_s4" name="" r:id="rId3" imgW="2819400" imgH="2228850" progId="Paint.Picture">
                  <p:embed/>
                </p:oleObj>
              </mc:Choice>
              <mc:Fallback>
                <p:oleObj name="" r:id="rId3" imgW="2819400" imgH="2228850" progId="Paint.Picture">
                  <p:embed/>
                  <p:pic>
                    <p:nvPicPr>
                      <p:cNvPr id="0" name="图片 3"/>
                      <p:cNvPicPr/>
                      <p:nvPr/>
                    </p:nvPicPr>
                    <p:blipFill>
                      <a:blip r:embed="rId4"/>
                      <a:stretch>
                        <a:fillRect/>
                      </a:stretch>
                    </p:blipFill>
                    <p:spPr>
                      <a:xfrm>
                        <a:off x="6084570" y="1492250"/>
                        <a:ext cx="2821940" cy="2230755"/>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xfrm>
            <a:off x="1043940" y="143510"/>
            <a:ext cx="7636510" cy="487045"/>
          </a:xfrm>
          <a:noFill/>
          <a:ln w="9525">
            <a:noFill/>
          </a:ln>
        </p:spPr>
        <p:txBody>
          <a:bodyPr vert="horz" wrap="square" lIns="91440" tIns="45720" rIns="91440" bIns="45720" rtlCol="0" anchor="b">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树结构问题求解——求每个结点深度</a:t>
            </a:r>
            <a:endParaRPr lang="zh-CN" altLang="en-US" sz="4050" b="1">
              <a:solidFill>
                <a:schemeClr val="tx1"/>
              </a:solidFill>
              <a:sym typeface="+mn-ea"/>
            </a:endParaRPr>
          </a:p>
        </p:txBody>
      </p:sp>
      <p:pic>
        <p:nvPicPr>
          <p:cNvPr id="2" name="图片 1" descr="S{T240926)(W{%_DVZ)Y4DW"/>
          <p:cNvPicPr>
            <a:picLocks noChangeAspect="1"/>
          </p:cNvPicPr>
          <p:nvPr/>
        </p:nvPicPr>
        <p:blipFill>
          <a:blip r:embed="rId1"/>
          <a:stretch>
            <a:fillRect/>
          </a:stretch>
        </p:blipFill>
        <p:spPr>
          <a:xfrm>
            <a:off x="323850" y="628015"/>
            <a:ext cx="5496560" cy="4204970"/>
          </a:xfrm>
          <a:prstGeom prst="rect">
            <a:avLst/>
          </a:prstGeom>
        </p:spPr>
      </p:pic>
      <p:graphicFrame>
        <p:nvGraphicFramePr>
          <p:cNvPr id="3" name="对象 2"/>
          <p:cNvGraphicFramePr/>
          <p:nvPr>
            <p:custDataLst>
              <p:tags r:id="rId2"/>
            </p:custDataLst>
          </p:nvPr>
        </p:nvGraphicFramePr>
        <p:xfrm>
          <a:off x="5580380" y="1208405"/>
          <a:ext cx="2821940" cy="2230755"/>
        </p:xfrm>
        <a:graphic>
          <a:graphicData uri="http://schemas.openxmlformats.org/presentationml/2006/ole">
            <mc:AlternateContent xmlns:mc="http://schemas.openxmlformats.org/markup-compatibility/2006">
              <mc:Choice xmlns:v="urn:schemas-microsoft-com:vml" Requires="v">
                <p:oleObj spid="_x0000_s4" name="" r:id="rId3" imgW="2819400" imgH="2228850" progId="Paint.Picture">
                  <p:embed/>
                </p:oleObj>
              </mc:Choice>
              <mc:Fallback>
                <p:oleObj name="" r:id="rId3" imgW="2819400" imgH="2228850" progId="Paint.Picture">
                  <p:embed/>
                  <p:pic>
                    <p:nvPicPr>
                      <p:cNvPr id="0" name="图片 3"/>
                      <p:cNvPicPr/>
                      <p:nvPr/>
                    </p:nvPicPr>
                    <p:blipFill>
                      <a:blip r:embed="rId4"/>
                      <a:stretch>
                        <a:fillRect/>
                      </a:stretch>
                    </p:blipFill>
                    <p:spPr>
                      <a:xfrm>
                        <a:off x="5580380" y="1208405"/>
                        <a:ext cx="2821940" cy="2230755"/>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35243" y="51753"/>
            <a:ext cx="6856095" cy="486728"/>
          </a:xfrm>
          <a:noFill/>
          <a:ln w="9525">
            <a:noFill/>
          </a:ln>
        </p:spPr>
        <p:txBody>
          <a:bodyPr vert="horz" wrap="square" lIns="91440" tIns="45720" rIns="91440" bIns="45720" rtlCol="0" anchor="b">
            <a:normAutofit fontScale="6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树结构问题求解——</a:t>
            </a:r>
            <a:r>
              <a:rPr lang="zh-CN" altLang="en-US" sz="4050" b="1">
                <a:solidFill>
                  <a:schemeClr val="tx1"/>
                </a:solidFill>
                <a:sym typeface="+mn-ea"/>
              </a:rPr>
              <a:t>求子树大小</a:t>
            </a:r>
            <a:endParaRPr lang="zh-CN" altLang="en-US" sz="4050" b="1">
              <a:solidFill>
                <a:schemeClr val="tx1"/>
              </a:solidFill>
              <a:sym typeface="+mn-ea"/>
            </a:endParaRPr>
          </a:p>
        </p:txBody>
      </p:sp>
      <p:pic>
        <p:nvPicPr>
          <p:cNvPr id="3" name="图片 2" descr="5%2`K@CP809]_A(J}D{M]JH"/>
          <p:cNvPicPr>
            <a:picLocks noChangeAspect="1"/>
          </p:cNvPicPr>
          <p:nvPr/>
        </p:nvPicPr>
        <p:blipFill>
          <a:blip r:embed="rId1"/>
          <a:stretch>
            <a:fillRect/>
          </a:stretch>
        </p:blipFill>
        <p:spPr>
          <a:xfrm>
            <a:off x="755650" y="628015"/>
            <a:ext cx="5035550" cy="4243705"/>
          </a:xfrm>
          <a:prstGeom prst="rect">
            <a:avLst/>
          </a:prstGeom>
        </p:spPr>
      </p:pic>
      <p:graphicFrame>
        <p:nvGraphicFramePr>
          <p:cNvPr id="18" name="对象 17"/>
          <p:cNvGraphicFramePr/>
          <p:nvPr>
            <p:custDataLst>
              <p:tags r:id="rId2"/>
            </p:custDataLst>
          </p:nvPr>
        </p:nvGraphicFramePr>
        <p:xfrm>
          <a:off x="5436235" y="843915"/>
          <a:ext cx="2821940" cy="2230755"/>
        </p:xfrm>
        <a:graphic>
          <a:graphicData uri="http://schemas.openxmlformats.org/presentationml/2006/ole">
            <mc:AlternateContent xmlns:mc="http://schemas.openxmlformats.org/markup-compatibility/2006">
              <mc:Choice xmlns:v="urn:schemas-microsoft-com:vml" Requires="v">
                <p:oleObj spid="_x0000_s19" name="" r:id="rId3" imgW="2819400" imgH="2228850" progId="Paint.Picture">
                  <p:embed/>
                </p:oleObj>
              </mc:Choice>
              <mc:Fallback>
                <p:oleObj name="" r:id="rId3" imgW="2819400" imgH="2228850" progId="Paint.Picture">
                  <p:embed/>
                  <p:pic>
                    <p:nvPicPr>
                      <p:cNvPr id="0" name="图片 18"/>
                      <p:cNvPicPr/>
                      <p:nvPr/>
                    </p:nvPicPr>
                    <p:blipFill>
                      <a:blip r:embed="rId4"/>
                      <a:stretch>
                        <a:fillRect/>
                      </a:stretch>
                    </p:blipFill>
                    <p:spPr>
                      <a:xfrm>
                        <a:off x="5436235" y="843915"/>
                        <a:ext cx="2821940" cy="2230755"/>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01391" y="681038"/>
            <a:ext cx="5915025" cy="3263504"/>
          </a:xfrm>
        </p:spPr>
        <p:txBody>
          <a:bodyPr vert="horz" wrap="square" lIns="68580" tIns="34290" rIns="68580" bIns="34290" anchor="t" anchorCtr="0"/>
          <a:p>
            <a:pPr indent="-382270"/>
            <a:r>
              <a:rPr lang="zh-CN" altLang="en-US" b="1" dirty="0">
                <a:latin typeface="Comic Sans MS" panose="030F0702030302020204" pitchFamily="66" charset="0"/>
                <a:ea typeface="宋体" panose="02010600030101010101" pitchFamily="2" charset="-122"/>
              </a:rPr>
              <a:t>给定一棵有根树，回答若干询问，每次询问两个点a,b的最近公共祖先(LCA)。</a:t>
            </a:r>
            <a:endParaRPr lang="zh-CN" altLang="en-US" b="1" dirty="0">
              <a:latin typeface="Comic Sans MS" panose="030F0702030302020204" pitchFamily="66" charset="0"/>
              <a:ea typeface="宋体" panose="02010600030101010101" pitchFamily="2" charset="-122"/>
            </a:endParaRPr>
          </a:p>
          <a:p>
            <a:pPr indent="-382270"/>
            <a:endParaRPr lang="zh-CN" altLang="en-US" b="1" dirty="0">
              <a:latin typeface="Comic Sans MS" panose="030F0702030302020204" pitchFamily="66" charset="0"/>
              <a:ea typeface="宋体" panose="02010600030101010101" pitchFamily="2" charset="-122"/>
            </a:endParaRPr>
          </a:p>
          <a:p>
            <a:pPr indent="-382270"/>
            <a:r>
              <a:rPr lang="zh-CN" altLang="en-US" b="1" dirty="0">
                <a:latin typeface="Comic Sans MS" panose="030F0702030302020204" pitchFamily="66" charset="0"/>
                <a:ea typeface="宋体" panose="02010600030101010101" pitchFamily="2" charset="-122"/>
              </a:rPr>
              <a:t>不难想到的暴力做法：将ab中较深的向根移到同一深度；然后一起一步一步向根移动，直到两者重合。</a:t>
            </a:r>
            <a:endParaRPr lang="zh-CN" altLang="en-US" b="1" dirty="0">
              <a:latin typeface="Comic Sans MS" panose="030F0702030302020204" pitchFamily="66" charset="0"/>
              <a:ea typeface="宋体" panose="02010600030101010101" pitchFamily="2" charset="-122"/>
            </a:endParaRPr>
          </a:p>
          <a:p>
            <a:pPr indent="-382270"/>
            <a:r>
              <a:rPr lang="zh-CN" altLang="en-US" b="1" dirty="0">
                <a:latin typeface="Comic Sans MS" panose="030F0702030302020204" pitchFamily="66" charset="0"/>
                <a:ea typeface="宋体" panose="02010600030101010101" pitchFamily="2" charset="-122"/>
              </a:rPr>
              <a:t>优化：用倍增加速这个过程。</a:t>
            </a:r>
            <a:endParaRPr lang="zh-CN" altLang="en-US" b="1" dirty="0">
              <a:latin typeface="Comic Sans MS" panose="030F0702030302020204" pitchFamily="66" charset="0"/>
              <a:ea typeface="宋体" panose="02010600030101010101" pitchFamily="2" charset="-122"/>
            </a:endParaRPr>
          </a:p>
          <a:p>
            <a:pPr indent="-382270"/>
            <a:endParaRPr lang="zh-CN" altLang="en-US" dirty="0"/>
          </a:p>
        </p:txBody>
      </p:sp>
      <p:sp>
        <p:nvSpPr>
          <p:cNvPr id="18433" name="标题 1"/>
          <p:cNvSpPr>
            <a:spLocks noGrp="1"/>
          </p:cNvSpPr>
          <p:nvPr>
            <p:ph type="title"/>
            <p:custDataLst>
              <p:tags r:id="rId1"/>
            </p:custDataLst>
          </p:nvPr>
        </p:nvSpPr>
        <p:spPr>
          <a:xfrm>
            <a:off x="683895" y="123111"/>
            <a:ext cx="6380560" cy="486965"/>
          </a:xfrm>
          <a:noFill/>
          <a:ln w="9525">
            <a:noFill/>
          </a:ln>
        </p:spPr>
        <p:txBody>
          <a:bodyPr vert="horz" wrap="square" lIns="91440" tIns="45720" rIns="91440" bIns="45720" rtlCol="0" anchor="b" anchorCtr="0">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树结构问题求解——求LCA</a:t>
            </a:r>
            <a:endParaRPr lang="zh-CN" altLang="en-US" sz="4050" b="1">
              <a:solidFill>
                <a:schemeClr val="tx1"/>
              </a:solidFill>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40"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87"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83229" y="65264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1</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644179"/>
            <a:ext cx="3590290" cy="503773"/>
            <a:chOff x="6339097" y="1573726"/>
            <a:chExt cx="4523148"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5090" y="1573726"/>
              <a:ext cx="3967155"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树的基本概念</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9" name="圆角矩形 28"/>
          <p:cNvSpPr/>
          <p:nvPr/>
        </p:nvSpPr>
        <p:spPr>
          <a:xfrm>
            <a:off x="4483229" y="129405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2</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75299" y="1301471"/>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树的表示方法</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36" name="圆角矩形 35"/>
          <p:cNvSpPr/>
          <p:nvPr/>
        </p:nvSpPr>
        <p:spPr>
          <a:xfrm>
            <a:off x="4483229" y="1971428"/>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3</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691" y="1970893"/>
            <a:ext cx="2972164" cy="504099"/>
            <a:chOff x="6339897" y="3439478"/>
            <a:chExt cx="3744416" cy="511835"/>
          </a:xfrm>
        </p:grpSpPr>
        <p:sp>
          <p:nvSpPr>
            <p:cNvPr id="38" name="圆角矩形 37"/>
            <p:cNvSpPr/>
            <p:nvPr/>
          </p:nvSpPr>
          <p:spPr>
            <a:xfrm>
              <a:off x="6339897" y="3439809"/>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900138" y="3439478"/>
              <a:ext cx="2736305"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树的存储</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40" name="圆角矩形 39"/>
          <p:cNvSpPr/>
          <p:nvPr/>
        </p:nvSpPr>
        <p:spPr>
          <a:xfrm>
            <a:off x="4499739" y="2709839"/>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4</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148446" y="2687884"/>
            <a:ext cx="297216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8" y="4221882"/>
              <a:ext cx="2736305"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树的遍历</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559435" y="554990"/>
            <a:ext cx="3076575" cy="119761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sym typeface="+mn-ea"/>
              </a:rPr>
              <a:t>树的基本概</a:t>
            </a:r>
            <a:endParaRPr lang="zh-CN" altLang="en-US" sz="3600" b="1" dirty="0">
              <a:solidFill>
                <a:schemeClr val="tx2"/>
              </a:solidFill>
              <a:latin typeface="微软雅黑" panose="020B0503020204020204" pitchFamily="34" charset="-122"/>
              <a:ea typeface="微软雅黑" panose="020B0503020204020204" pitchFamily="34" charset="-122"/>
              <a:sym typeface="+mn-ea"/>
            </a:endParaRPr>
          </a:p>
          <a:p>
            <a:pPr algn="r">
              <a:defRPr/>
            </a:pPr>
            <a:r>
              <a:rPr lang="zh-CN" altLang="en-US" sz="3600" b="1" dirty="0">
                <a:solidFill>
                  <a:schemeClr val="tx2"/>
                </a:solidFill>
                <a:latin typeface="微软雅黑" panose="020B0503020204020204" pitchFamily="34" charset="-122"/>
                <a:ea typeface="微软雅黑" panose="020B0503020204020204" pitchFamily="34" charset="-122"/>
                <a:sym typeface="+mn-ea"/>
              </a:rPr>
              <a:t>念及其应用</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5" name="矩形 44"/>
          <p:cNvSpPr/>
          <p:nvPr/>
        </p:nvSpPr>
        <p:spPr>
          <a:xfrm rot="18965314">
            <a:off x="1262380" y="3075940"/>
            <a:ext cx="1301750" cy="1125855"/>
          </a:xfrm>
          <a:prstGeom prst="rect">
            <a:avLst/>
          </a:prstGeom>
          <a:blipFill rotWithShape="1">
            <a:blip r:embed="rId1"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rot="18879245">
            <a:off x="1728062" y="1883502"/>
            <a:ext cx="946692" cy="93634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6" name="组合 5"/>
          <p:cNvGrpSpPr/>
          <p:nvPr/>
        </p:nvGrpSpPr>
        <p:grpSpPr>
          <a:xfrm>
            <a:off x="254000" y="1878330"/>
            <a:ext cx="2932430" cy="2414270"/>
            <a:chOff x="445199" y="963270"/>
            <a:chExt cx="5403652" cy="4508293"/>
          </a:xfrm>
        </p:grpSpPr>
        <p:sp>
          <p:nvSpPr>
            <p:cNvPr id="5" name="矩形 4"/>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18965314">
              <a:off x="2303363" y="3199630"/>
              <a:ext cx="2398763" cy="2102368"/>
            </a:xfrm>
            <a:prstGeom prst="rect">
              <a:avLst/>
            </a:prstGeom>
            <a:blipFill rotWithShape="1">
              <a:blip r:embed="rId1"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rot="18879245">
              <a:off x="3149825" y="984459"/>
              <a:ext cx="1767807" cy="172542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矩形 10"/>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圆角矩形 1"/>
          <p:cNvSpPr/>
          <p:nvPr/>
        </p:nvSpPr>
        <p:spPr>
          <a:xfrm>
            <a:off x="4483326" y="335659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5</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5131301" y="3356597"/>
            <a:ext cx="3086735" cy="503773"/>
            <a:chOff x="6339097" y="5057483"/>
            <a:chExt cx="3888756" cy="511504"/>
          </a:xfrm>
        </p:grpSpPr>
        <p:sp>
          <p:nvSpPr>
            <p:cNvPr id="13" name="圆角矩形 12"/>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98291" y="5085852"/>
              <a:ext cx="3329562"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树结构基本问题求解</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49"/>
                            </p:stCondLst>
                            <p:childTnLst>
                              <p:par>
                                <p:cTn id="12" presetID="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childTnLst>
                          </p:cTn>
                        </p:par>
                        <p:par>
                          <p:cTn id="16" fill="hold">
                            <p:stCondLst>
                              <p:cond delay="1649"/>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25"/>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29"/>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36"/>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childTnLst>
                                </p:cTn>
                              </p:par>
                              <p:par>
                                <p:cTn id="44" presetID="56" presetClass="path" presetSubtype="0" accel="50000" decel="50000" fill="hold" grpId="1" nodeType="withEffect">
                                  <p:stCondLst>
                                    <p:cond delay="750"/>
                                  </p:stCondLst>
                                  <p:childTnLst>
                                    <p:animMotion origin="layout" path="M -0.03737 0.04121 L -6.25E-7 -4.44444E-6 " pathEditMode="relative" rAng="0" ptsTypes="AA">
                                      <p:cBhvr>
                                        <p:cTn id="45" dur="700" fill="hold"/>
                                        <p:tgtEl>
                                          <p:spTgt spid="40"/>
                                        </p:tgtEl>
                                        <p:attrNameLst>
                                          <p:attrName>ppt_x</p:attrName>
                                          <p:attrName>ppt_y</p:attrName>
                                        </p:attrNameLst>
                                      </p:cBhvr>
                                      <p:rCtr x="1862" y="-2060"/>
                                    </p:animMotion>
                                  </p:childTnLst>
                                </p:cTn>
                              </p:par>
                              <p:par>
                                <p:cTn id="46" presetID="22" presetClass="entr" presetSubtype="8" fill="hold" nodeType="withEffect">
                                  <p:stCondLst>
                                    <p:cond delay="100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1000"/>
                                        <p:tgtEl>
                                          <p:spTgt spid="2"/>
                                        </p:tgtEl>
                                      </p:cBhvr>
                                    </p:animEffect>
                                  </p:childTnLst>
                                </p:cTn>
                              </p:par>
                              <p:par>
                                <p:cTn id="52" presetID="56" presetClass="path" presetSubtype="0" accel="50000" decel="50000" fill="hold" grpId="1" nodeType="withEffect">
                                  <p:stCondLst>
                                    <p:cond delay="750"/>
                                  </p:stCondLst>
                                  <p:childTnLst>
                                    <p:animMotion origin="layout" path="M -0.03737 0.04121 L -6.25E-7 -4.44444E-6 " pathEditMode="relative" rAng="0" ptsTypes="AA">
                                      <p:cBhvr>
                                        <p:cTn id="53" dur="700" fill="hold"/>
                                        <p:tgtEl>
                                          <p:spTgt spid="2"/>
                                        </p:tgtEl>
                                        <p:attrNameLst>
                                          <p:attrName>ppt_x</p:attrName>
                                          <p:attrName>ppt_y</p:attrName>
                                        </p:attrNameLst>
                                      </p:cBhvr>
                                      <p:rCtr x="1862" y="-2060"/>
                                    </p:animMotion>
                                  </p:childTnLst>
                                </p:cTn>
                              </p:par>
                              <p:par>
                                <p:cTn id="54" presetID="22" presetClass="entr" presetSubtype="8" fill="hold" nodeType="withEffect">
                                  <p:stCondLst>
                                    <p:cond delay="125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bldLvl="0" animBg="1"/>
      <p:bldP spid="29" grpId="0" bldLvl="0" animBg="1"/>
      <p:bldP spid="29" grpId="1" bldLvl="0" animBg="1"/>
      <p:bldP spid="36" grpId="0" bldLvl="0" animBg="1"/>
      <p:bldP spid="36" grpId="1" bldLvl="0" animBg="1"/>
      <p:bldP spid="40" grpId="0" bldLvl="0" animBg="1"/>
      <p:bldP spid="40" grpId="1" bldLvl="0" animBg="1"/>
      <p:bldP spid="67" grpId="0" bldLvl="0" animBg="1"/>
      <p:bldP spid="68" grpId="0"/>
      <p:bldP spid="2" grpId="0" bldLvl="0" animBg="1"/>
      <p:bldP spid="2"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ph idx="1"/>
          </p:nvPr>
        </p:nvSpPr>
        <p:spPr>
          <a:xfrm>
            <a:off x="1336675" y="735965"/>
            <a:ext cx="6849110" cy="3263265"/>
          </a:xfrm>
          <a:noFill/>
          <a:ln w="9525">
            <a:noFill/>
          </a:ln>
        </p:spPr>
        <p:txBody>
          <a:bodyPr vert="horz" wrap="square" lIns="40500" tIns="45720" rIns="40500" bIns="45720" rtlCol="0" anchor="t" anchorCtr="0">
            <a:normAutofit lnSpcReduction="20000"/>
          </a:bodyPr>
          <a:p>
            <a:pPr lvl="0" algn="l" fontAlgn="auto">
              <a:lnSpc>
                <a:spcPct val="150000"/>
              </a:lnSpc>
              <a:spcBef>
                <a:spcPts val="0"/>
              </a:spcBef>
              <a:buClrTx/>
              <a:buSzTx/>
            </a:pPr>
            <a:r>
              <a:rPr lang="zh-CN" altLang="en-US" b="1" dirty="0">
                <a:sym typeface="+mn-ea"/>
              </a:rPr>
              <a:t>预处理：记up[x][i](i=0...logn)为从x向根移动2i步到达的位置(如up[x][0]就是x的父亲)。如果移动到了根以上的位置不妨令为0。</a:t>
            </a:r>
            <a:endParaRPr lang="zh-CN" altLang="en-US" b="1" dirty="0">
              <a:sym typeface="+mn-ea"/>
            </a:endParaRPr>
          </a:p>
          <a:p>
            <a:pPr lvl="0" algn="l" fontAlgn="auto">
              <a:lnSpc>
                <a:spcPct val="150000"/>
              </a:lnSpc>
              <a:spcBef>
                <a:spcPts val="0"/>
              </a:spcBef>
              <a:buClrTx/>
              <a:buSzTx/>
            </a:pPr>
            <a:r>
              <a:rPr lang="zh-CN" altLang="en-US" b="1" dirty="0">
                <a:sym typeface="+mn-ea"/>
              </a:rPr>
              <a:t>有递推式</a:t>
            </a:r>
            <a:endParaRPr lang="zh-CN" altLang="en-US" b="1" dirty="0">
              <a:sym typeface="+mn-ea"/>
            </a:endParaRPr>
          </a:p>
          <a:p>
            <a:pPr marL="457200" lvl="1" algn="l" fontAlgn="auto">
              <a:lnSpc>
                <a:spcPct val="150000"/>
              </a:lnSpc>
              <a:spcBef>
                <a:spcPts val="0"/>
              </a:spcBef>
            </a:pPr>
            <a:r>
              <a:rPr sz="1800">
                <a:sym typeface="+mn-ea"/>
              </a:rPr>
              <a:t>up[root][i]=0;</a:t>
            </a:r>
            <a:endParaRPr sz="1800">
              <a:sym typeface="+mn-ea"/>
            </a:endParaRPr>
          </a:p>
          <a:p>
            <a:pPr marL="457200" lvl="1" algn="l" fontAlgn="auto">
              <a:lnSpc>
                <a:spcPct val="150000"/>
              </a:lnSpc>
              <a:spcBef>
                <a:spcPts val="0"/>
              </a:spcBef>
            </a:pPr>
            <a:r>
              <a:rPr sz="1800">
                <a:sym typeface="+mn-ea"/>
              </a:rPr>
              <a:t>up[x][0]=fa[x];</a:t>
            </a:r>
            <a:endParaRPr sz="1800">
              <a:sym typeface="+mn-ea"/>
            </a:endParaRPr>
          </a:p>
          <a:p>
            <a:pPr marL="457200" lvl="1" algn="l" fontAlgn="auto">
              <a:lnSpc>
                <a:spcPct val="150000"/>
              </a:lnSpc>
              <a:spcBef>
                <a:spcPts val="0"/>
              </a:spcBef>
            </a:pPr>
            <a:r>
              <a:rPr sz="1800">
                <a:sym typeface="+mn-ea"/>
              </a:rPr>
              <a:t>up[x][i]=up[up[x][i-1]][i-1];</a:t>
            </a:r>
            <a:endParaRPr sz="1800">
              <a:sym typeface="+mn-ea"/>
            </a:endParaRPr>
          </a:p>
          <a:p>
            <a:pPr lvl="0" algn="l" fontAlgn="auto">
              <a:lnSpc>
                <a:spcPct val="150000"/>
              </a:lnSpc>
              <a:spcBef>
                <a:spcPts val="0"/>
              </a:spcBef>
              <a:buClrTx/>
              <a:buSzTx/>
            </a:pPr>
            <a:r>
              <a:rPr lang="zh-CN" altLang="en-US" b="1" dirty="0">
                <a:sym typeface="+mn-ea"/>
              </a:rPr>
              <a:t>可以在O(nlogn)时间内预处理。</a:t>
            </a:r>
            <a:endParaRPr lang="zh-CN" altLang="en-US" b="1" dirty="0">
              <a:sym typeface="+mn-ea"/>
            </a:endParaRPr>
          </a:p>
        </p:txBody>
      </p:sp>
      <p:sp>
        <p:nvSpPr>
          <p:cNvPr id="18433" name="标题 1"/>
          <p:cNvSpPr>
            <a:spLocks noGrp="1"/>
          </p:cNvSpPr>
          <p:nvPr>
            <p:ph type="title"/>
            <p:custDataLst>
              <p:tags r:id="rId1"/>
            </p:custDataLst>
          </p:nvPr>
        </p:nvSpPr>
        <p:spPr>
          <a:xfrm>
            <a:off x="1259840" y="123190"/>
            <a:ext cx="6258560" cy="447040"/>
          </a:xfrm>
          <a:noFill/>
          <a:ln w="9525">
            <a:noFill/>
          </a:ln>
        </p:spPr>
        <p:txBody>
          <a:bodyPr vert="horz" wrap="square" lIns="91440" tIns="45720" rIns="91440" bIns="45720" rtlCol="0" anchor="b" anchorCtr="0">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树结构问题求解——求LCA</a:t>
            </a:r>
            <a:endParaRPr lang="zh-CN" altLang="en-US" sz="4050" b="1">
              <a:solidFill>
                <a:schemeClr val="tx1"/>
              </a:solidFill>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charRg st="0" end="7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charRg st="77" end="8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charRg st="82" end="9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charRg st="97" end="1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charRg st="113" end="14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charRg st="143"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1259840" y="123111"/>
            <a:ext cx="6380560" cy="486965"/>
          </a:xfrm>
          <a:noFill/>
          <a:ln w="9525">
            <a:noFill/>
          </a:ln>
        </p:spPr>
        <p:txBody>
          <a:bodyPr vert="horz" wrap="square" lIns="91440" tIns="45720" rIns="91440" bIns="45720" rtlCol="0" anchor="b" anchorCtr="0">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树结构问题求解——求LCA</a:t>
            </a:r>
            <a:endParaRPr lang="zh-CN" altLang="en-US" sz="4050" b="1">
              <a:solidFill>
                <a:schemeClr val="tx1"/>
              </a:solidFill>
              <a:sym typeface="+mn-ea"/>
            </a:endParaRPr>
          </a:p>
        </p:txBody>
      </p:sp>
      <p:sp>
        <p:nvSpPr>
          <p:cNvPr id="5" name="内容占位符 2"/>
          <p:cNvSpPr>
            <a:spLocks noGrp="1"/>
          </p:cNvSpPr>
          <p:nvPr>
            <p:ph idx="1"/>
          </p:nvPr>
        </p:nvSpPr>
        <p:spPr>
          <a:xfrm>
            <a:off x="1547813" y="681038"/>
            <a:ext cx="5915025" cy="3263504"/>
          </a:xfrm>
          <a:noFill/>
          <a:ln w="9525">
            <a:noFill/>
          </a:ln>
        </p:spPr>
        <p:txBody>
          <a:bodyPr vert="horz" wrap="square" lIns="40500" tIns="45720" rIns="40500" bIns="45720" rtlCol="0" anchor="t" anchorCtr="0">
            <a:normAutofit lnSpcReduction="20000"/>
          </a:bodyPr>
          <a:p>
            <a:pPr lvl="0" algn="l" fontAlgn="auto">
              <a:lnSpc>
                <a:spcPct val="150000"/>
              </a:lnSpc>
              <a:spcBef>
                <a:spcPts val="0"/>
              </a:spcBef>
              <a:buClrTx/>
              <a:buSzTx/>
            </a:pPr>
            <a:r>
              <a:rPr lang="zh-CN" altLang="en-US" b="1" dirty="0">
                <a:sym typeface="+mn-ea"/>
              </a:rPr>
              <a:t>求a,b两点的LCA：</a:t>
            </a:r>
            <a:endParaRPr lang="zh-CN" altLang="en-US" b="1" dirty="0">
              <a:sym typeface="+mn-ea"/>
            </a:endParaRPr>
          </a:p>
          <a:p>
            <a:pPr lvl="0" algn="l" fontAlgn="auto">
              <a:lnSpc>
                <a:spcPct val="150000"/>
              </a:lnSpc>
              <a:spcBef>
                <a:spcPts val="0"/>
              </a:spcBef>
              <a:buClrTx/>
              <a:buSzTx/>
            </a:pPr>
            <a:r>
              <a:rPr lang="zh-CN" altLang="en-US" b="1" dirty="0">
                <a:sym typeface="+mn-ea"/>
              </a:rPr>
              <a:t>首先将a,b提到同一深度：不妨设a当前比b深，从大到小枚举步长2i，若b不比up[a][i]深则更新a。这里i=0...logn，复杂度O(logn)</a:t>
            </a:r>
            <a:endParaRPr lang="zh-CN" altLang="en-US" b="1" dirty="0">
              <a:sym typeface="+mn-ea"/>
            </a:endParaRPr>
          </a:p>
          <a:p>
            <a:pPr lvl="0" algn="l" fontAlgn="auto">
              <a:lnSpc>
                <a:spcPct val="150000"/>
              </a:lnSpc>
              <a:spcBef>
                <a:spcPts val="0"/>
              </a:spcBef>
              <a:buClrTx/>
              <a:buSzTx/>
            </a:pPr>
            <a:r>
              <a:rPr lang="zh-CN" altLang="en-US" b="1" dirty="0">
                <a:sym typeface="+mn-ea"/>
              </a:rPr>
              <a:t>若此时a=b则返回结果(b)</a:t>
            </a:r>
            <a:endParaRPr lang="zh-CN" altLang="en-US" b="1" dirty="0">
              <a:sym typeface="+mn-ea"/>
            </a:endParaRPr>
          </a:p>
          <a:p>
            <a:pPr lvl="0" algn="l" fontAlgn="auto">
              <a:lnSpc>
                <a:spcPct val="150000"/>
              </a:lnSpc>
              <a:spcBef>
                <a:spcPts val="0"/>
              </a:spcBef>
              <a:buClrTx/>
              <a:buSzTx/>
            </a:pPr>
            <a:r>
              <a:rPr lang="zh-CN" altLang="en-US" b="1" dirty="0">
                <a:sym typeface="+mn-ea"/>
              </a:rPr>
              <a:t>从大到小枚举步长2i，若up[a][i]!=up[b][i]则更新a,b。这里i=0...logn，因此复杂度O(logn)</a:t>
            </a:r>
            <a:endParaRPr lang="zh-CN" altLang="en-US" b="1" dirty="0">
              <a:sym typeface="+mn-ea"/>
            </a:endParaRPr>
          </a:p>
          <a:p>
            <a:pPr lvl="0" algn="l" fontAlgn="auto">
              <a:lnSpc>
                <a:spcPct val="150000"/>
              </a:lnSpc>
              <a:spcBef>
                <a:spcPts val="0"/>
              </a:spcBef>
              <a:buClrTx/>
              <a:buSzTx/>
            </a:pPr>
            <a:r>
              <a:rPr lang="zh-CN" altLang="en-US" b="1" dirty="0">
                <a:sym typeface="+mn-ea"/>
              </a:rPr>
              <a:t>最后答案即为当前a/b的父节点，即up[a][0]</a:t>
            </a:r>
            <a:endParaRPr lang="zh-CN" altLang="en-US" b="1" dirty="0">
              <a:sym typeface="+mn-ea"/>
            </a:endParaRPr>
          </a:p>
          <a:p>
            <a:pPr lvl="0" algn="l">
              <a:lnSpc>
                <a:spcPct val="120000"/>
              </a:lnSpc>
              <a:buClrTx/>
              <a:buSzTx/>
            </a:pPr>
            <a:endParaRPr lang="zh-CN" altLang="en-US" b="1" dirty="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charRg st="12" end="8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charRg st="88" end="10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charRg st="103" end="16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charRg st="166"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内容占位符 2"/>
          <p:cNvSpPr>
            <a:spLocks noGrp="1"/>
          </p:cNvSpPr>
          <p:nvPr>
            <p:ph idx="1"/>
          </p:nvPr>
        </p:nvSpPr>
        <p:spPr>
          <a:xfrm>
            <a:off x="1718549" y="843836"/>
            <a:ext cx="5915025" cy="3263503"/>
          </a:xfrm>
        </p:spPr>
        <p:txBody>
          <a:bodyPr vert="horz" wrap="square" lIns="68580" tIns="34290" rIns="68580" bIns="34290" anchor="t" anchorCtr="0">
            <a:normAutofit lnSpcReduction="10000"/>
          </a:bodyPr>
          <a:p>
            <a:pPr marL="0" indent="0"/>
            <a:r>
              <a:rPr lang="zh-CN" altLang="en-US" sz="1500" dirty="0">
                <a:latin typeface="Consolas" panose="020B0609020204030204" pitchFamily="49" charset="0"/>
              </a:rPr>
              <a:t>const int logn = 18;</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int LCA(int a, int b) {</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if (dep[a] &lt; dep[b]) swap(a, b);</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for (int i = logn; i &gt;= 0; --i)</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if (dep[up[a][i]] </a:t>
            </a:r>
            <a:r>
              <a:rPr lang="en-US" altLang="zh-CN" sz="1500" dirty="0">
                <a:latin typeface="Consolas" panose="020B0609020204030204" pitchFamily="49" charset="0"/>
              </a:rPr>
              <a:t>&gt;= dep[b])</a:t>
            </a:r>
            <a:endParaRPr lang="en-US" altLang="zh-CN" sz="1500" dirty="0">
              <a:latin typeface="Consolas" panose="020B0609020204030204" pitchFamily="49" charset="0"/>
            </a:endParaRPr>
          </a:p>
          <a:p>
            <a:pPr marL="0" indent="0"/>
            <a:r>
              <a:rPr lang="zh-CN" altLang="en-US" sz="1500" dirty="0">
                <a:latin typeface="Consolas" panose="020B0609020204030204" pitchFamily="49" charset="0"/>
              </a:rPr>
              <a:t>            a = up[a][i];</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if (a == b) return a;</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for (int i = logn; i &gt;= 0; --i)</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if (up[a][i] != up[b][i])</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a = up[a][i], b = up[b][i];</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    return up[a][0];</a:t>
            </a:r>
            <a:endParaRPr lang="zh-CN" altLang="en-US" sz="1500" dirty="0">
              <a:latin typeface="Consolas" panose="020B0609020204030204" pitchFamily="49" charset="0"/>
            </a:endParaRPr>
          </a:p>
          <a:p>
            <a:pPr marL="0" indent="0"/>
            <a:r>
              <a:rPr lang="zh-CN" altLang="en-US" sz="1500" dirty="0">
                <a:latin typeface="Consolas" panose="020B0609020204030204" pitchFamily="49" charset="0"/>
              </a:rPr>
              <a:t>}</a:t>
            </a:r>
            <a:endParaRPr lang="zh-CN" altLang="en-US" sz="1500" dirty="0">
              <a:latin typeface="Consolas" panose="020B0609020204030204" pitchFamily="49" charset="0"/>
            </a:endParaRPr>
          </a:p>
        </p:txBody>
      </p:sp>
      <p:sp>
        <p:nvSpPr>
          <p:cNvPr id="18433" name="标题 1"/>
          <p:cNvSpPr>
            <a:spLocks noGrp="1"/>
          </p:cNvSpPr>
          <p:nvPr>
            <p:ph type="title"/>
            <p:custDataLst>
              <p:tags r:id="rId1"/>
            </p:custDataLst>
          </p:nvPr>
        </p:nvSpPr>
        <p:spPr>
          <a:xfrm>
            <a:off x="1259840" y="123111"/>
            <a:ext cx="6380560" cy="486965"/>
          </a:xfrm>
          <a:noFill/>
          <a:ln w="9525">
            <a:noFill/>
          </a:ln>
        </p:spPr>
        <p:txBody>
          <a:bodyPr vert="horz" wrap="square" lIns="91440" tIns="45720" rIns="91440" bIns="45720" rtlCol="0" anchor="b" anchorCtr="0">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树结构问题求解——求LCA</a:t>
            </a:r>
            <a:endParaRPr lang="zh-CN" altLang="en-US" sz="4050" b="1">
              <a:solidFill>
                <a:schemeClr val="tx1"/>
              </a:solidFill>
              <a:sym typeface="+mn-ea"/>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83229" y="79615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1</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787689"/>
            <a:ext cx="3590290" cy="503773"/>
            <a:chOff x="6339097" y="1573726"/>
            <a:chExt cx="4523148"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5090" y="1573726"/>
              <a:ext cx="3967155"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二叉树的基本概念</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9" name="圆角矩形 28"/>
          <p:cNvSpPr/>
          <p:nvPr/>
        </p:nvSpPr>
        <p:spPr>
          <a:xfrm>
            <a:off x="4483229" y="143756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2</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75299" y="1444981"/>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二叉树的存储</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36" name="圆角矩形 35"/>
          <p:cNvSpPr/>
          <p:nvPr/>
        </p:nvSpPr>
        <p:spPr>
          <a:xfrm>
            <a:off x="4483229" y="2114938"/>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3</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38" name="圆角矩形 37"/>
          <p:cNvSpPr/>
          <p:nvPr/>
        </p:nvSpPr>
        <p:spPr>
          <a:xfrm>
            <a:off x="5075555" y="2140585"/>
            <a:ext cx="2972435" cy="503555"/>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40" name="圆角矩形 39"/>
          <p:cNvSpPr/>
          <p:nvPr/>
        </p:nvSpPr>
        <p:spPr>
          <a:xfrm>
            <a:off x="4499739" y="2853349"/>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solidFill>
                  <a:srgbClr val="FFFFFF"/>
                </a:solidFill>
                <a:latin typeface="+mj-lt"/>
                <a:ea typeface="Arial Unicode MS" panose="020B0604020202020204" pitchFamily="34" charset="-122"/>
                <a:cs typeface="Arial Unicode MS" panose="020B0604020202020204" pitchFamily="34" charset="-122"/>
              </a:rPr>
              <a:t>4</a:t>
            </a:r>
            <a:endParaRPr lang="en-US" altLang="zh-CN" sz="27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46" name="圆角矩形 45"/>
          <p:cNvSpPr/>
          <p:nvPr/>
        </p:nvSpPr>
        <p:spPr>
          <a:xfrm>
            <a:off x="5148580" y="2831465"/>
            <a:ext cx="2972435" cy="503555"/>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solidFill>
                <a:srgbClr val="FFFFFF"/>
              </a:solidFill>
              <a:latin typeface="+mj-lt"/>
              <a:ea typeface="Arial Unicode MS" panose="020B0604020202020204" pitchFamily="34" charset="-122"/>
              <a:cs typeface="Arial Unicode MS" panose="020B0604020202020204" pitchFamily="34" charset="-122"/>
            </a:endParaRPr>
          </a:p>
        </p:txBody>
      </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691640" y="1031875"/>
            <a:ext cx="1802130" cy="523875"/>
          </a:xfrm>
          <a:prstGeom prst="rect">
            <a:avLst/>
          </a:prstGeom>
          <a:noFill/>
        </p:spPr>
        <p:txBody>
          <a:bodyPr wrap="square" lIns="91361" tIns="45679" rIns="91361" bIns="45679">
            <a:noAutofit/>
          </a:bodyPr>
          <a:lstStyle/>
          <a:p>
            <a:pPr algn="l">
              <a:defRPr/>
            </a:pPr>
            <a:r>
              <a:rPr lang="zh-CN" altLang="en-US" sz="2400" b="1" dirty="0">
                <a:solidFill>
                  <a:schemeClr val="tx2"/>
                </a:solidFill>
                <a:latin typeface="微软雅黑" panose="020B0503020204020204" pitchFamily="34" charset="-122"/>
                <a:ea typeface="微软雅黑" panose="020B0503020204020204" pitchFamily="34" charset="-122"/>
              </a:rPr>
              <a:t>二叉树基础</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5" name="矩形 44"/>
          <p:cNvSpPr/>
          <p:nvPr/>
        </p:nvSpPr>
        <p:spPr>
          <a:xfrm rot="18965314">
            <a:off x="1262380" y="3075940"/>
            <a:ext cx="1301750" cy="1125855"/>
          </a:xfrm>
          <a:prstGeom prst="rect">
            <a:avLst/>
          </a:prstGeom>
          <a:blipFill rotWithShape="1">
            <a:blip r:embed="rId1"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rot="18879245">
            <a:off x="1728062" y="1883502"/>
            <a:ext cx="946692" cy="93634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6" name="组合 5"/>
          <p:cNvGrpSpPr/>
          <p:nvPr/>
        </p:nvGrpSpPr>
        <p:grpSpPr>
          <a:xfrm>
            <a:off x="254000" y="1878330"/>
            <a:ext cx="2932430" cy="2414270"/>
            <a:chOff x="445199" y="963270"/>
            <a:chExt cx="5403652" cy="4508293"/>
          </a:xfrm>
        </p:grpSpPr>
        <p:sp>
          <p:nvSpPr>
            <p:cNvPr id="5" name="矩形 4"/>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18965314">
              <a:off x="2303363" y="3199630"/>
              <a:ext cx="2398763" cy="2102368"/>
            </a:xfrm>
            <a:prstGeom prst="rect">
              <a:avLst/>
            </a:prstGeom>
            <a:blipFill rotWithShape="1">
              <a:blip r:embed="rId1"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rot="18879245">
              <a:off x="3149825" y="984459"/>
              <a:ext cx="1767807" cy="172542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矩形 10"/>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5" name="矩形 14"/>
          <p:cNvSpPr/>
          <p:nvPr/>
        </p:nvSpPr>
        <p:spPr>
          <a:xfrm>
            <a:off x="5540437" y="2139599"/>
            <a:ext cx="2171967" cy="429260"/>
          </a:xfrm>
          <a:prstGeom prst="rect">
            <a:avLst/>
          </a:prstGeom>
        </p:spPr>
        <p:txBody>
          <a:bodyPr wrap="square" lIns="121960" tIns="60980" rIns="121960" bIns="60980">
            <a:spAutoFit/>
          </a:bodyPr>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二叉树的遍历</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6" name="矩形 15"/>
          <p:cNvSpPr/>
          <p:nvPr>
            <p:custDataLst>
              <p:tags r:id="rId3"/>
            </p:custDataLst>
          </p:nvPr>
        </p:nvSpPr>
        <p:spPr>
          <a:xfrm>
            <a:off x="5436101" y="2871457"/>
            <a:ext cx="2642870" cy="429260"/>
          </a:xfrm>
          <a:prstGeom prst="rect">
            <a:avLst/>
          </a:prstGeom>
        </p:spPr>
        <p:txBody>
          <a:bodyPr wrap="square" lIns="121960" tIns="60980" rIns="121960" bIns="60980">
            <a:spAutoFit/>
          </a:bodyPr>
          <a:p>
            <a:pPr lvl="0" algn="l">
              <a:buClrTx/>
              <a:buSzTx/>
              <a:buFontTx/>
              <a:defRPr/>
            </a:pPr>
            <a:r>
              <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rPr>
              <a:t>二叉树基本问题求解</a:t>
            </a:r>
            <a:endParaRPr lang="zh-CN" altLang="zh-CN" sz="2000" b="1"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spd="slow">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3313"/>
          <p:cNvSpPr>
            <a:spLocks noGrp="1"/>
          </p:cNvSpPr>
          <p:nvPr>
            <p:ph type="title"/>
          </p:nvPr>
        </p:nvSpPr>
        <p:spPr>
          <a:xfrm>
            <a:off x="-323850" y="266700"/>
            <a:ext cx="5673329" cy="34290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二叉树的定义</a:t>
            </a:r>
            <a:endParaRPr lang="zh-CN" altLang="en-US" sz="4050" b="1">
              <a:solidFill>
                <a:schemeClr val="tx1"/>
              </a:solidFill>
              <a:sym typeface="+mn-ea"/>
            </a:endParaRPr>
          </a:p>
        </p:txBody>
      </p:sp>
      <p:sp>
        <p:nvSpPr>
          <p:cNvPr id="13315" name="内容占位符 13314"/>
          <p:cNvSpPr>
            <a:spLocks noGrp="1"/>
          </p:cNvSpPr>
          <p:nvPr>
            <p:ph/>
          </p:nvPr>
        </p:nvSpPr>
        <p:spPr>
          <a:xfrm>
            <a:off x="1595120" y="3764280"/>
            <a:ext cx="3268345" cy="353695"/>
          </a:xfrm>
          <a:prstGeom prst="rect">
            <a:avLst/>
          </a:prstGeom>
          <a:noFill/>
          <a:ln w="9525">
            <a:noFill/>
          </a:ln>
        </p:spPr>
        <p:txBody>
          <a:bodyPr vert="horz" wrap="square" lIns="40500" tIns="45720" rIns="40500" bIns="45720" rtlCol="0" anchor="t">
            <a:normAutofit fontScale="80000"/>
          </a:bodyPr>
          <a:lstStyle/>
          <a:p>
            <a:pPr lvl="0" algn="l">
              <a:lnSpc>
                <a:spcPct val="120000"/>
              </a:lnSpc>
              <a:buClrTx/>
              <a:buSzTx/>
            </a:pPr>
            <a:r>
              <a:rPr lang="zh-CN" altLang="en-US" b="1" dirty="0">
                <a:sym typeface="+mn-ea"/>
              </a:rPr>
              <a:t>E</a:t>
            </a:r>
            <a:r>
              <a:rPr lang="zh-CN" altLang="en-US" b="1" dirty="0">
                <a:sym typeface="+mn-ea"/>
              </a:rPr>
              <a:t>、</a:t>
            </a:r>
            <a:r>
              <a:rPr lang="zh-CN" altLang="en-US" b="1" dirty="0">
                <a:sym typeface="+mn-ea"/>
              </a:rPr>
              <a:t>左、右子树非空的二叉树。</a:t>
            </a:r>
            <a:r>
              <a:rPr lang="zh-CN" altLang="en-US" b="1" dirty="0">
                <a:sym typeface="+mn-ea"/>
              </a:rPr>
              <a:t> </a:t>
            </a:r>
            <a:endParaRPr lang="zh-CN" altLang="en-US" b="1" dirty="0">
              <a:sym typeface="+mn-ea"/>
            </a:endParaRPr>
          </a:p>
        </p:txBody>
      </p:sp>
      <p:grpSp>
        <p:nvGrpSpPr>
          <p:cNvPr id="13316" name="组合 13315"/>
          <p:cNvGrpSpPr/>
          <p:nvPr/>
        </p:nvGrpSpPr>
        <p:grpSpPr>
          <a:xfrm>
            <a:off x="7143750" y="2514600"/>
            <a:ext cx="539354" cy="1250157"/>
            <a:chOff x="0" y="0"/>
            <a:chExt cx="453" cy="1050"/>
          </a:xfrm>
        </p:grpSpPr>
        <p:grpSp>
          <p:nvGrpSpPr>
            <p:cNvPr id="2" name="组合 13316"/>
            <p:cNvGrpSpPr/>
            <p:nvPr/>
          </p:nvGrpSpPr>
          <p:grpSpPr>
            <a:xfrm>
              <a:off x="0" y="0"/>
              <a:ext cx="453" cy="513"/>
              <a:chOff x="0" y="0"/>
              <a:chExt cx="453" cy="513"/>
            </a:xfrm>
          </p:grpSpPr>
          <p:sp>
            <p:nvSpPr>
              <p:cNvPr id="13317" name="椭圆 13317"/>
              <p:cNvSpPr>
                <a:spLocks noChangeAspect="1"/>
              </p:cNvSpPr>
              <p:nvPr/>
            </p:nvSpPr>
            <p:spPr>
              <a:xfrm rot="-1370295">
                <a:off x="170" y="0"/>
                <a:ext cx="113" cy="114"/>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18" name="椭圆 13318"/>
              <p:cNvSpPr>
                <a:spLocks noChangeAspect="1"/>
              </p:cNvSpPr>
              <p:nvPr/>
            </p:nvSpPr>
            <p:spPr>
              <a:xfrm rot="-1370295">
                <a:off x="340" y="399"/>
                <a:ext cx="113" cy="114"/>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19" name="椭圆 13319"/>
              <p:cNvSpPr>
                <a:spLocks noChangeAspect="1"/>
              </p:cNvSpPr>
              <p:nvPr/>
            </p:nvSpPr>
            <p:spPr>
              <a:xfrm>
                <a:off x="0" y="399"/>
                <a:ext cx="113" cy="114"/>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20" name="直接连接符 13320"/>
              <p:cNvSpPr/>
              <p:nvPr/>
            </p:nvSpPr>
            <p:spPr>
              <a:xfrm flipH="1">
                <a:off x="57" y="114"/>
                <a:ext cx="170" cy="285"/>
              </a:xfrm>
              <a:prstGeom prst="line">
                <a:avLst/>
              </a:prstGeom>
              <a:ln w="9525" cap="flat" cmpd="sng">
                <a:solidFill>
                  <a:schemeClr val="tx1"/>
                </a:solidFill>
                <a:prstDash val="solid"/>
                <a:round/>
                <a:headEnd type="none" w="med" len="med"/>
                <a:tailEnd type="none" w="med" len="med"/>
              </a:ln>
            </p:spPr>
          </p:sp>
          <p:sp>
            <p:nvSpPr>
              <p:cNvPr id="13321" name="直接连接符 13321"/>
              <p:cNvSpPr/>
              <p:nvPr/>
            </p:nvSpPr>
            <p:spPr>
              <a:xfrm>
                <a:off x="227" y="114"/>
                <a:ext cx="160" cy="270"/>
              </a:xfrm>
              <a:prstGeom prst="line">
                <a:avLst/>
              </a:prstGeom>
              <a:ln w="9525" cap="flat" cmpd="sng">
                <a:solidFill>
                  <a:schemeClr val="tx1"/>
                </a:solidFill>
                <a:prstDash val="solid"/>
                <a:round/>
                <a:headEnd type="none" w="med" len="med"/>
                <a:tailEnd type="none" w="med" len="med"/>
              </a:ln>
            </p:spPr>
          </p:sp>
        </p:grpSp>
        <p:sp>
          <p:nvSpPr>
            <p:cNvPr id="13322" name="文本框 13322"/>
            <p:cNvSpPr txBox="1"/>
            <p:nvPr/>
          </p:nvSpPr>
          <p:spPr>
            <a:xfrm>
              <a:off x="48" y="624"/>
              <a:ext cx="226" cy="426"/>
            </a:xfrm>
            <a:prstGeom prst="rect">
              <a:avLst/>
            </a:prstGeom>
            <a:noFill/>
            <a:ln w="9525">
              <a:noFill/>
            </a:ln>
          </p:spPr>
          <p:txBody>
            <a:bodyPr anchor="t">
              <a:spAutoFit/>
            </a:bodyPr>
            <a:p>
              <a:pPr>
                <a:spcBef>
                  <a:spcPct val="50000"/>
                </a:spcBef>
              </a:pPr>
              <a:r>
                <a:rPr lang="en-US" altLang="zh-CN" sz="2700">
                  <a:latin typeface="Times New Roman" panose="02020603050405020304" pitchFamily="18" charset="0"/>
                </a:rPr>
                <a:t>e</a:t>
              </a:r>
              <a:endParaRPr lang="en-US" altLang="zh-CN" sz="2700">
                <a:latin typeface="Times New Roman" panose="02020603050405020304" pitchFamily="18" charset="0"/>
              </a:endParaRPr>
            </a:p>
          </p:txBody>
        </p:sp>
      </p:grpSp>
      <p:sp>
        <p:nvSpPr>
          <p:cNvPr id="13324" name="矩形 13323"/>
          <p:cNvSpPr/>
          <p:nvPr/>
        </p:nvSpPr>
        <p:spPr>
          <a:xfrm>
            <a:off x="1371600" y="627380"/>
            <a:ext cx="7134225" cy="981075"/>
          </a:xfrm>
          <a:prstGeom prst="rect">
            <a:avLst/>
          </a:prstGeom>
          <a:noFill/>
          <a:ln w="9525">
            <a:noFill/>
          </a:ln>
        </p:spPr>
        <p:txBody>
          <a:bodyPr vert="horz" wrap="square" lIns="40500" tIns="45720" rIns="40500" bIns="45720" rtlCol="0" anchor="t">
            <a:normAutofit fontScale="90000"/>
          </a:bodyPr>
          <a:lstStyle/>
          <a:p>
            <a:pPr lvl="0" algn="l">
              <a:lnSpc>
                <a:spcPct val="120000"/>
              </a:lnSpc>
              <a:spcBef>
                <a:spcPct val="20000"/>
              </a:spcBef>
              <a:buClrTx/>
              <a:buSzTx/>
              <a:buFont typeface="Arial" panose="020B0604020202020204" pitchFamily="34" charset="0"/>
            </a:pPr>
            <a:r>
              <a:rPr lang="zh-CN" altLang="en-US" b="1" dirty="0">
                <a:sym typeface="+mn-ea"/>
              </a:rPr>
              <a:t>二叉树是一种树中每个结点的子树个数小于或等于2的树，并且各子树的次序不能互换，有左、右子树之分。</a:t>
            </a:r>
            <a:r>
              <a:rPr lang="zh-CN" altLang="en-US" b="1" dirty="0">
                <a:sym typeface="+mn-ea"/>
              </a:rPr>
              <a:t>根据定义，二叉树共有</a:t>
            </a:r>
            <a:r>
              <a:rPr lang="zh-CN" altLang="en-US" b="1" dirty="0">
                <a:sym typeface="+mn-ea"/>
              </a:rPr>
              <a:t>5</a:t>
            </a:r>
            <a:r>
              <a:rPr lang="zh-CN" altLang="en-US" b="1" dirty="0">
                <a:sym typeface="+mn-ea"/>
              </a:rPr>
              <a:t>种不同的基本形态：</a:t>
            </a:r>
            <a:endParaRPr lang="zh-CN" altLang="en-US" b="1" dirty="0">
              <a:sym typeface="+mn-ea"/>
            </a:endParaRPr>
          </a:p>
        </p:txBody>
      </p:sp>
      <p:grpSp>
        <p:nvGrpSpPr>
          <p:cNvPr id="13325" name="组合 13324"/>
          <p:cNvGrpSpPr/>
          <p:nvPr/>
        </p:nvGrpSpPr>
        <p:grpSpPr>
          <a:xfrm>
            <a:off x="1600200" y="1468041"/>
            <a:ext cx="3583781" cy="2309812"/>
            <a:chOff x="0" y="-15"/>
            <a:chExt cx="3010" cy="1940"/>
          </a:xfrm>
        </p:grpSpPr>
        <p:grpSp>
          <p:nvGrpSpPr>
            <p:cNvPr id="3" name="组合 13325"/>
            <p:cNvGrpSpPr/>
            <p:nvPr/>
          </p:nvGrpSpPr>
          <p:grpSpPr>
            <a:xfrm>
              <a:off x="2784" y="816"/>
              <a:ext cx="226" cy="228"/>
              <a:chOff x="0" y="0"/>
              <a:chExt cx="192" cy="192"/>
            </a:xfrm>
          </p:grpSpPr>
          <p:sp>
            <p:nvSpPr>
              <p:cNvPr id="13326" name="椭圆 13326"/>
              <p:cNvSpPr>
                <a:spLocks noChangeAspect="1"/>
              </p:cNvSpPr>
              <p:nvPr/>
            </p:nvSpPr>
            <p:spPr>
              <a:xfrm>
                <a:off x="48" y="48"/>
                <a:ext cx="96" cy="96"/>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27" name="直接连接符 13327"/>
              <p:cNvSpPr/>
              <p:nvPr/>
            </p:nvSpPr>
            <p:spPr>
              <a:xfrm flipH="1">
                <a:off x="0" y="0"/>
                <a:ext cx="192" cy="192"/>
              </a:xfrm>
              <a:prstGeom prst="line">
                <a:avLst/>
              </a:prstGeom>
              <a:ln w="9525" cap="flat" cmpd="sng">
                <a:solidFill>
                  <a:schemeClr val="tx1"/>
                </a:solidFill>
                <a:prstDash val="solid"/>
                <a:round/>
                <a:headEnd type="none" w="med" len="med"/>
                <a:tailEnd type="none" w="med" len="med"/>
              </a:ln>
            </p:spPr>
          </p:sp>
        </p:grpSp>
        <p:sp>
          <p:nvSpPr>
            <p:cNvPr id="13328" name="文本框 13328"/>
            <p:cNvSpPr txBox="1"/>
            <p:nvPr/>
          </p:nvSpPr>
          <p:spPr>
            <a:xfrm>
              <a:off x="2784" y="1499"/>
              <a:ext cx="226" cy="426"/>
            </a:xfrm>
            <a:prstGeom prst="rect">
              <a:avLst/>
            </a:prstGeom>
            <a:noFill/>
            <a:ln w="9525">
              <a:noFill/>
            </a:ln>
          </p:spPr>
          <p:txBody>
            <a:bodyPr anchor="t">
              <a:spAutoFit/>
            </a:bodyPr>
            <a:p>
              <a:pPr>
                <a:spcBef>
                  <a:spcPct val="50000"/>
                </a:spcBef>
              </a:pPr>
              <a:r>
                <a:rPr lang="en-US" altLang="zh-CN" sz="2700">
                  <a:latin typeface="Times New Roman" panose="02020603050405020304" pitchFamily="18" charset="0"/>
                </a:rPr>
                <a:t>a</a:t>
              </a:r>
              <a:endParaRPr lang="en-US" altLang="zh-CN" sz="2700">
                <a:latin typeface="Times New Roman" panose="02020603050405020304" pitchFamily="18" charset="0"/>
              </a:endParaRPr>
            </a:p>
          </p:txBody>
        </p:sp>
        <p:sp>
          <p:nvSpPr>
            <p:cNvPr id="13329" name="矩形 13329"/>
            <p:cNvSpPr/>
            <p:nvPr/>
          </p:nvSpPr>
          <p:spPr>
            <a:xfrm>
              <a:off x="0" y="-15"/>
              <a:ext cx="1122" cy="338"/>
            </a:xfrm>
            <a:prstGeom prst="rect">
              <a:avLst/>
            </a:prstGeom>
            <a:noFill/>
            <a:ln w="9525">
              <a:noFill/>
            </a:ln>
          </p:spPr>
          <p:txBody>
            <a:bodyPr vert="horz" wrap="square" lIns="40500" tIns="45720" rIns="40500" bIns="45720" rtlCol="0" anchor="t">
              <a:normAutofit fontScale="90000" lnSpcReduction="10000"/>
            </a:bodyPr>
            <a:lstStyle/>
            <a:p>
              <a:pPr lvl="0" algn="l">
                <a:lnSpc>
                  <a:spcPct val="120000"/>
                </a:lnSpc>
                <a:spcBef>
                  <a:spcPct val="20000"/>
                </a:spcBef>
                <a:buClrTx/>
                <a:buSzTx/>
                <a:buFont typeface="Arial" panose="020B0604020202020204" pitchFamily="34" charset="0"/>
              </a:pPr>
              <a:r>
                <a:rPr lang="zh-CN" altLang="en-US" b="1" dirty="0">
                  <a:sym typeface="+mn-ea"/>
                </a:rPr>
                <a:t>A、空二叉树；</a:t>
              </a:r>
              <a:endParaRPr lang="zh-CN" altLang="en-US" b="1" dirty="0">
                <a:sym typeface="+mn-ea"/>
              </a:endParaRPr>
            </a:p>
          </p:txBody>
        </p:sp>
      </p:grpSp>
      <p:grpSp>
        <p:nvGrpSpPr>
          <p:cNvPr id="13331" name="组合 13330"/>
          <p:cNvGrpSpPr/>
          <p:nvPr/>
        </p:nvGrpSpPr>
        <p:grpSpPr>
          <a:xfrm>
            <a:off x="1619251" y="1970485"/>
            <a:ext cx="4104084" cy="1807369"/>
            <a:chOff x="33" y="-157"/>
            <a:chExt cx="3447" cy="1518"/>
          </a:xfrm>
        </p:grpSpPr>
        <p:sp>
          <p:nvSpPr>
            <p:cNvPr id="4" name="椭圆 13331"/>
            <p:cNvSpPr>
              <a:spLocks noChangeAspect="1"/>
            </p:cNvSpPr>
            <p:nvPr/>
          </p:nvSpPr>
          <p:spPr>
            <a:xfrm>
              <a:off x="3311" y="309"/>
              <a:ext cx="113" cy="114"/>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32" name="文本框 13332"/>
            <p:cNvSpPr txBox="1"/>
            <p:nvPr/>
          </p:nvSpPr>
          <p:spPr>
            <a:xfrm>
              <a:off x="3254" y="935"/>
              <a:ext cx="226" cy="426"/>
            </a:xfrm>
            <a:prstGeom prst="rect">
              <a:avLst/>
            </a:prstGeom>
            <a:noFill/>
            <a:ln w="9525">
              <a:noFill/>
            </a:ln>
          </p:spPr>
          <p:txBody>
            <a:bodyPr anchor="t">
              <a:spAutoFit/>
            </a:bodyPr>
            <a:p>
              <a:pPr>
                <a:spcBef>
                  <a:spcPct val="50000"/>
                </a:spcBef>
              </a:pPr>
              <a:r>
                <a:rPr lang="en-US" altLang="zh-CN" sz="2700">
                  <a:latin typeface="Times New Roman" panose="02020603050405020304" pitchFamily="18" charset="0"/>
                </a:rPr>
                <a:t>b</a:t>
              </a:r>
              <a:endParaRPr lang="en-US" altLang="zh-CN" sz="2700">
                <a:latin typeface="Times New Roman" panose="02020603050405020304" pitchFamily="18" charset="0"/>
              </a:endParaRPr>
            </a:p>
          </p:txBody>
        </p:sp>
        <p:sp>
          <p:nvSpPr>
            <p:cNvPr id="13333" name="矩形 13333"/>
            <p:cNvSpPr/>
            <p:nvPr/>
          </p:nvSpPr>
          <p:spPr>
            <a:xfrm>
              <a:off x="33" y="-157"/>
              <a:ext cx="2158" cy="390"/>
            </a:xfrm>
            <a:prstGeom prst="rect">
              <a:avLst/>
            </a:prstGeom>
            <a:noFill/>
            <a:ln w="9525">
              <a:noFill/>
            </a:ln>
          </p:spPr>
          <p:txBody>
            <a:bodyPr vert="horz" wrap="square" lIns="40500" tIns="45720" rIns="40500" bIns="45720" rtlCol="0" anchor="t">
              <a:normAutofit fontScale="80000"/>
            </a:bodyPr>
            <a:lstStyle/>
            <a:p>
              <a:pPr lvl="0" algn="l">
                <a:lnSpc>
                  <a:spcPct val="120000"/>
                </a:lnSpc>
                <a:spcBef>
                  <a:spcPct val="20000"/>
                </a:spcBef>
                <a:buClrTx/>
                <a:buSzTx/>
                <a:buFont typeface="Arial" panose="020B0604020202020204" pitchFamily="34" charset="0"/>
              </a:pPr>
              <a:r>
                <a:rPr lang="zh-CN" altLang="en-US" b="1" dirty="0">
                  <a:sym typeface="+mn-ea"/>
                </a:rPr>
                <a:t>B、只有一个根结点的二叉树；</a:t>
              </a:r>
              <a:endParaRPr lang="zh-CN" altLang="en-US" b="1" dirty="0">
                <a:sym typeface="+mn-ea"/>
              </a:endParaRPr>
            </a:p>
          </p:txBody>
        </p:sp>
      </p:grpSp>
      <p:grpSp>
        <p:nvGrpSpPr>
          <p:cNvPr id="13335" name="组合 13334"/>
          <p:cNvGrpSpPr/>
          <p:nvPr/>
        </p:nvGrpSpPr>
        <p:grpSpPr>
          <a:xfrm>
            <a:off x="1595437" y="2514600"/>
            <a:ext cx="4695826" cy="1263253"/>
            <a:chOff x="-4" y="0"/>
            <a:chExt cx="3944" cy="1061"/>
          </a:xfrm>
        </p:grpSpPr>
        <p:grpSp>
          <p:nvGrpSpPr>
            <p:cNvPr id="5" name="组合 13335"/>
            <p:cNvGrpSpPr/>
            <p:nvPr/>
          </p:nvGrpSpPr>
          <p:grpSpPr>
            <a:xfrm>
              <a:off x="3600" y="0"/>
              <a:ext cx="340" cy="513"/>
              <a:chOff x="0" y="0"/>
              <a:chExt cx="340" cy="513"/>
            </a:xfrm>
          </p:grpSpPr>
          <p:sp>
            <p:nvSpPr>
              <p:cNvPr id="13336" name="椭圆 13336"/>
              <p:cNvSpPr>
                <a:spLocks noChangeAspect="1"/>
              </p:cNvSpPr>
              <p:nvPr/>
            </p:nvSpPr>
            <p:spPr>
              <a:xfrm>
                <a:off x="226" y="0"/>
                <a:ext cx="114" cy="114"/>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37" name="椭圆 13337"/>
              <p:cNvSpPr>
                <a:spLocks noChangeAspect="1"/>
              </p:cNvSpPr>
              <p:nvPr/>
            </p:nvSpPr>
            <p:spPr>
              <a:xfrm>
                <a:off x="0" y="399"/>
                <a:ext cx="113" cy="114"/>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38" name="直接连接符 13338"/>
              <p:cNvSpPr/>
              <p:nvPr/>
            </p:nvSpPr>
            <p:spPr>
              <a:xfrm flipH="1">
                <a:off x="57" y="114"/>
                <a:ext cx="226" cy="285"/>
              </a:xfrm>
              <a:prstGeom prst="line">
                <a:avLst/>
              </a:prstGeom>
              <a:ln w="9525" cap="flat" cmpd="sng">
                <a:solidFill>
                  <a:schemeClr val="tx1"/>
                </a:solidFill>
                <a:prstDash val="solid"/>
                <a:round/>
                <a:headEnd type="none" w="med" len="med"/>
                <a:tailEnd type="none" w="med" len="med"/>
              </a:ln>
            </p:spPr>
          </p:sp>
        </p:grpSp>
        <p:sp>
          <p:nvSpPr>
            <p:cNvPr id="13339" name="文本框 13339"/>
            <p:cNvSpPr txBox="1"/>
            <p:nvPr/>
          </p:nvSpPr>
          <p:spPr>
            <a:xfrm>
              <a:off x="3690" y="635"/>
              <a:ext cx="226" cy="426"/>
            </a:xfrm>
            <a:prstGeom prst="rect">
              <a:avLst/>
            </a:prstGeom>
            <a:noFill/>
            <a:ln w="9525">
              <a:noFill/>
            </a:ln>
          </p:spPr>
          <p:txBody>
            <a:bodyPr anchor="t">
              <a:spAutoFit/>
            </a:bodyPr>
            <a:p>
              <a:pPr>
                <a:spcBef>
                  <a:spcPct val="50000"/>
                </a:spcBef>
              </a:pPr>
              <a:r>
                <a:rPr lang="en-US" altLang="zh-CN" sz="2700">
                  <a:latin typeface="Times New Roman" panose="02020603050405020304" pitchFamily="18" charset="0"/>
                </a:rPr>
                <a:t>c</a:t>
              </a:r>
              <a:endParaRPr lang="en-US" altLang="zh-CN" sz="2700">
                <a:latin typeface="Times New Roman" panose="02020603050405020304" pitchFamily="18" charset="0"/>
              </a:endParaRPr>
            </a:p>
          </p:txBody>
        </p:sp>
        <p:sp>
          <p:nvSpPr>
            <p:cNvPr id="13340" name="矩形 13340"/>
            <p:cNvSpPr/>
            <p:nvPr/>
          </p:nvSpPr>
          <p:spPr>
            <a:xfrm>
              <a:off x="-4" y="75"/>
              <a:ext cx="1901" cy="312"/>
            </a:xfrm>
            <a:prstGeom prst="rect">
              <a:avLst/>
            </a:prstGeom>
            <a:noFill/>
            <a:ln w="9525">
              <a:noFill/>
            </a:ln>
          </p:spPr>
          <p:txBody>
            <a:bodyPr vert="horz" wrap="square" lIns="40500" tIns="45720" rIns="40500" bIns="45720" rtlCol="0" anchor="t">
              <a:normAutofit fontScale="80000"/>
            </a:bodyPr>
            <a:lstStyle/>
            <a:p>
              <a:pPr lvl="0" algn="l">
                <a:lnSpc>
                  <a:spcPct val="120000"/>
                </a:lnSpc>
                <a:spcBef>
                  <a:spcPct val="20000"/>
                </a:spcBef>
                <a:buClrTx/>
                <a:buSzTx/>
                <a:buFont typeface="Arial" panose="020B0604020202020204" pitchFamily="34" charset="0"/>
              </a:pPr>
              <a:r>
                <a:rPr lang="zh-CN" altLang="en-US" b="1" dirty="0">
                  <a:sym typeface="+mn-ea"/>
                </a:rPr>
                <a:t>C、右子树为空的二叉树；</a:t>
              </a:r>
              <a:endParaRPr lang="zh-CN" altLang="en-US" b="1" dirty="0">
                <a:sym typeface="+mn-ea"/>
              </a:endParaRPr>
            </a:p>
          </p:txBody>
        </p:sp>
      </p:grpSp>
      <p:grpSp>
        <p:nvGrpSpPr>
          <p:cNvPr id="13342" name="组合 13341"/>
          <p:cNvGrpSpPr/>
          <p:nvPr/>
        </p:nvGrpSpPr>
        <p:grpSpPr>
          <a:xfrm>
            <a:off x="1600200" y="2514600"/>
            <a:ext cx="5308997" cy="1250157"/>
            <a:chOff x="0" y="0"/>
            <a:chExt cx="4459" cy="1050"/>
          </a:xfrm>
        </p:grpSpPr>
        <p:grpSp>
          <p:nvGrpSpPr>
            <p:cNvPr id="6" name="组合 13342"/>
            <p:cNvGrpSpPr/>
            <p:nvPr/>
          </p:nvGrpSpPr>
          <p:grpSpPr>
            <a:xfrm>
              <a:off x="4176" y="0"/>
              <a:ext cx="283" cy="513"/>
              <a:chOff x="0" y="0"/>
              <a:chExt cx="240" cy="432"/>
            </a:xfrm>
          </p:grpSpPr>
          <p:sp>
            <p:nvSpPr>
              <p:cNvPr id="13343" name="椭圆 13343"/>
              <p:cNvSpPr>
                <a:spLocks noChangeAspect="1"/>
              </p:cNvSpPr>
              <p:nvPr/>
            </p:nvSpPr>
            <p:spPr>
              <a:xfrm rot="-1370295">
                <a:off x="0" y="0"/>
                <a:ext cx="96" cy="96"/>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44" name="椭圆 13344"/>
              <p:cNvSpPr>
                <a:spLocks noChangeAspect="1"/>
              </p:cNvSpPr>
              <p:nvPr/>
            </p:nvSpPr>
            <p:spPr>
              <a:xfrm rot="-1370295">
                <a:off x="144" y="336"/>
                <a:ext cx="96" cy="96"/>
              </a:xfrm>
              <a:prstGeom prst="ellipse">
                <a:avLst/>
              </a:prstGeom>
              <a:no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13345" name="直接连接符 13345"/>
              <p:cNvSpPr/>
              <p:nvPr/>
            </p:nvSpPr>
            <p:spPr>
              <a:xfrm>
                <a:off x="48" y="96"/>
                <a:ext cx="144" cy="240"/>
              </a:xfrm>
              <a:prstGeom prst="line">
                <a:avLst/>
              </a:prstGeom>
              <a:ln w="9525" cap="flat" cmpd="sng">
                <a:solidFill>
                  <a:schemeClr val="tx1"/>
                </a:solidFill>
                <a:prstDash val="solid"/>
                <a:round/>
                <a:headEnd type="none" w="med" len="med"/>
                <a:tailEnd type="none" w="med" len="med"/>
              </a:ln>
            </p:spPr>
          </p:sp>
        </p:grpSp>
        <p:sp>
          <p:nvSpPr>
            <p:cNvPr id="13346" name="文本框 13346"/>
            <p:cNvSpPr txBox="1"/>
            <p:nvPr/>
          </p:nvSpPr>
          <p:spPr>
            <a:xfrm>
              <a:off x="4128" y="624"/>
              <a:ext cx="227" cy="426"/>
            </a:xfrm>
            <a:prstGeom prst="rect">
              <a:avLst/>
            </a:prstGeom>
            <a:noFill/>
            <a:ln w="9525">
              <a:noFill/>
            </a:ln>
          </p:spPr>
          <p:txBody>
            <a:bodyPr anchor="t">
              <a:spAutoFit/>
            </a:bodyPr>
            <a:p>
              <a:pPr>
                <a:spcBef>
                  <a:spcPct val="50000"/>
                </a:spcBef>
              </a:pPr>
              <a:r>
                <a:rPr lang="en-US" altLang="zh-CN" sz="2700">
                  <a:latin typeface="Times New Roman" panose="02020603050405020304" pitchFamily="18" charset="0"/>
                </a:rPr>
                <a:t>d</a:t>
              </a:r>
              <a:endParaRPr lang="en-US" altLang="zh-CN" sz="2700">
                <a:latin typeface="Times New Roman" panose="02020603050405020304" pitchFamily="18" charset="0"/>
              </a:endParaRPr>
            </a:p>
          </p:txBody>
        </p:sp>
        <p:sp>
          <p:nvSpPr>
            <p:cNvPr id="13347" name="矩形 13347"/>
            <p:cNvSpPr/>
            <p:nvPr/>
          </p:nvSpPr>
          <p:spPr>
            <a:xfrm>
              <a:off x="0" y="557"/>
              <a:ext cx="1842" cy="338"/>
            </a:xfrm>
            <a:prstGeom prst="rect">
              <a:avLst/>
            </a:prstGeom>
            <a:noFill/>
            <a:ln w="9525">
              <a:noFill/>
            </a:ln>
          </p:spPr>
          <p:txBody>
            <a:bodyPr vert="horz" wrap="square" lIns="40500" tIns="45720" rIns="40500" bIns="45720" rtlCol="0" anchor="t">
              <a:normAutofit fontScale="80000"/>
            </a:bodyPr>
            <a:lstStyle/>
            <a:p>
              <a:pPr lvl="0" algn="l">
                <a:lnSpc>
                  <a:spcPct val="120000"/>
                </a:lnSpc>
                <a:spcBef>
                  <a:spcPct val="20000"/>
                </a:spcBef>
                <a:buClrTx/>
                <a:buSzTx/>
                <a:buFont typeface="Arial" panose="020B0604020202020204" pitchFamily="34" charset="0"/>
              </a:pPr>
              <a:r>
                <a:rPr lang="zh-CN" altLang="en-US" b="1" dirty="0">
                  <a:sym typeface="+mn-ea"/>
                </a:rPr>
                <a:t>D、左子树为空的二叉树；</a:t>
              </a:r>
              <a:endParaRPr lang="zh-CN" altLang="en-US" b="1" dirty="0">
                <a:sym typeface="+mn-ea"/>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324"/>
                                        </p:tgtEl>
                                        <p:attrNameLst>
                                          <p:attrName>style.visibility</p:attrName>
                                        </p:attrNameLst>
                                      </p:cBhvr>
                                      <p:to>
                                        <p:strVal val="visible"/>
                                      </p:to>
                                    </p:set>
                                    <p:animEffect transition="in" filter="slide(fromBottom)">
                                      <p:cBhvr>
                                        <p:cTn id="7" dur="500"/>
                                        <p:tgtEl>
                                          <p:spTgt spid="13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25"/>
                                        </p:tgtEl>
                                        <p:attrNameLst>
                                          <p:attrName>style.visibility</p:attrName>
                                        </p:attrNameLst>
                                      </p:cBhvr>
                                      <p:to>
                                        <p:strVal val="visible"/>
                                      </p:to>
                                    </p:set>
                                    <p:animEffect transition="in" filter="blinds(horizontal)">
                                      <p:cBhvr>
                                        <p:cTn id="12" dur="500"/>
                                        <p:tgtEl>
                                          <p:spTgt spid="133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31"/>
                                        </p:tgtEl>
                                        <p:attrNameLst>
                                          <p:attrName>style.visibility</p:attrName>
                                        </p:attrNameLst>
                                      </p:cBhvr>
                                      <p:to>
                                        <p:strVal val="visible"/>
                                      </p:to>
                                    </p:set>
                                    <p:animEffect transition="in" filter="box(in)">
                                      <p:cBhvr>
                                        <p:cTn id="17" dur="500"/>
                                        <p:tgtEl>
                                          <p:spTgt spid="133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335"/>
                                        </p:tgtEl>
                                        <p:attrNameLst>
                                          <p:attrName>style.visibility</p:attrName>
                                        </p:attrNameLst>
                                      </p:cBhvr>
                                      <p:to>
                                        <p:strVal val="visible"/>
                                      </p:to>
                                    </p:set>
                                    <p:animEffect transition="in" filter="box(in)">
                                      <p:cBhvr>
                                        <p:cTn id="22" dur="500"/>
                                        <p:tgtEl>
                                          <p:spTgt spid="1333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342"/>
                                        </p:tgtEl>
                                        <p:attrNameLst>
                                          <p:attrName>style.visibility</p:attrName>
                                        </p:attrNameLst>
                                      </p:cBhvr>
                                      <p:to>
                                        <p:strVal val="visible"/>
                                      </p:to>
                                    </p:set>
                                    <p:animEffect transition="in" filter="box(in)">
                                      <p:cBhvr>
                                        <p:cTn id="27" dur="500"/>
                                        <p:tgtEl>
                                          <p:spTgt spid="133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315">
                                            <p:txEl>
                                              <p:charRg st="0" end="16"/>
                                            </p:txEl>
                                          </p:spTgt>
                                        </p:tgtEl>
                                        <p:attrNameLst>
                                          <p:attrName>style.visibility</p:attrName>
                                        </p:attrNameLst>
                                      </p:cBhvr>
                                      <p:to>
                                        <p:strVal val="visible"/>
                                      </p:to>
                                    </p:set>
                                    <p:animEffect transition="in" filter="box(in)">
                                      <p:cBhvr>
                                        <p:cTn id="32" dur="500"/>
                                        <p:tgtEl>
                                          <p:spTgt spid="13315">
                                            <p:txEl>
                                              <p:charRg st="0"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316"/>
                                        </p:tgtEl>
                                        <p:attrNameLst>
                                          <p:attrName>style.visibility</p:attrName>
                                        </p:attrNameLst>
                                      </p:cBhvr>
                                      <p:to>
                                        <p:strVal val="visible"/>
                                      </p:to>
                                    </p:set>
                                    <p:animEffect transition="in" filter="blinds(horizontal)">
                                      <p:cBhvr>
                                        <p:cTn id="3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337"/>
          <p:cNvSpPr>
            <a:spLocks noGrp="1"/>
          </p:cNvSpPr>
          <p:nvPr>
            <p:ph type="title"/>
          </p:nvPr>
        </p:nvSpPr>
        <p:spPr>
          <a:xfrm>
            <a:off x="-180340" y="123190"/>
            <a:ext cx="4549775"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满二叉树</a:t>
            </a:r>
            <a:endParaRPr lang="zh-CN" altLang="en-US" sz="4050" b="1">
              <a:solidFill>
                <a:schemeClr val="tx1"/>
              </a:solidFill>
              <a:sym typeface="+mn-ea"/>
            </a:endParaRPr>
          </a:p>
        </p:txBody>
      </p:sp>
      <p:sp>
        <p:nvSpPr>
          <p:cNvPr id="14339" name="内容占位符 14338"/>
          <p:cNvSpPr>
            <a:spLocks noGrp="1"/>
          </p:cNvSpPr>
          <p:nvPr>
            <p:ph/>
          </p:nvPr>
        </p:nvSpPr>
        <p:spPr>
          <a:xfrm>
            <a:off x="1059815" y="628650"/>
            <a:ext cx="7509510" cy="2457450"/>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当一个深度为</a:t>
            </a:r>
            <a:r>
              <a:rPr lang="zh-CN" altLang="en-US" b="1" dirty="0">
                <a:sym typeface="+mn-ea"/>
              </a:rPr>
              <a:t>K</a:t>
            </a:r>
            <a:r>
              <a:rPr lang="zh-CN" altLang="en-US" b="1" dirty="0">
                <a:sym typeface="+mn-ea"/>
              </a:rPr>
              <a:t>的二叉树，具有</a:t>
            </a:r>
            <a:r>
              <a:rPr lang="zh-CN" altLang="en-US" b="1" dirty="0">
                <a:sym typeface="+mn-ea"/>
              </a:rPr>
              <a:t>2</a:t>
            </a:r>
            <a:r>
              <a:rPr lang="zh-CN" altLang="en-US" b="1" dirty="0">
                <a:sym typeface="+mn-ea"/>
              </a:rPr>
              <a:t>k</a:t>
            </a:r>
            <a:r>
              <a:rPr lang="zh-CN" altLang="en-US" b="1" dirty="0">
                <a:sym typeface="+mn-ea"/>
              </a:rPr>
              <a:t>-1</a:t>
            </a:r>
            <a:r>
              <a:rPr lang="zh-CN" altLang="en-US" b="1" dirty="0">
                <a:sym typeface="+mn-ea"/>
              </a:rPr>
              <a:t>个结点，则称该二叉树为满二叉树。</a:t>
            </a:r>
            <a:r>
              <a:rPr lang="zh-CN" altLang="en-US" b="1" dirty="0">
                <a:sym typeface="+mn-ea"/>
              </a:rPr>
              <a:t> </a:t>
            </a:r>
            <a:endParaRPr lang="zh-CN" altLang="en-US" b="1" dirty="0">
              <a:sym typeface="+mn-ea"/>
            </a:endParaRPr>
          </a:p>
        </p:txBody>
      </p:sp>
      <p:sp>
        <p:nvSpPr>
          <p:cNvPr id="14340" name="矩形 14339"/>
          <p:cNvSpPr/>
          <p:nvPr/>
        </p:nvSpPr>
        <p:spPr>
          <a:xfrm>
            <a:off x="1543050" y="3886200"/>
            <a:ext cx="6172200" cy="726440"/>
          </a:xfrm>
          <a:prstGeom prst="rect">
            <a:avLst/>
          </a:prstGeom>
          <a:noFill/>
          <a:ln w="9525">
            <a:noFill/>
          </a:ln>
        </p:spPr>
        <p:txBody>
          <a:bodyPr vert="horz" wrap="square" lIns="40500" tIns="45720" rIns="40500" bIns="45720" rtlCol="0" anchor="t">
            <a:normAutofit fontScale="90000"/>
          </a:bodyPr>
          <a:lstStyle/>
          <a:p>
            <a:pPr lvl="0" algn="l">
              <a:lnSpc>
                <a:spcPct val="120000"/>
              </a:lnSpc>
              <a:spcBef>
                <a:spcPct val="20000"/>
              </a:spcBef>
              <a:buClrTx/>
              <a:buSzTx/>
              <a:buFont typeface="Arial" panose="020B0604020202020204" pitchFamily="34" charset="0"/>
            </a:pPr>
            <a:r>
              <a:rPr lang="zh-CN" altLang="en-US" b="1" dirty="0">
                <a:sym typeface="+mn-ea"/>
              </a:rPr>
              <a:t> 满二叉树最底一层的各个结点的度数为</a:t>
            </a:r>
            <a:r>
              <a:rPr lang="zh-CN" altLang="en-US" b="1" dirty="0">
                <a:sym typeface="+mn-ea"/>
              </a:rPr>
              <a:t>0</a:t>
            </a:r>
            <a:r>
              <a:rPr lang="zh-CN" altLang="en-US" b="1" dirty="0">
                <a:sym typeface="+mn-ea"/>
              </a:rPr>
              <a:t>，而其余结点的度数均为</a:t>
            </a:r>
            <a:r>
              <a:rPr lang="zh-CN" altLang="en-US" b="1" dirty="0">
                <a:sym typeface="+mn-ea"/>
              </a:rPr>
              <a:t>2</a:t>
            </a:r>
            <a:r>
              <a:rPr lang="zh-CN" altLang="en-US" b="1" dirty="0">
                <a:sym typeface="+mn-ea"/>
              </a:rPr>
              <a:t>。</a:t>
            </a:r>
            <a:r>
              <a:rPr lang="zh-CN" altLang="en-US" b="1" dirty="0">
                <a:sym typeface="+mn-ea"/>
              </a:rPr>
              <a:t> </a:t>
            </a:r>
            <a:endParaRPr lang="zh-CN" altLang="en-US" b="1" dirty="0">
              <a:sym typeface="+mn-ea"/>
            </a:endParaRPr>
          </a:p>
        </p:txBody>
      </p:sp>
      <p:pic>
        <p:nvPicPr>
          <p:cNvPr id="14341" name="图片 14340" descr="tree1"/>
          <p:cNvPicPr>
            <a:picLocks noChangeAspect="1"/>
          </p:cNvPicPr>
          <p:nvPr/>
        </p:nvPicPr>
        <p:blipFill>
          <a:blip r:embed="rId1"/>
          <a:stretch>
            <a:fillRect/>
          </a:stretch>
        </p:blipFill>
        <p:spPr>
          <a:xfrm>
            <a:off x="3200400" y="1543050"/>
            <a:ext cx="2914650" cy="2156222"/>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39">
                                            <p:txEl>
                                              <p:charRg st="0" end="36"/>
                                            </p:txEl>
                                          </p:spTgt>
                                        </p:tgtEl>
                                        <p:attrNameLst>
                                          <p:attrName>style.visibility</p:attrName>
                                        </p:attrNameLst>
                                      </p:cBhvr>
                                      <p:to>
                                        <p:strVal val="visible"/>
                                      </p:to>
                                    </p:set>
                                    <p:animEffect transition="in" filter="slide(fromBottom)">
                                      <p:cBhvr>
                                        <p:cTn id="7" dur="500"/>
                                        <p:tgtEl>
                                          <p:spTgt spid="14339">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box(in)">
                                      <p:cBhvr>
                                        <p:cTn id="12" dur="500"/>
                                        <p:tgtEl>
                                          <p:spTgt spid="1434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Effect transition="in" filter="box(in)">
                                      <p:cBhvr>
                                        <p:cTn id="1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5361"/>
          <p:cNvSpPr>
            <a:spLocks noGrp="1"/>
          </p:cNvSpPr>
          <p:nvPr>
            <p:ph type="title"/>
          </p:nvPr>
        </p:nvSpPr>
        <p:spPr>
          <a:xfrm>
            <a:off x="-323850" y="71755"/>
            <a:ext cx="56733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完全二叉树</a:t>
            </a:r>
            <a:endParaRPr lang="zh-CN" altLang="en-US" sz="4050" b="1">
              <a:solidFill>
                <a:schemeClr val="tx1"/>
              </a:solidFill>
              <a:sym typeface="+mn-ea"/>
            </a:endParaRPr>
          </a:p>
        </p:txBody>
      </p:sp>
      <p:sp>
        <p:nvSpPr>
          <p:cNvPr id="15363" name="内容占位符 15362"/>
          <p:cNvSpPr>
            <a:spLocks noGrp="1"/>
          </p:cNvSpPr>
          <p:nvPr>
            <p:ph/>
          </p:nvPr>
        </p:nvSpPr>
        <p:spPr>
          <a:xfrm>
            <a:off x="768985" y="586740"/>
            <a:ext cx="7823200" cy="1699260"/>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如果一棵二叉树只有最下面的两层结点度小于</a:t>
            </a:r>
            <a:r>
              <a:rPr lang="zh-CN" altLang="en-US" b="1" dirty="0">
                <a:sym typeface="+mn-ea"/>
              </a:rPr>
              <a:t>2</a:t>
            </a:r>
            <a:r>
              <a:rPr lang="zh-CN" altLang="en-US" b="1" dirty="0">
                <a:sym typeface="+mn-ea"/>
              </a:rPr>
              <a:t>，并且最下面一层的结点都集中在该层最左边的若干位置，则此二叉树称为完全二叉树。</a:t>
            </a:r>
            <a:endParaRPr lang="zh-CN" altLang="en-US" b="1" dirty="0">
              <a:sym typeface="+mn-ea"/>
            </a:endParaRPr>
          </a:p>
        </p:txBody>
      </p:sp>
      <p:sp>
        <p:nvSpPr>
          <p:cNvPr id="2" name="矩形 15363"/>
          <p:cNvSpPr/>
          <p:nvPr/>
        </p:nvSpPr>
        <p:spPr>
          <a:xfrm>
            <a:off x="3814763" y="2071688"/>
            <a:ext cx="6858000" cy="0"/>
          </a:xfrm>
          <a:prstGeom prst="rect">
            <a:avLst/>
          </a:prstGeom>
          <a:noFill/>
          <a:ln w="9525">
            <a:noFill/>
          </a:ln>
        </p:spPr>
        <p:txBody>
          <a:bodyPr anchor="t"/>
          <a:p>
            <a:endParaRPr lang="zh-CN" altLang="en-US" sz="1350">
              <a:latin typeface="Tahoma" panose="020B0604030504040204" pitchFamily="34" charset="0"/>
            </a:endParaRPr>
          </a:p>
        </p:txBody>
      </p:sp>
      <p:pic>
        <p:nvPicPr>
          <p:cNvPr id="15365" name="图片 15364" descr="tree2"/>
          <p:cNvPicPr>
            <a:picLocks noChangeAspect="1"/>
          </p:cNvPicPr>
          <p:nvPr/>
        </p:nvPicPr>
        <p:blipFill>
          <a:blip r:embed="rId1"/>
          <a:stretch>
            <a:fillRect/>
          </a:stretch>
        </p:blipFill>
        <p:spPr>
          <a:xfrm>
            <a:off x="3275965" y="1779905"/>
            <a:ext cx="3143250" cy="2514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3">
                                            <p:txEl>
                                              <p:charRg st="0" end="61"/>
                                            </p:txEl>
                                          </p:spTgt>
                                        </p:tgtEl>
                                        <p:attrNameLst>
                                          <p:attrName>style.visibility</p:attrName>
                                        </p:attrNameLst>
                                      </p:cBhvr>
                                      <p:to>
                                        <p:strVal val="visible"/>
                                      </p:to>
                                    </p:set>
                                    <p:animEffect transition="in" filter="box(in)">
                                      <p:cBhvr>
                                        <p:cTn id="7" dur="500"/>
                                        <p:tgtEl>
                                          <p:spTgt spid="15363">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in)">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6385"/>
          <p:cNvSpPr>
            <a:spLocks noGrp="1"/>
          </p:cNvSpPr>
          <p:nvPr>
            <p:ph type="title"/>
          </p:nvPr>
        </p:nvSpPr>
        <p:spPr>
          <a:xfrm>
            <a:off x="-180340" y="68580"/>
            <a:ext cx="56733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不完全二叉树</a:t>
            </a:r>
            <a:endParaRPr lang="zh-CN" altLang="en-US" sz="4050" b="1">
              <a:solidFill>
                <a:schemeClr val="tx1"/>
              </a:solidFill>
              <a:sym typeface="+mn-ea"/>
            </a:endParaRPr>
          </a:p>
        </p:txBody>
      </p:sp>
      <p:sp>
        <p:nvSpPr>
          <p:cNvPr id="16386" name="文本占位符 16386"/>
          <p:cNvSpPr>
            <a:spLocks noGrp="1"/>
          </p:cNvSpPr>
          <p:nvPr>
            <p:ph/>
          </p:nvPr>
        </p:nvSpPr>
        <p:spPr>
          <a:xfrm>
            <a:off x="1475740" y="693420"/>
            <a:ext cx="6757670" cy="779780"/>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如果二叉树的中间有些结点不存在，称为不完全二叉树。</a:t>
            </a:r>
            <a:endParaRPr lang="zh-CN" altLang="en-US" b="1" dirty="0">
              <a:sym typeface="+mn-ea"/>
            </a:endParaRPr>
          </a:p>
        </p:txBody>
      </p:sp>
      <p:grpSp>
        <p:nvGrpSpPr>
          <p:cNvPr id="16387" name="组合 16387"/>
          <p:cNvGrpSpPr/>
          <p:nvPr/>
        </p:nvGrpSpPr>
        <p:grpSpPr>
          <a:xfrm>
            <a:off x="3338513" y="1742440"/>
            <a:ext cx="1957388" cy="2038350"/>
            <a:chOff x="0" y="0"/>
            <a:chExt cx="1644" cy="1712"/>
          </a:xfrm>
        </p:grpSpPr>
        <p:sp>
          <p:nvSpPr>
            <p:cNvPr id="16388" name="未知"/>
            <p:cNvSpPr/>
            <p:nvPr/>
          </p:nvSpPr>
          <p:spPr>
            <a:xfrm>
              <a:off x="1379" y="488"/>
              <a:ext cx="265" cy="266"/>
            </a:xfrm>
            <a:custGeom>
              <a:avLst/>
              <a:gdLst/>
              <a:ahLst/>
              <a:cxnLst/>
              <a:pathLst>
                <a:path w="265" h="266">
                  <a:moveTo>
                    <a:pt x="131" y="266"/>
                  </a:moveTo>
                  <a:lnTo>
                    <a:pt x="159" y="266"/>
                  </a:lnTo>
                  <a:lnTo>
                    <a:pt x="182" y="258"/>
                  </a:lnTo>
                  <a:lnTo>
                    <a:pt x="206" y="246"/>
                  </a:lnTo>
                  <a:lnTo>
                    <a:pt x="226" y="226"/>
                  </a:lnTo>
                  <a:lnTo>
                    <a:pt x="242" y="210"/>
                  </a:lnTo>
                  <a:lnTo>
                    <a:pt x="253" y="186"/>
                  </a:lnTo>
                  <a:lnTo>
                    <a:pt x="261" y="159"/>
                  </a:lnTo>
                  <a:lnTo>
                    <a:pt x="265" y="135"/>
                  </a:lnTo>
                  <a:lnTo>
                    <a:pt x="261" y="107"/>
                  </a:lnTo>
                  <a:lnTo>
                    <a:pt x="253" y="83"/>
                  </a:lnTo>
                  <a:lnTo>
                    <a:pt x="242" y="59"/>
                  </a:lnTo>
                  <a:lnTo>
                    <a:pt x="226" y="40"/>
                  </a:lnTo>
                  <a:lnTo>
                    <a:pt x="206" y="24"/>
                  </a:lnTo>
                  <a:lnTo>
                    <a:pt x="182" y="12"/>
                  </a:lnTo>
                  <a:lnTo>
                    <a:pt x="159" y="4"/>
                  </a:lnTo>
                  <a:lnTo>
                    <a:pt x="131" y="0"/>
                  </a:lnTo>
                  <a:lnTo>
                    <a:pt x="103" y="4"/>
                  </a:lnTo>
                  <a:lnTo>
                    <a:pt x="79" y="12"/>
                  </a:lnTo>
                  <a:lnTo>
                    <a:pt x="56" y="24"/>
                  </a:lnTo>
                  <a:lnTo>
                    <a:pt x="36" y="40"/>
                  </a:lnTo>
                  <a:lnTo>
                    <a:pt x="20" y="59"/>
                  </a:lnTo>
                  <a:lnTo>
                    <a:pt x="8" y="83"/>
                  </a:lnTo>
                  <a:lnTo>
                    <a:pt x="0" y="107"/>
                  </a:lnTo>
                  <a:lnTo>
                    <a:pt x="0" y="135"/>
                  </a:lnTo>
                  <a:lnTo>
                    <a:pt x="0" y="159"/>
                  </a:lnTo>
                  <a:lnTo>
                    <a:pt x="8" y="186"/>
                  </a:lnTo>
                  <a:lnTo>
                    <a:pt x="20" y="210"/>
                  </a:lnTo>
                  <a:lnTo>
                    <a:pt x="36" y="226"/>
                  </a:lnTo>
                  <a:lnTo>
                    <a:pt x="56" y="246"/>
                  </a:lnTo>
                  <a:lnTo>
                    <a:pt x="79" y="258"/>
                  </a:lnTo>
                  <a:lnTo>
                    <a:pt x="103" y="266"/>
                  </a:lnTo>
                  <a:lnTo>
                    <a:pt x="131" y="266"/>
                  </a:lnTo>
                  <a:close/>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389" name="矩形 16389"/>
            <p:cNvSpPr/>
            <p:nvPr/>
          </p:nvSpPr>
          <p:spPr>
            <a:xfrm>
              <a:off x="1466" y="523"/>
              <a:ext cx="138" cy="271"/>
            </a:xfrm>
            <a:prstGeom prst="rect">
              <a:avLst/>
            </a:prstGeom>
            <a:noFill/>
            <a:ln w="9525">
              <a:noFill/>
            </a:ln>
          </p:spPr>
          <p:txBody>
            <a:bodyPr wrap="none" lIns="0" tIns="0" rIns="0" bIns="0" anchor="t">
              <a:spAutoFit/>
            </a:bodyPr>
            <a:p>
              <a:pPr algn="l">
                <a:buClrTx/>
                <a:buSzTx/>
                <a:buFontTx/>
              </a:pPr>
              <a:r>
                <a:rPr lang="zh-CN" altLang="en-US" sz="2100" b="1" dirty="0">
                  <a:solidFill>
                    <a:schemeClr val="bg1"/>
                  </a:solidFill>
                  <a:ea typeface="+mn-lt"/>
                </a:rPr>
                <a:t>3</a:t>
              </a:r>
              <a:endParaRPr lang="zh-CN" altLang="en-US" sz="2100" b="1" dirty="0">
                <a:solidFill>
                  <a:schemeClr val="bg1"/>
                </a:solidFill>
                <a:ea typeface="+mn-lt"/>
              </a:endParaRPr>
            </a:p>
          </p:txBody>
        </p:sp>
        <p:sp>
          <p:nvSpPr>
            <p:cNvPr id="16390" name="直接连接符 16390"/>
            <p:cNvSpPr/>
            <p:nvPr/>
          </p:nvSpPr>
          <p:spPr>
            <a:xfrm>
              <a:off x="1138" y="238"/>
              <a:ext cx="265" cy="317"/>
            </a:xfrm>
            <a:prstGeom prst="line">
              <a:avLst/>
            </a:prstGeom>
            <a:ln w="6350" cap="flat" cmpd="sng">
              <a:solidFill>
                <a:schemeClr val="folHlink"/>
              </a:solidFill>
              <a:prstDash val="solid"/>
              <a:round/>
              <a:headEnd type="none" w="med" len="med"/>
              <a:tailEnd type="none" w="med" len="med"/>
            </a:ln>
          </p:spPr>
        </p:sp>
        <p:sp>
          <p:nvSpPr>
            <p:cNvPr id="16391" name="未知"/>
            <p:cNvSpPr/>
            <p:nvPr/>
          </p:nvSpPr>
          <p:spPr>
            <a:xfrm>
              <a:off x="0" y="936"/>
              <a:ext cx="265" cy="266"/>
            </a:xfrm>
            <a:custGeom>
              <a:avLst/>
              <a:gdLst/>
              <a:ahLst/>
              <a:cxnLst/>
              <a:pathLst>
                <a:path w="265" h="266">
                  <a:moveTo>
                    <a:pt x="134" y="266"/>
                  </a:moveTo>
                  <a:lnTo>
                    <a:pt x="162" y="266"/>
                  </a:lnTo>
                  <a:lnTo>
                    <a:pt x="186" y="258"/>
                  </a:lnTo>
                  <a:lnTo>
                    <a:pt x="209" y="246"/>
                  </a:lnTo>
                  <a:lnTo>
                    <a:pt x="229" y="226"/>
                  </a:lnTo>
                  <a:lnTo>
                    <a:pt x="245" y="207"/>
                  </a:lnTo>
                  <a:lnTo>
                    <a:pt x="257" y="187"/>
                  </a:lnTo>
                  <a:lnTo>
                    <a:pt x="265" y="159"/>
                  </a:lnTo>
                  <a:lnTo>
                    <a:pt x="265" y="135"/>
                  </a:lnTo>
                  <a:lnTo>
                    <a:pt x="265" y="107"/>
                  </a:lnTo>
                  <a:lnTo>
                    <a:pt x="257" y="84"/>
                  </a:lnTo>
                  <a:lnTo>
                    <a:pt x="245" y="60"/>
                  </a:lnTo>
                  <a:lnTo>
                    <a:pt x="229" y="40"/>
                  </a:lnTo>
                  <a:lnTo>
                    <a:pt x="209" y="24"/>
                  </a:lnTo>
                  <a:lnTo>
                    <a:pt x="186" y="12"/>
                  </a:lnTo>
                  <a:lnTo>
                    <a:pt x="162" y="4"/>
                  </a:lnTo>
                  <a:lnTo>
                    <a:pt x="134" y="0"/>
                  </a:lnTo>
                  <a:lnTo>
                    <a:pt x="106" y="4"/>
                  </a:lnTo>
                  <a:lnTo>
                    <a:pt x="83" y="12"/>
                  </a:lnTo>
                  <a:lnTo>
                    <a:pt x="59" y="24"/>
                  </a:lnTo>
                  <a:lnTo>
                    <a:pt x="39" y="40"/>
                  </a:lnTo>
                  <a:lnTo>
                    <a:pt x="23" y="60"/>
                  </a:lnTo>
                  <a:lnTo>
                    <a:pt x="12" y="84"/>
                  </a:lnTo>
                  <a:lnTo>
                    <a:pt x="4" y="107"/>
                  </a:lnTo>
                  <a:lnTo>
                    <a:pt x="0" y="135"/>
                  </a:lnTo>
                  <a:lnTo>
                    <a:pt x="4" y="159"/>
                  </a:lnTo>
                  <a:lnTo>
                    <a:pt x="12" y="187"/>
                  </a:lnTo>
                  <a:lnTo>
                    <a:pt x="23" y="207"/>
                  </a:lnTo>
                  <a:lnTo>
                    <a:pt x="39" y="226"/>
                  </a:lnTo>
                  <a:lnTo>
                    <a:pt x="59" y="246"/>
                  </a:lnTo>
                  <a:lnTo>
                    <a:pt x="83" y="258"/>
                  </a:lnTo>
                  <a:lnTo>
                    <a:pt x="106" y="266"/>
                  </a:lnTo>
                  <a:lnTo>
                    <a:pt x="134" y="266"/>
                  </a:lnTo>
                  <a:close/>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392" name="矩形 16392"/>
            <p:cNvSpPr/>
            <p:nvPr/>
          </p:nvSpPr>
          <p:spPr>
            <a:xfrm>
              <a:off x="87" y="972"/>
              <a:ext cx="138" cy="271"/>
            </a:xfrm>
            <a:prstGeom prst="rect">
              <a:avLst/>
            </a:prstGeom>
            <a:noFill/>
            <a:ln w="9525">
              <a:noFill/>
            </a:ln>
          </p:spPr>
          <p:txBody>
            <a:bodyPr wrap="none" lIns="0" tIns="0" rIns="0" bIns="0" anchor="t">
              <a:spAutoFit/>
            </a:bodyPr>
            <a:p>
              <a:pPr algn="l">
                <a:buClrTx/>
                <a:buSzTx/>
                <a:buFontTx/>
              </a:pPr>
              <a:r>
                <a:rPr lang="zh-CN" altLang="en-US" sz="2100" b="1" dirty="0">
                  <a:solidFill>
                    <a:schemeClr val="bg1"/>
                  </a:solidFill>
                  <a:ea typeface="+mn-lt"/>
                </a:rPr>
                <a:t>4</a:t>
              </a:r>
              <a:endParaRPr lang="zh-CN" altLang="en-US" sz="2100" b="1" dirty="0">
                <a:solidFill>
                  <a:schemeClr val="bg1"/>
                </a:solidFill>
                <a:ea typeface="+mn-lt"/>
              </a:endParaRPr>
            </a:p>
          </p:txBody>
        </p:sp>
        <p:sp>
          <p:nvSpPr>
            <p:cNvPr id="16393" name="直接连接符 16393"/>
            <p:cNvSpPr/>
            <p:nvPr/>
          </p:nvSpPr>
          <p:spPr>
            <a:xfrm flipH="1">
              <a:off x="217" y="702"/>
              <a:ext cx="309" cy="274"/>
            </a:xfrm>
            <a:prstGeom prst="line">
              <a:avLst/>
            </a:prstGeom>
            <a:ln w="6350" cap="flat" cmpd="sng">
              <a:solidFill>
                <a:schemeClr val="folHlink"/>
              </a:solidFill>
              <a:prstDash val="solid"/>
              <a:round/>
              <a:headEnd type="none" w="med" len="med"/>
              <a:tailEnd type="none" w="med" len="med"/>
            </a:ln>
          </p:spPr>
        </p:sp>
        <p:sp>
          <p:nvSpPr>
            <p:cNvPr id="16394" name="未知"/>
            <p:cNvSpPr/>
            <p:nvPr/>
          </p:nvSpPr>
          <p:spPr>
            <a:xfrm>
              <a:off x="466" y="468"/>
              <a:ext cx="269" cy="266"/>
            </a:xfrm>
            <a:custGeom>
              <a:avLst/>
              <a:gdLst/>
              <a:ahLst/>
              <a:cxnLst/>
              <a:pathLst>
                <a:path w="269" h="266">
                  <a:moveTo>
                    <a:pt x="135" y="266"/>
                  </a:moveTo>
                  <a:lnTo>
                    <a:pt x="162" y="266"/>
                  </a:lnTo>
                  <a:lnTo>
                    <a:pt x="186" y="258"/>
                  </a:lnTo>
                  <a:lnTo>
                    <a:pt x="210" y="246"/>
                  </a:lnTo>
                  <a:lnTo>
                    <a:pt x="230" y="226"/>
                  </a:lnTo>
                  <a:lnTo>
                    <a:pt x="245" y="206"/>
                  </a:lnTo>
                  <a:lnTo>
                    <a:pt x="257" y="187"/>
                  </a:lnTo>
                  <a:lnTo>
                    <a:pt x="265" y="159"/>
                  </a:lnTo>
                  <a:lnTo>
                    <a:pt x="269" y="135"/>
                  </a:lnTo>
                  <a:lnTo>
                    <a:pt x="265" y="107"/>
                  </a:lnTo>
                  <a:lnTo>
                    <a:pt x="257" y="83"/>
                  </a:lnTo>
                  <a:lnTo>
                    <a:pt x="245" y="60"/>
                  </a:lnTo>
                  <a:lnTo>
                    <a:pt x="230" y="40"/>
                  </a:lnTo>
                  <a:lnTo>
                    <a:pt x="210" y="24"/>
                  </a:lnTo>
                  <a:lnTo>
                    <a:pt x="186" y="12"/>
                  </a:lnTo>
                  <a:lnTo>
                    <a:pt x="162" y="4"/>
                  </a:lnTo>
                  <a:lnTo>
                    <a:pt x="135" y="0"/>
                  </a:lnTo>
                  <a:lnTo>
                    <a:pt x="107" y="4"/>
                  </a:lnTo>
                  <a:lnTo>
                    <a:pt x="83" y="12"/>
                  </a:lnTo>
                  <a:lnTo>
                    <a:pt x="60" y="24"/>
                  </a:lnTo>
                  <a:lnTo>
                    <a:pt x="40" y="40"/>
                  </a:lnTo>
                  <a:lnTo>
                    <a:pt x="24" y="60"/>
                  </a:lnTo>
                  <a:lnTo>
                    <a:pt x="12" y="83"/>
                  </a:lnTo>
                  <a:lnTo>
                    <a:pt x="4" y="107"/>
                  </a:lnTo>
                  <a:lnTo>
                    <a:pt x="0" y="135"/>
                  </a:lnTo>
                  <a:lnTo>
                    <a:pt x="4" y="159"/>
                  </a:lnTo>
                  <a:lnTo>
                    <a:pt x="12" y="187"/>
                  </a:lnTo>
                  <a:lnTo>
                    <a:pt x="24" y="206"/>
                  </a:lnTo>
                  <a:lnTo>
                    <a:pt x="40" y="226"/>
                  </a:lnTo>
                  <a:lnTo>
                    <a:pt x="60" y="246"/>
                  </a:lnTo>
                  <a:lnTo>
                    <a:pt x="83" y="258"/>
                  </a:lnTo>
                  <a:lnTo>
                    <a:pt x="107" y="266"/>
                  </a:lnTo>
                  <a:lnTo>
                    <a:pt x="135" y="266"/>
                  </a:lnTo>
                  <a:close/>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395" name="矩形 16395"/>
            <p:cNvSpPr/>
            <p:nvPr/>
          </p:nvSpPr>
          <p:spPr>
            <a:xfrm>
              <a:off x="553" y="504"/>
              <a:ext cx="138" cy="271"/>
            </a:xfrm>
            <a:prstGeom prst="rect">
              <a:avLst/>
            </a:prstGeom>
            <a:noFill/>
            <a:ln w="9525">
              <a:noFill/>
            </a:ln>
          </p:spPr>
          <p:txBody>
            <a:bodyPr wrap="none" lIns="0" tIns="0" rIns="0" bIns="0" anchor="t">
              <a:spAutoFit/>
            </a:bodyPr>
            <a:p>
              <a:r>
                <a:rPr lang="zh-CN" altLang="en-US" sz="2100" b="1" dirty="0">
                  <a:solidFill>
                    <a:schemeClr val="bg1"/>
                  </a:solidFill>
                  <a:ea typeface="+mn-lt"/>
                </a:rPr>
                <a:t>2</a:t>
              </a:r>
              <a:endParaRPr lang="zh-CN" altLang="en-US" sz="2100" b="1" dirty="0">
                <a:solidFill>
                  <a:schemeClr val="bg1"/>
                </a:solidFill>
                <a:ea typeface="+mn-lt"/>
              </a:endParaRPr>
            </a:p>
          </p:txBody>
        </p:sp>
        <p:sp>
          <p:nvSpPr>
            <p:cNvPr id="16396" name="直接连接符 16396"/>
            <p:cNvSpPr/>
            <p:nvPr/>
          </p:nvSpPr>
          <p:spPr>
            <a:xfrm flipH="1">
              <a:off x="684" y="234"/>
              <a:ext cx="308" cy="274"/>
            </a:xfrm>
            <a:prstGeom prst="line">
              <a:avLst/>
            </a:prstGeom>
            <a:ln w="6350" cap="flat" cmpd="sng">
              <a:solidFill>
                <a:schemeClr val="folHlink"/>
              </a:solidFill>
              <a:prstDash val="solid"/>
              <a:round/>
              <a:headEnd type="none" w="med" len="med"/>
              <a:tailEnd type="none" w="med" len="med"/>
            </a:ln>
          </p:spPr>
        </p:sp>
        <p:sp>
          <p:nvSpPr>
            <p:cNvPr id="16397" name="未知"/>
            <p:cNvSpPr/>
            <p:nvPr/>
          </p:nvSpPr>
          <p:spPr>
            <a:xfrm>
              <a:off x="933" y="0"/>
              <a:ext cx="268" cy="266"/>
            </a:xfrm>
            <a:custGeom>
              <a:avLst/>
              <a:gdLst/>
              <a:ahLst/>
              <a:cxnLst/>
              <a:pathLst>
                <a:path w="268" h="266">
                  <a:moveTo>
                    <a:pt x="134" y="266"/>
                  </a:moveTo>
                  <a:lnTo>
                    <a:pt x="162" y="266"/>
                  </a:lnTo>
                  <a:lnTo>
                    <a:pt x="185" y="258"/>
                  </a:lnTo>
                  <a:lnTo>
                    <a:pt x="209" y="246"/>
                  </a:lnTo>
                  <a:lnTo>
                    <a:pt x="229" y="230"/>
                  </a:lnTo>
                  <a:lnTo>
                    <a:pt x="245" y="210"/>
                  </a:lnTo>
                  <a:lnTo>
                    <a:pt x="257" y="186"/>
                  </a:lnTo>
                  <a:lnTo>
                    <a:pt x="265" y="159"/>
                  </a:lnTo>
                  <a:lnTo>
                    <a:pt x="268" y="135"/>
                  </a:lnTo>
                  <a:lnTo>
                    <a:pt x="265" y="107"/>
                  </a:lnTo>
                  <a:lnTo>
                    <a:pt x="257" y="83"/>
                  </a:lnTo>
                  <a:lnTo>
                    <a:pt x="245" y="59"/>
                  </a:lnTo>
                  <a:lnTo>
                    <a:pt x="229" y="40"/>
                  </a:lnTo>
                  <a:lnTo>
                    <a:pt x="209" y="24"/>
                  </a:lnTo>
                  <a:lnTo>
                    <a:pt x="185" y="12"/>
                  </a:lnTo>
                  <a:lnTo>
                    <a:pt x="162" y="4"/>
                  </a:lnTo>
                  <a:lnTo>
                    <a:pt x="134" y="0"/>
                  </a:lnTo>
                  <a:lnTo>
                    <a:pt x="106" y="4"/>
                  </a:lnTo>
                  <a:lnTo>
                    <a:pt x="83" y="12"/>
                  </a:lnTo>
                  <a:lnTo>
                    <a:pt x="59" y="24"/>
                  </a:lnTo>
                  <a:lnTo>
                    <a:pt x="39" y="40"/>
                  </a:lnTo>
                  <a:lnTo>
                    <a:pt x="23" y="59"/>
                  </a:lnTo>
                  <a:lnTo>
                    <a:pt x="12" y="83"/>
                  </a:lnTo>
                  <a:lnTo>
                    <a:pt x="4" y="107"/>
                  </a:lnTo>
                  <a:lnTo>
                    <a:pt x="0" y="135"/>
                  </a:lnTo>
                  <a:lnTo>
                    <a:pt x="4" y="159"/>
                  </a:lnTo>
                  <a:lnTo>
                    <a:pt x="12" y="186"/>
                  </a:lnTo>
                  <a:lnTo>
                    <a:pt x="23" y="210"/>
                  </a:lnTo>
                  <a:lnTo>
                    <a:pt x="39" y="230"/>
                  </a:lnTo>
                  <a:lnTo>
                    <a:pt x="59" y="246"/>
                  </a:lnTo>
                  <a:lnTo>
                    <a:pt x="83" y="258"/>
                  </a:lnTo>
                  <a:lnTo>
                    <a:pt x="106" y="266"/>
                  </a:lnTo>
                  <a:lnTo>
                    <a:pt x="134" y="266"/>
                  </a:lnTo>
                  <a:close/>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398" name="矩形 16398"/>
            <p:cNvSpPr/>
            <p:nvPr/>
          </p:nvSpPr>
          <p:spPr>
            <a:xfrm>
              <a:off x="1020" y="35"/>
              <a:ext cx="131" cy="271"/>
            </a:xfrm>
            <a:prstGeom prst="rect">
              <a:avLst/>
            </a:prstGeom>
            <a:noFill/>
            <a:ln w="9525">
              <a:noFill/>
            </a:ln>
          </p:spPr>
          <p:txBody>
            <a:bodyPr wrap="none" lIns="0" tIns="0" rIns="0" bIns="0" anchor="t">
              <a:spAutoFit/>
            </a:bodyPr>
            <a:p>
              <a:r>
                <a:rPr lang="zh-CN" altLang="en-US" sz="2100" b="0" dirty="0">
                  <a:solidFill>
                    <a:schemeClr val="bg1"/>
                  </a:solidFill>
                  <a:ea typeface="+mn-lt"/>
                </a:rPr>
                <a:t>1</a:t>
              </a:r>
              <a:endParaRPr lang="zh-CN" altLang="en-US" sz="2100" b="0" dirty="0">
                <a:solidFill>
                  <a:schemeClr val="bg1"/>
                </a:solidFill>
                <a:ea typeface="+mn-lt"/>
              </a:endParaRPr>
            </a:p>
          </p:txBody>
        </p:sp>
        <p:sp>
          <p:nvSpPr>
            <p:cNvPr id="16399" name="未知"/>
            <p:cNvSpPr/>
            <p:nvPr/>
          </p:nvSpPr>
          <p:spPr>
            <a:xfrm>
              <a:off x="553" y="964"/>
              <a:ext cx="269" cy="266"/>
            </a:xfrm>
            <a:custGeom>
              <a:avLst/>
              <a:gdLst/>
              <a:ahLst/>
              <a:cxnLst/>
              <a:pathLst>
                <a:path w="269" h="266">
                  <a:moveTo>
                    <a:pt x="139" y="0"/>
                  </a:moveTo>
                  <a:lnTo>
                    <a:pt x="166" y="4"/>
                  </a:lnTo>
                  <a:lnTo>
                    <a:pt x="190" y="12"/>
                  </a:lnTo>
                  <a:lnTo>
                    <a:pt x="214" y="24"/>
                  </a:lnTo>
                  <a:lnTo>
                    <a:pt x="233" y="44"/>
                  </a:lnTo>
                  <a:lnTo>
                    <a:pt x="249" y="64"/>
                  </a:lnTo>
                  <a:lnTo>
                    <a:pt x="261" y="87"/>
                  </a:lnTo>
                  <a:lnTo>
                    <a:pt x="265" y="111"/>
                  </a:lnTo>
                  <a:lnTo>
                    <a:pt x="269" y="139"/>
                  </a:lnTo>
                  <a:lnTo>
                    <a:pt x="265" y="163"/>
                  </a:lnTo>
                  <a:lnTo>
                    <a:pt x="257" y="191"/>
                  </a:lnTo>
                  <a:lnTo>
                    <a:pt x="241" y="210"/>
                  </a:lnTo>
                  <a:lnTo>
                    <a:pt x="226" y="230"/>
                  </a:lnTo>
                  <a:lnTo>
                    <a:pt x="206" y="246"/>
                  </a:lnTo>
                  <a:lnTo>
                    <a:pt x="182" y="258"/>
                  </a:lnTo>
                  <a:lnTo>
                    <a:pt x="158" y="266"/>
                  </a:lnTo>
                  <a:lnTo>
                    <a:pt x="131" y="266"/>
                  </a:lnTo>
                  <a:lnTo>
                    <a:pt x="103" y="266"/>
                  </a:lnTo>
                  <a:lnTo>
                    <a:pt x="79" y="254"/>
                  </a:lnTo>
                  <a:lnTo>
                    <a:pt x="56" y="242"/>
                  </a:lnTo>
                  <a:lnTo>
                    <a:pt x="40" y="226"/>
                  </a:lnTo>
                  <a:lnTo>
                    <a:pt x="24" y="206"/>
                  </a:lnTo>
                  <a:lnTo>
                    <a:pt x="12" y="183"/>
                  </a:lnTo>
                  <a:lnTo>
                    <a:pt x="4" y="159"/>
                  </a:lnTo>
                  <a:lnTo>
                    <a:pt x="0" y="131"/>
                  </a:lnTo>
                  <a:lnTo>
                    <a:pt x="4" y="103"/>
                  </a:lnTo>
                  <a:lnTo>
                    <a:pt x="12" y="79"/>
                  </a:lnTo>
                  <a:lnTo>
                    <a:pt x="28" y="56"/>
                  </a:lnTo>
                  <a:lnTo>
                    <a:pt x="44" y="36"/>
                  </a:lnTo>
                  <a:lnTo>
                    <a:pt x="63" y="20"/>
                  </a:lnTo>
                  <a:lnTo>
                    <a:pt x="87" y="8"/>
                  </a:lnTo>
                  <a:lnTo>
                    <a:pt x="111" y="0"/>
                  </a:lnTo>
                  <a:lnTo>
                    <a:pt x="139" y="0"/>
                  </a:lnTo>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400" name="矩形 16400"/>
            <p:cNvSpPr/>
            <p:nvPr/>
          </p:nvSpPr>
          <p:spPr>
            <a:xfrm rot="60000">
              <a:off x="641" y="981"/>
              <a:ext cx="138" cy="271"/>
            </a:xfrm>
            <a:prstGeom prst="rect">
              <a:avLst/>
            </a:prstGeom>
            <a:noFill/>
            <a:ln w="9525">
              <a:noFill/>
            </a:ln>
          </p:spPr>
          <p:txBody>
            <a:bodyPr wrap="none" lIns="0" tIns="0" rIns="0" bIns="0" anchor="t">
              <a:spAutoFit/>
            </a:bodyPr>
            <a:p>
              <a:r>
                <a:rPr lang="zh-CN" altLang="en-US" sz="2100" b="1" dirty="0">
                  <a:solidFill>
                    <a:schemeClr val="bg1"/>
                  </a:solidFill>
                  <a:ea typeface="+mn-lt"/>
                </a:rPr>
                <a:t>5</a:t>
              </a:r>
              <a:endParaRPr lang="zh-CN" altLang="en-US" sz="2100" b="0" dirty="0">
                <a:solidFill>
                  <a:schemeClr val="folHlink"/>
                </a:solidFill>
                <a:latin typeface="Tahoma" panose="020B0604030504040204" pitchFamily="34" charset="0"/>
              </a:endParaRPr>
            </a:p>
          </p:txBody>
        </p:sp>
        <p:sp>
          <p:nvSpPr>
            <p:cNvPr id="16401" name="直接连接符 16401"/>
            <p:cNvSpPr/>
            <p:nvPr/>
          </p:nvSpPr>
          <p:spPr>
            <a:xfrm>
              <a:off x="616" y="742"/>
              <a:ext cx="52" cy="230"/>
            </a:xfrm>
            <a:prstGeom prst="line">
              <a:avLst/>
            </a:prstGeom>
            <a:ln w="6350" cap="flat" cmpd="sng">
              <a:solidFill>
                <a:schemeClr val="folHlink"/>
              </a:solidFill>
              <a:prstDash val="solid"/>
              <a:round/>
              <a:headEnd type="none" w="med" len="med"/>
              <a:tailEnd type="none" w="med" len="med"/>
            </a:ln>
          </p:spPr>
        </p:sp>
        <p:sp>
          <p:nvSpPr>
            <p:cNvPr id="16402" name="未知"/>
            <p:cNvSpPr/>
            <p:nvPr/>
          </p:nvSpPr>
          <p:spPr>
            <a:xfrm>
              <a:off x="383" y="1428"/>
              <a:ext cx="265" cy="266"/>
            </a:xfrm>
            <a:custGeom>
              <a:avLst/>
              <a:gdLst/>
              <a:ahLst/>
              <a:cxnLst/>
              <a:pathLst>
                <a:path w="265" h="266">
                  <a:moveTo>
                    <a:pt x="135" y="0"/>
                  </a:moveTo>
                  <a:lnTo>
                    <a:pt x="162" y="0"/>
                  </a:lnTo>
                  <a:lnTo>
                    <a:pt x="186" y="12"/>
                  </a:lnTo>
                  <a:lnTo>
                    <a:pt x="210" y="24"/>
                  </a:lnTo>
                  <a:lnTo>
                    <a:pt x="229" y="40"/>
                  </a:lnTo>
                  <a:lnTo>
                    <a:pt x="245" y="60"/>
                  </a:lnTo>
                  <a:lnTo>
                    <a:pt x="257" y="84"/>
                  </a:lnTo>
                  <a:lnTo>
                    <a:pt x="265" y="111"/>
                  </a:lnTo>
                  <a:lnTo>
                    <a:pt x="265" y="135"/>
                  </a:lnTo>
                  <a:lnTo>
                    <a:pt x="261" y="163"/>
                  </a:lnTo>
                  <a:lnTo>
                    <a:pt x="253" y="187"/>
                  </a:lnTo>
                  <a:lnTo>
                    <a:pt x="241" y="211"/>
                  </a:lnTo>
                  <a:lnTo>
                    <a:pt x="226" y="230"/>
                  </a:lnTo>
                  <a:lnTo>
                    <a:pt x="202" y="246"/>
                  </a:lnTo>
                  <a:lnTo>
                    <a:pt x="182" y="258"/>
                  </a:lnTo>
                  <a:lnTo>
                    <a:pt x="154" y="266"/>
                  </a:lnTo>
                  <a:lnTo>
                    <a:pt x="127" y="266"/>
                  </a:lnTo>
                  <a:lnTo>
                    <a:pt x="103" y="262"/>
                  </a:lnTo>
                  <a:lnTo>
                    <a:pt x="75" y="254"/>
                  </a:lnTo>
                  <a:lnTo>
                    <a:pt x="56" y="242"/>
                  </a:lnTo>
                  <a:lnTo>
                    <a:pt x="36" y="223"/>
                  </a:lnTo>
                  <a:lnTo>
                    <a:pt x="20" y="203"/>
                  </a:lnTo>
                  <a:lnTo>
                    <a:pt x="8" y="183"/>
                  </a:lnTo>
                  <a:lnTo>
                    <a:pt x="0" y="155"/>
                  </a:lnTo>
                  <a:lnTo>
                    <a:pt x="0" y="127"/>
                  </a:lnTo>
                  <a:lnTo>
                    <a:pt x="4" y="103"/>
                  </a:lnTo>
                  <a:lnTo>
                    <a:pt x="12" y="76"/>
                  </a:lnTo>
                  <a:lnTo>
                    <a:pt x="24" y="56"/>
                  </a:lnTo>
                  <a:lnTo>
                    <a:pt x="40" y="36"/>
                  </a:lnTo>
                  <a:lnTo>
                    <a:pt x="60" y="20"/>
                  </a:lnTo>
                  <a:lnTo>
                    <a:pt x="83" y="8"/>
                  </a:lnTo>
                  <a:lnTo>
                    <a:pt x="111" y="0"/>
                  </a:lnTo>
                  <a:lnTo>
                    <a:pt x="135" y="0"/>
                  </a:lnTo>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403" name="矩形 16403"/>
            <p:cNvSpPr/>
            <p:nvPr/>
          </p:nvSpPr>
          <p:spPr>
            <a:xfrm rot="60000">
              <a:off x="467" y="1441"/>
              <a:ext cx="138" cy="271"/>
            </a:xfrm>
            <a:prstGeom prst="rect">
              <a:avLst/>
            </a:prstGeom>
            <a:noFill/>
            <a:ln w="9525">
              <a:noFill/>
            </a:ln>
          </p:spPr>
          <p:txBody>
            <a:bodyPr wrap="none" lIns="0" tIns="0" rIns="0" bIns="0" anchor="t">
              <a:spAutoFit/>
            </a:bodyPr>
            <a:p>
              <a:r>
                <a:rPr lang="zh-CN" altLang="en-US" sz="2100" b="1" dirty="0">
                  <a:solidFill>
                    <a:schemeClr val="bg1"/>
                  </a:solidFill>
                  <a:ea typeface="+mn-lt"/>
                </a:rPr>
                <a:t>6</a:t>
              </a:r>
              <a:endParaRPr lang="zh-CN" altLang="en-US" sz="2100" b="0" dirty="0">
                <a:solidFill>
                  <a:schemeClr val="folHlink"/>
                </a:solidFill>
                <a:latin typeface="Tahoma" panose="020B0604030504040204" pitchFamily="34" charset="0"/>
              </a:endParaRPr>
            </a:p>
          </p:txBody>
        </p:sp>
        <p:sp>
          <p:nvSpPr>
            <p:cNvPr id="16404" name="直接连接符 16404"/>
            <p:cNvSpPr/>
            <p:nvPr/>
          </p:nvSpPr>
          <p:spPr>
            <a:xfrm flipH="1">
              <a:off x="561" y="1222"/>
              <a:ext cx="83" cy="222"/>
            </a:xfrm>
            <a:prstGeom prst="line">
              <a:avLst/>
            </a:prstGeom>
            <a:ln w="6350" cap="flat" cmpd="sng">
              <a:solidFill>
                <a:schemeClr val="folHlink"/>
              </a:solidFill>
              <a:prstDash val="solid"/>
              <a:round/>
              <a:headEnd type="none" w="med" len="med"/>
              <a:tailEnd type="none" w="med" len="med"/>
            </a:ln>
          </p:spPr>
        </p:sp>
        <p:sp>
          <p:nvSpPr>
            <p:cNvPr id="16405" name="未知"/>
            <p:cNvSpPr/>
            <p:nvPr/>
          </p:nvSpPr>
          <p:spPr>
            <a:xfrm>
              <a:off x="735" y="1412"/>
              <a:ext cx="265" cy="270"/>
            </a:xfrm>
            <a:custGeom>
              <a:avLst/>
              <a:gdLst/>
              <a:ahLst/>
              <a:cxnLst/>
              <a:pathLst>
                <a:path w="265" h="270">
                  <a:moveTo>
                    <a:pt x="134" y="0"/>
                  </a:moveTo>
                  <a:lnTo>
                    <a:pt x="162" y="4"/>
                  </a:lnTo>
                  <a:lnTo>
                    <a:pt x="186" y="16"/>
                  </a:lnTo>
                  <a:lnTo>
                    <a:pt x="210" y="28"/>
                  </a:lnTo>
                  <a:lnTo>
                    <a:pt x="229" y="44"/>
                  </a:lnTo>
                  <a:lnTo>
                    <a:pt x="245" y="64"/>
                  </a:lnTo>
                  <a:lnTo>
                    <a:pt x="257" y="88"/>
                  </a:lnTo>
                  <a:lnTo>
                    <a:pt x="265" y="112"/>
                  </a:lnTo>
                  <a:lnTo>
                    <a:pt x="265" y="139"/>
                  </a:lnTo>
                  <a:lnTo>
                    <a:pt x="261" y="167"/>
                  </a:lnTo>
                  <a:lnTo>
                    <a:pt x="253" y="191"/>
                  </a:lnTo>
                  <a:lnTo>
                    <a:pt x="241" y="215"/>
                  </a:lnTo>
                  <a:lnTo>
                    <a:pt x="225" y="235"/>
                  </a:lnTo>
                  <a:lnTo>
                    <a:pt x="202" y="250"/>
                  </a:lnTo>
                  <a:lnTo>
                    <a:pt x="182" y="262"/>
                  </a:lnTo>
                  <a:lnTo>
                    <a:pt x="154" y="266"/>
                  </a:lnTo>
                  <a:lnTo>
                    <a:pt x="127" y="270"/>
                  </a:lnTo>
                  <a:lnTo>
                    <a:pt x="103" y="266"/>
                  </a:lnTo>
                  <a:lnTo>
                    <a:pt x="75" y="258"/>
                  </a:lnTo>
                  <a:lnTo>
                    <a:pt x="55" y="246"/>
                  </a:lnTo>
                  <a:lnTo>
                    <a:pt x="36" y="227"/>
                  </a:lnTo>
                  <a:lnTo>
                    <a:pt x="20" y="207"/>
                  </a:lnTo>
                  <a:lnTo>
                    <a:pt x="8" y="183"/>
                  </a:lnTo>
                  <a:lnTo>
                    <a:pt x="0" y="159"/>
                  </a:lnTo>
                  <a:lnTo>
                    <a:pt x="0" y="131"/>
                  </a:lnTo>
                  <a:lnTo>
                    <a:pt x="4" y="104"/>
                  </a:lnTo>
                  <a:lnTo>
                    <a:pt x="12" y="80"/>
                  </a:lnTo>
                  <a:lnTo>
                    <a:pt x="24" y="60"/>
                  </a:lnTo>
                  <a:lnTo>
                    <a:pt x="40" y="40"/>
                  </a:lnTo>
                  <a:lnTo>
                    <a:pt x="59" y="24"/>
                  </a:lnTo>
                  <a:lnTo>
                    <a:pt x="83" y="12"/>
                  </a:lnTo>
                  <a:lnTo>
                    <a:pt x="111" y="4"/>
                  </a:lnTo>
                  <a:lnTo>
                    <a:pt x="134" y="0"/>
                  </a:lnTo>
                </a:path>
              </a:pathLst>
            </a:custGeom>
            <a:noFill/>
            <a:ln w="6350" cap="flat" cmpd="sng">
              <a:solidFill>
                <a:schemeClr val="folHlink"/>
              </a:solidFill>
              <a:prstDash val="solid"/>
              <a:round/>
              <a:headEnd type="none" w="med" len="med"/>
              <a:tailEnd type="none" w="med" len="med"/>
            </a:ln>
          </p:spPr>
          <p:txBody>
            <a:bodyPr/>
            <a:p>
              <a:endParaRPr lang="zh-CN" altLang="en-US" sz="1350"/>
            </a:p>
          </p:txBody>
        </p:sp>
        <p:sp>
          <p:nvSpPr>
            <p:cNvPr id="16406" name="矩形 16406"/>
            <p:cNvSpPr/>
            <p:nvPr/>
          </p:nvSpPr>
          <p:spPr>
            <a:xfrm rot="60000">
              <a:off x="819" y="1429"/>
              <a:ext cx="138" cy="271"/>
            </a:xfrm>
            <a:prstGeom prst="rect">
              <a:avLst/>
            </a:prstGeom>
            <a:noFill/>
            <a:ln w="9525">
              <a:noFill/>
            </a:ln>
          </p:spPr>
          <p:txBody>
            <a:bodyPr wrap="none" lIns="0" tIns="0" rIns="0" bIns="0" anchor="t">
              <a:spAutoFit/>
            </a:bodyPr>
            <a:p>
              <a:r>
                <a:rPr lang="zh-CN" altLang="en-US" sz="2100" b="1" dirty="0">
                  <a:solidFill>
                    <a:schemeClr val="bg1"/>
                  </a:solidFill>
                  <a:ea typeface="+mn-lt"/>
                </a:rPr>
                <a:t>7</a:t>
              </a:r>
              <a:endParaRPr lang="zh-CN" altLang="en-US" sz="2100" b="0" dirty="0">
                <a:solidFill>
                  <a:schemeClr val="folHlink"/>
                </a:solidFill>
                <a:latin typeface="Tahoma" panose="020B0604030504040204" pitchFamily="34" charset="0"/>
              </a:endParaRPr>
            </a:p>
          </p:txBody>
        </p:sp>
        <p:sp>
          <p:nvSpPr>
            <p:cNvPr id="16407" name="直接连接符 16407"/>
            <p:cNvSpPr/>
            <p:nvPr/>
          </p:nvSpPr>
          <p:spPr>
            <a:xfrm>
              <a:off x="735" y="1194"/>
              <a:ext cx="123" cy="230"/>
            </a:xfrm>
            <a:prstGeom prst="line">
              <a:avLst/>
            </a:prstGeom>
            <a:ln w="6350" cap="flat" cmpd="sng">
              <a:solidFill>
                <a:schemeClr val="folHlink"/>
              </a:solidFill>
              <a:prstDash val="solid"/>
              <a:round/>
              <a:headEnd type="none" w="med" len="med"/>
              <a:tailEnd type="none" w="med" len="med"/>
            </a:ln>
          </p:spPr>
        </p:sp>
      </p:gr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7409"/>
          <p:cNvSpPr>
            <a:spLocks noGrp="1"/>
          </p:cNvSpPr>
          <p:nvPr>
            <p:ph type="title"/>
          </p:nvPr>
        </p:nvSpPr>
        <p:spPr>
          <a:xfrm>
            <a:off x="-251460" y="71755"/>
            <a:ext cx="56733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二叉树的性质</a:t>
            </a:r>
            <a:endParaRPr lang="zh-CN" altLang="en-US" sz="4050" b="1">
              <a:solidFill>
                <a:schemeClr val="tx1"/>
              </a:solidFill>
              <a:sym typeface="+mn-ea"/>
            </a:endParaRPr>
          </a:p>
        </p:txBody>
      </p:sp>
      <p:sp>
        <p:nvSpPr>
          <p:cNvPr id="17411" name="内容占位符 17410"/>
          <p:cNvSpPr>
            <a:spLocks noGrp="1"/>
          </p:cNvSpPr>
          <p:nvPr>
            <p:ph/>
          </p:nvPr>
        </p:nvSpPr>
        <p:spPr>
          <a:xfrm>
            <a:off x="330200" y="789305"/>
            <a:ext cx="8640445" cy="2787015"/>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1.  </a:t>
            </a:r>
            <a:r>
              <a:rPr lang="zh-CN" altLang="en-US" b="1" dirty="0">
                <a:sym typeface="+mn-ea"/>
              </a:rPr>
              <a:t>在二叉树中，第</a:t>
            </a:r>
            <a:r>
              <a:rPr lang="zh-CN" altLang="en-US" b="1" dirty="0">
                <a:sym typeface="+mn-ea"/>
              </a:rPr>
              <a:t>I</a:t>
            </a:r>
            <a:r>
              <a:rPr lang="zh-CN" altLang="en-US" b="1" dirty="0">
                <a:sym typeface="+mn-ea"/>
              </a:rPr>
              <a:t>层的结点总数不超过</a:t>
            </a:r>
            <a:r>
              <a:rPr lang="zh-CN" altLang="en-US" b="1" dirty="0">
                <a:sym typeface="+mn-ea"/>
              </a:rPr>
              <a:t>                  </a:t>
            </a:r>
            <a:r>
              <a:rPr lang="zh-CN" altLang="en-US" b="1" dirty="0">
                <a:sym typeface="+mn-ea"/>
              </a:rPr>
              <a:t> </a:t>
            </a:r>
            <a:r>
              <a:rPr lang="zh-CN" altLang="en-US" b="1" dirty="0">
                <a:sym typeface="+mn-ea"/>
              </a:rPr>
              <a:t>;   (I&gt;=1)</a:t>
            </a:r>
            <a:endParaRPr lang="zh-CN" altLang="en-US" b="1" dirty="0">
              <a:sym typeface="+mn-ea"/>
            </a:endParaRPr>
          </a:p>
          <a:p>
            <a:pPr lvl="0" algn="l">
              <a:lnSpc>
                <a:spcPct val="120000"/>
              </a:lnSpc>
              <a:buClrTx/>
              <a:buSzTx/>
            </a:pPr>
            <a:r>
              <a:rPr lang="zh-CN" altLang="en-US" b="1" dirty="0">
                <a:sym typeface="+mn-ea"/>
              </a:rPr>
              <a:t>深度为</a:t>
            </a:r>
            <a:r>
              <a:rPr lang="zh-CN" altLang="en-US" b="1" dirty="0">
                <a:sym typeface="+mn-ea"/>
              </a:rPr>
              <a:t>k</a:t>
            </a:r>
            <a:r>
              <a:rPr lang="zh-CN" altLang="en-US" b="1" dirty="0">
                <a:sym typeface="+mn-ea"/>
              </a:rPr>
              <a:t>的二叉树的结点总数不超过 </a:t>
            </a:r>
            <a:r>
              <a:rPr lang="zh-CN" altLang="en-US" b="1" dirty="0">
                <a:sym typeface="+mn-ea"/>
              </a:rPr>
              <a:t>                 </a:t>
            </a:r>
            <a:r>
              <a:rPr lang="zh-CN" altLang="en-US" b="1" dirty="0">
                <a:sym typeface="+mn-ea"/>
              </a:rPr>
              <a:t> </a:t>
            </a:r>
            <a:r>
              <a:rPr lang="zh-CN" altLang="en-US" b="1" dirty="0">
                <a:sym typeface="+mn-ea"/>
              </a:rPr>
              <a:t>.             (k&gt;=1)</a:t>
            </a:r>
            <a:endParaRPr lang="zh-CN" altLang="en-US" b="1" dirty="0">
              <a:sym typeface="+mn-ea"/>
            </a:endParaRPr>
          </a:p>
          <a:p>
            <a:pPr lvl="0" algn="l">
              <a:lnSpc>
                <a:spcPct val="120000"/>
              </a:lnSpc>
              <a:buClrTx/>
              <a:buSzTx/>
            </a:pPr>
            <a:r>
              <a:rPr lang="zh-CN" altLang="en-US" b="1" dirty="0">
                <a:sym typeface="+mn-ea"/>
              </a:rPr>
              <a:t>2.  </a:t>
            </a:r>
            <a:r>
              <a:rPr lang="zh-CN" altLang="en-US" b="1" dirty="0">
                <a:sym typeface="+mn-ea"/>
              </a:rPr>
              <a:t>在二叉树中，如果其叶结点的个数为</a:t>
            </a:r>
            <a:r>
              <a:rPr lang="zh-CN" altLang="en-US" b="1" dirty="0">
                <a:sym typeface="+mn-ea"/>
              </a:rPr>
              <a:t>N</a:t>
            </a:r>
            <a:r>
              <a:rPr lang="zh-CN" altLang="en-US" b="1" dirty="0">
                <a:sym typeface="+mn-ea"/>
              </a:rPr>
              <a:t>0</a:t>
            </a:r>
            <a:r>
              <a:rPr lang="zh-CN" altLang="en-US" b="1" dirty="0">
                <a:sym typeface="+mn-ea"/>
              </a:rPr>
              <a:t>，</a:t>
            </a:r>
            <a:r>
              <a:rPr lang="zh-CN" altLang="en-US" b="1" dirty="0">
                <a:sym typeface="+mn-ea"/>
              </a:rPr>
              <a:t>其度数为</a:t>
            </a:r>
            <a:r>
              <a:rPr lang="zh-CN" altLang="en-US" b="1" dirty="0">
                <a:sym typeface="+mn-ea"/>
              </a:rPr>
              <a:t>2</a:t>
            </a:r>
            <a:r>
              <a:rPr lang="zh-CN" altLang="en-US" b="1" dirty="0">
                <a:sym typeface="+mn-ea"/>
              </a:rPr>
              <a:t>的结点总数为</a:t>
            </a:r>
            <a:r>
              <a:rPr lang="zh-CN" altLang="en-US" b="1" dirty="0">
                <a:sym typeface="+mn-ea"/>
              </a:rPr>
              <a:t>N</a:t>
            </a:r>
            <a:r>
              <a:rPr lang="zh-CN" altLang="en-US" b="1" dirty="0">
                <a:sym typeface="+mn-ea"/>
              </a:rPr>
              <a:t>2</a:t>
            </a:r>
            <a:r>
              <a:rPr lang="zh-CN" altLang="en-US" b="1" dirty="0">
                <a:sym typeface="+mn-ea"/>
              </a:rPr>
              <a:t>，</a:t>
            </a:r>
            <a:r>
              <a:rPr lang="zh-CN" altLang="en-US" b="1" dirty="0">
                <a:sym typeface="+mn-ea"/>
              </a:rPr>
              <a:t>则：</a:t>
            </a:r>
            <a:r>
              <a:rPr lang="zh-CN" altLang="en-US" b="1" dirty="0">
                <a:sym typeface="+mn-ea"/>
              </a:rPr>
              <a:t>                       </a:t>
            </a:r>
            <a:r>
              <a:rPr lang="zh-CN" altLang="en-US" b="1" dirty="0">
                <a:sym typeface="+mn-ea"/>
              </a:rPr>
              <a:t>。</a:t>
            </a:r>
            <a:endParaRPr lang="zh-CN" altLang="en-US" b="1" dirty="0">
              <a:sym typeface="+mn-ea"/>
            </a:endParaRPr>
          </a:p>
          <a:p>
            <a:pPr lvl="0" algn="l">
              <a:lnSpc>
                <a:spcPct val="120000"/>
              </a:lnSpc>
              <a:buClrTx/>
              <a:buSzTx/>
            </a:pPr>
            <a:r>
              <a:rPr lang="zh-CN" altLang="en-US" b="1" dirty="0">
                <a:sym typeface="+mn-ea"/>
              </a:rPr>
              <a:t>3.  在完全二叉树中，深度</a:t>
            </a:r>
            <a:r>
              <a:rPr lang="zh-CN" altLang="en-US" b="1" dirty="0">
                <a:sym typeface="+mn-ea"/>
              </a:rPr>
              <a:t>K与结点总数</a:t>
            </a:r>
            <a:r>
              <a:rPr lang="zh-CN" altLang="en-US" b="1" dirty="0">
                <a:sym typeface="+mn-ea"/>
              </a:rPr>
              <a:t>N的关系为</a:t>
            </a:r>
            <a:r>
              <a:rPr lang="en-US" altLang="zh-CN" b="1" dirty="0">
                <a:sym typeface="+mn-ea"/>
              </a:rPr>
              <a:t>  </a:t>
            </a:r>
            <a:r>
              <a:rPr lang="zh-CN" altLang="en-US" b="1" dirty="0">
                <a:sym typeface="+mn-ea"/>
              </a:rPr>
              <a:t>：</a:t>
            </a:r>
            <a:r>
              <a:rPr lang="zh-CN" altLang="en-US" b="1" dirty="0">
                <a:sym typeface="+mn-ea"/>
              </a:rPr>
              <a:t>                         </a:t>
            </a:r>
            <a:r>
              <a:rPr lang="zh-CN" altLang="en-US" b="1" dirty="0">
                <a:sym typeface="+mn-ea"/>
              </a:rPr>
              <a:t>，</a:t>
            </a:r>
            <a:r>
              <a:rPr lang="zh-CN" altLang="en-US" b="1" dirty="0">
                <a:sym typeface="+mn-ea"/>
              </a:rPr>
              <a:t>且有如下关系：</a:t>
            </a:r>
            <a:r>
              <a:rPr lang="zh-CN" altLang="en-US" b="1" dirty="0">
                <a:sym typeface="+mn-ea"/>
              </a:rPr>
              <a:t>                           </a:t>
            </a:r>
            <a:r>
              <a:rPr lang="zh-CN" altLang="en-US" b="1" dirty="0">
                <a:sym typeface="+mn-ea"/>
              </a:rPr>
              <a:t>。</a:t>
            </a:r>
            <a:endParaRPr lang="zh-CN" altLang="en-US" b="1" dirty="0">
              <a:sym typeface="+mn-ea"/>
            </a:endParaRPr>
          </a:p>
        </p:txBody>
      </p:sp>
      <p:sp>
        <p:nvSpPr>
          <p:cNvPr id="17412" name="矩形 17411"/>
          <p:cNvSpPr/>
          <p:nvPr/>
        </p:nvSpPr>
        <p:spPr>
          <a:xfrm>
            <a:off x="4211955" y="1203325"/>
            <a:ext cx="1767205" cy="375920"/>
          </a:xfrm>
          <a:prstGeom prst="rect">
            <a:avLst/>
          </a:prstGeom>
          <a:noFill/>
          <a:ln w="9525">
            <a:noFill/>
          </a:ln>
        </p:spPr>
        <p:txBody>
          <a:bodyPr vert="horz" wrap="square" lIns="40500" tIns="45720" rIns="40500" bIns="45720" rtlCol="0" anchor="t">
            <a:noAutofit/>
          </a:bodyPr>
          <a:lstStyle/>
          <a:p>
            <a:pPr lvl="0" algn="l">
              <a:lnSpc>
                <a:spcPct val="120000"/>
              </a:lnSpc>
              <a:spcBef>
                <a:spcPct val="20000"/>
              </a:spcBef>
              <a:buClrTx/>
              <a:buSzTx/>
              <a:buFont typeface="Arial" panose="020B0604020202020204" pitchFamily="34" charset="0"/>
            </a:pPr>
            <a:r>
              <a:rPr lang="zh-CN" altLang="en-US" sz="2000" b="1" dirty="0">
                <a:solidFill>
                  <a:srgbClr val="FF0000"/>
                </a:solidFill>
                <a:sym typeface="+mn-ea"/>
              </a:rPr>
              <a:t>2</a:t>
            </a:r>
            <a:r>
              <a:rPr lang="zh-CN" altLang="en-US" sz="2000" b="1" baseline="30000" dirty="0">
                <a:solidFill>
                  <a:srgbClr val="FF0000"/>
                </a:solidFill>
                <a:uFillTx/>
                <a:sym typeface="+mn-ea"/>
              </a:rPr>
              <a:t>k</a:t>
            </a:r>
            <a:r>
              <a:rPr lang="zh-CN" altLang="en-US" sz="2000" b="1" baseline="30000" dirty="0">
                <a:solidFill>
                  <a:srgbClr val="FF0000"/>
                </a:solidFill>
                <a:uFillTx/>
                <a:sym typeface="+mn-ea"/>
              </a:rPr>
              <a:t>-1</a:t>
            </a:r>
            <a:endParaRPr lang="zh-CN" altLang="en-US" sz="2000" b="1" baseline="30000" dirty="0">
              <a:solidFill>
                <a:srgbClr val="FF0000"/>
              </a:solidFill>
              <a:uFillTx/>
              <a:sym typeface="+mn-ea"/>
            </a:endParaRPr>
          </a:p>
        </p:txBody>
      </p:sp>
      <p:sp>
        <p:nvSpPr>
          <p:cNvPr id="17413" name="矩形 17412"/>
          <p:cNvSpPr/>
          <p:nvPr/>
        </p:nvSpPr>
        <p:spPr>
          <a:xfrm>
            <a:off x="4571921" y="771605"/>
            <a:ext cx="561975" cy="398780"/>
          </a:xfrm>
          <a:prstGeom prst="rect">
            <a:avLst/>
          </a:prstGeom>
          <a:noFill/>
          <a:ln w="9525">
            <a:noFill/>
          </a:ln>
        </p:spPr>
        <p:txBody>
          <a:bodyPr wrap="none" anchor="t">
            <a:spAutoFit/>
          </a:bodyPr>
          <a:p>
            <a:r>
              <a:rPr lang="zh-CN" altLang="en-US" sz="2000" b="1" dirty="0">
                <a:solidFill>
                  <a:srgbClr val="FF0000"/>
                </a:solidFill>
                <a:ea typeface="+mn-lt"/>
              </a:rPr>
              <a:t>2</a:t>
            </a:r>
            <a:r>
              <a:rPr lang="en-US" altLang="zh-CN" sz="2000" b="1" baseline="30000">
                <a:solidFill>
                  <a:srgbClr val="FF0000"/>
                </a:solidFill>
                <a:ea typeface="+mn-lt"/>
              </a:rPr>
              <a:t>i-1</a:t>
            </a:r>
            <a:endParaRPr lang="en-US" altLang="zh-CN" sz="2000" b="1" baseline="30000" dirty="0">
              <a:solidFill>
                <a:srgbClr val="FF0000"/>
              </a:solidFill>
              <a:ea typeface="+mn-lt"/>
            </a:endParaRPr>
          </a:p>
        </p:txBody>
      </p:sp>
      <p:sp>
        <p:nvSpPr>
          <p:cNvPr id="17414" name="矩形 17413"/>
          <p:cNvSpPr/>
          <p:nvPr/>
        </p:nvSpPr>
        <p:spPr>
          <a:xfrm>
            <a:off x="828040" y="1923415"/>
            <a:ext cx="1597025" cy="299085"/>
          </a:xfrm>
          <a:prstGeom prst="rect">
            <a:avLst/>
          </a:prstGeom>
          <a:noFill/>
          <a:ln w="9525">
            <a:noFill/>
          </a:ln>
        </p:spPr>
        <p:txBody>
          <a:bodyPr vert="horz" wrap="square" lIns="40500" tIns="45720" rIns="40500" bIns="45720" rtlCol="0" anchor="t">
            <a:noAutofit/>
          </a:bodyPr>
          <a:lstStyle/>
          <a:p>
            <a:pPr lvl="0" algn="l">
              <a:lnSpc>
                <a:spcPct val="120000"/>
              </a:lnSpc>
              <a:spcBef>
                <a:spcPct val="20000"/>
              </a:spcBef>
              <a:buClrTx/>
              <a:buSzTx/>
              <a:buFont typeface="Arial" panose="020B0604020202020204" pitchFamily="34" charset="0"/>
            </a:pPr>
            <a:r>
              <a:rPr lang="zh-CN" altLang="en-US" sz="2000" b="1" dirty="0">
                <a:solidFill>
                  <a:srgbClr val="FF0000"/>
                </a:solidFill>
                <a:sym typeface="+mn-ea"/>
              </a:rPr>
              <a:t>N</a:t>
            </a:r>
            <a:r>
              <a:rPr lang="zh-CN" altLang="en-US" sz="2000" b="1" dirty="0">
                <a:solidFill>
                  <a:srgbClr val="FF0000"/>
                </a:solidFill>
                <a:sym typeface="+mn-ea"/>
              </a:rPr>
              <a:t>0</a:t>
            </a:r>
            <a:r>
              <a:rPr lang="zh-CN" altLang="en-US" sz="2000" b="1" dirty="0">
                <a:solidFill>
                  <a:srgbClr val="FF0000"/>
                </a:solidFill>
                <a:sym typeface="+mn-ea"/>
              </a:rPr>
              <a:t>=N</a:t>
            </a:r>
            <a:r>
              <a:rPr lang="zh-CN" altLang="en-US" sz="2000" b="1" dirty="0">
                <a:solidFill>
                  <a:srgbClr val="FF0000"/>
                </a:solidFill>
                <a:sym typeface="+mn-ea"/>
              </a:rPr>
              <a:t>2</a:t>
            </a:r>
            <a:r>
              <a:rPr lang="zh-CN" altLang="en-US" sz="2000" b="1" dirty="0">
                <a:solidFill>
                  <a:srgbClr val="FF0000"/>
                </a:solidFill>
                <a:sym typeface="+mn-ea"/>
              </a:rPr>
              <a:t>+1</a:t>
            </a:r>
            <a:endParaRPr lang="zh-CN" altLang="en-US" sz="1100" b="1" dirty="0">
              <a:solidFill>
                <a:srgbClr val="FF0000"/>
              </a:solidFill>
              <a:sym typeface="+mn-ea"/>
            </a:endParaRPr>
          </a:p>
        </p:txBody>
      </p:sp>
      <p:sp>
        <p:nvSpPr>
          <p:cNvPr id="17415" name="矩形 17414"/>
          <p:cNvSpPr/>
          <p:nvPr/>
        </p:nvSpPr>
        <p:spPr>
          <a:xfrm>
            <a:off x="755650" y="2643505"/>
            <a:ext cx="1854835" cy="365125"/>
          </a:xfrm>
          <a:prstGeom prst="rect">
            <a:avLst/>
          </a:prstGeom>
          <a:noFill/>
          <a:ln w="9525">
            <a:noFill/>
          </a:ln>
        </p:spPr>
        <p:txBody>
          <a:bodyPr vert="horz" wrap="square" lIns="40500" tIns="45720" rIns="40500" bIns="45720" rtlCol="0" anchor="t">
            <a:noAutofit/>
          </a:bodyPr>
          <a:lstStyle/>
          <a:p>
            <a:pPr lvl="0" algn="l">
              <a:lnSpc>
                <a:spcPct val="120000"/>
              </a:lnSpc>
              <a:spcBef>
                <a:spcPct val="20000"/>
              </a:spcBef>
              <a:buClrTx/>
              <a:buSzTx/>
              <a:buFont typeface="Arial" panose="020B0604020202020204" pitchFamily="34" charset="0"/>
            </a:pPr>
            <a:r>
              <a:rPr lang="zh-CN" altLang="en-US" sz="2000" b="1" dirty="0">
                <a:solidFill>
                  <a:srgbClr val="FF0000"/>
                </a:solidFill>
                <a:sym typeface="+mn-ea"/>
              </a:rPr>
              <a:t>K=[Log</a:t>
            </a:r>
            <a:r>
              <a:rPr lang="zh-CN" altLang="en-US" sz="2000" b="1" baseline="-25000" dirty="0">
                <a:solidFill>
                  <a:srgbClr val="FF0000"/>
                </a:solidFill>
                <a:uFillTx/>
                <a:sym typeface="+mn-ea"/>
              </a:rPr>
              <a:t>2</a:t>
            </a:r>
            <a:r>
              <a:rPr lang="zh-CN" altLang="en-US" sz="2000" b="1" dirty="0">
                <a:solidFill>
                  <a:srgbClr val="FF0000"/>
                </a:solidFill>
                <a:sym typeface="+mn-ea"/>
              </a:rPr>
              <a:t>N]+1</a:t>
            </a:r>
            <a:endParaRPr lang="zh-CN" altLang="en-US" sz="2000" b="1" dirty="0">
              <a:solidFill>
                <a:srgbClr val="FF0000"/>
              </a:solidFill>
              <a:sym typeface="+mn-ea"/>
            </a:endParaRPr>
          </a:p>
        </p:txBody>
      </p:sp>
      <p:sp>
        <p:nvSpPr>
          <p:cNvPr id="17416" name="矩形 17415"/>
          <p:cNvSpPr/>
          <p:nvPr/>
        </p:nvSpPr>
        <p:spPr>
          <a:xfrm>
            <a:off x="5579825" y="2244646"/>
            <a:ext cx="1972310" cy="398780"/>
          </a:xfrm>
          <a:prstGeom prst="rect">
            <a:avLst/>
          </a:prstGeom>
          <a:noFill/>
          <a:ln w="9525">
            <a:noFill/>
          </a:ln>
        </p:spPr>
        <p:txBody>
          <a:bodyPr wrap="none" anchor="t">
            <a:spAutoFit/>
          </a:bodyPr>
          <a:p>
            <a:r>
              <a:rPr lang="zh-CN" altLang="en-US" sz="2000" b="1" dirty="0">
                <a:solidFill>
                  <a:srgbClr val="FF0000"/>
                </a:solidFill>
                <a:latin typeface="Tahoma" panose="020B0604030504040204" pitchFamily="34" charset="0"/>
              </a:rPr>
              <a:t>2</a:t>
            </a:r>
            <a:r>
              <a:rPr lang="en-US" altLang="zh-CN" sz="2000" b="1" baseline="30000">
                <a:solidFill>
                  <a:srgbClr val="FF0000"/>
                </a:solidFill>
                <a:latin typeface="Tahoma" panose="020B0604030504040204" pitchFamily="34" charset="0"/>
              </a:rPr>
              <a:t>k-1</a:t>
            </a:r>
            <a:r>
              <a:rPr lang="en-US" altLang="zh-CN" sz="2000" b="1">
                <a:solidFill>
                  <a:srgbClr val="FF0000"/>
                </a:solidFill>
                <a:latin typeface="Tahoma" panose="020B0604030504040204" pitchFamily="34" charset="0"/>
              </a:rPr>
              <a:t>&lt;N&lt;=2</a:t>
            </a:r>
            <a:r>
              <a:rPr lang="en-US" altLang="zh-CN" sz="2000" b="1" baseline="30000">
                <a:solidFill>
                  <a:srgbClr val="FF0000"/>
                </a:solidFill>
                <a:latin typeface="Tahoma" panose="020B0604030504040204" pitchFamily="34" charset="0"/>
              </a:rPr>
              <a:t>k</a:t>
            </a:r>
            <a:r>
              <a:rPr lang="en-US" altLang="zh-CN" sz="2000" b="1">
                <a:solidFill>
                  <a:srgbClr val="FF0000"/>
                </a:solidFill>
                <a:latin typeface="Tahoma" panose="020B0604030504040204" pitchFamily="34" charset="0"/>
              </a:rPr>
              <a:t>-1</a:t>
            </a:r>
            <a:endParaRPr lang="en-US" altLang="zh-CN" sz="2000" b="1" dirty="0">
              <a:solidFill>
                <a:srgbClr val="FF0000"/>
              </a:solidFill>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51"/>
                                            </p:txEl>
                                          </p:spTgt>
                                        </p:tgtEl>
                                        <p:attrNameLst>
                                          <p:attrName>style.visibility</p:attrName>
                                        </p:attrNameLst>
                                      </p:cBhvr>
                                      <p:to>
                                        <p:strVal val="visible"/>
                                      </p:to>
                                    </p:set>
                                    <p:anim calcmode="lin" valueType="num">
                                      <p:cBhvr additive="base">
                                        <p:cTn id="7" dur="500" fill="hold"/>
                                        <p:tgtEl>
                                          <p:spTgt spid="17411">
                                            <p:txEl>
                                              <p:charRg st="0" end="5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51" end="107"/>
                                            </p:txEl>
                                          </p:spTgt>
                                        </p:tgtEl>
                                        <p:attrNameLst>
                                          <p:attrName>style.visibility</p:attrName>
                                        </p:attrNameLst>
                                      </p:cBhvr>
                                      <p:to>
                                        <p:strVal val="visible"/>
                                      </p:to>
                                    </p:set>
                                    <p:anim calcmode="lin" valueType="num">
                                      <p:cBhvr additive="base">
                                        <p:cTn id="13" dur="500" fill="hold"/>
                                        <p:tgtEl>
                                          <p:spTgt spid="17411">
                                            <p:txEl>
                                              <p:charRg st="51" end="10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charRg st="51" end="10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7413"/>
                                        </p:tgtEl>
                                        <p:attrNameLst>
                                          <p:attrName>style.visibility</p:attrName>
                                        </p:attrNameLst>
                                      </p:cBhvr>
                                      <p:to>
                                        <p:strVal val="visible"/>
                                      </p:to>
                                    </p:set>
                                    <p:animEffect transition="in" filter="blinds(horizontal)">
                                      <p:cBhvr>
                                        <p:cTn id="19" dur="500"/>
                                        <p:tgtEl>
                                          <p:spTgt spid="1741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412"/>
                                        </p:tgtEl>
                                        <p:attrNameLst>
                                          <p:attrName>style.visibility</p:attrName>
                                        </p:attrNameLst>
                                      </p:cBhvr>
                                      <p:to>
                                        <p:strVal val="visible"/>
                                      </p:to>
                                    </p:set>
                                    <p:animEffect transition="in" filter="blinds(horizontal)">
                                      <p:cBhvr>
                                        <p:cTn id="24" dur="500"/>
                                        <p:tgtEl>
                                          <p:spTgt spid="174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7411">
                                            <p:txEl>
                                              <p:charRg st="107" end="171"/>
                                            </p:txEl>
                                          </p:spTgt>
                                        </p:tgtEl>
                                        <p:attrNameLst>
                                          <p:attrName>style.visibility</p:attrName>
                                        </p:attrNameLst>
                                      </p:cBhvr>
                                      <p:to>
                                        <p:strVal val="visible"/>
                                      </p:to>
                                    </p:set>
                                    <p:anim calcmode="lin" valueType="num">
                                      <p:cBhvr additive="base">
                                        <p:cTn id="29" dur="500" fill="hold"/>
                                        <p:tgtEl>
                                          <p:spTgt spid="17411">
                                            <p:txEl>
                                              <p:charRg st="107" end="17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411">
                                            <p:txEl>
                                              <p:charRg st="107" end="17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414"/>
                                        </p:tgtEl>
                                        <p:attrNameLst>
                                          <p:attrName>style.visibility</p:attrName>
                                        </p:attrNameLst>
                                      </p:cBhvr>
                                      <p:to>
                                        <p:strVal val="visible"/>
                                      </p:to>
                                    </p:set>
                                    <p:animEffect transition="in" filter="blinds(horizontal)">
                                      <p:cBhvr>
                                        <p:cTn id="35" dur="500"/>
                                        <p:tgtEl>
                                          <p:spTgt spid="1741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7411">
                                            <p:txEl>
                                              <p:charRg st="171" end="259"/>
                                            </p:txEl>
                                          </p:spTgt>
                                        </p:tgtEl>
                                        <p:attrNameLst>
                                          <p:attrName>style.visibility</p:attrName>
                                        </p:attrNameLst>
                                      </p:cBhvr>
                                      <p:to>
                                        <p:strVal val="visible"/>
                                      </p:to>
                                    </p:set>
                                    <p:anim calcmode="lin" valueType="num">
                                      <p:cBhvr additive="base">
                                        <p:cTn id="40" dur="500" fill="hold"/>
                                        <p:tgtEl>
                                          <p:spTgt spid="17411">
                                            <p:txEl>
                                              <p:charRg st="171" end="259"/>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7411">
                                            <p:txEl>
                                              <p:charRg st="171" end="259"/>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416"/>
                                        </p:tgtEl>
                                        <p:attrNameLst>
                                          <p:attrName>style.visibility</p:attrName>
                                        </p:attrNameLst>
                                      </p:cBhvr>
                                      <p:to>
                                        <p:strVal val="visible"/>
                                      </p:to>
                                    </p:set>
                                    <p:animEffect transition="in" filter="blinds(horizontal)">
                                      <p:cBhvr>
                                        <p:cTn id="46" dur="500"/>
                                        <p:tgtEl>
                                          <p:spTgt spid="174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415"/>
                                        </p:tgtEl>
                                        <p:attrNameLst>
                                          <p:attrName>style.visibility</p:attrName>
                                        </p:attrNameLst>
                                      </p:cBhvr>
                                      <p:to>
                                        <p:strVal val="visible"/>
                                      </p:to>
                                    </p:set>
                                    <p:animEffect transition="in" filter="blinds(horizontal)">
                                      <p:cBhvr>
                                        <p:cTn id="51"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3" uiExpand="1" build="p"/>
      <p:bldP spid="17412" grpId="0" bldLvl="0" animBg="1"/>
      <p:bldP spid="17413" grpId="0" bldLvl="0" animBg="1"/>
      <p:bldP spid="17414" grpId="0" bldLvl="0" animBg="1"/>
      <p:bldP spid="17415" grpId="0" bldLvl="0" animBg="1"/>
      <p:bldP spid="1741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8433"/>
          <p:cNvSpPr>
            <a:spLocks noGrp="1"/>
          </p:cNvSpPr>
          <p:nvPr>
            <p:ph type="title"/>
          </p:nvPr>
        </p:nvSpPr>
        <p:spPr>
          <a:xfrm>
            <a:off x="1356995" y="213995"/>
            <a:ext cx="3045460" cy="390525"/>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二叉树的性质</a:t>
            </a:r>
            <a:endParaRPr lang="zh-CN" altLang="en-US" sz="4050" b="1">
              <a:solidFill>
                <a:schemeClr val="tx1"/>
              </a:solidFill>
              <a:sym typeface="+mn-ea"/>
            </a:endParaRPr>
          </a:p>
        </p:txBody>
      </p:sp>
      <p:sp>
        <p:nvSpPr>
          <p:cNvPr id="18435" name="内容占位符 18434"/>
          <p:cNvSpPr>
            <a:spLocks noGrp="1"/>
          </p:cNvSpPr>
          <p:nvPr>
            <p:ph/>
          </p:nvPr>
        </p:nvSpPr>
        <p:spPr>
          <a:xfrm>
            <a:off x="688340" y="2430780"/>
            <a:ext cx="8248650" cy="685800"/>
          </a:xfrm>
          <a:prstGeom prst="rect">
            <a:avLst/>
          </a:prstGeom>
          <a:noFill/>
          <a:ln w="9525">
            <a:noFill/>
          </a:ln>
        </p:spPr>
        <p:txBody>
          <a:bodyPr lIns="40500" rIns="40500" anchor="t">
            <a:normAutofit lnSpcReduction="20000"/>
          </a:bodyPr>
          <a:p>
            <a:pPr>
              <a:lnSpc>
                <a:spcPct val="120000"/>
              </a:lnSpc>
            </a:pPr>
            <a:r>
              <a:rPr lang="en-US" altLang="zh-CN" b="1"/>
              <a:t>4</a:t>
            </a:r>
            <a:r>
              <a:rPr lang="zh-CN" altLang="en-US" b="1" dirty="0"/>
              <a:t>．有</a:t>
            </a:r>
            <a:r>
              <a:rPr lang="en-US" altLang="zh-CN" b="1"/>
              <a:t>N</a:t>
            </a:r>
            <a:r>
              <a:rPr lang="zh-CN" altLang="en-US" b="1" dirty="0"/>
              <a:t>个结点的完全二叉树的各结点如果用顺序方式表示，则对于任一结点</a:t>
            </a:r>
            <a:r>
              <a:rPr lang="en-US" altLang="zh-CN" b="1"/>
              <a:t>I(1&lt;=I&lt;=N)</a:t>
            </a:r>
            <a:r>
              <a:rPr lang="zh-CN" altLang="en-US" b="1" dirty="0"/>
              <a:t>有：</a:t>
            </a:r>
            <a:endParaRPr lang="zh-CN" altLang="en-US" b="1" dirty="0"/>
          </a:p>
          <a:p>
            <a:pPr>
              <a:lnSpc>
                <a:spcPct val="140000"/>
              </a:lnSpc>
            </a:pPr>
            <a:endParaRPr lang="zh-CN" altLang="en-US" dirty="0"/>
          </a:p>
        </p:txBody>
      </p:sp>
      <p:grpSp>
        <p:nvGrpSpPr>
          <p:cNvPr id="2" name="组合 18435"/>
          <p:cNvGrpSpPr/>
          <p:nvPr/>
        </p:nvGrpSpPr>
        <p:grpSpPr>
          <a:xfrm>
            <a:off x="3935095" y="658495"/>
            <a:ext cx="3771900" cy="1501378"/>
            <a:chOff x="0" y="0"/>
            <a:chExt cx="3168" cy="1261"/>
          </a:xfrm>
        </p:grpSpPr>
        <p:sp>
          <p:nvSpPr>
            <p:cNvPr id="18436" name="文本框 18436"/>
            <p:cNvSpPr txBox="1"/>
            <p:nvPr/>
          </p:nvSpPr>
          <p:spPr>
            <a:xfrm>
              <a:off x="1440" y="0"/>
              <a:ext cx="324"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en-US" altLang="zh-CN" sz="1350">
                  <a:latin typeface="Times New Roman" panose="02020603050405020304" pitchFamily="18" charset="0"/>
                </a:rPr>
                <a:t>i/2</a:t>
              </a:r>
              <a:endParaRPr lang="en-US" altLang="zh-CN" sz="1350">
                <a:latin typeface="Times New Roman" panose="02020603050405020304" pitchFamily="18" charset="0"/>
              </a:endParaRPr>
            </a:p>
          </p:txBody>
        </p:sp>
        <p:cxnSp>
          <p:nvCxnSpPr>
            <p:cNvPr id="18437" name="直接箭头连接符 18437"/>
            <p:cNvCxnSpPr/>
            <p:nvPr/>
          </p:nvCxnSpPr>
          <p:spPr>
            <a:xfrm flipH="1">
              <a:off x="816" y="240"/>
              <a:ext cx="781" cy="240"/>
            </a:xfrm>
            <a:prstGeom prst="straightConnector1">
              <a:avLst/>
            </a:prstGeom>
            <a:ln w="9525" cap="flat" cmpd="sng">
              <a:solidFill>
                <a:schemeClr val="tx1"/>
              </a:solidFill>
              <a:prstDash val="solid"/>
              <a:round/>
              <a:headEnd type="none" w="med" len="med"/>
              <a:tailEnd type="none" w="med" len="med"/>
            </a:ln>
          </p:spPr>
        </p:cxnSp>
        <p:sp>
          <p:nvSpPr>
            <p:cNvPr id="18438" name="文本框 18438"/>
            <p:cNvSpPr txBox="1"/>
            <p:nvPr/>
          </p:nvSpPr>
          <p:spPr>
            <a:xfrm>
              <a:off x="672" y="480"/>
              <a:ext cx="184"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en-US" altLang="zh-CN" sz="1350">
                  <a:latin typeface="Times New Roman" panose="02020603050405020304" pitchFamily="18" charset="0"/>
                </a:rPr>
                <a:t>i</a:t>
              </a:r>
              <a:endParaRPr lang="en-US" altLang="zh-CN" sz="1350">
                <a:latin typeface="Times New Roman" panose="02020603050405020304" pitchFamily="18" charset="0"/>
              </a:endParaRPr>
            </a:p>
          </p:txBody>
        </p:sp>
        <p:sp>
          <p:nvSpPr>
            <p:cNvPr id="18439" name="文本框 18439"/>
            <p:cNvSpPr txBox="1"/>
            <p:nvPr/>
          </p:nvSpPr>
          <p:spPr>
            <a:xfrm>
              <a:off x="0" y="1042"/>
              <a:ext cx="474"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zh-CN" altLang="en-US" sz="1350" dirty="0">
                  <a:latin typeface="Times New Roman" panose="02020603050405020304" pitchFamily="18" charset="0"/>
                </a:rPr>
                <a:t>2*</a:t>
              </a:r>
              <a:r>
                <a:rPr lang="en-US" altLang="zh-CN" sz="1350">
                  <a:latin typeface="Times New Roman" panose="02020603050405020304" pitchFamily="18" charset="0"/>
                </a:rPr>
                <a:t>i</a:t>
              </a:r>
              <a:endParaRPr lang="en-US" altLang="zh-CN" sz="1350">
                <a:latin typeface="Times New Roman" panose="02020603050405020304" pitchFamily="18" charset="0"/>
              </a:endParaRPr>
            </a:p>
          </p:txBody>
        </p:sp>
        <p:sp>
          <p:nvSpPr>
            <p:cNvPr id="18440" name="文本框 18440"/>
            <p:cNvSpPr txBox="1"/>
            <p:nvPr/>
          </p:nvSpPr>
          <p:spPr>
            <a:xfrm>
              <a:off x="804" y="1042"/>
              <a:ext cx="588"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zh-CN" altLang="en-US" sz="1350" dirty="0">
                  <a:latin typeface="Times New Roman" panose="02020603050405020304" pitchFamily="18" charset="0"/>
                </a:rPr>
                <a:t>2*</a:t>
              </a:r>
              <a:r>
                <a:rPr lang="en-US" altLang="zh-CN" sz="1350">
                  <a:latin typeface="Times New Roman" panose="02020603050405020304" pitchFamily="18" charset="0"/>
                </a:rPr>
                <a:t>i-+1</a:t>
              </a:r>
              <a:endParaRPr lang="en-US" altLang="zh-CN" sz="1350">
                <a:latin typeface="Times New Roman" panose="02020603050405020304" pitchFamily="18" charset="0"/>
              </a:endParaRPr>
            </a:p>
          </p:txBody>
        </p:sp>
        <p:cxnSp>
          <p:nvCxnSpPr>
            <p:cNvPr id="18441" name="直接箭头连接符 18441"/>
            <p:cNvCxnSpPr>
              <a:stCxn id="18438" idx="2"/>
              <a:endCxn id="18439" idx="0"/>
            </p:cNvCxnSpPr>
            <p:nvPr/>
          </p:nvCxnSpPr>
          <p:spPr>
            <a:xfrm flipH="1">
              <a:off x="237" y="699"/>
              <a:ext cx="527" cy="343"/>
            </a:xfrm>
            <a:prstGeom prst="straightConnector1">
              <a:avLst/>
            </a:prstGeom>
            <a:ln w="9525" cap="flat" cmpd="sng">
              <a:solidFill>
                <a:schemeClr val="tx1"/>
              </a:solidFill>
              <a:prstDash val="solid"/>
              <a:round/>
              <a:headEnd type="none" w="med" len="med"/>
              <a:tailEnd type="none" w="med" len="med"/>
            </a:ln>
          </p:spPr>
        </p:cxnSp>
        <p:cxnSp>
          <p:nvCxnSpPr>
            <p:cNvPr id="18442" name="直接箭头连接符 18442"/>
            <p:cNvCxnSpPr>
              <a:stCxn id="18438" idx="2"/>
              <a:endCxn id="18440" idx="0"/>
            </p:cNvCxnSpPr>
            <p:nvPr/>
          </p:nvCxnSpPr>
          <p:spPr>
            <a:xfrm>
              <a:off x="764" y="699"/>
              <a:ext cx="334" cy="343"/>
            </a:xfrm>
            <a:prstGeom prst="straightConnector1">
              <a:avLst/>
            </a:prstGeom>
            <a:ln w="9525" cap="flat" cmpd="sng">
              <a:solidFill>
                <a:schemeClr val="tx1"/>
              </a:solidFill>
              <a:prstDash val="solid"/>
              <a:round/>
              <a:headEnd type="none" w="med" len="med"/>
              <a:tailEnd type="none" w="med" len="med"/>
            </a:ln>
          </p:spPr>
        </p:cxnSp>
        <p:sp>
          <p:nvSpPr>
            <p:cNvPr id="18443" name="文本框 18443"/>
            <p:cNvSpPr txBox="1"/>
            <p:nvPr/>
          </p:nvSpPr>
          <p:spPr>
            <a:xfrm>
              <a:off x="2016" y="528"/>
              <a:ext cx="578"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en-US" altLang="zh-CN" sz="1350">
                  <a:latin typeface="Times New Roman" panose="02020603050405020304" pitchFamily="18" charset="0"/>
                </a:rPr>
                <a:t>i+1</a:t>
              </a:r>
              <a:endParaRPr lang="en-US" altLang="zh-CN" sz="1350">
                <a:latin typeface="Times New Roman" panose="02020603050405020304" pitchFamily="18" charset="0"/>
              </a:endParaRPr>
            </a:p>
          </p:txBody>
        </p:sp>
        <p:sp>
          <p:nvSpPr>
            <p:cNvPr id="18444" name="文本框 18444"/>
            <p:cNvSpPr txBox="1"/>
            <p:nvPr/>
          </p:nvSpPr>
          <p:spPr>
            <a:xfrm>
              <a:off x="1684" y="1030"/>
              <a:ext cx="668"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zh-CN" altLang="en-US" sz="1350" dirty="0">
                  <a:latin typeface="Times New Roman" panose="02020603050405020304" pitchFamily="18" charset="0"/>
                </a:rPr>
                <a:t>2*</a:t>
              </a:r>
              <a:r>
                <a:rPr lang="en-US" altLang="zh-CN" sz="1350">
                  <a:latin typeface="Times New Roman" panose="02020603050405020304" pitchFamily="18" charset="0"/>
                </a:rPr>
                <a:t>i+2</a:t>
              </a:r>
              <a:endParaRPr lang="en-US" altLang="zh-CN" sz="1350">
                <a:latin typeface="Times New Roman" panose="02020603050405020304" pitchFamily="18" charset="0"/>
              </a:endParaRPr>
            </a:p>
          </p:txBody>
        </p:sp>
        <p:sp>
          <p:nvSpPr>
            <p:cNvPr id="18445" name="文本框 18445"/>
            <p:cNvSpPr txBox="1"/>
            <p:nvPr/>
          </p:nvSpPr>
          <p:spPr>
            <a:xfrm>
              <a:off x="2399" y="1030"/>
              <a:ext cx="769" cy="219"/>
            </a:xfrm>
            <a:prstGeom prst="rect">
              <a:avLst/>
            </a:prstGeom>
            <a:noFill/>
            <a:ln w="9525" cap="flat" cmpd="sng">
              <a:solidFill>
                <a:schemeClr val="tx1"/>
              </a:solidFill>
              <a:prstDash val="solid"/>
              <a:miter/>
              <a:headEnd type="none" w="med" len="med"/>
              <a:tailEnd type="none" w="med" len="med"/>
            </a:ln>
          </p:spPr>
          <p:txBody>
            <a:bodyPr lIns="40500" tIns="27000" rIns="40500" bIns="27000" anchor="t">
              <a:spAutoFit/>
            </a:bodyPr>
            <a:p>
              <a:pPr algn="ctr">
                <a:spcBef>
                  <a:spcPct val="50000"/>
                </a:spcBef>
              </a:pPr>
              <a:r>
                <a:rPr lang="zh-CN" altLang="en-US" sz="1350" dirty="0">
                  <a:latin typeface="Times New Roman" panose="02020603050405020304" pitchFamily="18" charset="0"/>
                </a:rPr>
                <a:t>2*</a:t>
              </a:r>
              <a:r>
                <a:rPr lang="en-US" altLang="zh-CN" sz="1350">
                  <a:latin typeface="Times New Roman" panose="02020603050405020304" pitchFamily="18" charset="0"/>
                </a:rPr>
                <a:t>i+3</a:t>
              </a:r>
              <a:endParaRPr lang="en-US" altLang="zh-CN" sz="1350">
                <a:latin typeface="Times New Roman" panose="02020603050405020304" pitchFamily="18" charset="0"/>
              </a:endParaRPr>
            </a:p>
          </p:txBody>
        </p:sp>
        <p:cxnSp>
          <p:nvCxnSpPr>
            <p:cNvPr id="18446" name="直接箭头连接符 18446"/>
            <p:cNvCxnSpPr>
              <a:stCxn id="18443" idx="2"/>
              <a:endCxn id="18444" idx="0"/>
            </p:cNvCxnSpPr>
            <p:nvPr/>
          </p:nvCxnSpPr>
          <p:spPr>
            <a:xfrm flipH="1">
              <a:off x="2019" y="747"/>
              <a:ext cx="286" cy="283"/>
            </a:xfrm>
            <a:prstGeom prst="straightConnector1">
              <a:avLst/>
            </a:prstGeom>
            <a:ln w="9525" cap="flat" cmpd="sng">
              <a:solidFill>
                <a:schemeClr val="tx1"/>
              </a:solidFill>
              <a:prstDash val="solid"/>
              <a:round/>
              <a:headEnd type="none" w="med" len="med"/>
              <a:tailEnd type="none" w="med" len="med"/>
            </a:ln>
          </p:spPr>
        </p:cxnSp>
        <p:cxnSp>
          <p:nvCxnSpPr>
            <p:cNvPr id="18447" name="直接箭头连接符 18447"/>
            <p:cNvCxnSpPr>
              <a:stCxn id="18443" idx="2"/>
              <a:endCxn id="18445" idx="0"/>
            </p:cNvCxnSpPr>
            <p:nvPr/>
          </p:nvCxnSpPr>
          <p:spPr>
            <a:xfrm>
              <a:off x="2305" y="747"/>
              <a:ext cx="478" cy="283"/>
            </a:xfrm>
            <a:prstGeom prst="straightConnector1">
              <a:avLst/>
            </a:prstGeom>
            <a:ln w="9525" cap="flat" cmpd="sng">
              <a:solidFill>
                <a:schemeClr val="tx1"/>
              </a:solidFill>
              <a:prstDash val="solid"/>
              <a:round/>
              <a:headEnd type="none" w="med" len="med"/>
              <a:tailEnd type="none" w="med" len="med"/>
            </a:ln>
          </p:spPr>
        </p:cxnSp>
        <p:cxnSp>
          <p:nvCxnSpPr>
            <p:cNvPr id="18448" name="直接箭头连接符 18448"/>
            <p:cNvCxnSpPr>
              <a:stCxn id="18436" idx="2"/>
              <a:endCxn id="18443" idx="0"/>
            </p:cNvCxnSpPr>
            <p:nvPr/>
          </p:nvCxnSpPr>
          <p:spPr>
            <a:xfrm>
              <a:off x="1602" y="219"/>
              <a:ext cx="703" cy="309"/>
            </a:xfrm>
            <a:prstGeom prst="straightConnector1">
              <a:avLst/>
            </a:prstGeom>
            <a:ln w="9525" cap="flat" cmpd="sng">
              <a:solidFill>
                <a:schemeClr val="tx1"/>
              </a:solidFill>
              <a:prstDash val="solid"/>
              <a:round/>
              <a:headEnd type="none" w="med" len="med"/>
              <a:tailEnd type="none" w="med" len="med"/>
            </a:ln>
          </p:spPr>
        </p:cxnSp>
      </p:grpSp>
      <p:sp>
        <p:nvSpPr>
          <p:cNvPr id="18450" name="矩形 18449"/>
          <p:cNvSpPr/>
          <p:nvPr/>
        </p:nvSpPr>
        <p:spPr>
          <a:xfrm>
            <a:off x="494665" y="3230880"/>
            <a:ext cx="8732520" cy="1600835"/>
          </a:xfrm>
          <a:prstGeom prst="rect">
            <a:avLst/>
          </a:prstGeom>
          <a:noFill/>
          <a:ln w="9525">
            <a:noFill/>
          </a:ln>
        </p:spPr>
        <p:txBody>
          <a:bodyPr vert="horz" wrap="square" lIns="40500" tIns="45720" rIns="40500" bIns="45720" rtlCol="0" anchor="t">
            <a:normAutofit/>
          </a:bodyPr>
          <a:lstStyle/>
          <a:p>
            <a:pPr lvl="1" algn="l"/>
            <a:r>
              <a:rPr b="1">
                <a:sym typeface="+mn-ea"/>
              </a:rPr>
              <a:t>如果I=1，则I为根，无父结点；如果I&lt;&gt;1，则父结点为</a:t>
            </a:r>
            <a:r>
              <a:rPr b="1">
                <a:sym typeface="+mn-ea"/>
              </a:rPr>
              <a:t>              </a:t>
            </a:r>
            <a:r>
              <a:rPr b="1">
                <a:sym typeface="+mn-ea"/>
              </a:rPr>
              <a:t>。</a:t>
            </a:r>
            <a:endParaRPr b="1">
              <a:sym typeface="+mn-ea"/>
            </a:endParaRPr>
          </a:p>
          <a:p>
            <a:pPr lvl="1" algn="l"/>
            <a:r>
              <a:rPr b="1">
                <a:sym typeface="+mn-ea"/>
              </a:rPr>
              <a:t>如果2*I&gt;N，则I无左子树；如果2*I&lt;=N，则I的左儿子的编号为</a:t>
            </a:r>
            <a:r>
              <a:rPr b="1">
                <a:sym typeface="+mn-ea"/>
              </a:rPr>
              <a:t>            </a:t>
            </a:r>
            <a:r>
              <a:rPr b="1">
                <a:sym typeface="+mn-ea"/>
              </a:rPr>
              <a:t>。</a:t>
            </a:r>
            <a:endParaRPr b="1">
              <a:sym typeface="+mn-ea"/>
            </a:endParaRPr>
          </a:p>
          <a:p>
            <a:pPr lvl="1" algn="l"/>
            <a:r>
              <a:rPr b="1">
                <a:sym typeface="+mn-ea"/>
              </a:rPr>
              <a:t>如果2*I+1&gt;N，则I无右子树；如果2*I+1&lt;=N，则I的右儿子的编号为</a:t>
            </a:r>
            <a:r>
              <a:rPr>
                <a:sym typeface="+mn-ea"/>
              </a:rPr>
              <a:t> </a:t>
            </a:r>
            <a:r>
              <a:rPr>
                <a:sym typeface="+mn-ea"/>
              </a:rPr>
              <a:t>                </a:t>
            </a:r>
            <a:r>
              <a:rPr>
                <a:sym typeface="+mn-ea"/>
              </a:rPr>
              <a:t>。</a:t>
            </a:r>
            <a:endParaRPr>
              <a:sym typeface="+mn-ea"/>
            </a:endParaRPr>
          </a:p>
        </p:txBody>
      </p:sp>
      <p:sp>
        <p:nvSpPr>
          <p:cNvPr id="18451" name="矩形 18450"/>
          <p:cNvSpPr/>
          <p:nvPr/>
        </p:nvSpPr>
        <p:spPr>
          <a:xfrm>
            <a:off x="6679565" y="3230880"/>
            <a:ext cx="511810" cy="299085"/>
          </a:xfrm>
          <a:prstGeom prst="rect">
            <a:avLst/>
          </a:prstGeom>
          <a:noFill/>
          <a:ln w="9525">
            <a:noFill/>
          </a:ln>
        </p:spPr>
        <p:txBody>
          <a:bodyPr wrap="none" anchor="t">
            <a:spAutoFit/>
          </a:bodyPr>
          <a:p>
            <a:r>
              <a:rPr lang="zh-CN" altLang="en-US" sz="1350" dirty="0">
                <a:solidFill>
                  <a:srgbClr val="FF0000"/>
                </a:solidFill>
                <a:latin typeface="Tahoma" panose="020B0604030504040204" pitchFamily="34" charset="0"/>
              </a:rPr>
              <a:t>[</a:t>
            </a:r>
            <a:r>
              <a:rPr lang="en-US" altLang="zh-CN" sz="1350">
                <a:solidFill>
                  <a:srgbClr val="FF0000"/>
                </a:solidFill>
                <a:latin typeface="Tahoma" panose="020B0604030504040204" pitchFamily="34" charset="0"/>
              </a:rPr>
              <a:t>i/2]</a:t>
            </a:r>
            <a:endParaRPr lang="zh-CN" altLang="en-US" sz="1350" dirty="0">
              <a:solidFill>
                <a:srgbClr val="FF0000"/>
              </a:solidFill>
              <a:latin typeface="Tahoma" panose="020B0604030504040204" pitchFamily="34" charset="0"/>
            </a:endParaRPr>
          </a:p>
        </p:txBody>
      </p:sp>
      <p:sp>
        <p:nvSpPr>
          <p:cNvPr id="18452" name="矩形 18451"/>
          <p:cNvSpPr/>
          <p:nvPr/>
        </p:nvSpPr>
        <p:spPr>
          <a:xfrm>
            <a:off x="7668895" y="3529965"/>
            <a:ext cx="433705" cy="299085"/>
          </a:xfrm>
          <a:prstGeom prst="rect">
            <a:avLst/>
          </a:prstGeom>
          <a:noFill/>
          <a:ln w="9525">
            <a:noFill/>
          </a:ln>
        </p:spPr>
        <p:txBody>
          <a:bodyPr wrap="none" anchor="t">
            <a:spAutoFit/>
          </a:bodyPr>
          <a:p>
            <a:r>
              <a:rPr lang="zh-CN" altLang="en-US" sz="1350" dirty="0">
                <a:solidFill>
                  <a:srgbClr val="FF0000"/>
                </a:solidFill>
                <a:latin typeface="Tahoma" panose="020B0604030504040204" pitchFamily="34" charset="0"/>
              </a:rPr>
              <a:t>2*</a:t>
            </a:r>
            <a:r>
              <a:rPr lang="en-US" altLang="zh-CN" sz="1350">
                <a:solidFill>
                  <a:srgbClr val="FF0000"/>
                </a:solidFill>
                <a:latin typeface="Tahoma" panose="020B0604030504040204" pitchFamily="34" charset="0"/>
              </a:rPr>
              <a:t>I</a:t>
            </a:r>
            <a:endParaRPr lang="zh-CN" altLang="en-US" sz="1350" dirty="0">
              <a:solidFill>
                <a:srgbClr val="FF0000"/>
              </a:solidFill>
              <a:latin typeface="Tahoma" panose="020B0604030504040204" pitchFamily="34" charset="0"/>
            </a:endParaRPr>
          </a:p>
        </p:txBody>
      </p:sp>
      <p:sp>
        <p:nvSpPr>
          <p:cNvPr id="18453" name="矩形 18452"/>
          <p:cNvSpPr/>
          <p:nvPr/>
        </p:nvSpPr>
        <p:spPr>
          <a:xfrm>
            <a:off x="1403985" y="4155440"/>
            <a:ext cx="651510" cy="299085"/>
          </a:xfrm>
          <a:prstGeom prst="rect">
            <a:avLst/>
          </a:prstGeom>
          <a:noFill/>
          <a:ln w="9525">
            <a:noFill/>
          </a:ln>
        </p:spPr>
        <p:txBody>
          <a:bodyPr wrap="none" anchor="t">
            <a:spAutoFit/>
          </a:bodyPr>
          <a:p>
            <a:r>
              <a:rPr lang="zh-CN" altLang="en-US" sz="1350" dirty="0">
                <a:solidFill>
                  <a:srgbClr val="FF0000"/>
                </a:solidFill>
                <a:latin typeface="Tahoma" panose="020B0604030504040204" pitchFamily="34" charset="0"/>
              </a:rPr>
              <a:t>2*</a:t>
            </a:r>
            <a:r>
              <a:rPr lang="en-US" altLang="zh-CN" sz="1350">
                <a:solidFill>
                  <a:srgbClr val="FF0000"/>
                </a:solidFill>
                <a:latin typeface="Tahoma" panose="020B0604030504040204" pitchFamily="34" charset="0"/>
              </a:rPr>
              <a:t>I+1</a:t>
            </a:r>
            <a:endParaRPr lang="zh-CN" altLang="en-US" sz="1350" dirty="0">
              <a:solidFill>
                <a:srgbClr val="FF0000"/>
              </a:solidFill>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5">
                                            <p:txEl>
                                              <p:charRg st="0" end="47"/>
                                            </p:txEl>
                                          </p:spTgt>
                                        </p:tgtEl>
                                        <p:attrNameLst>
                                          <p:attrName>style.visibility</p:attrName>
                                        </p:attrNameLst>
                                      </p:cBhvr>
                                      <p:to>
                                        <p:strVal val="visible"/>
                                      </p:to>
                                    </p:set>
                                    <p:animEffect transition="in" filter="box(in)">
                                      <p:cBhvr>
                                        <p:cTn id="7" dur="500"/>
                                        <p:tgtEl>
                                          <p:spTgt spid="18435">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50">
                                            <p:txEl>
                                              <p:charRg st="0" end="44"/>
                                            </p:txEl>
                                          </p:spTgt>
                                        </p:tgtEl>
                                        <p:attrNameLst>
                                          <p:attrName>style.visibility</p:attrName>
                                        </p:attrNameLst>
                                      </p:cBhvr>
                                      <p:to>
                                        <p:strVal val="visible"/>
                                      </p:to>
                                    </p:set>
                                    <p:animEffect transition="in" filter="box(in)">
                                      <p:cBhvr>
                                        <p:cTn id="12" dur="500"/>
                                        <p:tgtEl>
                                          <p:spTgt spid="18450">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51"/>
                                        </p:tgtEl>
                                        <p:attrNameLst>
                                          <p:attrName>style.visibility</p:attrName>
                                        </p:attrNameLst>
                                      </p:cBhvr>
                                      <p:to>
                                        <p:strVal val="visible"/>
                                      </p:to>
                                    </p:set>
                                    <p:animEffect transition="in" filter="blinds(horizontal)">
                                      <p:cBhvr>
                                        <p:cTn id="17" dur="500"/>
                                        <p:tgtEl>
                                          <p:spTgt spid="1845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50">
                                            <p:txEl>
                                              <p:charRg st="44" end="92"/>
                                            </p:txEl>
                                          </p:spTgt>
                                        </p:tgtEl>
                                        <p:attrNameLst>
                                          <p:attrName>style.visibility</p:attrName>
                                        </p:attrNameLst>
                                      </p:cBhvr>
                                      <p:to>
                                        <p:strVal val="visible"/>
                                      </p:to>
                                    </p:set>
                                    <p:animEffect transition="in" filter="box(in)">
                                      <p:cBhvr>
                                        <p:cTn id="22" dur="500"/>
                                        <p:tgtEl>
                                          <p:spTgt spid="18450">
                                            <p:txEl>
                                              <p:charRg st="44"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52"/>
                                        </p:tgtEl>
                                        <p:attrNameLst>
                                          <p:attrName>style.visibility</p:attrName>
                                        </p:attrNameLst>
                                      </p:cBhvr>
                                      <p:to>
                                        <p:strVal val="visible"/>
                                      </p:to>
                                    </p:set>
                                    <p:animEffect transition="in" filter="blinds(horizontal)">
                                      <p:cBhvr>
                                        <p:cTn id="27" dur="500"/>
                                        <p:tgtEl>
                                          <p:spTgt spid="1845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450">
                                            <p:txEl>
                                              <p:charRg st="92" end="149"/>
                                            </p:txEl>
                                          </p:spTgt>
                                        </p:tgtEl>
                                        <p:attrNameLst>
                                          <p:attrName>style.visibility</p:attrName>
                                        </p:attrNameLst>
                                      </p:cBhvr>
                                      <p:to>
                                        <p:strVal val="visible"/>
                                      </p:to>
                                    </p:set>
                                    <p:animEffect transition="in" filter="box(in)">
                                      <p:cBhvr>
                                        <p:cTn id="32" dur="500"/>
                                        <p:tgtEl>
                                          <p:spTgt spid="18450">
                                            <p:txEl>
                                              <p:charRg st="92"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53"/>
                                        </p:tgtEl>
                                        <p:attrNameLst>
                                          <p:attrName>style.visibility</p:attrName>
                                        </p:attrNameLst>
                                      </p:cBhvr>
                                      <p:to>
                                        <p:strVal val="visible"/>
                                      </p:to>
                                    </p:set>
                                    <p:animEffect transition="in" filter="blinds(horizontal)">
                                      <p:cBhvr>
                                        <p:cTn id="37"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3" build="p"/>
      <p:bldP spid="18450" grpId="0" bldLvl="2" uiExpand="1" build="p"/>
      <p:bldP spid="18451" grpId="0" bldLvl="0" animBg="1"/>
      <p:bldP spid="18452" grpId="0" bldLvl="0" animBg="1"/>
      <p:bldP spid="1845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占位符 6145"/>
          <p:cNvSpPr>
            <a:spLocks noGrp="1"/>
          </p:cNvSpPr>
          <p:nvPr>
            <p:ph/>
          </p:nvPr>
        </p:nvSpPr>
        <p:spPr>
          <a:xfrm>
            <a:off x="508635" y="77391"/>
            <a:ext cx="3977879" cy="400050"/>
          </a:xfrm>
          <a:prstGeom prst="rect">
            <a:avLst/>
          </a:prstGeom>
          <a:noFill/>
          <a:ln w="9525">
            <a:noFill/>
          </a:ln>
        </p:spPr>
        <p:txBody>
          <a:bodyPr lIns="40500" rIns="40500" anchor="t">
            <a:normAutofit fontScale="90000" lnSpcReduction="10000"/>
          </a:bodyPr>
          <a:p>
            <a:pPr marL="742950" lvl="1">
              <a:buNone/>
            </a:pPr>
            <a:r>
              <a:rPr lang="zh-CN" altLang="en-US" sz="2100" b="1"/>
              <a:t>计算机和人对奕问题</a:t>
            </a:r>
            <a:endParaRPr lang="zh-CN" altLang="en-US" sz="2100" b="1"/>
          </a:p>
        </p:txBody>
      </p:sp>
      <p:grpSp>
        <p:nvGrpSpPr>
          <p:cNvPr id="6146" name="组合 6146"/>
          <p:cNvGrpSpPr/>
          <p:nvPr/>
        </p:nvGrpSpPr>
        <p:grpSpPr>
          <a:xfrm>
            <a:off x="3771900" y="398780"/>
            <a:ext cx="1143000" cy="1028700"/>
            <a:chOff x="0" y="0"/>
            <a:chExt cx="960" cy="864"/>
          </a:xfrm>
        </p:grpSpPr>
        <p:sp>
          <p:nvSpPr>
            <p:cNvPr id="6147" name="矩形 6147"/>
            <p:cNvSpPr/>
            <p:nvPr/>
          </p:nvSpPr>
          <p:spPr>
            <a:xfrm>
              <a:off x="0" y="0"/>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148" name="直接连接符 6148"/>
            <p:cNvSpPr/>
            <p:nvPr/>
          </p:nvSpPr>
          <p:spPr>
            <a:xfrm>
              <a:off x="0" y="288"/>
              <a:ext cx="960" cy="0"/>
            </a:xfrm>
            <a:prstGeom prst="line">
              <a:avLst/>
            </a:prstGeom>
            <a:ln w="9525" cap="flat" cmpd="sng">
              <a:solidFill>
                <a:schemeClr val="tx1"/>
              </a:solidFill>
              <a:prstDash val="solid"/>
              <a:round/>
              <a:headEnd type="none" w="med" len="med"/>
              <a:tailEnd type="none" w="med" len="med"/>
            </a:ln>
          </p:spPr>
        </p:sp>
        <p:sp>
          <p:nvSpPr>
            <p:cNvPr id="6149" name="直接连接符 6149"/>
            <p:cNvSpPr/>
            <p:nvPr/>
          </p:nvSpPr>
          <p:spPr>
            <a:xfrm>
              <a:off x="0" y="576"/>
              <a:ext cx="960" cy="0"/>
            </a:xfrm>
            <a:prstGeom prst="line">
              <a:avLst/>
            </a:prstGeom>
            <a:ln w="9525" cap="flat" cmpd="sng">
              <a:solidFill>
                <a:schemeClr val="tx1"/>
              </a:solidFill>
              <a:prstDash val="solid"/>
              <a:round/>
              <a:headEnd type="none" w="med" len="med"/>
              <a:tailEnd type="none" w="med" len="med"/>
            </a:ln>
          </p:spPr>
        </p:sp>
        <p:sp>
          <p:nvSpPr>
            <p:cNvPr id="6150" name="直接连接符 6150"/>
            <p:cNvSpPr/>
            <p:nvPr/>
          </p:nvSpPr>
          <p:spPr>
            <a:xfrm>
              <a:off x="288" y="0"/>
              <a:ext cx="0" cy="864"/>
            </a:xfrm>
            <a:prstGeom prst="line">
              <a:avLst/>
            </a:prstGeom>
            <a:ln w="9525" cap="flat" cmpd="sng">
              <a:solidFill>
                <a:schemeClr val="tx1"/>
              </a:solidFill>
              <a:prstDash val="solid"/>
              <a:round/>
              <a:headEnd type="none" w="med" len="med"/>
              <a:tailEnd type="none" w="med" len="med"/>
            </a:ln>
          </p:spPr>
        </p:sp>
        <p:sp>
          <p:nvSpPr>
            <p:cNvPr id="6151" name="直接连接符 6151"/>
            <p:cNvSpPr/>
            <p:nvPr/>
          </p:nvSpPr>
          <p:spPr>
            <a:xfrm>
              <a:off x="624" y="0"/>
              <a:ext cx="0" cy="864"/>
            </a:xfrm>
            <a:prstGeom prst="line">
              <a:avLst/>
            </a:prstGeom>
            <a:ln w="9525" cap="flat" cmpd="sng">
              <a:solidFill>
                <a:schemeClr val="tx1"/>
              </a:solidFill>
              <a:prstDash val="solid"/>
              <a:round/>
              <a:headEnd type="none" w="med" len="med"/>
              <a:tailEnd type="none" w="med" len="med"/>
            </a:ln>
          </p:spPr>
        </p:sp>
        <p:sp>
          <p:nvSpPr>
            <p:cNvPr id="6152" name="椭圆 6152"/>
            <p:cNvSpPr/>
            <p:nvPr/>
          </p:nvSpPr>
          <p:spPr>
            <a:xfrm>
              <a:off x="720" y="96"/>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53" name="椭圆 6153"/>
            <p:cNvSpPr/>
            <p:nvPr/>
          </p:nvSpPr>
          <p:spPr>
            <a:xfrm>
              <a:off x="369" y="373"/>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54" name="椭圆 6154"/>
            <p:cNvSpPr/>
            <p:nvPr/>
          </p:nvSpPr>
          <p:spPr>
            <a:xfrm>
              <a:off x="70" y="661"/>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55" name="椭圆 6155"/>
            <p:cNvSpPr/>
            <p:nvPr/>
          </p:nvSpPr>
          <p:spPr>
            <a:xfrm>
              <a:off x="402" y="670"/>
              <a:ext cx="166"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sp>
        <p:nvSpPr>
          <p:cNvPr id="6156" name="椭圆 6156"/>
          <p:cNvSpPr/>
          <p:nvPr/>
        </p:nvSpPr>
        <p:spPr>
          <a:xfrm>
            <a:off x="1540669" y="2474040"/>
            <a:ext cx="197644" cy="171450"/>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57" name="椭圆 6157"/>
          <p:cNvSpPr/>
          <p:nvPr/>
        </p:nvSpPr>
        <p:spPr>
          <a:xfrm>
            <a:off x="2884885" y="2152571"/>
            <a:ext cx="197644" cy="171450"/>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58" name="椭圆 6158"/>
          <p:cNvSpPr/>
          <p:nvPr/>
        </p:nvSpPr>
        <p:spPr>
          <a:xfrm>
            <a:off x="4486275" y="2113280"/>
            <a:ext cx="197644" cy="171450"/>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59" name="椭圆 6159"/>
          <p:cNvSpPr/>
          <p:nvPr/>
        </p:nvSpPr>
        <p:spPr>
          <a:xfrm>
            <a:off x="6153150" y="2429986"/>
            <a:ext cx="197644" cy="171450"/>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60" name="椭圆 6160"/>
          <p:cNvSpPr/>
          <p:nvPr/>
        </p:nvSpPr>
        <p:spPr>
          <a:xfrm>
            <a:off x="7375922" y="2764552"/>
            <a:ext cx="197644" cy="171450"/>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nvGrpSpPr>
          <p:cNvPr id="6161" name="组合 6161"/>
          <p:cNvGrpSpPr/>
          <p:nvPr/>
        </p:nvGrpSpPr>
        <p:grpSpPr>
          <a:xfrm>
            <a:off x="1472804" y="1444149"/>
            <a:ext cx="2396728" cy="1629966"/>
            <a:chOff x="0" y="0"/>
            <a:chExt cx="2013" cy="1369"/>
          </a:xfrm>
        </p:grpSpPr>
        <p:sp>
          <p:nvSpPr>
            <p:cNvPr id="6162" name="直接连接符 6162"/>
            <p:cNvSpPr/>
            <p:nvPr/>
          </p:nvSpPr>
          <p:spPr>
            <a:xfrm>
              <a:off x="0" y="793"/>
              <a:ext cx="960" cy="0"/>
            </a:xfrm>
            <a:prstGeom prst="line">
              <a:avLst/>
            </a:prstGeom>
            <a:ln w="9525" cap="flat" cmpd="sng">
              <a:solidFill>
                <a:schemeClr val="tx1"/>
              </a:solidFill>
              <a:prstDash val="solid"/>
              <a:round/>
              <a:headEnd type="none" w="med" len="med"/>
              <a:tailEnd type="none" w="med" len="med"/>
            </a:ln>
          </p:spPr>
        </p:sp>
        <p:sp>
          <p:nvSpPr>
            <p:cNvPr id="6163" name="直接连接符 6163"/>
            <p:cNvSpPr/>
            <p:nvPr/>
          </p:nvSpPr>
          <p:spPr>
            <a:xfrm>
              <a:off x="0" y="1081"/>
              <a:ext cx="960" cy="0"/>
            </a:xfrm>
            <a:prstGeom prst="line">
              <a:avLst/>
            </a:prstGeom>
            <a:ln w="9525" cap="flat" cmpd="sng">
              <a:solidFill>
                <a:schemeClr val="tx1"/>
              </a:solidFill>
              <a:prstDash val="solid"/>
              <a:round/>
              <a:headEnd type="none" w="med" len="med"/>
              <a:tailEnd type="none" w="med" len="med"/>
            </a:ln>
          </p:spPr>
        </p:sp>
        <p:sp>
          <p:nvSpPr>
            <p:cNvPr id="6164" name="直接连接符 6164"/>
            <p:cNvSpPr/>
            <p:nvPr/>
          </p:nvSpPr>
          <p:spPr>
            <a:xfrm>
              <a:off x="288" y="505"/>
              <a:ext cx="0" cy="864"/>
            </a:xfrm>
            <a:prstGeom prst="line">
              <a:avLst/>
            </a:prstGeom>
            <a:ln w="9525" cap="flat" cmpd="sng">
              <a:solidFill>
                <a:schemeClr val="tx1"/>
              </a:solidFill>
              <a:prstDash val="solid"/>
              <a:round/>
              <a:headEnd type="none" w="med" len="med"/>
              <a:tailEnd type="none" w="med" len="med"/>
            </a:ln>
          </p:spPr>
        </p:sp>
        <p:sp>
          <p:nvSpPr>
            <p:cNvPr id="6165" name="直接连接符 6165"/>
            <p:cNvSpPr/>
            <p:nvPr/>
          </p:nvSpPr>
          <p:spPr>
            <a:xfrm>
              <a:off x="624" y="505"/>
              <a:ext cx="0" cy="864"/>
            </a:xfrm>
            <a:prstGeom prst="line">
              <a:avLst/>
            </a:prstGeom>
            <a:ln w="9525" cap="flat" cmpd="sng">
              <a:solidFill>
                <a:schemeClr val="tx1"/>
              </a:solidFill>
              <a:prstDash val="solid"/>
              <a:round/>
              <a:headEnd type="none" w="med" len="med"/>
              <a:tailEnd type="none" w="med" len="med"/>
            </a:ln>
          </p:spPr>
        </p:sp>
        <p:sp>
          <p:nvSpPr>
            <p:cNvPr id="6166" name="矩形 6166"/>
            <p:cNvSpPr/>
            <p:nvPr/>
          </p:nvSpPr>
          <p:spPr>
            <a:xfrm>
              <a:off x="0" y="505"/>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167" name="椭圆 6167"/>
            <p:cNvSpPr/>
            <p:nvPr/>
          </p:nvSpPr>
          <p:spPr>
            <a:xfrm>
              <a:off x="720" y="601"/>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68" name="椭圆 6168"/>
            <p:cNvSpPr/>
            <p:nvPr/>
          </p:nvSpPr>
          <p:spPr>
            <a:xfrm>
              <a:off x="369" y="878"/>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69" name="椭圆 6169"/>
            <p:cNvSpPr/>
            <p:nvPr/>
          </p:nvSpPr>
          <p:spPr>
            <a:xfrm>
              <a:off x="70" y="1166"/>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70" name="椭圆 6170"/>
            <p:cNvSpPr/>
            <p:nvPr/>
          </p:nvSpPr>
          <p:spPr>
            <a:xfrm>
              <a:off x="402" y="1175"/>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71" name="直接连接符 6171"/>
            <p:cNvSpPr/>
            <p:nvPr/>
          </p:nvSpPr>
          <p:spPr>
            <a:xfrm flipH="1">
              <a:off x="468" y="0"/>
              <a:ext cx="1545" cy="500"/>
            </a:xfrm>
            <a:prstGeom prst="line">
              <a:avLst/>
            </a:prstGeom>
            <a:ln w="9525" cap="flat" cmpd="sng">
              <a:solidFill>
                <a:schemeClr val="tx1"/>
              </a:solidFill>
              <a:prstDash val="solid"/>
              <a:round/>
              <a:headEnd type="none" w="med" len="med"/>
              <a:tailEnd type="triangle" w="med" len="med"/>
            </a:ln>
          </p:spPr>
        </p:sp>
      </p:grpSp>
      <p:grpSp>
        <p:nvGrpSpPr>
          <p:cNvPr id="6172" name="组合 6172"/>
          <p:cNvGrpSpPr/>
          <p:nvPr/>
        </p:nvGrpSpPr>
        <p:grpSpPr>
          <a:xfrm>
            <a:off x="2778919" y="1447721"/>
            <a:ext cx="1303735" cy="1625203"/>
            <a:chOff x="0" y="0"/>
            <a:chExt cx="1095" cy="1365"/>
          </a:xfrm>
        </p:grpSpPr>
        <p:sp>
          <p:nvSpPr>
            <p:cNvPr id="6173" name="直接连接符 6173"/>
            <p:cNvSpPr/>
            <p:nvPr/>
          </p:nvSpPr>
          <p:spPr>
            <a:xfrm>
              <a:off x="0" y="789"/>
              <a:ext cx="960" cy="0"/>
            </a:xfrm>
            <a:prstGeom prst="line">
              <a:avLst/>
            </a:prstGeom>
            <a:ln w="9525" cap="flat" cmpd="sng">
              <a:solidFill>
                <a:schemeClr val="tx1"/>
              </a:solidFill>
              <a:prstDash val="solid"/>
              <a:round/>
              <a:headEnd type="none" w="med" len="med"/>
              <a:tailEnd type="none" w="med" len="med"/>
            </a:ln>
          </p:spPr>
        </p:sp>
        <p:sp>
          <p:nvSpPr>
            <p:cNvPr id="6174" name="直接连接符 6174"/>
            <p:cNvSpPr/>
            <p:nvPr/>
          </p:nvSpPr>
          <p:spPr>
            <a:xfrm>
              <a:off x="0" y="1077"/>
              <a:ext cx="960" cy="0"/>
            </a:xfrm>
            <a:prstGeom prst="line">
              <a:avLst/>
            </a:prstGeom>
            <a:ln w="9525" cap="flat" cmpd="sng">
              <a:solidFill>
                <a:schemeClr val="tx1"/>
              </a:solidFill>
              <a:prstDash val="solid"/>
              <a:round/>
              <a:headEnd type="none" w="med" len="med"/>
              <a:tailEnd type="none" w="med" len="med"/>
            </a:ln>
          </p:spPr>
        </p:sp>
        <p:sp>
          <p:nvSpPr>
            <p:cNvPr id="6175" name="直接连接符 6175"/>
            <p:cNvSpPr/>
            <p:nvPr/>
          </p:nvSpPr>
          <p:spPr>
            <a:xfrm>
              <a:off x="288" y="501"/>
              <a:ext cx="0" cy="864"/>
            </a:xfrm>
            <a:prstGeom prst="line">
              <a:avLst/>
            </a:prstGeom>
            <a:ln w="9525" cap="flat" cmpd="sng">
              <a:solidFill>
                <a:schemeClr val="tx1"/>
              </a:solidFill>
              <a:prstDash val="solid"/>
              <a:round/>
              <a:headEnd type="none" w="med" len="med"/>
              <a:tailEnd type="none" w="med" len="med"/>
            </a:ln>
          </p:spPr>
        </p:sp>
        <p:sp>
          <p:nvSpPr>
            <p:cNvPr id="6176" name="直接连接符 6176"/>
            <p:cNvSpPr/>
            <p:nvPr/>
          </p:nvSpPr>
          <p:spPr>
            <a:xfrm>
              <a:off x="624" y="501"/>
              <a:ext cx="0" cy="864"/>
            </a:xfrm>
            <a:prstGeom prst="line">
              <a:avLst/>
            </a:prstGeom>
            <a:ln w="9525" cap="flat" cmpd="sng">
              <a:solidFill>
                <a:schemeClr val="tx1"/>
              </a:solidFill>
              <a:prstDash val="solid"/>
              <a:round/>
              <a:headEnd type="none" w="med" len="med"/>
              <a:tailEnd type="none" w="med" len="med"/>
            </a:ln>
          </p:spPr>
        </p:sp>
        <p:sp>
          <p:nvSpPr>
            <p:cNvPr id="6177" name="矩形 6177"/>
            <p:cNvSpPr/>
            <p:nvPr/>
          </p:nvSpPr>
          <p:spPr>
            <a:xfrm>
              <a:off x="0" y="501"/>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178" name="椭圆 6178"/>
            <p:cNvSpPr/>
            <p:nvPr/>
          </p:nvSpPr>
          <p:spPr>
            <a:xfrm>
              <a:off x="720" y="597"/>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79" name="椭圆 6179"/>
            <p:cNvSpPr/>
            <p:nvPr/>
          </p:nvSpPr>
          <p:spPr>
            <a:xfrm>
              <a:off x="369" y="874"/>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80" name="椭圆 6180"/>
            <p:cNvSpPr/>
            <p:nvPr/>
          </p:nvSpPr>
          <p:spPr>
            <a:xfrm>
              <a:off x="70" y="1162"/>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81" name="椭圆 6181"/>
            <p:cNvSpPr/>
            <p:nvPr/>
          </p:nvSpPr>
          <p:spPr>
            <a:xfrm>
              <a:off x="402" y="1171"/>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82" name="直接连接符 6182"/>
            <p:cNvSpPr/>
            <p:nvPr/>
          </p:nvSpPr>
          <p:spPr>
            <a:xfrm flipH="1">
              <a:off x="417" y="0"/>
              <a:ext cx="678" cy="500"/>
            </a:xfrm>
            <a:prstGeom prst="line">
              <a:avLst/>
            </a:prstGeom>
            <a:ln w="9525" cap="flat" cmpd="sng">
              <a:solidFill>
                <a:schemeClr val="tx1"/>
              </a:solidFill>
              <a:prstDash val="solid"/>
              <a:round/>
              <a:headEnd type="none" w="med" len="med"/>
              <a:tailEnd type="triangle" w="med" len="med"/>
            </a:ln>
          </p:spPr>
        </p:sp>
      </p:grpSp>
      <p:grpSp>
        <p:nvGrpSpPr>
          <p:cNvPr id="6183" name="组合 6183"/>
          <p:cNvGrpSpPr/>
          <p:nvPr/>
        </p:nvGrpSpPr>
        <p:grpSpPr>
          <a:xfrm>
            <a:off x="4051697" y="1433434"/>
            <a:ext cx="1143000" cy="1612106"/>
            <a:chOff x="0" y="0"/>
            <a:chExt cx="960" cy="1354"/>
          </a:xfrm>
        </p:grpSpPr>
        <p:sp>
          <p:nvSpPr>
            <p:cNvPr id="6184" name="直接连接符 6184"/>
            <p:cNvSpPr/>
            <p:nvPr/>
          </p:nvSpPr>
          <p:spPr>
            <a:xfrm>
              <a:off x="0" y="778"/>
              <a:ext cx="960" cy="0"/>
            </a:xfrm>
            <a:prstGeom prst="line">
              <a:avLst/>
            </a:prstGeom>
            <a:ln w="9525" cap="flat" cmpd="sng">
              <a:solidFill>
                <a:schemeClr val="tx1"/>
              </a:solidFill>
              <a:prstDash val="solid"/>
              <a:round/>
              <a:headEnd type="none" w="med" len="med"/>
              <a:tailEnd type="none" w="med" len="med"/>
            </a:ln>
          </p:spPr>
        </p:sp>
        <p:sp>
          <p:nvSpPr>
            <p:cNvPr id="6185" name="直接连接符 6185"/>
            <p:cNvSpPr/>
            <p:nvPr/>
          </p:nvSpPr>
          <p:spPr>
            <a:xfrm>
              <a:off x="0" y="1066"/>
              <a:ext cx="960" cy="0"/>
            </a:xfrm>
            <a:prstGeom prst="line">
              <a:avLst/>
            </a:prstGeom>
            <a:ln w="9525" cap="flat" cmpd="sng">
              <a:solidFill>
                <a:schemeClr val="tx1"/>
              </a:solidFill>
              <a:prstDash val="solid"/>
              <a:round/>
              <a:headEnd type="none" w="med" len="med"/>
              <a:tailEnd type="none" w="med" len="med"/>
            </a:ln>
          </p:spPr>
        </p:sp>
        <p:sp>
          <p:nvSpPr>
            <p:cNvPr id="6186" name="直接连接符 6186"/>
            <p:cNvSpPr/>
            <p:nvPr/>
          </p:nvSpPr>
          <p:spPr>
            <a:xfrm>
              <a:off x="288" y="490"/>
              <a:ext cx="0" cy="864"/>
            </a:xfrm>
            <a:prstGeom prst="line">
              <a:avLst/>
            </a:prstGeom>
            <a:ln w="9525" cap="flat" cmpd="sng">
              <a:solidFill>
                <a:schemeClr val="tx1"/>
              </a:solidFill>
              <a:prstDash val="solid"/>
              <a:round/>
              <a:headEnd type="none" w="med" len="med"/>
              <a:tailEnd type="none" w="med" len="med"/>
            </a:ln>
          </p:spPr>
        </p:sp>
        <p:sp>
          <p:nvSpPr>
            <p:cNvPr id="6187" name="直接连接符 6187"/>
            <p:cNvSpPr/>
            <p:nvPr/>
          </p:nvSpPr>
          <p:spPr>
            <a:xfrm>
              <a:off x="624" y="490"/>
              <a:ext cx="0" cy="864"/>
            </a:xfrm>
            <a:prstGeom prst="line">
              <a:avLst/>
            </a:prstGeom>
            <a:ln w="9525" cap="flat" cmpd="sng">
              <a:solidFill>
                <a:schemeClr val="tx1"/>
              </a:solidFill>
              <a:prstDash val="solid"/>
              <a:round/>
              <a:headEnd type="none" w="med" len="med"/>
              <a:tailEnd type="none" w="med" len="med"/>
            </a:ln>
          </p:spPr>
        </p:sp>
        <p:sp>
          <p:nvSpPr>
            <p:cNvPr id="6188" name="矩形 6188"/>
            <p:cNvSpPr/>
            <p:nvPr/>
          </p:nvSpPr>
          <p:spPr>
            <a:xfrm>
              <a:off x="0" y="490"/>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189" name="椭圆 6189"/>
            <p:cNvSpPr/>
            <p:nvPr/>
          </p:nvSpPr>
          <p:spPr>
            <a:xfrm>
              <a:off x="720" y="586"/>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90" name="椭圆 6190"/>
            <p:cNvSpPr/>
            <p:nvPr/>
          </p:nvSpPr>
          <p:spPr>
            <a:xfrm>
              <a:off x="369" y="863"/>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91" name="椭圆 6191"/>
            <p:cNvSpPr/>
            <p:nvPr/>
          </p:nvSpPr>
          <p:spPr>
            <a:xfrm>
              <a:off x="70" y="1151"/>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92" name="椭圆 6192"/>
            <p:cNvSpPr/>
            <p:nvPr/>
          </p:nvSpPr>
          <p:spPr>
            <a:xfrm>
              <a:off x="402" y="1160"/>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193" name="直接连接符 6193"/>
            <p:cNvSpPr/>
            <p:nvPr/>
          </p:nvSpPr>
          <p:spPr>
            <a:xfrm>
              <a:off x="228" y="0"/>
              <a:ext cx="133" cy="489"/>
            </a:xfrm>
            <a:prstGeom prst="line">
              <a:avLst/>
            </a:prstGeom>
            <a:ln w="9525" cap="flat" cmpd="sng">
              <a:solidFill>
                <a:schemeClr val="tx1"/>
              </a:solidFill>
              <a:prstDash val="solid"/>
              <a:round/>
              <a:headEnd type="none" w="med" len="med"/>
              <a:tailEnd type="triangle" w="med" len="med"/>
            </a:ln>
          </p:spPr>
        </p:sp>
      </p:grpSp>
      <p:grpSp>
        <p:nvGrpSpPr>
          <p:cNvPr id="6194" name="组合 6194"/>
          <p:cNvGrpSpPr/>
          <p:nvPr/>
        </p:nvGrpSpPr>
        <p:grpSpPr>
          <a:xfrm>
            <a:off x="4626769" y="1433434"/>
            <a:ext cx="1825229" cy="1585913"/>
            <a:chOff x="0" y="0"/>
            <a:chExt cx="1533" cy="1332"/>
          </a:xfrm>
        </p:grpSpPr>
        <p:sp>
          <p:nvSpPr>
            <p:cNvPr id="6195" name="直接连接符 6195"/>
            <p:cNvSpPr/>
            <p:nvPr/>
          </p:nvSpPr>
          <p:spPr>
            <a:xfrm>
              <a:off x="573" y="756"/>
              <a:ext cx="960" cy="0"/>
            </a:xfrm>
            <a:prstGeom prst="line">
              <a:avLst/>
            </a:prstGeom>
            <a:ln w="9525" cap="flat" cmpd="sng">
              <a:solidFill>
                <a:schemeClr val="tx1"/>
              </a:solidFill>
              <a:prstDash val="solid"/>
              <a:round/>
              <a:headEnd type="none" w="med" len="med"/>
              <a:tailEnd type="none" w="med" len="med"/>
            </a:ln>
          </p:spPr>
        </p:sp>
        <p:sp>
          <p:nvSpPr>
            <p:cNvPr id="6196" name="直接连接符 6196"/>
            <p:cNvSpPr/>
            <p:nvPr/>
          </p:nvSpPr>
          <p:spPr>
            <a:xfrm>
              <a:off x="573" y="1044"/>
              <a:ext cx="960" cy="0"/>
            </a:xfrm>
            <a:prstGeom prst="line">
              <a:avLst/>
            </a:prstGeom>
            <a:ln w="9525" cap="flat" cmpd="sng">
              <a:solidFill>
                <a:schemeClr val="tx1"/>
              </a:solidFill>
              <a:prstDash val="solid"/>
              <a:round/>
              <a:headEnd type="none" w="med" len="med"/>
              <a:tailEnd type="none" w="med" len="med"/>
            </a:ln>
          </p:spPr>
        </p:sp>
        <p:sp>
          <p:nvSpPr>
            <p:cNvPr id="6197" name="直接连接符 6197"/>
            <p:cNvSpPr/>
            <p:nvPr/>
          </p:nvSpPr>
          <p:spPr>
            <a:xfrm>
              <a:off x="861" y="468"/>
              <a:ext cx="0" cy="864"/>
            </a:xfrm>
            <a:prstGeom prst="line">
              <a:avLst/>
            </a:prstGeom>
            <a:ln w="9525" cap="flat" cmpd="sng">
              <a:solidFill>
                <a:schemeClr val="tx1"/>
              </a:solidFill>
              <a:prstDash val="solid"/>
              <a:round/>
              <a:headEnd type="none" w="med" len="med"/>
              <a:tailEnd type="none" w="med" len="med"/>
            </a:ln>
          </p:spPr>
        </p:sp>
        <p:sp>
          <p:nvSpPr>
            <p:cNvPr id="6198" name="直接连接符 6198"/>
            <p:cNvSpPr/>
            <p:nvPr/>
          </p:nvSpPr>
          <p:spPr>
            <a:xfrm>
              <a:off x="1197" y="468"/>
              <a:ext cx="0" cy="864"/>
            </a:xfrm>
            <a:prstGeom prst="line">
              <a:avLst/>
            </a:prstGeom>
            <a:ln w="9525" cap="flat" cmpd="sng">
              <a:solidFill>
                <a:schemeClr val="tx1"/>
              </a:solidFill>
              <a:prstDash val="solid"/>
              <a:round/>
              <a:headEnd type="none" w="med" len="med"/>
              <a:tailEnd type="none" w="med" len="med"/>
            </a:ln>
          </p:spPr>
        </p:sp>
        <p:sp>
          <p:nvSpPr>
            <p:cNvPr id="6199" name="矩形 6199"/>
            <p:cNvSpPr/>
            <p:nvPr/>
          </p:nvSpPr>
          <p:spPr>
            <a:xfrm>
              <a:off x="573" y="468"/>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200" name="椭圆 6200"/>
            <p:cNvSpPr/>
            <p:nvPr/>
          </p:nvSpPr>
          <p:spPr>
            <a:xfrm>
              <a:off x="1293" y="564"/>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01" name="椭圆 6201"/>
            <p:cNvSpPr/>
            <p:nvPr/>
          </p:nvSpPr>
          <p:spPr>
            <a:xfrm>
              <a:off x="942" y="841"/>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02" name="椭圆 6202"/>
            <p:cNvSpPr/>
            <p:nvPr/>
          </p:nvSpPr>
          <p:spPr>
            <a:xfrm>
              <a:off x="643" y="1129"/>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03" name="椭圆 6203"/>
            <p:cNvSpPr/>
            <p:nvPr/>
          </p:nvSpPr>
          <p:spPr>
            <a:xfrm>
              <a:off x="975" y="1138"/>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04" name="直接连接符 6204"/>
            <p:cNvSpPr/>
            <p:nvPr/>
          </p:nvSpPr>
          <p:spPr>
            <a:xfrm>
              <a:off x="0" y="0"/>
              <a:ext cx="989" cy="467"/>
            </a:xfrm>
            <a:prstGeom prst="line">
              <a:avLst/>
            </a:prstGeom>
            <a:ln w="9525" cap="flat" cmpd="sng">
              <a:solidFill>
                <a:schemeClr val="tx1"/>
              </a:solidFill>
              <a:prstDash val="solid"/>
              <a:round/>
              <a:headEnd type="none" w="med" len="med"/>
              <a:tailEnd type="triangle" w="med" len="med"/>
            </a:ln>
          </p:spPr>
        </p:sp>
      </p:grpSp>
      <p:grpSp>
        <p:nvGrpSpPr>
          <p:cNvPr id="6205" name="组合 6205"/>
          <p:cNvGrpSpPr/>
          <p:nvPr/>
        </p:nvGrpSpPr>
        <p:grpSpPr>
          <a:xfrm>
            <a:off x="4905375" y="1433434"/>
            <a:ext cx="2795588" cy="1589484"/>
            <a:chOff x="0" y="0"/>
            <a:chExt cx="2348" cy="1335"/>
          </a:xfrm>
        </p:grpSpPr>
        <p:sp>
          <p:nvSpPr>
            <p:cNvPr id="6206" name="直接连接符 6206"/>
            <p:cNvSpPr/>
            <p:nvPr/>
          </p:nvSpPr>
          <p:spPr>
            <a:xfrm>
              <a:off x="1388" y="759"/>
              <a:ext cx="960" cy="0"/>
            </a:xfrm>
            <a:prstGeom prst="line">
              <a:avLst/>
            </a:prstGeom>
            <a:ln w="9525" cap="flat" cmpd="sng">
              <a:solidFill>
                <a:schemeClr val="tx1"/>
              </a:solidFill>
              <a:prstDash val="solid"/>
              <a:round/>
              <a:headEnd type="none" w="med" len="med"/>
              <a:tailEnd type="none" w="med" len="med"/>
            </a:ln>
          </p:spPr>
        </p:sp>
        <p:sp>
          <p:nvSpPr>
            <p:cNvPr id="6207" name="直接连接符 6207"/>
            <p:cNvSpPr/>
            <p:nvPr/>
          </p:nvSpPr>
          <p:spPr>
            <a:xfrm>
              <a:off x="1388" y="1047"/>
              <a:ext cx="960" cy="0"/>
            </a:xfrm>
            <a:prstGeom prst="line">
              <a:avLst/>
            </a:prstGeom>
            <a:ln w="9525" cap="flat" cmpd="sng">
              <a:solidFill>
                <a:schemeClr val="tx1"/>
              </a:solidFill>
              <a:prstDash val="solid"/>
              <a:round/>
              <a:headEnd type="none" w="med" len="med"/>
              <a:tailEnd type="none" w="med" len="med"/>
            </a:ln>
          </p:spPr>
        </p:sp>
        <p:sp>
          <p:nvSpPr>
            <p:cNvPr id="6208" name="直接连接符 6208"/>
            <p:cNvSpPr/>
            <p:nvPr/>
          </p:nvSpPr>
          <p:spPr>
            <a:xfrm>
              <a:off x="1676" y="471"/>
              <a:ext cx="0" cy="864"/>
            </a:xfrm>
            <a:prstGeom prst="line">
              <a:avLst/>
            </a:prstGeom>
            <a:ln w="9525" cap="flat" cmpd="sng">
              <a:solidFill>
                <a:schemeClr val="tx1"/>
              </a:solidFill>
              <a:prstDash val="solid"/>
              <a:round/>
              <a:headEnd type="none" w="med" len="med"/>
              <a:tailEnd type="none" w="med" len="med"/>
            </a:ln>
          </p:spPr>
        </p:sp>
        <p:sp>
          <p:nvSpPr>
            <p:cNvPr id="6209" name="直接连接符 6209"/>
            <p:cNvSpPr/>
            <p:nvPr/>
          </p:nvSpPr>
          <p:spPr>
            <a:xfrm>
              <a:off x="2012" y="471"/>
              <a:ext cx="0" cy="864"/>
            </a:xfrm>
            <a:prstGeom prst="line">
              <a:avLst/>
            </a:prstGeom>
            <a:ln w="9525" cap="flat" cmpd="sng">
              <a:solidFill>
                <a:schemeClr val="tx1"/>
              </a:solidFill>
              <a:prstDash val="solid"/>
              <a:round/>
              <a:headEnd type="none" w="med" len="med"/>
              <a:tailEnd type="none" w="med" len="med"/>
            </a:ln>
          </p:spPr>
        </p:sp>
        <p:sp>
          <p:nvSpPr>
            <p:cNvPr id="6210" name="矩形 6210"/>
            <p:cNvSpPr/>
            <p:nvPr/>
          </p:nvSpPr>
          <p:spPr>
            <a:xfrm>
              <a:off x="1388" y="471"/>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211" name="椭圆 6211"/>
            <p:cNvSpPr/>
            <p:nvPr/>
          </p:nvSpPr>
          <p:spPr>
            <a:xfrm>
              <a:off x="2108" y="567"/>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12" name="椭圆 6212"/>
            <p:cNvSpPr/>
            <p:nvPr/>
          </p:nvSpPr>
          <p:spPr>
            <a:xfrm>
              <a:off x="1757" y="844"/>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13" name="椭圆 6213"/>
            <p:cNvSpPr/>
            <p:nvPr/>
          </p:nvSpPr>
          <p:spPr>
            <a:xfrm>
              <a:off x="1458" y="1132"/>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14" name="椭圆 6214"/>
            <p:cNvSpPr/>
            <p:nvPr/>
          </p:nvSpPr>
          <p:spPr>
            <a:xfrm>
              <a:off x="1790" y="1141"/>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15" name="直接连接符 6215"/>
            <p:cNvSpPr/>
            <p:nvPr/>
          </p:nvSpPr>
          <p:spPr>
            <a:xfrm>
              <a:off x="0" y="0"/>
              <a:ext cx="1878" cy="467"/>
            </a:xfrm>
            <a:prstGeom prst="line">
              <a:avLst/>
            </a:prstGeom>
            <a:ln w="9525" cap="flat" cmpd="sng">
              <a:solidFill>
                <a:schemeClr val="tx1"/>
              </a:solidFill>
              <a:prstDash val="solid"/>
              <a:round/>
              <a:headEnd type="none" w="med" len="med"/>
              <a:tailEnd type="triangle" w="med" len="med"/>
            </a:ln>
          </p:spPr>
        </p:sp>
      </p:grpSp>
      <p:sp>
        <p:nvSpPr>
          <p:cNvPr id="6216" name="椭圆 6216"/>
          <p:cNvSpPr/>
          <p:nvPr/>
        </p:nvSpPr>
        <p:spPr>
          <a:xfrm>
            <a:off x="2369344" y="4056380"/>
            <a:ext cx="171450" cy="171450"/>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nvGrpSpPr>
          <p:cNvPr id="6217" name="组合 6217"/>
          <p:cNvGrpSpPr/>
          <p:nvPr/>
        </p:nvGrpSpPr>
        <p:grpSpPr>
          <a:xfrm>
            <a:off x="2286000" y="3027680"/>
            <a:ext cx="1885950" cy="1600200"/>
            <a:chOff x="0" y="0"/>
            <a:chExt cx="1584" cy="1344"/>
          </a:xfrm>
        </p:grpSpPr>
        <p:sp>
          <p:nvSpPr>
            <p:cNvPr id="6218" name="直接连接符 6218"/>
            <p:cNvSpPr/>
            <p:nvPr/>
          </p:nvSpPr>
          <p:spPr>
            <a:xfrm>
              <a:off x="0" y="768"/>
              <a:ext cx="960" cy="0"/>
            </a:xfrm>
            <a:prstGeom prst="line">
              <a:avLst/>
            </a:prstGeom>
            <a:ln w="9525" cap="flat" cmpd="sng">
              <a:solidFill>
                <a:schemeClr val="tx1"/>
              </a:solidFill>
              <a:prstDash val="solid"/>
              <a:round/>
              <a:headEnd type="none" w="med" len="med"/>
              <a:tailEnd type="none" w="med" len="med"/>
            </a:ln>
          </p:spPr>
        </p:sp>
        <p:sp>
          <p:nvSpPr>
            <p:cNvPr id="6219" name="直接连接符 6219"/>
            <p:cNvSpPr/>
            <p:nvPr/>
          </p:nvSpPr>
          <p:spPr>
            <a:xfrm>
              <a:off x="0" y="1056"/>
              <a:ext cx="960" cy="0"/>
            </a:xfrm>
            <a:prstGeom prst="line">
              <a:avLst/>
            </a:prstGeom>
            <a:ln w="9525" cap="flat" cmpd="sng">
              <a:solidFill>
                <a:schemeClr val="tx1"/>
              </a:solidFill>
              <a:prstDash val="solid"/>
              <a:round/>
              <a:headEnd type="none" w="med" len="med"/>
              <a:tailEnd type="none" w="med" len="med"/>
            </a:ln>
          </p:spPr>
        </p:sp>
        <p:sp>
          <p:nvSpPr>
            <p:cNvPr id="6220" name="直接连接符 6220"/>
            <p:cNvSpPr/>
            <p:nvPr/>
          </p:nvSpPr>
          <p:spPr>
            <a:xfrm>
              <a:off x="288" y="480"/>
              <a:ext cx="0" cy="864"/>
            </a:xfrm>
            <a:prstGeom prst="line">
              <a:avLst/>
            </a:prstGeom>
            <a:ln w="9525" cap="flat" cmpd="sng">
              <a:solidFill>
                <a:schemeClr val="tx1"/>
              </a:solidFill>
              <a:prstDash val="solid"/>
              <a:round/>
              <a:headEnd type="none" w="med" len="med"/>
              <a:tailEnd type="none" w="med" len="med"/>
            </a:ln>
          </p:spPr>
        </p:sp>
        <p:sp>
          <p:nvSpPr>
            <p:cNvPr id="6221" name="直接连接符 6221"/>
            <p:cNvSpPr/>
            <p:nvPr/>
          </p:nvSpPr>
          <p:spPr>
            <a:xfrm>
              <a:off x="624" y="480"/>
              <a:ext cx="0" cy="864"/>
            </a:xfrm>
            <a:prstGeom prst="line">
              <a:avLst/>
            </a:prstGeom>
            <a:ln w="9525" cap="flat" cmpd="sng">
              <a:solidFill>
                <a:schemeClr val="tx1"/>
              </a:solidFill>
              <a:prstDash val="solid"/>
              <a:round/>
              <a:headEnd type="none" w="med" len="med"/>
              <a:tailEnd type="none" w="med" len="med"/>
            </a:ln>
          </p:spPr>
        </p:sp>
        <p:sp>
          <p:nvSpPr>
            <p:cNvPr id="6222" name="矩形 6222"/>
            <p:cNvSpPr/>
            <p:nvPr/>
          </p:nvSpPr>
          <p:spPr>
            <a:xfrm>
              <a:off x="0" y="480"/>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223" name="椭圆 6223"/>
            <p:cNvSpPr/>
            <p:nvPr/>
          </p:nvSpPr>
          <p:spPr>
            <a:xfrm>
              <a:off x="720" y="576"/>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24" name="椭圆 6224"/>
            <p:cNvSpPr/>
            <p:nvPr/>
          </p:nvSpPr>
          <p:spPr>
            <a:xfrm>
              <a:off x="384" y="853"/>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25" name="椭圆 6225"/>
            <p:cNvSpPr/>
            <p:nvPr/>
          </p:nvSpPr>
          <p:spPr>
            <a:xfrm>
              <a:off x="70" y="1141"/>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26" name="椭圆 6226"/>
            <p:cNvSpPr/>
            <p:nvPr/>
          </p:nvSpPr>
          <p:spPr>
            <a:xfrm>
              <a:off x="406" y="1150"/>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27" name="椭圆 6227"/>
            <p:cNvSpPr/>
            <p:nvPr/>
          </p:nvSpPr>
          <p:spPr>
            <a:xfrm>
              <a:off x="384" y="566"/>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28" name="直接连接符 6228"/>
            <p:cNvSpPr/>
            <p:nvPr/>
          </p:nvSpPr>
          <p:spPr>
            <a:xfrm flipH="1">
              <a:off x="480" y="0"/>
              <a:ext cx="1104" cy="480"/>
            </a:xfrm>
            <a:prstGeom prst="line">
              <a:avLst/>
            </a:prstGeom>
            <a:ln w="9525" cap="flat" cmpd="sng">
              <a:solidFill>
                <a:schemeClr val="tx1"/>
              </a:solidFill>
              <a:prstDash val="solid"/>
              <a:round/>
              <a:headEnd type="none" w="med" len="med"/>
              <a:tailEnd type="triangle" w="med" len="med"/>
            </a:ln>
          </p:spPr>
        </p:sp>
      </p:grpSp>
      <p:sp>
        <p:nvSpPr>
          <p:cNvPr id="6229" name="椭圆 6229"/>
          <p:cNvSpPr/>
          <p:nvPr/>
        </p:nvSpPr>
        <p:spPr>
          <a:xfrm>
            <a:off x="3626644" y="3701574"/>
            <a:ext cx="171450" cy="171450"/>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nvGrpSpPr>
          <p:cNvPr id="6230" name="组合 6230"/>
          <p:cNvGrpSpPr/>
          <p:nvPr/>
        </p:nvGrpSpPr>
        <p:grpSpPr>
          <a:xfrm>
            <a:off x="3543300" y="3027680"/>
            <a:ext cx="1143000" cy="1600200"/>
            <a:chOff x="0" y="0"/>
            <a:chExt cx="960" cy="1344"/>
          </a:xfrm>
        </p:grpSpPr>
        <p:sp>
          <p:nvSpPr>
            <p:cNvPr id="6231" name="直接连接符 6231"/>
            <p:cNvSpPr/>
            <p:nvPr/>
          </p:nvSpPr>
          <p:spPr>
            <a:xfrm>
              <a:off x="0" y="768"/>
              <a:ext cx="960" cy="0"/>
            </a:xfrm>
            <a:prstGeom prst="line">
              <a:avLst/>
            </a:prstGeom>
            <a:ln w="9525" cap="flat" cmpd="sng">
              <a:solidFill>
                <a:schemeClr val="tx1"/>
              </a:solidFill>
              <a:prstDash val="solid"/>
              <a:round/>
              <a:headEnd type="none" w="med" len="med"/>
              <a:tailEnd type="none" w="med" len="med"/>
            </a:ln>
          </p:spPr>
        </p:sp>
        <p:sp>
          <p:nvSpPr>
            <p:cNvPr id="6232" name="直接连接符 6232"/>
            <p:cNvSpPr/>
            <p:nvPr/>
          </p:nvSpPr>
          <p:spPr>
            <a:xfrm>
              <a:off x="0" y="1056"/>
              <a:ext cx="960" cy="0"/>
            </a:xfrm>
            <a:prstGeom prst="line">
              <a:avLst/>
            </a:prstGeom>
            <a:ln w="9525" cap="flat" cmpd="sng">
              <a:solidFill>
                <a:schemeClr val="tx1"/>
              </a:solidFill>
              <a:prstDash val="solid"/>
              <a:round/>
              <a:headEnd type="none" w="med" len="med"/>
              <a:tailEnd type="none" w="med" len="med"/>
            </a:ln>
          </p:spPr>
        </p:sp>
        <p:sp>
          <p:nvSpPr>
            <p:cNvPr id="6233" name="直接连接符 6233"/>
            <p:cNvSpPr/>
            <p:nvPr/>
          </p:nvSpPr>
          <p:spPr>
            <a:xfrm>
              <a:off x="288" y="480"/>
              <a:ext cx="0" cy="864"/>
            </a:xfrm>
            <a:prstGeom prst="line">
              <a:avLst/>
            </a:prstGeom>
            <a:ln w="9525" cap="flat" cmpd="sng">
              <a:solidFill>
                <a:schemeClr val="tx1"/>
              </a:solidFill>
              <a:prstDash val="solid"/>
              <a:round/>
              <a:headEnd type="none" w="med" len="med"/>
              <a:tailEnd type="none" w="med" len="med"/>
            </a:ln>
          </p:spPr>
        </p:sp>
        <p:sp>
          <p:nvSpPr>
            <p:cNvPr id="6234" name="直接连接符 6234"/>
            <p:cNvSpPr/>
            <p:nvPr/>
          </p:nvSpPr>
          <p:spPr>
            <a:xfrm>
              <a:off x="624" y="480"/>
              <a:ext cx="0" cy="864"/>
            </a:xfrm>
            <a:prstGeom prst="line">
              <a:avLst/>
            </a:prstGeom>
            <a:ln w="9525" cap="flat" cmpd="sng">
              <a:solidFill>
                <a:schemeClr val="tx1"/>
              </a:solidFill>
              <a:prstDash val="solid"/>
              <a:round/>
              <a:headEnd type="none" w="med" len="med"/>
              <a:tailEnd type="none" w="med" len="med"/>
            </a:ln>
          </p:spPr>
        </p:sp>
        <p:sp>
          <p:nvSpPr>
            <p:cNvPr id="6235" name="矩形 6235"/>
            <p:cNvSpPr/>
            <p:nvPr/>
          </p:nvSpPr>
          <p:spPr>
            <a:xfrm>
              <a:off x="0" y="480"/>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236" name="椭圆 6236"/>
            <p:cNvSpPr/>
            <p:nvPr/>
          </p:nvSpPr>
          <p:spPr>
            <a:xfrm>
              <a:off x="720" y="576"/>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37" name="椭圆 6237"/>
            <p:cNvSpPr/>
            <p:nvPr/>
          </p:nvSpPr>
          <p:spPr>
            <a:xfrm>
              <a:off x="384" y="853"/>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38" name="椭圆 6238"/>
            <p:cNvSpPr/>
            <p:nvPr/>
          </p:nvSpPr>
          <p:spPr>
            <a:xfrm>
              <a:off x="70" y="1141"/>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39" name="椭圆 6239"/>
            <p:cNvSpPr/>
            <p:nvPr/>
          </p:nvSpPr>
          <p:spPr>
            <a:xfrm>
              <a:off x="406" y="1150"/>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40" name="椭圆 6240"/>
            <p:cNvSpPr/>
            <p:nvPr/>
          </p:nvSpPr>
          <p:spPr>
            <a:xfrm>
              <a:off x="384" y="566"/>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41" name="直接连接符 6241"/>
            <p:cNvSpPr/>
            <p:nvPr/>
          </p:nvSpPr>
          <p:spPr>
            <a:xfrm flipH="1">
              <a:off x="432" y="0"/>
              <a:ext cx="384" cy="480"/>
            </a:xfrm>
            <a:prstGeom prst="line">
              <a:avLst/>
            </a:prstGeom>
            <a:ln w="9525" cap="flat" cmpd="sng">
              <a:solidFill>
                <a:schemeClr val="tx1"/>
              </a:solidFill>
              <a:prstDash val="solid"/>
              <a:round/>
              <a:headEnd type="none" w="med" len="med"/>
              <a:tailEnd type="triangle" w="med" len="med"/>
            </a:ln>
          </p:spPr>
        </p:sp>
      </p:grpSp>
      <p:sp>
        <p:nvSpPr>
          <p:cNvPr id="6242" name="椭圆 6242"/>
          <p:cNvSpPr/>
          <p:nvPr/>
        </p:nvSpPr>
        <p:spPr>
          <a:xfrm>
            <a:off x="5657850" y="4056380"/>
            <a:ext cx="171450" cy="171450"/>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nvGrpSpPr>
          <p:cNvPr id="6243" name="组合 6243"/>
          <p:cNvGrpSpPr/>
          <p:nvPr/>
        </p:nvGrpSpPr>
        <p:grpSpPr>
          <a:xfrm>
            <a:off x="4629150" y="3027680"/>
            <a:ext cx="1314450" cy="1600200"/>
            <a:chOff x="0" y="0"/>
            <a:chExt cx="1104" cy="1344"/>
          </a:xfrm>
        </p:grpSpPr>
        <p:sp>
          <p:nvSpPr>
            <p:cNvPr id="6244" name="直接连接符 6244"/>
            <p:cNvSpPr/>
            <p:nvPr/>
          </p:nvSpPr>
          <p:spPr>
            <a:xfrm>
              <a:off x="144" y="768"/>
              <a:ext cx="960" cy="0"/>
            </a:xfrm>
            <a:prstGeom prst="line">
              <a:avLst/>
            </a:prstGeom>
            <a:ln w="9525" cap="flat" cmpd="sng">
              <a:solidFill>
                <a:schemeClr val="tx1"/>
              </a:solidFill>
              <a:prstDash val="solid"/>
              <a:round/>
              <a:headEnd type="none" w="med" len="med"/>
              <a:tailEnd type="none" w="med" len="med"/>
            </a:ln>
          </p:spPr>
        </p:sp>
        <p:sp>
          <p:nvSpPr>
            <p:cNvPr id="6245" name="直接连接符 6245"/>
            <p:cNvSpPr/>
            <p:nvPr/>
          </p:nvSpPr>
          <p:spPr>
            <a:xfrm>
              <a:off x="144" y="1056"/>
              <a:ext cx="960" cy="0"/>
            </a:xfrm>
            <a:prstGeom prst="line">
              <a:avLst/>
            </a:prstGeom>
            <a:ln w="9525" cap="flat" cmpd="sng">
              <a:solidFill>
                <a:schemeClr val="tx1"/>
              </a:solidFill>
              <a:prstDash val="solid"/>
              <a:round/>
              <a:headEnd type="none" w="med" len="med"/>
              <a:tailEnd type="none" w="med" len="med"/>
            </a:ln>
          </p:spPr>
        </p:sp>
        <p:sp>
          <p:nvSpPr>
            <p:cNvPr id="6246" name="直接连接符 6246"/>
            <p:cNvSpPr/>
            <p:nvPr/>
          </p:nvSpPr>
          <p:spPr>
            <a:xfrm>
              <a:off x="432" y="480"/>
              <a:ext cx="0" cy="864"/>
            </a:xfrm>
            <a:prstGeom prst="line">
              <a:avLst/>
            </a:prstGeom>
            <a:ln w="9525" cap="flat" cmpd="sng">
              <a:solidFill>
                <a:schemeClr val="tx1"/>
              </a:solidFill>
              <a:prstDash val="solid"/>
              <a:round/>
              <a:headEnd type="none" w="med" len="med"/>
              <a:tailEnd type="none" w="med" len="med"/>
            </a:ln>
          </p:spPr>
        </p:sp>
        <p:sp>
          <p:nvSpPr>
            <p:cNvPr id="6247" name="直接连接符 6247"/>
            <p:cNvSpPr/>
            <p:nvPr/>
          </p:nvSpPr>
          <p:spPr>
            <a:xfrm>
              <a:off x="768" y="480"/>
              <a:ext cx="0" cy="864"/>
            </a:xfrm>
            <a:prstGeom prst="line">
              <a:avLst/>
            </a:prstGeom>
            <a:ln w="9525" cap="flat" cmpd="sng">
              <a:solidFill>
                <a:schemeClr val="tx1"/>
              </a:solidFill>
              <a:prstDash val="solid"/>
              <a:round/>
              <a:headEnd type="none" w="med" len="med"/>
              <a:tailEnd type="none" w="med" len="med"/>
            </a:ln>
          </p:spPr>
        </p:sp>
        <p:sp>
          <p:nvSpPr>
            <p:cNvPr id="6248" name="矩形 6248"/>
            <p:cNvSpPr/>
            <p:nvPr/>
          </p:nvSpPr>
          <p:spPr>
            <a:xfrm>
              <a:off x="144" y="480"/>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249" name="椭圆 6249"/>
            <p:cNvSpPr/>
            <p:nvPr/>
          </p:nvSpPr>
          <p:spPr>
            <a:xfrm>
              <a:off x="864" y="576"/>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50" name="椭圆 6250"/>
            <p:cNvSpPr/>
            <p:nvPr/>
          </p:nvSpPr>
          <p:spPr>
            <a:xfrm>
              <a:off x="528" y="853"/>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51" name="椭圆 6251"/>
            <p:cNvSpPr/>
            <p:nvPr/>
          </p:nvSpPr>
          <p:spPr>
            <a:xfrm>
              <a:off x="214" y="1141"/>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52" name="椭圆 6252"/>
            <p:cNvSpPr/>
            <p:nvPr/>
          </p:nvSpPr>
          <p:spPr>
            <a:xfrm>
              <a:off x="550" y="1150"/>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53" name="椭圆 6253"/>
            <p:cNvSpPr/>
            <p:nvPr/>
          </p:nvSpPr>
          <p:spPr>
            <a:xfrm>
              <a:off x="528" y="566"/>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54" name="直接连接符 6254"/>
            <p:cNvSpPr/>
            <p:nvPr/>
          </p:nvSpPr>
          <p:spPr>
            <a:xfrm>
              <a:off x="0" y="0"/>
              <a:ext cx="624" cy="480"/>
            </a:xfrm>
            <a:prstGeom prst="line">
              <a:avLst/>
            </a:prstGeom>
            <a:ln w="9525" cap="flat" cmpd="sng">
              <a:solidFill>
                <a:schemeClr val="tx1"/>
              </a:solidFill>
              <a:prstDash val="solid"/>
              <a:round/>
              <a:headEnd type="none" w="med" len="med"/>
              <a:tailEnd type="triangle" w="med" len="med"/>
            </a:ln>
          </p:spPr>
        </p:sp>
      </p:grpSp>
      <p:sp>
        <p:nvSpPr>
          <p:cNvPr id="6255" name="椭圆 6255"/>
          <p:cNvSpPr/>
          <p:nvPr/>
        </p:nvSpPr>
        <p:spPr>
          <a:xfrm>
            <a:off x="6915150" y="4399280"/>
            <a:ext cx="171450" cy="171450"/>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nvGrpSpPr>
          <p:cNvPr id="6256" name="组合 6256"/>
          <p:cNvGrpSpPr/>
          <p:nvPr/>
        </p:nvGrpSpPr>
        <p:grpSpPr>
          <a:xfrm>
            <a:off x="5029200" y="3027680"/>
            <a:ext cx="2171700" cy="1600200"/>
            <a:chOff x="0" y="0"/>
            <a:chExt cx="1824" cy="1344"/>
          </a:xfrm>
        </p:grpSpPr>
        <p:sp>
          <p:nvSpPr>
            <p:cNvPr id="6257" name="直接连接符 6257"/>
            <p:cNvSpPr/>
            <p:nvPr/>
          </p:nvSpPr>
          <p:spPr>
            <a:xfrm>
              <a:off x="864" y="768"/>
              <a:ext cx="960" cy="0"/>
            </a:xfrm>
            <a:prstGeom prst="line">
              <a:avLst/>
            </a:prstGeom>
            <a:ln w="9525" cap="flat" cmpd="sng">
              <a:solidFill>
                <a:schemeClr val="tx1"/>
              </a:solidFill>
              <a:prstDash val="solid"/>
              <a:round/>
              <a:headEnd type="none" w="med" len="med"/>
              <a:tailEnd type="none" w="med" len="med"/>
            </a:ln>
          </p:spPr>
        </p:sp>
        <p:sp>
          <p:nvSpPr>
            <p:cNvPr id="6258" name="直接连接符 6258"/>
            <p:cNvSpPr/>
            <p:nvPr/>
          </p:nvSpPr>
          <p:spPr>
            <a:xfrm>
              <a:off x="864" y="1056"/>
              <a:ext cx="960" cy="0"/>
            </a:xfrm>
            <a:prstGeom prst="line">
              <a:avLst/>
            </a:prstGeom>
            <a:ln w="9525" cap="flat" cmpd="sng">
              <a:solidFill>
                <a:schemeClr val="tx1"/>
              </a:solidFill>
              <a:prstDash val="solid"/>
              <a:round/>
              <a:headEnd type="none" w="med" len="med"/>
              <a:tailEnd type="none" w="med" len="med"/>
            </a:ln>
          </p:spPr>
        </p:sp>
        <p:sp>
          <p:nvSpPr>
            <p:cNvPr id="6259" name="直接连接符 6259"/>
            <p:cNvSpPr/>
            <p:nvPr/>
          </p:nvSpPr>
          <p:spPr>
            <a:xfrm>
              <a:off x="1152" y="480"/>
              <a:ext cx="0" cy="864"/>
            </a:xfrm>
            <a:prstGeom prst="line">
              <a:avLst/>
            </a:prstGeom>
            <a:ln w="9525" cap="flat" cmpd="sng">
              <a:solidFill>
                <a:schemeClr val="tx1"/>
              </a:solidFill>
              <a:prstDash val="solid"/>
              <a:round/>
              <a:headEnd type="none" w="med" len="med"/>
              <a:tailEnd type="none" w="med" len="med"/>
            </a:ln>
          </p:spPr>
        </p:sp>
        <p:sp>
          <p:nvSpPr>
            <p:cNvPr id="6260" name="直接连接符 6260"/>
            <p:cNvSpPr/>
            <p:nvPr/>
          </p:nvSpPr>
          <p:spPr>
            <a:xfrm>
              <a:off x="1488" y="480"/>
              <a:ext cx="0" cy="864"/>
            </a:xfrm>
            <a:prstGeom prst="line">
              <a:avLst/>
            </a:prstGeom>
            <a:ln w="9525" cap="flat" cmpd="sng">
              <a:solidFill>
                <a:schemeClr val="tx1"/>
              </a:solidFill>
              <a:prstDash val="solid"/>
              <a:round/>
              <a:headEnd type="none" w="med" len="med"/>
              <a:tailEnd type="none" w="med" len="med"/>
            </a:ln>
          </p:spPr>
        </p:sp>
        <p:sp>
          <p:nvSpPr>
            <p:cNvPr id="6261" name="矩形 6261"/>
            <p:cNvSpPr/>
            <p:nvPr/>
          </p:nvSpPr>
          <p:spPr>
            <a:xfrm>
              <a:off x="864" y="480"/>
              <a:ext cx="960" cy="864"/>
            </a:xfrm>
            <a:prstGeom prst="rect">
              <a:avLst/>
            </a:prstGeom>
            <a:no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sp>
          <p:nvSpPr>
            <p:cNvPr id="6262" name="椭圆 6262"/>
            <p:cNvSpPr/>
            <p:nvPr/>
          </p:nvSpPr>
          <p:spPr>
            <a:xfrm>
              <a:off x="1584" y="576"/>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63" name="椭圆 6263"/>
            <p:cNvSpPr/>
            <p:nvPr/>
          </p:nvSpPr>
          <p:spPr>
            <a:xfrm>
              <a:off x="1248" y="853"/>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64" name="椭圆 6264"/>
            <p:cNvSpPr/>
            <p:nvPr/>
          </p:nvSpPr>
          <p:spPr>
            <a:xfrm>
              <a:off x="934" y="1141"/>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65" name="椭圆 6265"/>
            <p:cNvSpPr/>
            <p:nvPr/>
          </p:nvSpPr>
          <p:spPr>
            <a:xfrm>
              <a:off x="1270" y="1150"/>
              <a:ext cx="144" cy="144"/>
            </a:xfrm>
            <a:prstGeom prst="ellipse">
              <a:avLst/>
            </a:prstGeom>
            <a:solidFill>
              <a:srgbClr val="003300"/>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66" name="椭圆 6266"/>
            <p:cNvSpPr/>
            <p:nvPr/>
          </p:nvSpPr>
          <p:spPr>
            <a:xfrm>
              <a:off x="1248" y="566"/>
              <a:ext cx="166"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67" name="直接连接符 6267"/>
            <p:cNvSpPr/>
            <p:nvPr/>
          </p:nvSpPr>
          <p:spPr>
            <a:xfrm>
              <a:off x="0" y="0"/>
              <a:ext cx="1392" cy="480"/>
            </a:xfrm>
            <a:prstGeom prst="line">
              <a:avLst/>
            </a:prstGeom>
            <a:ln w="9525" cap="flat" cmpd="sng">
              <a:solidFill>
                <a:schemeClr val="tx1"/>
              </a:solidFill>
              <a:prstDash val="solid"/>
              <a:round/>
              <a:headEnd type="none" w="med" len="med"/>
              <a:tailEnd type="triangle" w="med" len="med"/>
            </a:ln>
          </p:spPr>
        </p:sp>
      </p:grpSp>
      <p:grpSp>
        <p:nvGrpSpPr>
          <p:cNvPr id="6268" name="组合 6268"/>
          <p:cNvGrpSpPr/>
          <p:nvPr/>
        </p:nvGrpSpPr>
        <p:grpSpPr>
          <a:xfrm>
            <a:off x="5160725" y="-164782"/>
            <a:ext cx="1914525" cy="1041797"/>
            <a:chOff x="0" y="0"/>
            <a:chExt cx="1056" cy="576"/>
          </a:xfrm>
        </p:grpSpPr>
        <p:sp>
          <p:nvSpPr>
            <p:cNvPr id="6269" name="爆炸形 1 6269"/>
            <p:cNvSpPr/>
            <p:nvPr/>
          </p:nvSpPr>
          <p:spPr>
            <a:xfrm>
              <a:off x="480" y="0"/>
              <a:ext cx="576" cy="576"/>
            </a:xfrm>
            <a:prstGeom prst="irregularSeal1">
              <a:avLst/>
            </a:prstGeom>
            <a:noFill/>
            <a:ln w="9525" cap="flat" cmpd="sng">
              <a:solidFill>
                <a:schemeClr val="accent1"/>
              </a:solidFill>
              <a:prstDash val="solid"/>
              <a:miter/>
              <a:headEnd type="none" w="med" len="med"/>
              <a:tailEnd type="none" w="med" len="med"/>
            </a:ln>
          </p:spPr>
          <p:txBody>
            <a:bodyPr wrap="none" anchor="ctr"/>
            <a:p>
              <a:pPr algn="ctr"/>
              <a:r>
                <a:rPr lang="zh-CN" altLang="en-US" sz="2700" dirty="0">
                  <a:latin typeface="Times New Roman" panose="02020603050405020304" pitchFamily="18" charset="0"/>
                  <a:ea typeface="隶书" panose="02010509060101010101" pitchFamily="49" charset="-122"/>
                </a:rPr>
                <a:t>树</a:t>
              </a:r>
              <a:endParaRPr lang="zh-CN" altLang="en-US" sz="2700" dirty="0">
                <a:latin typeface="Times New Roman" panose="02020603050405020304" pitchFamily="18" charset="0"/>
              </a:endParaRPr>
            </a:p>
          </p:txBody>
        </p:sp>
        <p:sp>
          <p:nvSpPr>
            <p:cNvPr id="6270" name="直接连接符 6270"/>
            <p:cNvSpPr/>
            <p:nvPr/>
          </p:nvSpPr>
          <p:spPr>
            <a:xfrm>
              <a:off x="0" y="240"/>
              <a:ext cx="480" cy="0"/>
            </a:xfrm>
            <a:prstGeom prst="line">
              <a:avLst/>
            </a:prstGeom>
            <a:ln w="9525" cap="flat" cmpd="sng">
              <a:solidFill>
                <a:schemeClr val="accent1"/>
              </a:solidFill>
              <a:prstDash val="solid"/>
              <a:round/>
              <a:headEnd type="none" w="med" len="med"/>
              <a:tailEnd type="none" w="med" len="med"/>
            </a:ln>
          </p:spPr>
        </p:sp>
      </p:grpSp>
      <p:grpSp>
        <p:nvGrpSpPr>
          <p:cNvPr id="6271" name="组合 6271"/>
          <p:cNvGrpSpPr/>
          <p:nvPr/>
        </p:nvGrpSpPr>
        <p:grpSpPr>
          <a:xfrm>
            <a:off x="1443038" y="3056255"/>
            <a:ext cx="6386513" cy="1824038"/>
            <a:chOff x="0" y="0"/>
            <a:chExt cx="5364" cy="1532"/>
          </a:xfrm>
        </p:grpSpPr>
        <p:grpSp>
          <p:nvGrpSpPr>
            <p:cNvPr id="6272" name="组合 6272"/>
            <p:cNvGrpSpPr/>
            <p:nvPr/>
          </p:nvGrpSpPr>
          <p:grpSpPr>
            <a:xfrm>
              <a:off x="4260" y="0"/>
              <a:ext cx="1104" cy="423"/>
              <a:chOff x="0" y="0"/>
              <a:chExt cx="1104" cy="423"/>
            </a:xfrm>
          </p:grpSpPr>
          <p:sp>
            <p:nvSpPr>
              <p:cNvPr id="6273" name="直接连接符 6273"/>
              <p:cNvSpPr/>
              <p:nvPr/>
            </p:nvSpPr>
            <p:spPr>
              <a:xfrm flipH="1">
                <a:off x="0" y="12"/>
                <a:ext cx="300" cy="300"/>
              </a:xfrm>
              <a:prstGeom prst="line">
                <a:avLst/>
              </a:prstGeom>
              <a:ln w="9525" cap="flat" cmpd="sng">
                <a:solidFill>
                  <a:schemeClr val="tx1"/>
                </a:solidFill>
                <a:prstDash val="solid"/>
                <a:round/>
                <a:headEnd type="none" w="med" len="med"/>
                <a:tailEnd type="triangle" w="med" len="med"/>
              </a:ln>
            </p:spPr>
          </p:sp>
          <p:sp>
            <p:nvSpPr>
              <p:cNvPr id="6274" name="直接连接符 6274"/>
              <p:cNvSpPr/>
              <p:nvPr/>
            </p:nvSpPr>
            <p:spPr>
              <a:xfrm>
                <a:off x="756" y="0"/>
                <a:ext cx="348" cy="348"/>
              </a:xfrm>
              <a:prstGeom prst="line">
                <a:avLst/>
              </a:prstGeom>
              <a:ln w="9525" cap="flat" cmpd="sng">
                <a:solidFill>
                  <a:schemeClr val="tx1"/>
                </a:solidFill>
                <a:prstDash val="solid"/>
                <a:round/>
                <a:headEnd type="none" w="med" len="med"/>
                <a:tailEnd type="triangle" w="med" len="med"/>
              </a:ln>
            </p:spPr>
          </p:sp>
          <p:sp>
            <p:nvSpPr>
              <p:cNvPr id="6275" name="文本框 6275"/>
              <p:cNvSpPr txBox="1"/>
              <p:nvPr/>
            </p:nvSpPr>
            <p:spPr>
              <a:xfrm>
                <a:off x="338" y="153"/>
                <a:ext cx="554" cy="270"/>
              </a:xfrm>
              <a:prstGeom prst="rect">
                <a:avLst/>
              </a:prstGeom>
              <a:noFill/>
              <a:ln w="9525">
                <a:noFill/>
              </a:ln>
            </p:spPr>
            <p:txBody>
              <a:bodyPr wrap="none" anchor="t">
                <a:spAutoFit/>
              </a:bodyPr>
              <a:p>
                <a:r>
                  <a:rPr lang="zh-CN" altLang="en-US" sz="1500" b="0" dirty="0">
                    <a:latin typeface="Times New Roman" panose="02020603050405020304" pitchFamily="18" charset="0"/>
                    <a:ea typeface="隶书" panose="02010509060101010101" pitchFamily="49" charset="-122"/>
                  </a:rPr>
                  <a:t>……..</a:t>
                </a:r>
                <a:endParaRPr lang="zh-CN" altLang="en-US" sz="1500" b="0" dirty="0">
                  <a:latin typeface="Times New Roman" panose="02020603050405020304" pitchFamily="18" charset="0"/>
                  <a:ea typeface="隶书" panose="02010509060101010101" pitchFamily="49" charset="-122"/>
                </a:endParaRPr>
              </a:p>
            </p:txBody>
          </p:sp>
        </p:grpSp>
        <p:grpSp>
          <p:nvGrpSpPr>
            <p:cNvPr id="6276" name="组合 6276"/>
            <p:cNvGrpSpPr/>
            <p:nvPr/>
          </p:nvGrpSpPr>
          <p:grpSpPr>
            <a:xfrm>
              <a:off x="0" y="12"/>
              <a:ext cx="1104" cy="423"/>
              <a:chOff x="0" y="0"/>
              <a:chExt cx="1104" cy="423"/>
            </a:xfrm>
          </p:grpSpPr>
          <p:sp>
            <p:nvSpPr>
              <p:cNvPr id="6277" name="直接连接符 6277"/>
              <p:cNvSpPr/>
              <p:nvPr/>
            </p:nvSpPr>
            <p:spPr>
              <a:xfrm flipH="1">
                <a:off x="0" y="12"/>
                <a:ext cx="300" cy="300"/>
              </a:xfrm>
              <a:prstGeom prst="line">
                <a:avLst/>
              </a:prstGeom>
              <a:ln w="9525" cap="flat" cmpd="sng">
                <a:solidFill>
                  <a:schemeClr val="tx1"/>
                </a:solidFill>
                <a:prstDash val="solid"/>
                <a:round/>
                <a:headEnd type="none" w="med" len="med"/>
                <a:tailEnd type="triangle" w="med" len="med"/>
              </a:ln>
            </p:spPr>
          </p:sp>
          <p:sp>
            <p:nvSpPr>
              <p:cNvPr id="6278" name="直接连接符 6278"/>
              <p:cNvSpPr/>
              <p:nvPr/>
            </p:nvSpPr>
            <p:spPr>
              <a:xfrm>
                <a:off x="756" y="0"/>
                <a:ext cx="348" cy="348"/>
              </a:xfrm>
              <a:prstGeom prst="line">
                <a:avLst/>
              </a:prstGeom>
              <a:ln w="9525" cap="flat" cmpd="sng">
                <a:solidFill>
                  <a:schemeClr val="tx1"/>
                </a:solidFill>
                <a:prstDash val="solid"/>
                <a:round/>
                <a:headEnd type="none" w="med" len="med"/>
                <a:tailEnd type="triangle" w="med" len="med"/>
              </a:ln>
            </p:spPr>
          </p:sp>
          <p:sp>
            <p:nvSpPr>
              <p:cNvPr id="6279" name="文本框 6279"/>
              <p:cNvSpPr txBox="1"/>
              <p:nvPr/>
            </p:nvSpPr>
            <p:spPr>
              <a:xfrm>
                <a:off x="338" y="153"/>
                <a:ext cx="554" cy="270"/>
              </a:xfrm>
              <a:prstGeom prst="rect">
                <a:avLst/>
              </a:prstGeom>
              <a:noFill/>
              <a:ln w="9525">
                <a:noFill/>
              </a:ln>
            </p:spPr>
            <p:txBody>
              <a:bodyPr wrap="none" anchor="t">
                <a:spAutoFit/>
              </a:bodyPr>
              <a:p>
                <a:r>
                  <a:rPr lang="zh-CN" altLang="en-US" sz="1500" b="0" dirty="0">
                    <a:latin typeface="Times New Roman" panose="02020603050405020304" pitchFamily="18" charset="0"/>
                    <a:ea typeface="隶书" panose="02010509060101010101" pitchFamily="49" charset="-122"/>
                  </a:rPr>
                  <a:t>……..</a:t>
                </a:r>
                <a:endParaRPr lang="zh-CN" altLang="en-US" sz="1500" b="0" dirty="0">
                  <a:latin typeface="Times New Roman" panose="02020603050405020304" pitchFamily="18" charset="0"/>
                  <a:ea typeface="隶书" panose="02010509060101010101" pitchFamily="49" charset="-122"/>
                </a:endParaRPr>
              </a:p>
            </p:txBody>
          </p:sp>
        </p:grpSp>
        <p:grpSp>
          <p:nvGrpSpPr>
            <p:cNvPr id="6280" name="组合 6280"/>
            <p:cNvGrpSpPr/>
            <p:nvPr/>
          </p:nvGrpSpPr>
          <p:grpSpPr>
            <a:xfrm>
              <a:off x="828" y="1262"/>
              <a:ext cx="672" cy="270"/>
              <a:chOff x="0" y="0"/>
              <a:chExt cx="672" cy="270"/>
            </a:xfrm>
          </p:grpSpPr>
          <p:sp>
            <p:nvSpPr>
              <p:cNvPr id="6281" name="直接连接符 6281"/>
              <p:cNvSpPr/>
              <p:nvPr/>
            </p:nvSpPr>
            <p:spPr>
              <a:xfrm flipH="1">
                <a:off x="0" y="70"/>
                <a:ext cx="108" cy="180"/>
              </a:xfrm>
              <a:prstGeom prst="line">
                <a:avLst/>
              </a:prstGeom>
              <a:ln w="9525" cap="flat" cmpd="sng">
                <a:solidFill>
                  <a:schemeClr val="tx1"/>
                </a:solidFill>
                <a:prstDash val="solid"/>
                <a:round/>
                <a:headEnd type="none" w="med" len="med"/>
                <a:tailEnd type="triangle" w="med" len="med"/>
              </a:ln>
            </p:spPr>
          </p:sp>
          <p:sp>
            <p:nvSpPr>
              <p:cNvPr id="6282" name="直接连接符 6282"/>
              <p:cNvSpPr/>
              <p:nvPr/>
            </p:nvSpPr>
            <p:spPr>
              <a:xfrm>
                <a:off x="528" y="58"/>
                <a:ext cx="144" cy="192"/>
              </a:xfrm>
              <a:prstGeom prst="line">
                <a:avLst/>
              </a:prstGeom>
              <a:ln w="9525" cap="flat" cmpd="sng">
                <a:solidFill>
                  <a:schemeClr val="tx1"/>
                </a:solidFill>
                <a:prstDash val="solid"/>
                <a:round/>
                <a:headEnd type="none" w="med" len="med"/>
                <a:tailEnd type="triangle" w="med" len="med"/>
              </a:ln>
            </p:spPr>
          </p:sp>
          <p:sp>
            <p:nvSpPr>
              <p:cNvPr id="6283" name="文本框 6283"/>
              <p:cNvSpPr txBox="1"/>
              <p:nvPr/>
            </p:nvSpPr>
            <p:spPr>
              <a:xfrm>
                <a:off x="122" y="0"/>
                <a:ext cx="434" cy="270"/>
              </a:xfrm>
              <a:prstGeom prst="rect">
                <a:avLst/>
              </a:prstGeom>
              <a:noFill/>
              <a:ln w="9525">
                <a:noFill/>
              </a:ln>
            </p:spPr>
            <p:txBody>
              <a:bodyPr wrap="none" anchor="t">
                <a:spAutoFit/>
              </a:bodyPr>
              <a:p>
                <a:r>
                  <a:rPr lang="zh-CN" altLang="en-US" sz="1500" b="0" dirty="0">
                    <a:latin typeface="Times New Roman" panose="02020603050405020304" pitchFamily="18" charset="0"/>
                    <a:ea typeface="隶书" panose="02010509060101010101" pitchFamily="49" charset="-122"/>
                  </a:rPr>
                  <a:t>…...</a:t>
                </a:r>
                <a:endParaRPr lang="zh-CN" altLang="en-US" sz="1500" b="0" dirty="0">
                  <a:latin typeface="Times New Roman" panose="02020603050405020304" pitchFamily="18" charset="0"/>
                  <a:ea typeface="隶书" panose="02010509060101010101" pitchFamily="49" charset="-122"/>
                </a:endParaRPr>
              </a:p>
            </p:txBody>
          </p:sp>
        </p:grpSp>
        <p:grpSp>
          <p:nvGrpSpPr>
            <p:cNvPr id="6284" name="组合 6284"/>
            <p:cNvGrpSpPr/>
            <p:nvPr/>
          </p:nvGrpSpPr>
          <p:grpSpPr>
            <a:xfrm>
              <a:off x="1896" y="1262"/>
              <a:ext cx="672" cy="270"/>
              <a:chOff x="0" y="0"/>
              <a:chExt cx="672" cy="270"/>
            </a:xfrm>
          </p:grpSpPr>
          <p:sp>
            <p:nvSpPr>
              <p:cNvPr id="6285" name="直接连接符 6285"/>
              <p:cNvSpPr/>
              <p:nvPr/>
            </p:nvSpPr>
            <p:spPr>
              <a:xfrm flipH="1">
                <a:off x="0" y="70"/>
                <a:ext cx="108" cy="180"/>
              </a:xfrm>
              <a:prstGeom prst="line">
                <a:avLst/>
              </a:prstGeom>
              <a:ln w="9525" cap="flat" cmpd="sng">
                <a:solidFill>
                  <a:schemeClr val="tx1"/>
                </a:solidFill>
                <a:prstDash val="solid"/>
                <a:round/>
                <a:headEnd type="none" w="med" len="med"/>
                <a:tailEnd type="triangle" w="med" len="med"/>
              </a:ln>
            </p:spPr>
          </p:sp>
          <p:sp>
            <p:nvSpPr>
              <p:cNvPr id="6286" name="直接连接符 6286"/>
              <p:cNvSpPr/>
              <p:nvPr/>
            </p:nvSpPr>
            <p:spPr>
              <a:xfrm>
                <a:off x="528" y="58"/>
                <a:ext cx="144" cy="192"/>
              </a:xfrm>
              <a:prstGeom prst="line">
                <a:avLst/>
              </a:prstGeom>
              <a:ln w="9525" cap="flat" cmpd="sng">
                <a:solidFill>
                  <a:schemeClr val="tx1"/>
                </a:solidFill>
                <a:prstDash val="solid"/>
                <a:round/>
                <a:headEnd type="none" w="med" len="med"/>
                <a:tailEnd type="triangle" w="med" len="med"/>
              </a:ln>
            </p:spPr>
          </p:sp>
          <p:sp>
            <p:nvSpPr>
              <p:cNvPr id="6287" name="文本框 6287"/>
              <p:cNvSpPr txBox="1"/>
              <p:nvPr/>
            </p:nvSpPr>
            <p:spPr>
              <a:xfrm>
                <a:off x="122" y="0"/>
                <a:ext cx="434" cy="270"/>
              </a:xfrm>
              <a:prstGeom prst="rect">
                <a:avLst/>
              </a:prstGeom>
              <a:noFill/>
              <a:ln w="9525">
                <a:noFill/>
              </a:ln>
            </p:spPr>
            <p:txBody>
              <a:bodyPr wrap="none" anchor="t">
                <a:spAutoFit/>
              </a:bodyPr>
              <a:p>
                <a:r>
                  <a:rPr lang="zh-CN" altLang="en-US" sz="1500" b="0" dirty="0">
                    <a:latin typeface="Times New Roman" panose="02020603050405020304" pitchFamily="18" charset="0"/>
                    <a:ea typeface="隶书" panose="02010509060101010101" pitchFamily="49" charset="-122"/>
                  </a:rPr>
                  <a:t>…...</a:t>
                </a:r>
                <a:endParaRPr lang="zh-CN" altLang="en-US" sz="1500" b="0" dirty="0">
                  <a:latin typeface="Times New Roman" panose="02020603050405020304" pitchFamily="18" charset="0"/>
                  <a:ea typeface="隶书" panose="02010509060101010101" pitchFamily="49" charset="-122"/>
                </a:endParaRPr>
              </a:p>
            </p:txBody>
          </p:sp>
        </p:grpSp>
        <p:grpSp>
          <p:nvGrpSpPr>
            <p:cNvPr id="6288" name="组合 6288"/>
            <p:cNvGrpSpPr/>
            <p:nvPr/>
          </p:nvGrpSpPr>
          <p:grpSpPr>
            <a:xfrm>
              <a:off x="2952" y="1262"/>
              <a:ext cx="672" cy="270"/>
              <a:chOff x="0" y="0"/>
              <a:chExt cx="672" cy="270"/>
            </a:xfrm>
          </p:grpSpPr>
          <p:sp>
            <p:nvSpPr>
              <p:cNvPr id="6289" name="直接连接符 6289"/>
              <p:cNvSpPr/>
              <p:nvPr/>
            </p:nvSpPr>
            <p:spPr>
              <a:xfrm flipH="1">
                <a:off x="0" y="70"/>
                <a:ext cx="108" cy="180"/>
              </a:xfrm>
              <a:prstGeom prst="line">
                <a:avLst/>
              </a:prstGeom>
              <a:ln w="9525" cap="flat" cmpd="sng">
                <a:solidFill>
                  <a:schemeClr val="tx1"/>
                </a:solidFill>
                <a:prstDash val="solid"/>
                <a:round/>
                <a:headEnd type="none" w="med" len="med"/>
                <a:tailEnd type="triangle" w="med" len="med"/>
              </a:ln>
            </p:spPr>
          </p:sp>
          <p:sp>
            <p:nvSpPr>
              <p:cNvPr id="6290" name="直接连接符 6290"/>
              <p:cNvSpPr/>
              <p:nvPr/>
            </p:nvSpPr>
            <p:spPr>
              <a:xfrm>
                <a:off x="528" y="58"/>
                <a:ext cx="144" cy="192"/>
              </a:xfrm>
              <a:prstGeom prst="line">
                <a:avLst/>
              </a:prstGeom>
              <a:ln w="9525" cap="flat" cmpd="sng">
                <a:solidFill>
                  <a:schemeClr val="tx1"/>
                </a:solidFill>
                <a:prstDash val="solid"/>
                <a:round/>
                <a:headEnd type="none" w="med" len="med"/>
                <a:tailEnd type="triangle" w="med" len="med"/>
              </a:ln>
            </p:spPr>
          </p:sp>
          <p:sp>
            <p:nvSpPr>
              <p:cNvPr id="6291" name="文本框 6291"/>
              <p:cNvSpPr txBox="1"/>
              <p:nvPr/>
            </p:nvSpPr>
            <p:spPr>
              <a:xfrm>
                <a:off x="122" y="0"/>
                <a:ext cx="434" cy="270"/>
              </a:xfrm>
              <a:prstGeom prst="rect">
                <a:avLst/>
              </a:prstGeom>
              <a:noFill/>
              <a:ln w="9525">
                <a:noFill/>
              </a:ln>
            </p:spPr>
            <p:txBody>
              <a:bodyPr wrap="none" anchor="t">
                <a:spAutoFit/>
              </a:bodyPr>
              <a:p>
                <a:r>
                  <a:rPr lang="zh-CN" altLang="en-US" sz="1500" b="0" dirty="0">
                    <a:latin typeface="Times New Roman" panose="02020603050405020304" pitchFamily="18" charset="0"/>
                    <a:ea typeface="隶书" panose="02010509060101010101" pitchFamily="49" charset="-122"/>
                  </a:rPr>
                  <a:t>…...</a:t>
                </a:r>
                <a:endParaRPr lang="zh-CN" altLang="en-US" sz="1500" b="0" dirty="0">
                  <a:latin typeface="Times New Roman" panose="02020603050405020304" pitchFamily="18" charset="0"/>
                  <a:ea typeface="隶书" panose="02010509060101010101" pitchFamily="49" charset="-122"/>
                </a:endParaRPr>
              </a:p>
            </p:txBody>
          </p:sp>
        </p:grpSp>
        <p:grpSp>
          <p:nvGrpSpPr>
            <p:cNvPr id="6292" name="组合 6292"/>
            <p:cNvGrpSpPr/>
            <p:nvPr/>
          </p:nvGrpSpPr>
          <p:grpSpPr>
            <a:xfrm>
              <a:off x="4032" y="1262"/>
              <a:ext cx="672" cy="270"/>
              <a:chOff x="0" y="0"/>
              <a:chExt cx="672" cy="270"/>
            </a:xfrm>
          </p:grpSpPr>
          <p:sp>
            <p:nvSpPr>
              <p:cNvPr id="6293" name="直接连接符 6293"/>
              <p:cNvSpPr/>
              <p:nvPr/>
            </p:nvSpPr>
            <p:spPr>
              <a:xfrm flipH="1">
                <a:off x="0" y="70"/>
                <a:ext cx="108" cy="180"/>
              </a:xfrm>
              <a:prstGeom prst="line">
                <a:avLst/>
              </a:prstGeom>
              <a:ln w="9525" cap="flat" cmpd="sng">
                <a:solidFill>
                  <a:schemeClr val="tx1"/>
                </a:solidFill>
                <a:prstDash val="solid"/>
                <a:round/>
                <a:headEnd type="none" w="med" len="med"/>
                <a:tailEnd type="triangle" w="med" len="med"/>
              </a:ln>
            </p:spPr>
          </p:sp>
          <p:sp>
            <p:nvSpPr>
              <p:cNvPr id="6294" name="直接连接符 6294"/>
              <p:cNvSpPr/>
              <p:nvPr/>
            </p:nvSpPr>
            <p:spPr>
              <a:xfrm>
                <a:off x="528" y="58"/>
                <a:ext cx="144" cy="192"/>
              </a:xfrm>
              <a:prstGeom prst="line">
                <a:avLst/>
              </a:prstGeom>
              <a:ln w="9525" cap="flat" cmpd="sng">
                <a:solidFill>
                  <a:schemeClr val="tx1"/>
                </a:solidFill>
                <a:prstDash val="solid"/>
                <a:round/>
                <a:headEnd type="none" w="med" len="med"/>
                <a:tailEnd type="triangle" w="med" len="med"/>
              </a:ln>
            </p:spPr>
          </p:sp>
          <p:sp>
            <p:nvSpPr>
              <p:cNvPr id="6295" name="文本框 6295"/>
              <p:cNvSpPr txBox="1"/>
              <p:nvPr/>
            </p:nvSpPr>
            <p:spPr>
              <a:xfrm>
                <a:off x="122" y="0"/>
                <a:ext cx="434" cy="270"/>
              </a:xfrm>
              <a:prstGeom prst="rect">
                <a:avLst/>
              </a:prstGeom>
              <a:noFill/>
              <a:ln w="9525">
                <a:noFill/>
              </a:ln>
            </p:spPr>
            <p:txBody>
              <a:bodyPr wrap="none" anchor="t">
                <a:spAutoFit/>
              </a:bodyPr>
              <a:p>
                <a:r>
                  <a:rPr lang="zh-CN" altLang="en-US" sz="1500" b="0" dirty="0">
                    <a:latin typeface="Times New Roman" panose="02020603050405020304" pitchFamily="18" charset="0"/>
                    <a:ea typeface="隶书" panose="02010509060101010101" pitchFamily="49" charset="-122"/>
                  </a:rPr>
                  <a:t>…...</a:t>
                </a:r>
                <a:endParaRPr lang="zh-CN" altLang="en-US" sz="1500" b="0" dirty="0">
                  <a:latin typeface="Times New Roman" panose="02020603050405020304" pitchFamily="18" charset="0"/>
                  <a:ea typeface="隶书" panose="02010509060101010101" pitchFamily="49" charset="-122"/>
                </a:endParaRPr>
              </a:p>
            </p:txBody>
          </p:sp>
        </p:grpSp>
      </p:grpSp>
      <p:grpSp>
        <p:nvGrpSpPr>
          <p:cNvPr id="6296" name="组合 6296"/>
          <p:cNvGrpSpPr/>
          <p:nvPr/>
        </p:nvGrpSpPr>
        <p:grpSpPr>
          <a:xfrm>
            <a:off x="7249160" y="778986"/>
            <a:ext cx="1456135" cy="750094"/>
            <a:chOff x="0" y="0"/>
            <a:chExt cx="1223" cy="630"/>
          </a:xfrm>
        </p:grpSpPr>
        <p:grpSp>
          <p:nvGrpSpPr>
            <p:cNvPr id="6297" name="组合 6297"/>
            <p:cNvGrpSpPr/>
            <p:nvPr/>
          </p:nvGrpSpPr>
          <p:grpSpPr>
            <a:xfrm>
              <a:off x="0" y="0"/>
              <a:ext cx="629" cy="336"/>
              <a:chOff x="0" y="0"/>
              <a:chExt cx="629" cy="336"/>
            </a:xfrm>
          </p:grpSpPr>
          <p:sp>
            <p:nvSpPr>
              <p:cNvPr id="6298" name="椭圆 6298"/>
              <p:cNvSpPr/>
              <p:nvPr/>
            </p:nvSpPr>
            <p:spPr>
              <a:xfrm>
                <a:off x="237" y="0"/>
                <a:ext cx="156" cy="144"/>
              </a:xfrm>
              <a:prstGeom prst="ellipse">
                <a:avLst/>
              </a:prstGeom>
              <a:noFill/>
              <a:ln w="38100" cap="flat" cmpd="sng">
                <a:solidFill>
                  <a:schemeClr val="tx2"/>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299" name="椭圆 6299"/>
              <p:cNvSpPr/>
              <p:nvPr/>
            </p:nvSpPr>
            <p:spPr>
              <a:xfrm>
                <a:off x="0" y="185"/>
                <a:ext cx="156" cy="144"/>
              </a:xfrm>
              <a:prstGeom prst="ellipse">
                <a:avLst/>
              </a:prstGeom>
              <a:noFill/>
              <a:ln w="38100" cap="flat" cmpd="sng">
                <a:solidFill>
                  <a:schemeClr val="tx2"/>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300" name="椭圆 6300"/>
              <p:cNvSpPr/>
              <p:nvPr/>
            </p:nvSpPr>
            <p:spPr>
              <a:xfrm>
                <a:off x="473" y="192"/>
                <a:ext cx="156" cy="144"/>
              </a:xfrm>
              <a:prstGeom prst="ellipse">
                <a:avLst/>
              </a:prstGeom>
              <a:noFill/>
              <a:ln w="38100" cap="flat" cmpd="sng">
                <a:solidFill>
                  <a:schemeClr val="tx2"/>
                </a:solidFill>
                <a:prstDash val="solid"/>
                <a:round/>
                <a:headEnd type="none" w="med" len="med"/>
                <a:tailEnd type="none" w="med" len="med"/>
              </a:ln>
            </p:spPr>
            <p:txBody>
              <a:bodyPr anchor="t"/>
              <a:p>
                <a:endParaRPr lang="zh-CN" altLang="en-US" sz="1350">
                  <a:latin typeface="Tahoma" panose="020B0604030504040204" pitchFamily="34" charset="0"/>
                </a:endParaRPr>
              </a:p>
            </p:txBody>
          </p:sp>
        </p:grpSp>
        <p:sp>
          <p:nvSpPr>
            <p:cNvPr id="6301" name="椭圆 6301"/>
            <p:cNvSpPr/>
            <p:nvPr/>
          </p:nvSpPr>
          <p:spPr>
            <a:xfrm>
              <a:off x="189" y="464"/>
              <a:ext cx="156" cy="144"/>
            </a:xfrm>
            <a:prstGeom prst="ellipse">
              <a:avLst/>
            </a:prstGeom>
            <a:noFill/>
            <a:ln w="38100" cap="flat" cmpd="sng">
              <a:solidFill>
                <a:schemeClr val="tx2"/>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302" name="椭圆 6302"/>
            <p:cNvSpPr/>
            <p:nvPr/>
          </p:nvSpPr>
          <p:spPr>
            <a:xfrm>
              <a:off x="712" y="475"/>
              <a:ext cx="156" cy="144"/>
            </a:xfrm>
            <a:prstGeom prst="ellipse">
              <a:avLst/>
            </a:prstGeom>
            <a:noFill/>
            <a:ln w="38100" cap="flat" cmpd="sng">
              <a:solidFill>
                <a:schemeClr val="tx2"/>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303" name="椭圆 6303"/>
            <p:cNvSpPr/>
            <p:nvPr/>
          </p:nvSpPr>
          <p:spPr>
            <a:xfrm>
              <a:off x="1067" y="486"/>
              <a:ext cx="156" cy="144"/>
            </a:xfrm>
            <a:prstGeom prst="ellipse">
              <a:avLst/>
            </a:prstGeom>
            <a:noFill/>
            <a:ln w="38100" cap="flat" cmpd="sng">
              <a:solidFill>
                <a:schemeClr val="tx2"/>
              </a:solidFill>
              <a:prstDash val="solid"/>
              <a:round/>
              <a:headEnd type="none" w="med" len="med"/>
              <a:tailEnd type="none" w="med" len="med"/>
            </a:ln>
          </p:spPr>
          <p:txBody>
            <a:bodyPr anchor="t"/>
            <a:p>
              <a:endParaRPr lang="zh-CN" altLang="en-US" sz="1350">
                <a:latin typeface="Tahoma" panose="020B0604030504040204" pitchFamily="34" charset="0"/>
              </a:endParaRPr>
            </a:p>
          </p:txBody>
        </p:sp>
        <p:sp>
          <p:nvSpPr>
            <p:cNvPr id="6304" name="直接连接符 6304"/>
            <p:cNvSpPr/>
            <p:nvPr/>
          </p:nvSpPr>
          <p:spPr>
            <a:xfrm flipH="1">
              <a:off x="149" y="134"/>
              <a:ext cx="111" cy="111"/>
            </a:xfrm>
            <a:prstGeom prst="line">
              <a:avLst/>
            </a:prstGeom>
            <a:ln w="38100" cap="flat" cmpd="sng">
              <a:solidFill>
                <a:schemeClr val="tx2"/>
              </a:solidFill>
              <a:prstDash val="solid"/>
              <a:round/>
              <a:headEnd type="none" w="med" len="med"/>
              <a:tailEnd type="none" w="med" len="med"/>
            </a:ln>
          </p:spPr>
        </p:sp>
        <p:sp>
          <p:nvSpPr>
            <p:cNvPr id="6305" name="直接连接符 6305"/>
            <p:cNvSpPr/>
            <p:nvPr/>
          </p:nvSpPr>
          <p:spPr>
            <a:xfrm flipH="1">
              <a:off x="316" y="323"/>
              <a:ext cx="166" cy="166"/>
            </a:xfrm>
            <a:prstGeom prst="line">
              <a:avLst/>
            </a:prstGeom>
            <a:ln w="38100" cap="flat" cmpd="sng">
              <a:solidFill>
                <a:schemeClr val="tx2"/>
              </a:solidFill>
              <a:prstDash val="solid"/>
              <a:round/>
              <a:headEnd type="none" w="med" len="med"/>
              <a:tailEnd type="none" w="med" len="med"/>
            </a:ln>
          </p:spPr>
        </p:sp>
        <p:sp>
          <p:nvSpPr>
            <p:cNvPr id="6306" name="直接连接符 6306"/>
            <p:cNvSpPr/>
            <p:nvPr/>
          </p:nvSpPr>
          <p:spPr>
            <a:xfrm>
              <a:off x="349" y="123"/>
              <a:ext cx="122" cy="122"/>
            </a:xfrm>
            <a:prstGeom prst="line">
              <a:avLst/>
            </a:prstGeom>
            <a:ln w="38100" cap="flat" cmpd="sng">
              <a:solidFill>
                <a:schemeClr val="tx2"/>
              </a:solidFill>
              <a:prstDash val="solid"/>
              <a:round/>
              <a:headEnd type="none" w="med" len="med"/>
              <a:tailEnd type="none" w="med" len="med"/>
            </a:ln>
          </p:spPr>
        </p:sp>
        <p:sp>
          <p:nvSpPr>
            <p:cNvPr id="6307" name="直接连接符 6307"/>
            <p:cNvSpPr/>
            <p:nvPr/>
          </p:nvSpPr>
          <p:spPr>
            <a:xfrm>
              <a:off x="593" y="311"/>
              <a:ext cx="178" cy="178"/>
            </a:xfrm>
            <a:prstGeom prst="line">
              <a:avLst/>
            </a:prstGeom>
            <a:ln w="38100" cap="flat" cmpd="sng">
              <a:solidFill>
                <a:schemeClr val="tx2"/>
              </a:solidFill>
              <a:prstDash val="solid"/>
              <a:round/>
              <a:headEnd type="none" w="med" len="med"/>
              <a:tailEnd type="none" w="med" len="med"/>
            </a:ln>
          </p:spPr>
        </p:sp>
        <p:sp>
          <p:nvSpPr>
            <p:cNvPr id="6308" name="直接连接符 6308"/>
            <p:cNvSpPr/>
            <p:nvPr/>
          </p:nvSpPr>
          <p:spPr>
            <a:xfrm>
              <a:off x="627" y="278"/>
              <a:ext cx="466" cy="233"/>
            </a:xfrm>
            <a:prstGeom prst="line">
              <a:avLst/>
            </a:prstGeom>
            <a:ln w="38100" cap="flat" cmpd="sng">
              <a:solidFill>
                <a:schemeClr val="tx2"/>
              </a:solidFill>
              <a:prstDash val="solid"/>
              <a:round/>
              <a:headEnd type="none" w="med" len="med"/>
              <a:tailEnd type="none" w="med" len="med"/>
            </a:ln>
          </p:spPr>
        </p:sp>
      </p:gr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9457"/>
          <p:cNvSpPr/>
          <p:nvPr/>
        </p:nvSpPr>
        <p:spPr>
          <a:xfrm>
            <a:off x="1257300" y="2914650"/>
            <a:ext cx="7128510" cy="1144905"/>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3、如果一棵</a:t>
            </a:r>
            <a:r>
              <a:rPr lang="zh-CN" altLang="en-US" b="1" dirty="0">
                <a:sym typeface="+mn-ea"/>
              </a:rPr>
              <a:t>m</a:t>
            </a:r>
            <a:r>
              <a:rPr lang="zh-CN" altLang="en-US" b="1" dirty="0">
                <a:sym typeface="+mn-ea"/>
              </a:rPr>
              <a:t>度的树中有</a:t>
            </a:r>
            <a:r>
              <a:rPr lang="zh-CN" altLang="en-US" b="1" dirty="0">
                <a:sym typeface="+mn-ea"/>
              </a:rPr>
              <a:t>N</a:t>
            </a:r>
            <a:r>
              <a:rPr lang="zh-CN" altLang="en-US" b="1" dirty="0">
                <a:sym typeface="+mn-ea"/>
              </a:rPr>
              <a:t>1</a:t>
            </a:r>
            <a:r>
              <a:rPr lang="zh-CN" altLang="en-US" b="1" dirty="0">
                <a:sym typeface="+mn-ea"/>
              </a:rPr>
              <a:t>个度为</a:t>
            </a:r>
            <a:r>
              <a:rPr lang="zh-CN" altLang="en-US" b="1" dirty="0">
                <a:sym typeface="+mn-ea"/>
              </a:rPr>
              <a:t>1</a:t>
            </a:r>
            <a:r>
              <a:rPr lang="zh-CN" altLang="en-US" b="1" dirty="0">
                <a:sym typeface="+mn-ea"/>
              </a:rPr>
              <a:t>的顶点，</a:t>
            </a:r>
            <a:r>
              <a:rPr lang="zh-CN" altLang="en-US" b="1" dirty="0">
                <a:sym typeface="+mn-ea"/>
              </a:rPr>
              <a:t>N</a:t>
            </a:r>
            <a:r>
              <a:rPr lang="zh-CN" altLang="en-US" b="1" dirty="0">
                <a:sym typeface="+mn-ea"/>
              </a:rPr>
              <a:t>2</a:t>
            </a:r>
            <a:r>
              <a:rPr lang="zh-CN" altLang="en-US" b="1" dirty="0">
                <a:sym typeface="+mn-ea"/>
              </a:rPr>
              <a:t>个度为</a:t>
            </a:r>
            <a:r>
              <a:rPr lang="zh-CN" altLang="en-US" b="1" dirty="0">
                <a:sym typeface="+mn-ea"/>
              </a:rPr>
              <a:t>2</a:t>
            </a:r>
            <a:r>
              <a:rPr lang="zh-CN" altLang="en-US" b="1" dirty="0">
                <a:sym typeface="+mn-ea"/>
              </a:rPr>
              <a:t>的顶点，</a:t>
            </a:r>
            <a:r>
              <a:rPr lang="zh-CN" altLang="en-US" b="1" dirty="0">
                <a:sym typeface="+mn-ea"/>
              </a:rPr>
              <a:t>N</a:t>
            </a:r>
            <a:r>
              <a:rPr lang="zh-CN" altLang="en-US" b="1" dirty="0">
                <a:sym typeface="+mn-ea"/>
              </a:rPr>
              <a:t>3</a:t>
            </a:r>
            <a:r>
              <a:rPr lang="zh-CN" altLang="en-US" b="1" dirty="0">
                <a:sym typeface="+mn-ea"/>
              </a:rPr>
              <a:t>个度为</a:t>
            </a:r>
            <a:r>
              <a:rPr lang="zh-CN" altLang="en-US" b="1" dirty="0">
                <a:sym typeface="+mn-ea"/>
              </a:rPr>
              <a:t>3</a:t>
            </a:r>
            <a:r>
              <a:rPr lang="zh-CN" altLang="en-US" b="1" dirty="0">
                <a:sym typeface="+mn-ea"/>
              </a:rPr>
              <a:t>的顶点，</a:t>
            </a:r>
            <a:r>
              <a:rPr lang="zh-CN" altLang="en-US" b="1" dirty="0">
                <a:sym typeface="+mn-ea"/>
              </a:rPr>
              <a:t>……</a:t>
            </a:r>
            <a:r>
              <a:rPr lang="zh-CN" altLang="en-US" b="1" dirty="0">
                <a:sym typeface="+mn-ea"/>
              </a:rPr>
              <a:t>，</a:t>
            </a:r>
            <a:r>
              <a:rPr lang="zh-CN" altLang="en-US" b="1" dirty="0">
                <a:sym typeface="+mn-ea"/>
              </a:rPr>
              <a:t>N</a:t>
            </a:r>
            <a:r>
              <a:rPr lang="zh-CN" altLang="en-US" b="1" dirty="0">
                <a:sym typeface="+mn-ea"/>
              </a:rPr>
              <a:t>m</a:t>
            </a:r>
            <a:r>
              <a:rPr lang="zh-CN" altLang="en-US" b="1" dirty="0">
                <a:sym typeface="+mn-ea"/>
              </a:rPr>
              <a:t>个度为</a:t>
            </a:r>
            <a:r>
              <a:rPr lang="zh-CN" altLang="en-US" b="1" dirty="0">
                <a:sym typeface="+mn-ea"/>
              </a:rPr>
              <a:t>m</a:t>
            </a:r>
            <a:r>
              <a:rPr lang="zh-CN" altLang="en-US" b="1" dirty="0">
                <a:sym typeface="+mn-ea"/>
              </a:rPr>
              <a:t>的顶点，求该树中叶结点个数。</a:t>
            </a:r>
            <a:endParaRPr lang="zh-CN" altLang="en-US" b="1" dirty="0">
              <a:sym typeface="+mn-ea"/>
            </a:endParaRPr>
          </a:p>
        </p:txBody>
      </p:sp>
      <p:sp>
        <p:nvSpPr>
          <p:cNvPr id="19459" name="文本框 19458"/>
          <p:cNvSpPr txBox="1"/>
          <p:nvPr/>
        </p:nvSpPr>
        <p:spPr>
          <a:xfrm>
            <a:off x="1979930" y="3867785"/>
            <a:ext cx="5171440" cy="398780"/>
          </a:xfrm>
          <a:prstGeom prst="rect">
            <a:avLst/>
          </a:prstGeom>
          <a:noFill/>
          <a:ln w="9525">
            <a:noFill/>
          </a:ln>
        </p:spPr>
        <p:txBody>
          <a:bodyPr wrap="square" anchor="t">
            <a:spAutoFit/>
          </a:bodyPr>
          <a:p>
            <a:pPr>
              <a:spcBef>
                <a:spcPct val="50000"/>
              </a:spcBef>
            </a:pPr>
            <a:r>
              <a:rPr lang="en-US" altLang="zh-CN" sz="2000" b="1">
                <a:solidFill>
                  <a:srgbClr val="FF0000"/>
                </a:solidFill>
                <a:latin typeface="Times New Roman" panose="02020603050405020304" pitchFamily="18" charset="0"/>
              </a:rPr>
              <a:t>N</a:t>
            </a:r>
            <a:r>
              <a:rPr lang="en-US" altLang="zh-CN" sz="2000" b="1" baseline="-30000">
                <a:solidFill>
                  <a:srgbClr val="FF0000"/>
                </a:solidFill>
                <a:latin typeface="Times New Roman" panose="02020603050405020304" pitchFamily="18" charset="0"/>
              </a:rPr>
              <a:t>0</a:t>
            </a:r>
            <a:r>
              <a:rPr lang="en-US" altLang="zh-CN" sz="2000" b="1">
                <a:solidFill>
                  <a:srgbClr val="FF0000"/>
                </a:solidFill>
                <a:latin typeface="Times New Roman" panose="02020603050405020304" pitchFamily="18" charset="0"/>
              </a:rPr>
              <a:t> =N</a:t>
            </a:r>
            <a:r>
              <a:rPr lang="en-US" altLang="zh-CN" sz="2000" b="1" baseline="-30000">
                <a:solidFill>
                  <a:srgbClr val="FF0000"/>
                </a:solidFill>
                <a:latin typeface="Times New Roman" panose="02020603050405020304" pitchFamily="18" charset="0"/>
              </a:rPr>
              <a:t>2</a:t>
            </a:r>
            <a:r>
              <a:rPr lang="en-US" altLang="zh-CN" sz="2000" b="1">
                <a:solidFill>
                  <a:srgbClr val="FF0000"/>
                </a:solidFill>
                <a:latin typeface="Times New Roman" panose="02020603050405020304" pitchFamily="18" charset="0"/>
              </a:rPr>
              <a:t>+2N</a:t>
            </a:r>
            <a:r>
              <a:rPr lang="en-US" altLang="zh-CN" sz="2000" b="1" baseline="-30000">
                <a:solidFill>
                  <a:srgbClr val="FF0000"/>
                </a:solidFill>
                <a:latin typeface="Times New Roman" panose="02020603050405020304" pitchFamily="18" charset="0"/>
              </a:rPr>
              <a:t>3</a:t>
            </a:r>
            <a:r>
              <a:rPr lang="en-US" altLang="zh-CN" sz="2000" b="1">
                <a:solidFill>
                  <a:srgbClr val="FF0000"/>
                </a:solidFill>
                <a:latin typeface="Times New Roman" panose="02020603050405020304" pitchFamily="18" charset="0"/>
              </a:rPr>
              <a:t>+3N</a:t>
            </a:r>
            <a:r>
              <a:rPr lang="en-US" altLang="zh-CN" sz="2000" b="1" baseline="-30000">
                <a:solidFill>
                  <a:srgbClr val="FF0000"/>
                </a:solidFill>
                <a:latin typeface="Times New Roman" panose="02020603050405020304" pitchFamily="18" charset="0"/>
              </a:rPr>
              <a:t>4</a:t>
            </a:r>
            <a:r>
              <a:rPr lang="en-US" altLang="zh-CN" sz="2000" b="1">
                <a:solidFill>
                  <a:srgbClr val="FF0000"/>
                </a:solidFill>
                <a:latin typeface="Times New Roman" panose="02020603050405020304" pitchFamily="18" charset="0"/>
              </a:rPr>
              <a:t>+…..+(M-1)N</a:t>
            </a:r>
            <a:r>
              <a:rPr lang="en-US" altLang="zh-CN" sz="2000" b="1" baseline="-30000">
                <a:solidFill>
                  <a:srgbClr val="FF0000"/>
                </a:solidFill>
                <a:latin typeface="Times New Roman" panose="02020603050405020304" pitchFamily="18" charset="0"/>
              </a:rPr>
              <a:t>M</a:t>
            </a:r>
            <a:r>
              <a:rPr lang="en-US" altLang="zh-CN" sz="2000" b="1">
                <a:solidFill>
                  <a:srgbClr val="FF0000"/>
                </a:solidFill>
                <a:latin typeface="Times New Roman" panose="02020603050405020304" pitchFamily="18" charset="0"/>
              </a:rPr>
              <a:t>+1</a:t>
            </a:r>
            <a:endParaRPr lang="zh-CN" altLang="en-US" sz="2000" b="1" dirty="0">
              <a:solidFill>
                <a:srgbClr val="FF0000"/>
              </a:solidFill>
              <a:latin typeface="Times New Roman" panose="02020603050405020304" pitchFamily="18" charset="0"/>
            </a:endParaRPr>
          </a:p>
        </p:txBody>
      </p:sp>
      <p:sp>
        <p:nvSpPr>
          <p:cNvPr id="19460" name="矩形 19459"/>
          <p:cNvSpPr/>
          <p:nvPr/>
        </p:nvSpPr>
        <p:spPr>
          <a:xfrm>
            <a:off x="1257300" y="514350"/>
            <a:ext cx="6572250" cy="902335"/>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1、</a:t>
            </a:r>
            <a:r>
              <a:rPr lang="zh-CN" altLang="en-US" b="1" dirty="0">
                <a:sym typeface="+mn-ea"/>
              </a:rPr>
              <a:t>一个高度为h 的二叉树最小元素数目（</a:t>
            </a:r>
            <a:r>
              <a:rPr lang="zh-CN" altLang="en-US" b="1" dirty="0">
                <a:sym typeface="+mn-ea"/>
              </a:rPr>
              <a:t>   </a:t>
            </a:r>
            <a:r>
              <a:rPr lang="zh-CN" altLang="en-US" b="1" dirty="0">
                <a:sym typeface="+mn-ea"/>
              </a:rPr>
              <a:t>）。</a:t>
            </a:r>
            <a:br>
              <a:rPr lang="zh-CN" altLang="en-US" b="1" dirty="0">
                <a:sym typeface="+mn-ea"/>
              </a:rPr>
            </a:br>
            <a:r>
              <a:rPr lang="zh-CN" altLang="en-US" b="1" dirty="0">
                <a:sym typeface="+mn-ea"/>
              </a:rPr>
              <a:t>   </a:t>
            </a:r>
            <a:r>
              <a:rPr lang="zh-CN" altLang="en-US" b="1" dirty="0">
                <a:sym typeface="+mn-ea"/>
              </a:rPr>
              <a:t>A</a:t>
            </a:r>
            <a:r>
              <a:rPr lang="zh-CN" altLang="en-US" b="1" dirty="0">
                <a:sym typeface="+mn-ea"/>
              </a:rPr>
              <a:t>） </a:t>
            </a:r>
            <a:r>
              <a:rPr lang="zh-CN" altLang="en-US" b="1" dirty="0">
                <a:sym typeface="+mn-ea"/>
              </a:rPr>
              <a:t>2h+1</a:t>
            </a:r>
            <a:r>
              <a:rPr lang="zh-CN" altLang="en-US" b="1" dirty="0">
                <a:sym typeface="+mn-ea"/>
              </a:rPr>
              <a:t>  </a:t>
            </a:r>
            <a:r>
              <a:rPr lang="zh-CN" altLang="en-US" b="1" dirty="0">
                <a:sym typeface="+mn-ea"/>
              </a:rPr>
              <a:t>B</a:t>
            </a:r>
            <a:r>
              <a:rPr lang="zh-CN" altLang="en-US" b="1" dirty="0">
                <a:sym typeface="+mn-ea"/>
              </a:rPr>
              <a:t>） </a:t>
            </a:r>
            <a:r>
              <a:rPr lang="zh-CN" altLang="en-US" b="1" dirty="0">
                <a:sym typeface="+mn-ea"/>
              </a:rPr>
              <a:t>h</a:t>
            </a:r>
            <a:r>
              <a:rPr lang="zh-CN" altLang="en-US" b="1" dirty="0">
                <a:sym typeface="+mn-ea"/>
              </a:rPr>
              <a:t>  </a:t>
            </a:r>
            <a:r>
              <a:rPr lang="zh-CN" altLang="en-US" b="1" dirty="0">
                <a:sym typeface="+mn-ea"/>
              </a:rPr>
              <a:t> C</a:t>
            </a:r>
            <a:r>
              <a:rPr lang="zh-CN" altLang="en-US" b="1" dirty="0">
                <a:sym typeface="+mn-ea"/>
              </a:rPr>
              <a:t>） </a:t>
            </a:r>
            <a:r>
              <a:rPr lang="zh-CN" altLang="en-US" b="1" dirty="0">
                <a:sym typeface="+mn-ea"/>
              </a:rPr>
              <a:t>2h-1</a:t>
            </a:r>
            <a:r>
              <a:rPr lang="zh-CN" altLang="en-US" b="1" dirty="0">
                <a:sym typeface="+mn-ea"/>
              </a:rPr>
              <a:t>   </a:t>
            </a:r>
            <a:r>
              <a:rPr lang="zh-CN" altLang="en-US" b="1" dirty="0">
                <a:sym typeface="+mn-ea"/>
              </a:rPr>
              <a:t>D</a:t>
            </a:r>
            <a:r>
              <a:rPr lang="zh-CN" altLang="en-US" b="1" dirty="0">
                <a:sym typeface="+mn-ea"/>
              </a:rPr>
              <a:t>） </a:t>
            </a:r>
            <a:r>
              <a:rPr lang="zh-CN" altLang="en-US" b="1" dirty="0">
                <a:sym typeface="+mn-ea"/>
              </a:rPr>
              <a:t>2h</a:t>
            </a:r>
            <a:r>
              <a:rPr lang="zh-CN" altLang="en-US" b="1" dirty="0">
                <a:sym typeface="+mn-ea"/>
              </a:rPr>
              <a:t>  </a:t>
            </a:r>
            <a:r>
              <a:rPr lang="zh-CN" altLang="en-US" b="1" dirty="0">
                <a:sym typeface="+mn-ea"/>
              </a:rPr>
              <a:t>E</a:t>
            </a:r>
            <a:r>
              <a:rPr lang="zh-CN" altLang="en-US" b="1" dirty="0">
                <a:sym typeface="+mn-ea"/>
              </a:rPr>
              <a:t>） </a:t>
            </a:r>
            <a:r>
              <a:rPr lang="zh-CN" altLang="en-US" b="1" dirty="0">
                <a:sym typeface="+mn-ea"/>
              </a:rPr>
              <a:t>2h-1</a:t>
            </a:r>
            <a:endParaRPr lang="zh-CN" altLang="en-US" b="1" dirty="0">
              <a:sym typeface="+mn-ea"/>
            </a:endParaRPr>
          </a:p>
        </p:txBody>
      </p:sp>
      <p:sp>
        <p:nvSpPr>
          <p:cNvPr id="19461" name="矩形 19460"/>
          <p:cNvSpPr/>
          <p:nvPr/>
        </p:nvSpPr>
        <p:spPr>
          <a:xfrm>
            <a:off x="1257300" y="1416685"/>
            <a:ext cx="6805295" cy="114681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2、</a:t>
            </a:r>
            <a:r>
              <a:rPr lang="zh-CN" altLang="en-US" b="1" dirty="0">
                <a:sym typeface="+mn-ea"/>
              </a:rPr>
              <a:t>一棵二叉树的高度为h，所有结点的度为0，或为2，则此树最少有(        )个结点</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a:t>
            </a:r>
            <a:r>
              <a:rPr lang="zh-CN" altLang="en-US" b="1" dirty="0">
                <a:sym typeface="+mn-ea"/>
              </a:rPr>
              <a:t>A)2</a:t>
            </a:r>
            <a:r>
              <a:rPr lang="zh-CN" altLang="en-US" b="1" dirty="0">
                <a:sym typeface="+mn-ea"/>
              </a:rPr>
              <a:t>h</a:t>
            </a:r>
            <a:r>
              <a:rPr lang="zh-CN" altLang="en-US" b="1" dirty="0">
                <a:sym typeface="+mn-ea"/>
              </a:rPr>
              <a:t>-1 </a:t>
            </a:r>
            <a:r>
              <a:rPr lang="zh-CN" altLang="en-US" b="1" dirty="0">
                <a:sym typeface="+mn-ea"/>
              </a:rPr>
              <a:t>　</a:t>
            </a:r>
            <a:r>
              <a:rPr lang="zh-CN" altLang="en-US" b="1" dirty="0">
                <a:sym typeface="+mn-ea"/>
              </a:rPr>
              <a:t>B)2h-1 </a:t>
            </a:r>
            <a:r>
              <a:rPr lang="zh-CN" altLang="en-US" b="1" dirty="0">
                <a:sym typeface="+mn-ea"/>
              </a:rPr>
              <a:t>　</a:t>
            </a:r>
            <a:r>
              <a:rPr lang="zh-CN" altLang="en-US" b="1" dirty="0">
                <a:sym typeface="+mn-ea"/>
              </a:rPr>
              <a:t>C)2h+1 </a:t>
            </a:r>
            <a:r>
              <a:rPr lang="zh-CN" altLang="en-US" b="1" dirty="0">
                <a:sym typeface="+mn-ea"/>
              </a:rPr>
              <a:t>　</a:t>
            </a:r>
            <a:r>
              <a:rPr lang="zh-CN" altLang="en-US" b="1" dirty="0">
                <a:sym typeface="+mn-ea"/>
              </a:rPr>
              <a:t>D)h+1</a:t>
            </a:r>
            <a:endParaRPr lang="zh-CN" altLang="en-US" b="1" dirty="0">
              <a:sym typeface="+mn-ea"/>
            </a:endParaRPr>
          </a:p>
          <a:p>
            <a:pPr lvl="0" algn="l">
              <a:lnSpc>
                <a:spcPct val="120000"/>
              </a:lnSpc>
              <a:spcBef>
                <a:spcPct val="20000"/>
              </a:spcBef>
              <a:buClrTx/>
              <a:buSzTx/>
              <a:buFont typeface="Arial" panose="020B0604020202020204" pitchFamily="34" charset="0"/>
            </a:pPr>
            <a:endParaRPr lang="zh-CN" altLang="en-US" b="1" dirty="0">
              <a:sym typeface="+mn-ea"/>
            </a:endParaRPr>
          </a:p>
        </p:txBody>
      </p:sp>
      <p:sp>
        <p:nvSpPr>
          <p:cNvPr id="19462" name="文本框 19461"/>
          <p:cNvSpPr txBox="1"/>
          <p:nvPr/>
        </p:nvSpPr>
        <p:spPr>
          <a:xfrm>
            <a:off x="5436870" y="483632"/>
            <a:ext cx="342900" cy="460375"/>
          </a:xfrm>
          <a:prstGeom prst="rect">
            <a:avLst/>
          </a:prstGeom>
          <a:noFill/>
          <a:ln w="9525">
            <a:noFill/>
          </a:ln>
        </p:spPr>
        <p:txBody>
          <a:bodyPr anchor="t">
            <a:spAutoFit/>
          </a:bodyPr>
          <a:p>
            <a:pPr>
              <a:spcBef>
                <a:spcPct val="50000"/>
              </a:spcBef>
            </a:pPr>
            <a:r>
              <a:rPr lang="en-US" altLang="zh-CN" sz="2400" b="0">
                <a:solidFill>
                  <a:srgbClr val="FF0000"/>
                </a:solidFill>
                <a:latin typeface="Tahoma" panose="020B0604030504040204" pitchFamily="34" charset="0"/>
              </a:rPr>
              <a:t>B</a:t>
            </a:r>
            <a:endParaRPr lang="en-US" altLang="zh-CN" sz="2400" b="0">
              <a:solidFill>
                <a:srgbClr val="FF0000"/>
              </a:solidFill>
              <a:latin typeface="Tahoma" panose="020B0604030504040204" pitchFamily="34" charset="0"/>
            </a:endParaRPr>
          </a:p>
        </p:txBody>
      </p:sp>
      <p:sp>
        <p:nvSpPr>
          <p:cNvPr id="19463" name="文本框 19462"/>
          <p:cNvSpPr txBox="1"/>
          <p:nvPr/>
        </p:nvSpPr>
        <p:spPr>
          <a:xfrm>
            <a:off x="1956435" y="1739821"/>
            <a:ext cx="342900" cy="460375"/>
          </a:xfrm>
          <a:prstGeom prst="rect">
            <a:avLst/>
          </a:prstGeom>
          <a:noFill/>
          <a:ln w="9525">
            <a:noFill/>
          </a:ln>
        </p:spPr>
        <p:txBody>
          <a:bodyPr anchor="t">
            <a:spAutoFit/>
          </a:bodyPr>
          <a:p>
            <a:pPr>
              <a:spcBef>
                <a:spcPct val="50000"/>
              </a:spcBef>
            </a:pPr>
            <a:r>
              <a:rPr lang="en-US" altLang="zh-CN" sz="2400" b="0">
                <a:solidFill>
                  <a:srgbClr val="FF0000"/>
                </a:solidFill>
                <a:latin typeface="Tahoma" panose="020B0604030504040204" pitchFamily="34" charset="0"/>
              </a:rPr>
              <a:t>B</a:t>
            </a:r>
            <a:endParaRPr lang="en-US" altLang="zh-CN" sz="2400" b="0">
              <a:solidFill>
                <a:srgbClr val="FF0000"/>
              </a:solidFill>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0">
                                            <p:txEl>
                                              <p:charRg st="0" end="70"/>
                                            </p:txEl>
                                          </p:spTgt>
                                        </p:tgtEl>
                                        <p:attrNameLst>
                                          <p:attrName>style.visibility</p:attrName>
                                        </p:attrNameLst>
                                      </p:cBhvr>
                                      <p:to>
                                        <p:strVal val="visible"/>
                                      </p:to>
                                    </p:set>
                                    <p:animEffect transition="in" filter="box(in)">
                                      <p:cBhvr>
                                        <p:cTn id="7" dur="500"/>
                                        <p:tgtEl>
                                          <p:spTgt spid="19460">
                                            <p:txEl>
                                              <p:charRg st="0" end="7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checkerboard(across)">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additive="base">
                                        <p:cTn id="17" dur="500" fill="hold"/>
                                        <p:tgtEl>
                                          <p:spTgt spid="19461"/>
                                        </p:tgtEl>
                                        <p:attrNameLst>
                                          <p:attrName>ppt_x</p:attrName>
                                        </p:attrNameLst>
                                      </p:cBhvr>
                                      <p:tavLst>
                                        <p:tav tm="0">
                                          <p:val>
                                            <p:strVal val="#ppt_x"/>
                                          </p:val>
                                        </p:tav>
                                        <p:tav tm="100000">
                                          <p:val>
                                            <p:strVal val="#ppt_x"/>
                                          </p:val>
                                        </p:tav>
                                      </p:tavLst>
                                    </p:anim>
                                    <p:anim calcmode="lin" valueType="num">
                                      <p:cBhvr additive="base">
                                        <p:cTn id="1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463"/>
                                        </p:tgtEl>
                                        <p:attrNameLst>
                                          <p:attrName>style.visibility</p:attrName>
                                        </p:attrNameLst>
                                      </p:cBhvr>
                                      <p:to>
                                        <p:strVal val="visible"/>
                                      </p:to>
                                    </p:set>
                                    <p:animEffect transition="in" filter="checkerboard(across)">
                                      <p:cBhvr>
                                        <p:cTn id="23" dur="500"/>
                                        <p:tgtEl>
                                          <p:spTgt spid="1946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58"/>
                                        </p:tgtEl>
                                        <p:attrNameLst>
                                          <p:attrName>style.visibility</p:attrName>
                                        </p:attrNameLst>
                                      </p:cBhvr>
                                      <p:to>
                                        <p:strVal val="visible"/>
                                      </p:to>
                                    </p:set>
                                    <p:animEffect transition="in" filter="blinds(horizontal)">
                                      <p:cBhvr>
                                        <p:cTn id="28" dur="500"/>
                                        <p:tgtEl>
                                          <p:spTgt spid="1945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9459"/>
                                        </p:tgtEl>
                                        <p:attrNameLst>
                                          <p:attrName>style.visibility</p:attrName>
                                        </p:attrNameLst>
                                      </p:cBhvr>
                                      <p:to>
                                        <p:strVal val="visible"/>
                                      </p:to>
                                    </p:set>
                                    <p:animEffect transition="in" filter="box(in)">
                                      <p:cBhvr>
                                        <p:cTn id="33"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ldLvl="0" animBg="1"/>
      <p:bldP spid="19460" grpId="0" build="p"/>
      <p:bldP spid="19461" grpId="0"/>
      <p:bldP spid="19462" grpId="0"/>
      <p:bldP spid="194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20481"/>
          <p:cNvSpPr>
            <a:spLocks noGrp="1"/>
          </p:cNvSpPr>
          <p:nvPr>
            <p:ph type="title"/>
          </p:nvPr>
        </p:nvSpPr>
        <p:spPr>
          <a:xfrm>
            <a:off x="2052320" y="123825"/>
            <a:ext cx="56733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二叉树的存储结构</a:t>
            </a:r>
            <a:endParaRPr lang="zh-CN" altLang="en-US" sz="4050" b="1">
              <a:solidFill>
                <a:schemeClr val="tx1"/>
              </a:solidFill>
              <a:sym typeface="+mn-ea"/>
            </a:endParaRPr>
          </a:p>
        </p:txBody>
      </p:sp>
      <p:sp>
        <p:nvSpPr>
          <p:cNvPr id="20483" name="内容占位符 20482"/>
          <p:cNvSpPr>
            <a:spLocks noGrp="1"/>
          </p:cNvSpPr>
          <p:nvPr>
            <p:ph/>
          </p:nvPr>
        </p:nvSpPr>
        <p:spPr>
          <a:xfrm>
            <a:off x="2171700" y="971550"/>
            <a:ext cx="5257800" cy="3399235"/>
          </a:xfrm>
          <a:prstGeom prst="rect">
            <a:avLst/>
          </a:prstGeom>
          <a:noFill/>
          <a:ln w="9525">
            <a:noFill/>
          </a:ln>
        </p:spPr>
        <p:txBody>
          <a:bodyPr lIns="40500" rIns="40500" anchor="t"/>
          <a:p>
            <a:pPr marL="563880" indent="388620">
              <a:buClr>
                <a:schemeClr val="folHlink"/>
              </a:buClr>
              <a:buSzPct val="60000"/>
              <a:buNone/>
            </a:pPr>
            <a:endParaRPr lang="zh-CN" altLang="en-US" b="1"/>
          </a:p>
          <a:p>
            <a:pPr marL="563880">
              <a:buClr>
                <a:schemeClr val="folHlink"/>
              </a:buClr>
              <a:buSzPct val="60000"/>
            </a:pPr>
            <a:r>
              <a:rPr lang="zh-CN" altLang="en-US" sz="3300" b="1">
                <a:ea typeface="隶书" panose="02010509060101010101" pitchFamily="49" charset="-122"/>
              </a:rPr>
              <a:t>顺序存储方式</a:t>
            </a:r>
            <a:endParaRPr lang="zh-CN" altLang="en-US" sz="3300" b="1">
              <a:ea typeface="隶书" panose="02010509060101010101" pitchFamily="49" charset="-122"/>
            </a:endParaRPr>
          </a:p>
          <a:p>
            <a:pPr marL="563880">
              <a:buClr>
                <a:schemeClr val="folHlink"/>
              </a:buClr>
              <a:buSzPct val="60000"/>
            </a:pPr>
            <a:r>
              <a:rPr lang="zh-CN" altLang="en-US" sz="3300" b="1">
                <a:ea typeface="隶书" panose="02010509060101010101" pitchFamily="49" charset="-122"/>
              </a:rPr>
              <a:t>链式存储方式</a:t>
            </a:r>
            <a:endParaRPr lang="zh-CN" altLang="en-US" sz="3300" b="1">
              <a:ea typeface="隶书" panose="02010509060101010101" pitchFamily="49" charset="-122"/>
            </a:endParaRPr>
          </a:p>
          <a:p>
            <a:pPr marL="563880" indent="388620">
              <a:buClr>
                <a:schemeClr val="folHlink"/>
              </a:buClr>
              <a:buSzPct val="60000"/>
              <a:buChar char="n"/>
            </a:pPr>
            <a:endParaRPr lang="zh-CN" altLang="en-US"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3">
                                            <p:txEl>
                                              <p:charRg st="1" end="8"/>
                                            </p:txEl>
                                          </p:spTgt>
                                        </p:tgtEl>
                                        <p:attrNameLst>
                                          <p:attrName>style.visibility</p:attrName>
                                        </p:attrNameLst>
                                      </p:cBhvr>
                                      <p:to>
                                        <p:strVal val="visible"/>
                                      </p:to>
                                    </p:set>
                                    <p:animEffect transition="in" filter="box(in)">
                                      <p:cBhvr>
                                        <p:cTn id="7" dur="500"/>
                                        <p:tgtEl>
                                          <p:spTgt spid="20483">
                                            <p:txEl>
                                              <p:charRg st="1"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3">
                                            <p:txEl>
                                              <p:charRg st="8" end="15"/>
                                            </p:txEl>
                                          </p:spTgt>
                                        </p:tgtEl>
                                        <p:attrNameLst>
                                          <p:attrName>style.visibility</p:attrName>
                                        </p:attrNameLst>
                                      </p:cBhvr>
                                      <p:to>
                                        <p:strVal val="visible"/>
                                      </p:to>
                                    </p:set>
                                    <p:animEffect transition="in" filter="box(in)">
                                      <p:cBhvr>
                                        <p:cTn id="12" dur="500"/>
                                        <p:tgtEl>
                                          <p:spTgt spid="20483">
                                            <p:txEl>
                                              <p:charRg st="8"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21505" descr="tree3"/>
          <p:cNvPicPr>
            <a:picLocks noChangeAspect="1"/>
          </p:cNvPicPr>
          <p:nvPr/>
        </p:nvPicPr>
        <p:blipFill>
          <a:blip r:embed="rId1"/>
          <a:stretch>
            <a:fillRect/>
          </a:stretch>
        </p:blipFill>
        <p:spPr>
          <a:xfrm>
            <a:off x="5076190" y="1779905"/>
            <a:ext cx="2400300" cy="2114550"/>
          </a:xfrm>
          <a:prstGeom prst="rect">
            <a:avLst/>
          </a:prstGeom>
          <a:noFill/>
          <a:ln w="9525">
            <a:noFill/>
          </a:ln>
        </p:spPr>
      </p:pic>
      <p:sp>
        <p:nvSpPr>
          <p:cNvPr id="2" name="标题 21506"/>
          <p:cNvSpPr>
            <a:spLocks noGrp="1"/>
          </p:cNvSpPr>
          <p:nvPr>
            <p:ph type="title"/>
          </p:nvPr>
        </p:nvSpPr>
        <p:spPr>
          <a:xfrm>
            <a:off x="1069975" y="70485"/>
            <a:ext cx="6800850" cy="514350"/>
          </a:xfrm>
          <a:prstGeom prst="rect">
            <a:avLst/>
          </a:prstGeom>
          <a:noFill/>
          <a:ln w="9525">
            <a:noFill/>
          </a:ln>
        </p:spPr>
        <p:txBody>
          <a:bodyPr vert="horz" wrap="square" lIns="91440" tIns="45720" rIns="91440" bIns="45720" rtlCol="0" anchor="b">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二叉树的存储结构</a:t>
            </a:r>
            <a:r>
              <a:rPr lang="zh-CN" altLang="en-US" sz="4050" b="1">
                <a:solidFill>
                  <a:schemeClr val="tx1"/>
                </a:solidFill>
                <a:sym typeface="+mn-ea"/>
              </a:rPr>
              <a:t>——</a:t>
            </a:r>
            <a:r>
              <a:rPr lang="zh-CN" altLang="en-US" sz="4050" b="1">
                <a:solidFill>
                  <a:schemeClr val="tx1"/>
                </a:solidFill>
                <a:sym typeface="+mn-ea"/>
              </a:rPr>
              <a:t>顺序存储方式</a:t>
            </a:r>
            <a:endParaRPr lang="zh-CN" altLang="en-US" sz="4050" b="1">
              <a:solidFill>
                <a:schemeClr val="tx1"/>
              </a:solidFill>
              <a:sym typeface="+mn-ea"/>
            </a:endParaRPr>
          </a:p>
        </p:txBody>
      </p:sp>
      <p:sp>
        <p:nvSpPr>
          <p:cNvPr id="21508" name="内容占位符 21507"/>
          <p:cNvSpPr>
            <a:spLocks noGrp="1"/>
          </p:cNvSpPr>
          <p:nvPr>
            <p:ph/>
          </p:nvPr>
        </p:nvSpPr>
        <p:spPr>
          <a:xfrm>
            <a:off x="899795" y="721360"/>
            <a:ext cx="7283450" cy="1747520"/>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对于满二叉树和完全二叉树，可以对每个结点进行连续编号，所以通常采用顺序存储的方式。</a:t>
            </a:r>
            <a:r>
              <a:rPr lang="zh-CN" altLang="en-US" b="1" dirty="0">
                <a:sym typeface="+mn-ea"/>
              </a:rPr>
              <a:t> 存储结构如下：</a:t>
            </a:r>
            <a:endParaRPr lang="zh-CN" altLang="en-US" b="1" dirty="0">
              <a:sym typeface="+mn-ea"/>
            </a:endParaRPr>
          </a:p>
        </p:txBody>
      </p:sp>
      <p:graphicFrame>
        <p:nvGraphicFramePr>
          <p:cNvPr id="21509" name="表格 21508"/>
          <p:cNvGraphicFramePr/>
          <p:nvPr>
            <p:custDataLst>
              <p:tags r:id="rId2"/>
            </p:custDataLst>
          </p:nvPr>
        </p:nvGraphicFramePr>
        <p:xfrm>
          <a:off x="972185" y="1851660"/>
          <a:ext cx="3371850" cy="1097280"/>
        </p:xfrm>
        <a:graphic>
          <a:graphicData uri="http://schemas.openxmlformats.org/drawingml/2006/table">
            <a:tbl>
              <a:tblPr/>
              <a:tblGrid>
                <a:gridCol w="1143000"/>
                <a:gridCol w="400050"/>
                <a:gridCol w="342900"/>
                <a:gridCol w="342900"/>
                <a:gridCol w="400050"/>
                <a:gridCol w="342900"/>
                <a:gridCol w="400050"/>
              </a:tblGrid>
              <a:tr h="548640">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zh-CN" altLang="en-US" sz="2100" b="1"/>
                        <a:t>数组下标</a:t>
                      </a:r>
                      <a:endParaRPr lang="zh-CN" altLang="en-US" sz="2100" b="1"/>
                    </a:p>
                  </a:txBody>
                  <a:tcPr marL="0" marR="0" marT="34290" marB="3429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1</a:t>
                      </a:r>
                      <a:endParaRPr lang="en-US" altLang="zh-CN"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2</a:t>
                      </a:r>
                      <a:endParaRPr lang="en-US" altLang="zh-CN"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3</a:t>
                      </a:r>
                      <a:endParaRPr lang="en-US" altLang="zh-CN"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4</a:t>
                      </a:r>
                      <a:endParaRPr lang="en-US" altLang="zh-CN"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5</a:t>
                      </a:r>
                      <a:endParaRPr lang="en-US" altLang="zh-CN"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6</a:t>
                      </a:r>
                      <a:endParaRPr lang="en-US" altLang="zh-CN" sz="2100"/>
                    </a:p>
                  </a:txBody>
                  <a:tcPr marL="0" marR="0" marT="34290" marB="3429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8640">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zh-CN" altLang="en-US" sz="2100" b="1"/>
                        <a:t>结点的值</a:t>
                      </a:r>
                      <a:endParaRPr lang="zh-CN" altLang="en-US" sz="2100" b="1"/>
                    </a:p>
                  </a:txBody>
                  <a:tcPr marL="0" marR="0" marT="34290" marB="3429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2100"/>
                        <a:t>A</a:t>
                      </a:r>
                      <a:endParaRPr lang="zh-CN" altLang="en-US"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2100"/>
                        <a:t>B</a:t>
                      </a:r>
                      <a:endParaRPr lang="zh-CN" altLang="en-US"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2100"/>
                        <a:t>C</a:t>
                      </a:r>
                      <a:endParaRPr lang="zh-CN" altLang="en-US"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2100"/>
                        <a:t>D</a:t>
                      </a:r>
                      <a:endParaRPr lang="zh-CN" altLang="en-US"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2100"/>
                        <a:t>E</a:t>
                      </a:r>
                      <a:endParaRPr lang="zh-CN" altLang="en-US" sz="2100"/>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2100"/>
                        <a:t>F</a:t>
                      </a:r>
                      <a:endParaRPr lang="zh-CN" altLang="en-US" sz="2100"/>
                    </a:p>
                  </a:txBody>
                  <a:tcPr marL="0" marR="0" marT="34290" marB="3429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8">
                                            <p:txEl>
                                              <p:charRg st="0" end="50"/>
                                            </p:txEl>
                                          </p:spTgt>
                                        </p:tgtEl>
                                        <p:attrNameLst>
                                          <p:attrName>style.visibility</p:attrName>
                                        </p:attrNameLst>
                                      </p:cBhvr>
                                      <p:to>
                                        <p:strVal val="visible"/>
                                      </p:to>
                                    </p:set>
                                    <p:anim calcmode="lin" valueType="num">
                                      <p:cBhvr additive="base">
                                        <p:cTn id="7" dur="500" fill="hold"/>
                                        <p:tgtEl>
                                          <p:spTgt spid="21508">
                                            <p:txEl>
                                              <p:charRg st="0" end="5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8">
                                            <p:txEl>
                                              <p:charRg st="0" end="5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1506"/>
                                        </p:tgtEl>
                                        <p:attrNameLst>
                                          <p:attrName>style.visibility</p:attrName>
                                        </p:attrNameLst>
                                      </p:cBhvr>
                                      <p:to>
                                        <p:strVal val="visible"/>
                                      </p:to>
                                    </p:set>
                                    <p:animEffect transition="in" filter="box(in)">
                                      <p:cBhvr>
                                        <p:cTn id="13" dur="500"/>
                                        <p:tgtEl>
                                          <p:spTgt spid="2150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slide(fromBottom)">
                                      <p:cBhvr>
                                        <p:cTn id="18"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内容占位符 22530"/>
          <p:cNvSpPr>
            <a:spLocks noGrp="1"/>
          </p:cNvSpPr>
          <p:nvPr>
            <p:ph/>
          </p:nvPr>
        </p:nvSpPr>
        <p:spPr>
          <a:xfrm>
            <a:off x="467995" y="627380"/>
            <a:ext cx="8521065" cy="932180"/>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对于不完全二叉树，也可以用顺序存储的形式。先将不完全二叉树缺掉的结点补齐，然后以满二叉树编号方式进行编号，以编号顺序将该树的各结点存放在一维数组中。</a:t>
            </a:r>
            <a:endParaRPr lang="zh-CN" altLang="en-US" b="1" dirty="0">
              <a:sym typeface="+mn-ea"/>
            </a:endParaRPr>
          </a:p>
        </p:txBody>
      </p:sp>
      <p:grpSp>
        <p:nvGrpSpPr>
          <p:cNvPr id="22532" name="组合 22531"/>
          <p:cNvGrpSpPr/>
          <p:nvPr/>
        </p:nvGrpSpPr>
        <p:grpSpPr>
          <a:xfrm>
            <a:off x="2228850" y="1569720"/>
            <a:ext cx="1565672" cy="1595438"/>
            <a:chOff x="0" y="0"/>
            <a:chExt cx="759" cy="811"/>
          </a:xfrm>
        </p:grpSpPr>
        <p:sp>
          <p:nvSpPr>
            <p:cNvPr id="2" name="椭圆 22532"/>
            <p:cNvSpPr>
              <a:spLocks noChangeAspect="1"/>
            </p:cNvSpPr>
            <p:nvPr/>
          </p:nvSpPr>
          <p:spPr>
            <a:xfrm>
              <a:off x="239" y="0"/>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A</a:t>
              </a:r>
              <a:endParaRPr lang="en-US" altLang="zh-CN" sz="1350">
                <a:latin typeface="Times New Roman" panose="02020603050405020304" pitchFamily="18" charset="0"/>
              </a:endParaRPr>
            </a:p>
          </p:txBody>
        </p:sp>
        <p:sp>
          <p:nvSpPr>
            <p:cNvPr id="22533" name="椭圆 22533"/>
            <p:cNvSpPr>
              <a:spLocks noChangeAspect="1"/>
            </p:cNvSpPr>
            <p:nvPr/>
          </p:nvSpPr>
          <p:spPr>
            <a:xfrm>
              <a:off x="0" y="222"/>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B</a:t>
              </a:r>
              <a:endParaRPr lang="en-US" altLang="zh-CN" sz="1350">
                <a:latin typeface="Times New Roman" panose="02020603050405020304" pitchFamily="18" charset="0"/>
              </a:endParaRPr>
            </a:p>
          </p:txBody>
        </p:sp>
        <p:cxnSp>
          <p:nvCxnSpPr>
            <p:cNvPr id="22534" name="直接箭头连接符 22534"/>
            <p:cNvCxnSpPr>
              <a:stCxn id="2" idx="4"/>
              <a:endCxn id="22533" idx="0"/>
            </p:cNvCxnSpPr>
            <p:nvPr/>
          </p:nvCxnSpPr>
          <p:spPr>
            <a:xfrm flipH="1">
              <a:off x="49" y="117"/>
              <a:ext cx="239" cy="105"/>
            </a:xfrm>
            <a:prstGeom prst="straightConnector1">
              <a:avLst/>
            </a:prstGeom>
            <a:ln w="9525" cap="flat" cmpd="sng">
              <a:solidFill>
                <a:schemeClr val="tx1"/>
              </a:solidFill>
              <a:prstDash val="solid"/>
              <a:round/>
              <a:headEnd type="none" w="med" len="med"/>
              <a:tailEnd type="none" w="med" len="med"/>
            </a:ln>
          </p:spPr>
        </p:cxnSp>
        <p:sp>
          <p:nvSpPr>
            <p:cNvPr id="22535" name="椭圆 22535"/>
            <p:cNvSpPr>
              <a:spLocks noChangeAspect="1"/>
            </p:cNvSpPr>
            <p:nvPr/>
          </p:nvSpPr>
          <p:spPr>
            <a:xfrm>
              <a:off x="527" y="217"/>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C</a:t>
              </a:r>
              <a:endParaRPr lang="en-US" altLang="zh-CN" sz="1350">
                <a:latin typeface="Times New Roman" panose="02020603050405020304" pitchFamily="18" charset="0"/>
              </a:endParaRPr>
            </a:p>
          </p:txBody>
        </p:sp>
        <p:sp>
          <p:nvSpPr>
            <p:cNvPr id="22536" name="椭圆 22536"/>
            <p:cNvSpPr>
              <a:spLocks noChangeAspect="1"/>
            </p:cNvSpPr>
            <p:nvPr/>
          </p:nvSpPr>
          <p:spPr>
            <a:xfrm>
              <a:off x="380" y="445"/>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D</a:t>
              </a:r>
              <a:endParaRPr lang="en-US" altLang="zh-CN" sz="1350">
                <a:latin typeface="Times New Roman" panose="02020603050405020304" pitchFamily="18" charset="0"/>
              </a:endParaRPr>
            </a:p>
          </p:txBody>
        </p:sp>
        <p:sp>
          <p:nvSpPr>
            <p:cNvPr id="22537" name="椭圆 22537"/>
            <p:cNvSpPr>
              <a:spLocks noChangeAspect="1"/>
            </p:cNvSpPr>
            <p:nvPr/>
          </p:nvSpPr>
          <p:spPr>
            <a:xfrm>
              <a:off x="661" y="445"/>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E</a:t>
              </a:r>
              <a:endParaRPr lang="en-US" altLang="zh-CN" sz="1350">
                <a:latin typeface="Times New Roman" panose="02020603050405020304" pitchFamily="18" charset="0"/>
              </a:endParaRPr>
            </a:p>
          </p:txBody>
        </p:sp>
        <p:sp>
          <p:nvSpPr>
            <p:cNvPr id="22538" name="椭圆 22538"/>
            <p:cNvSpPr>
              <a:spLocks noChangeAspect="1"/>
            </p:cNvSpPr>
            <p:nvPr/>
          </p:nvSpPr>
          <p:spPr>
            <a:xfrm>
              <a:off x="437" y="694"/>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F</a:t>
              </a:r>
              <a:endParaRPr lang="en-US" altLang="zh-CN" sz="1350">
                <a:latin typeface="Times New Roman" panose="02020603050405020304" pitchFamily="18" charset="0"/>
              </a:endParaRPr>
            </a:p>
          </p:txBody>
        </p:sp>
        <p:sp>
          <p:nvSpPr>
            <p:cNvPr id="22539" name="椭圆 22539"/>
            <p:cNvSpPr>
              <a:spLocks noChangeAspect="1"/>
            </p:cNvSpPr>
            <p:nvPr/>
          </p:nvSpPr>
          <p:spPr>
            <a:xfrm>
              <a:off x="581" y="694"/>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350">
                  <a:latin typeface="Times New Roman" panose="02020603050405020304" pitchFamily="18" charset="0"/>
                </a:rPr>
                <a:t>G</a:t>
              </a:r>
              <a:endParaRPr lang="en-US" altLang="zh-CN" sz="1350">
                <a:latin typeface="Times New Roman" panose="02020603050405020304" pitchFamily="18" charset="0"/>
              </a:endParaRPr>
            </a:p>
          </p:txBody>
        </p:sp>
        <p:cxnSp>
          <p:nvCxnSpPr>
            <p:cNvPr id="22540" name="直接箭头连接符 22540"/>
            <p:cNvCxnSpPr>
              <a:stCxn id="2" idx="4"/>
              <a:endCxn id="22535" idx="0"/>
            </p:cNvCxnSpPr>
            <p:nvPr/>
          </p:nvCxnSpPr>
          <p:spPr>
            <a:xfrm>
              <a:off x="288" y="117"/>
              <a:ext cx="288" cy="100"/>
            </a:xfrm>
            <a:prstGeom prst="straightConnector1">
              <a:avLst/>
            </a:prstGeom>
            <a:ln w="9525" cap="flat" cmpd="sng">
              <a:solidFill>
                <a:schemeClr val="tx1"/>
              </a:solidFill>
              <a:prstDash val="solid"/>
              <a:round/>
              <a:headEnd type="none" w="med" len="med"/>
              <a:tailEnd type="none" w="med" len="med"/>
            </a:ln>
          </p:spPr>
        </p:cxnSp>
        <p:cxnSp>
          <p:nvCxnSpPr>
            <p:cNvPr id="22541" name="直接箭头连接符 22541"/>
            <p:cNvCxnSpPr>
              <a:stCxn id="22535" idx="4"/>
              <a:endCxn id="22536" idx="0"/>
            </p:cNvCxnSpPr>
            <p:nvPr/>
          </p:nvCxnSpPr>
          <p:spPr>
            <a:xfrm flipH="1">
              <a:off x="429" y="335"/>
              <a:ext cx="147" cy="110"/>
            </a:xfrm>
            <a:prstGeom prst="straightConnector1">
              <a:avLst/>
            </a:prstGeom>
            <a:ln w="9525" cap="flat" cmpd="sng">
              <a:solidFill>
                <a:schemeClr val="tx1"/>
              </a:solidFill>
              <a:prstDash val="solid"/>
              <a:round/>
              <a:headEnd type="none" w="med" len="med"/>
              <a:tailEnd type="none" w="med" len="med"/>
            </a:ln>
          </p:spPr>
        </p:cxnSp>
        <p:cxnSp>
          <p:nvCxnSpPr>
            <p:cNvPr id="22542" name="直接箭头连接符 22542"/>
            <p:cNvCxnSpPr>
              <a:stCxn id="22535" idx="4"/>
              <a:endCxn id="22537" idx="0"/>
            </p:cNvCxnSpPr>
            <p:nvPr/>
          </p:nvCxnSpPr>
          <p:spPr>
            <a:xfrm>
              <a:off x="576" y="335"/>
              <a:ext cx="134" cy="110"/>
            </a:xfrm>
            <a:prstGeom prst="straightConnector1">
              <a:avLst/>
            </a:prstGeom>
            <a:ln w="9525" cap="flat" cmpd="sng">
              <a:solidFill>
                <a:schemeClr val="tx1"/>
              </a:solidFill>
              <a:prstDash val="solid"/>
              <a:round/>
              <a:headEnd type="none" w="med" len="med"/>
              <a:tailEnd type="none" w="med" len="med"/>
            </a:ln>
          </p:spPr>
        </p:cxnSp>
        <p:cxnSp>
          <p:nvCxnSpPr>
            <p:cNvPr id="22543" name="直接箭头连接符 22543"/>
            <p:cNvCxnSpPr>
              <a:stCxn id="22536" idx="4"/>
              <a:endCxn id="22538" idx="0"/>
            </p:cNvCxnSpPr>
            <p:nvPr/>
          </p:nvCxnSpPr>
          <p:spPr>
            <a:xfrm>
              <a:off x="429" y="563"/>
              <a:ext cx="57" cy="131"/>
            </a:xfrm>
            <a:prstGeom prst="straightConnector1">
              <a:avLst/>
            </a:prstGeom>
            <a:ln w="9525" cap="flat" cmpd="sng">
              <a:solidFill>
                <a:schemeClr val="tx1"/>
              </a:solidFill>
              <a:prstDash val="solid"/>
              <a:round/>
              <a:headEnd type="none" w="med" len="med"/>
              <a:tailEnd type="none" w="med" len="med"/>
            </a:ln>
          </p:spPr>
        </p:cxnSp>
        <p:cxnSp>
          <p:nvCxnSpPr>
            <p:cNvPr id="22544" name="直接箭头连接符 22544"/>
            <p:cNvCxnSpPr>
              <a:stCxn id="22537" idx="4"/>
              <a:endCxn id="22539" idx="0"/>
            </p:cNvCxnSpPr>
            <p:nvPr/>
          </p:nvCxnSpPr>
          <p:spPr>
            <a:xfrm flipH="1">
              <a:off x="630" y="563"/>
              <a:ext cx="80" cy="131"/>
            </a:xfrm>
            <a:prstGeom prst="straightConnector1">
              <a:avLst/>
            </a:prstGeom>
            <a:ln w="9525" cap="flat" cmpd="sng">
              <a:solidFill>
                <a:schemeClr val="tx1"/>
              </a:solidFill>
              <a:prstDash val="solid"/>
              <a:round/>
              <a:headEnd type="none" w="med" len="med"/>
              <a:tailEnd type="none" w="med" len="med"/>
            </a:ln>
          </p:spPr>
        </p:cxnSp>
      </p:grpSp>
      <p:graphicFrame>
        <p:nvGraphicFramePr>
          <p:cNvPr id="22546" name="表格 22545"/>
          <p:cNvGraphicFramePr/>
          <p:nvPr>
            <p:custDataLst>
              <p:tags r:id="rId1"/>
            </p:custDataLst>
          </p:nvPr>
        </p:nvGraphicFramePr>
        <p:xfrm>
          <a:off x="1428750" y="3413125"/>
          <a:ext cx="6286500" cy="1371600"/>
        </p:xfrm>
        <a:graphic>
          <a:graphicData uri="http://schemas.openxmlformats.org/drawingml/2006/table">
            <a:tbl>
              <a:tblPr/>
              <a:tblGrid>
                <a:gridCol w="1143000"/>
                <a:gridCol w="285750"/>
                <a:gridCol w="244475"/>
                <a:gridCol w="333375"/>
                <a:gridCol w="351155"/>
                <a:gridCol w="311785"/>
                <a:gridCol w="387350"/>
                <a:gridCol w="290195"/>
                <a:gridCol w="338455"/>
                <a:gridCol w="351790"/>
                <a:gridCol w="403860"/>
                <a:gridCol w="416560"/>
                <a:gridCol w="333375"/>
                <a:gridCol w="403860"/>
                <a:gridCol w="345440"/>
                <a:gridCol w="346075"/>
              </a:tblGrid>
              <a:tr h="480060">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zh-CN" altLang="en-US" sz="1800" b="1" dirty="0"/>
                        <a:t>数组下标</a:t>
                      </a:r>
                      <a:r>
                        <a:rPr lang="en-US" altLang="zh-CN" sz="1800" b="1"/>
                        <a:t>k</a:t>
                      </a:r>
                      <a:endParaRPr lang="zh-CN" altLang="en-US" sz="1800" b="1"/>
                    </a:p>
                  </a:txBody>
                  <a:tcPr marL="0" marR="0" marT="34290" marB="3429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2</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3</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4</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5</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6</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7</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8</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9</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10</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11</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12</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13</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14</a:t>
                      </a:r>
                      <a:endParaRPr lang="en-US" altLang="zh-CN"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15</a:t>
                      </a:r>
                      <a:endParaRPr lang="en-US" altLang="zh-CN" sz="1800" b="1"/>
                    </a:p>
                  </a:txBody>
                  <a:tcPr marL="0" marR="0" marT="34290" marB="3429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1540">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zh-CN" altLang="en-US" sz="1800" b="1" dirty="0"/>
                        <a:t>数组元素</a:t>
                      </a:r>
                      <a:r>
                        <a:rPr lang="en-US" altLang="zh-CN" sz="1800" b="1" err="1"/>
                        <a:t>tree[k</a:t>
                      </a:r>
                      <a:r>
                        <a:rPr lang="en-US" altLang="zh-CN" sz="1800" b="1"/>
                        <a:t>]</a:t>
                      </a:r>
                      <a:endParaRPr lang="zh-CN" altLang="en-US" sz="1800" b="1"/>
                    </a:p>
                  </a:txBody>
                  <a:tcPr marL="0" marR="0" marT="34290" marB="3429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lvl="0" indent="0">
                        <a:buClr>
                          <a:schemeClr val="folHlink"/>
                        </a:buClr>
                        <a:buSzPct val="60000"/>
                        <a:buNone/>
                      </a:pPr>
                      <a:r>
                        <a:rPr lang="en-US" altLang="zh-CN" sz="1800" b="1"/>
                        <a:t>A</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B</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C</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D</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E</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F</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G</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571500" algn="l" defTabSz="914400" rtl="0" eaLnBrk="1" fontAlgn="t" latinLnBrk="0" hangingPunct="1">
                        <a:lnSpc>
                          <a:spcPct val="150000"/>
                        </a:lnSpc>
                        <a:spcBef>
                          <a:spcPct val="20000"/>
                        </a:spcBef>
                        <a:spcAft>
                          <a:spcPct val="0"/>
                        </a:spcAft>
                        <a:buClr>
                          <a:schemeClr val="folHlink"/>
                        </a:buClr>
                        <a:buSzPct val="60000"/>
                        <a:buFont typeface="Wingdings" panose="05000000000000000000" pitchFamily="2" charset="2"/>
                        <a:buNone/>
                        <a:defRPr sz="2000" u="none" kern="1200" baseline="0">
                          <a:solidFill>
                            <a:schemeClr val="tx1"/>
                          </a:solidFill>
                          <a:latin typeface="Tahoma" panose="020B0604030504040204" pitchFamily="34" charset="0"/>
                          <a:ea typeface="宋体" panose="02010600030101010101" pitchFamily="2" charset="-122"/>
                        </a:defRPr>
                      </a:lvl1pPr>
                      <a:lvl2pPr marL="10477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2pPr>
                      <a:lvl3pPr marL="146685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3pPr>
                      <a:lvl4pPr marL="188595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4pPr>
                      <a:lvl5pPr marL="230505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Tahoma" panose="020B0604030504040204" pitchFamily="34" charset="0"/>
                          <a:ea typeface="宋体" panose="02010600030101010101" pitchFamily="2" charset="-122"/>
                        </a:defRPr>
                      </a:lvl5pPr>
                    </a:lstStyle>
                    <a:p>
                      <a:pPr marL="571500" lvl="0" indent="-571500">
                        <a:buClr>
                          <a:schemeClr val="folHlink"/>
                        </a:buClr>
                        <a:buSzPct val="60000"/>
                        <a:buNone/>
                      </a:pPr>
                      <a:r>
                        <a:rPr lang="en-US" altLang="zh-CN" sz="1800" b="1"/>
                        <a:t>#</a:t>
                      </a:r>
                      <a:endParaRPr lang="zh-CN" altLang="en-US" sz="1800" b="1"/>
                    </a:p>
                  </a:txBody>
                  <a:tcPr marL="0" marR="0" marT="34290" marB="3429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22599" name="组合 22598"/>
          <p:cNvGrpSpPr/>
          <p:nvPr/>
        </p:nvGrpSpPr>
        <p:grpSpPr>
          <a:xfrm>
            <a:off x="4000500" y="1512570"/>
            <a:ext cx="3178969" cy="1604963"/>
            <a:chOff x="0" y="0"/>
            <a:chExt cx="2670" cy="1348"/>
          </a:xfrm>
        </p:grpSpPr>
        <p:grpSp>
          <p:nvGrpSpPr>
            <p:cNvPr id="3" name="组合 22599"/>
            <p:cNvGrpSpPr/>
            <p:nvPr/>
          </p:nvGrpSpPr>
          <p:grpSpPr>
            <a:xfrm>
              <a:off x="912" y="0"/>
              <a:ext cx="1758" cy="1348"/>
              <a:chOff x="0" y="0"/>
              <a:chExt cx="1014" cy="816"/>
            </a:xfrm>
          </p:grpSpPr>
          <p:sp>
            <p:nvSpPr>
              <p:cNvPr id="22600" name="椭圆 22600"/>
              <p:cNvSpPr>
                <a:spLocks noChangeAspect="1"/>
              </p:cNvSpPr>
              <p:nvPr/>
            </p:nvSpPr>
            <p:spPr>
              <a:xfrm>
                <a:off x="441" y="0"/>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A</a:t>
                </a:r>
                <a:endParaRPr lang="en-US" altLang="zh-CN" sz="1200">
                  <a:latin typeface="Times New Roman" panose="02020603050405020304" pitchFamily="18" charset="0"/>
                </a:endParaRPr>
              </a:p>
            </p:txBody>
          </p:sp>
          <p:sp>
            <p:nvSpPr>
              <p:cNvPr id="22601" name="椭圆 22601"/>
              <p:cNvSpPr>
                <a:spLocks noChangeAspect="1"/>
              </p:cNvSpPr>
              <p:nvPr/>
            </p:nvSpPr>
            <p:spPr>
              <a:xfrm>
                <a:off x="202" y="222"/>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B</a:t>
                </a:r>
                <a:endParaRPr lang="en-US" altLang="zh-CN" sz="1200">
                  <a:latin typeface="Times New Roman" panose="02020603050405020304" pitchFamily="18" charset="0"/>
                </a:endParaRPr>
              </a:p>
            </p:txBody>
          </p:sp>
          <p:sp>
            <p:nvSpPr>
              <p:cNvPr id="22602" name="椭圆 22602"/>
              <p:cNvSpPr>
                <a:spLocks noChangeAspect="1"/>
              </p:cNvSpPr>
              <p:nvPr/>
            </p:nvSpPr>
            <p:spPr>
              <a:xfrm>
                <a:off x="67" y="450"/>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D</a:t>
                </a:r>
                <a:endParaRPr lang="en-US" altLang="zh-CN" sz="1200">
                  <a:latin typeface="Times New Roman" panose="02020603050405020304" pitchFamily="18" charset="0"/>
                </a:endParaRPr>
              </a:p>
            </p:txBody>
          </p:sp>
          <p:sp>
            <p:nvSpPr>
              <p:cNvPr id="22603" name="椭圆 22603"/>
              <p:cNvSpPr>
                <a:spLocks noChangeAspect="1"/>
              </p:cNvSpPr>
              <p:nvPr/>
            </p:nvSpPr>
            <p:spPr>
              <a:xfrm>
                <a:off x="336" y="450"/>
                <a:ext cx="99"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E</a:t>
                </a:r>
                <a:endParaRPr lang="en-US" altLang="zh-CN" sz="1200">
                  <a:latin typeface="Times New Roman" panose="02020603050405020304" pitchFamily="18" charset="0"/>
                </a:endParaRPr>
              </a:p>
            </p:txBody>
          </p:sp>
          <p:sp>
            <p:nvSpPr>
              <p:cNvPr id="22604" name="椭圆 22604"/>
              <p:cNvSpPr>
                <a:spLocks noChangeAspect="1"/>
              </p:cNvSpPr>
              <p:nvPr/>
            </p:nvSpPr>
            <p:spPr>
              <a:xfrm>
                <a:off x="0" y="699"/>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22605" name="椭圆 22605"/>
              <p:cNvSpPr>
                <a:spLocks noChangeAspect="1"/>
              </p:cNvSpPr>
              <p:nvPr/>
            </p:nvSpPr>
            <p:spPr>
              <a:xfrm>
                <a:off x="383" y="694"/>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G</a:t>
                </a:r>
                <a:endParaRPr lang="en-US" altLang="zh-CN" sz="1200">
                  <a:latin typeface="Times New Roman" panose="02020603050405020304" pitchFamily="18" charset="0"/>
                </a:endParaRPr>
              </a:p>
            </p:txBody>
          </p:sp>
          <p:sp>
            <p:nvSpPr>
              <p:cNvPr id="22606" name="椭圆 22606"/>
              <p:cNvSpPr>
                <a:spLocks noChangeAspect="1"/>
              </p:cNvSpPr>
              <p:nvPr/>
            </p:nvSpPr>
            <p:spPr>
              <a:xfrm>
                <a:off x="124" y="699"/>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22607" name="椭圆 22607"/>
              <p:cNvSpPr>
                <a:spLocks noChangeAspect="1"/>
              </p:cNvSpPr>
              <p:nvPr/>
            </p:nvSpPr>
            <p:spPr>
              <a:xfrm>
                <a:off x="256" y="699"/>
                <a:ext cx="99"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F</a:t>
                </a:r>
                <a:endParaRPr lang="en-US" altLang="zh-CN" sz="1200">
                  <a:latin typeface="Times New Roman" panose="02020603050405020304" pitchFamily="18" charset="0"/>
                </a:endParaRPr>
              </a:p>
            </p:txBody>
          </p:sp>
          <p:cxnSp>
            <p:nvCxnSpPr>
              <p:cNvPr id="22608" name="直接箭头连接符 22608"/>
              <p:cNvCxnSpPr>
                <a:stCxn id="22600" idx="4"/>
                <a:endCxn id="22601" idx="0"/>
              </p:cNvCxnSpPr>
              <p:nvPr/>
            </p:nvCxnSpPr>
            <p:spPr>
              <a:xfrm flipH="1">
                <a:off x="251" y="117"/>
                <a:ext cx="239" cy="105"/>
              </a:xfrm>
              <a:prstGeom prst="straightConnector1">
                <a:avLst/>
              </a:prstGeom>
              <a:ln w="9525" cap="flat" cmpd="sng">
                <a:solidFill>
                  <a:schemeClr val="tx1"/>
                </a:solidFill>
                <a:prstDash val="solid"/>
                <a:round/>
                <a:headEnd type="none" w="med" len="med"/>
                <a:tailEnd type="none" w="med" len="med"/>
              </a:ln>
            </p:spPr>
          </p:cxnSp>
          <p:cxnSp>
            <p:nvCxnSpPr>
              <p:cNvPr id="22609" name="直接箭头连接符 22609"/>
              <p:cNvCxnSpPr>
                <a:stCxn id="22601" idx="4"/>
                <a:endCxn id="22602" idx="0"/>
              </p:cNvCxnSpPr>
              <p:nvPr/>
            </p:nvCxnSpPr>
            <p:spPr>
              <a:xfrm flipH="1">
                <a:off x="116" y="340"/>
                <a:ext cx="135" cy="110"/>
              </a:xfrm>
              <a:prstGeom prst="straightConnector1">
                <a:avLst/>
              </a:prstGeom>
              <a:ln w="9525" cap="flat" cmpd="sng">
                <a:solidFill>
                  <a:schemeClr val="tx1"/>
                </a:solidFill>
                <a:prstDash val="solid"/>
                <a:round/>
                <a:headEnd type="none" w="med" len="med"/>
                <a:tailEnd type="none" w="med" len="med"/>
              </a:ln>
            </p:spPr>
          </p:cxnSp>
          <p:cxnSp>
            <p:nvCxnSpPr>
              <p:cNvPr id="22610" name="直接箭头连接符 22610"/>
              <p:cNvCxnSpPr>
                <a:stCxn id="22601" idx="4"/>
                <a:endCxn id="22603" idx="0"/>
              </p:cNvCxnSpPr>
              <p:nvPr/>
            </p:nvCxnSpPr>
            <p:spPr>
              <a:xfrm>
                <a:off x="251" y="340"/>
                <a:ext cx="135" cy="110"/>
              </a:xfrm>
              <a:prstGeom prst="straightConnector1">
                <a:avLst/>
              </a:prstGeom>
              <a:ln w="9525" cap="flat" cmpd="sng">
                <a:solidFill>
                  <a:schemeClr val="tx1"/>
                </a:solidFill>
                <a:prstDash val="solid"/>
                <a:round/>
                <a:headEnd type="none" w="med" len="med"/>
                <a:tailEnd type="none" w="med" len="med"/>
              </a:ln>
            </p:spPr>
          </p:cxnSp>
          <p:cxnSp>
            <p:nvCxnSpPr>
              <p:cNvPr id="22611" name="直接箭头连接符 22611"/>
              <p:cNvCxnSpPr>
                <a:stCxn id="22602" idx="4"/>
                <a:endCxn id="22604" idx="0"/>
              </p:cNvCxnSpPr>
              <p:nvPr/>
            </p:nvCxnSpPr>
            <p:spPr>
              <a:xfrm flipH="1">
                <a:off x="49" y="568"/>
                <a:ext cx="67" cy="131"/>
              </a:xfrm>
              <a:prstGeom prst="straightConnector1">
                <a:avLst/>
              </a:prstGeom>
              <a:ln w="9525" cap="flat" cmpd="sng">
                <a:solidFill>
                  <a:schemeClr val="tx1"/>
                </a:solidFill>
                <a:prstDash val="solid"/>
                <a:round/>
                <a:headEnd type="none" w="med" len="med"/>
                <a:tailEnd type="none" w="med" len="med"/>
              </a:ln>
            </p:spPr>
          </p:cxnSp>
          <p:cxnSp>
            <p:nvCxnSpPr>
              <p:cNvPr id="22612" name="直接箭头连接符 22612"/>
              <p:cNvCxnSpPr>
                <a:stCxn id="22602" idx="4"/>
                <a:endCxn id="22606" idx="0"/>
              </p:cNvCxnSpPr>
              <p:nvPr/>
            </p:nvCxnSpPr>
            <p:spPr>
              <a:xfrm>
                <a:off x="116" y="568"/>
                <a:ext cx="57" cy="131"/>
              </a:xfrm>
              <a:prstGeom prst="straightConnector1">
                <a:avLst/>
              </a:prstGeom>
              <a:ln w="9525" cap="flat" cmpd="sng">
                <a:solidFill>
                  <a:schemeClr val="tx1"/>
                </a:solidFill>
                <a:prstDash val="solid"/>
                <a:round/>
                <a:headEnd type="none" w="med" len="med"/>
                <a:tailEnd type="none" w="med" len="med"/>
              </a:ln>
            </p:spPr>
          </p:cxnSp>
          <p:cxnSp>
            <p:nvCxnSpPr>
              <p:cNvPr id="22613" name="直接箭头连接符 22613"/>
              <p:cNvCxnSpPr>
                <a:stCxn id="22603" idx="4"/>
                <a:endCxn id="22607" idx="0"/>
              </p:cNvCxnSpPr>
              <p:nvPr/>
            </p:nvCxnSpPr>
            <p:spPr>
              <a:xfrm flipH="1">
                <a:off x="306" y="568"/>
                <a:ext cx="80" cy="131"/>
              </a:xfrm>
              <a:prstGeom prst="straightConnector1">
                <a:avLst/>
              </a:prstGeom>
              <a:ln w="9525" cap="flat" cmpd="sng">
                <a:solidFill>
                  <a:schemeClr val="tx1"/>
                </a:solidFill>
                <a:prstDash val="solid"/>
                <a:round/>
                <a:headEnd type="none" w="med" len="med"/>
                <a:tailEnd type="none" w="med" len="med"/>
              </a:ln>
            </p:spPr>
          </p:cxnSp>
          <p:cxnSp>
            <p:nvCxnSpPr>
              <p:cNvPr id="22614" name="直接箭头连接符 22614"/>
              <p:cNvCxnSpPr>
                <a:stCxn id="22603" idx="4"/>
                <a:endCxn id="22605" idx="0"/>
              </p:cNvCxnSpPr>
              <p:nvPr/>
            </p:nvCxnSpPr>
            <p:spPr>
              <a:xfrm>
                <a:off x="386" y="568"/>
                <a:ext cx="46" cy="126"/>
              </a:xfrm>
              <a:prstGeom prst="straightConnector1">
                <a:avLst/>
              </a:prstGeom>
              <a:ln w="9525" cap="flat" cmpd="sng">
                <a:solidFill>
                  <a:schemeClr val="tx1"/>
                </a:solidFill>
                <a:prstDash val="solid"/>
                <a:round/>
                <a:headEnd type="none" w="med" len="med"/>
                <a:tailEnd type="none" w="med" len="med"/>
              </a:ln>
            </p:spPr>
          </p:cxnSp>
          <p:sp>
            <p:nvSpPr>
              <p:cNvPr id="22615" name="椭圆 22615"/>
              <p:cNvSpPr>
                <a:spLocks noChangeAspect="1"/>
              </p:cNvSpPr>
              <p:nvPr/>
            </p:nvSpPr>
            <p:spPr>
              <a:xfrm>
                <a:off x="729" y="217"/>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C</a:t>
                </a:r>
                <a:endParaRPr lang="en-US" altLang="zh-CN" sz="1200">
                  <a:latin typeface="Times New Roman" panose="02020603050405020304" pitchFamily="18" charset="0"/>
                </a:endParaRPr>
              </a:p>
            </p:txBody>
          </p:sp>
          <p:sp>
            <p:nvSpPr>
              <p:cNvPr id="22616" name="椭圆 22616"/>
              <p:cNvSpPr>
                <a:spLocks noChangeAspect="1"/>
              </p:cNvSpPr>
              <p:nvPr/>
            </p:nvSpPr>
            <p:spPr>
              <a:xfrm>
                <a:off x="582" y="445"/>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a:t>
                </a:r>
                <a:endParaRPr lang="en-US" altLang="zh-CN" sz="1200">
                  <a:latin typeface="Times New Roman" panose="02020603050405020304" pitchFamily="18" charset="0"/>
                </a:endParaRPr>
              </a:p>
            </p:txBody>
          </p:sp>
          <p:sp>
            <p:nvSpPr>
              <p:cNvPr id="22617" name="椭圆 22617"/>
              <p:cNvSpPr>
                <a:spLocks noChangeAspect="1"/>
              </p:cNvSpPr>
              <p:nvPr/>
            </p:nvSpPr>
            <p:spPr>
              <a:xfrm>
                <a:off x="863" y="445"/>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200">
                    <a:latin typeface="Times New Roman" panose="02020603050405020304" pitchFamily="18" charset="0"/>
                  </a:rPr>
                  <a:t>#</a:t>
                </a:r>
                <a:endParaRPr lang="en-US" altLang="zh-CN" sz="1200">
                  <a:latin typeface="Times New Roman" panose="02020603050405020304" pitchFamily="18" charset="0"/>
                </a:endParaRPr>
              </a:p>
            </p:txBody>
          </p:sp>
          <p:sp>
            <p:nvSpPr>
              <p:cNvPr id="22618" name="椭圆 22618"/>
              <p:cNvSpPr>
                <a:spLocks noChangeAspect="1"/>
              </p:cNvSpPr>
              <p:nvPr/>
            </p:nvSpPr>
            <p:spPr>
              <a:xfrm>
                <a:off x="515" y="688"/>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050" dirty="0">
                    <a:latin typeface="Times New Roman" panose="02020603050405020304" pitchFamily="18" charset="0"/>
                  </a:rPr>
                  <a:t>#</a:t>
                </a:r>
                <a:endParaRPr lang="en-US" altLang="zh-CN" sz="1050" dirty="0">
                  <a:latin typeface="Times New Roman" panose="02020603050405020304" pitchFamily="18" charset="0"/>
                </a:endParaRPr>
              </a:p>
            </p:txBody>
          </p:sp>
          <p:sp>
            <p:nvSpPr>
              <p:cNvPr id="22619" name="椭圆 22619"/>
              <p:cNvSpPr>
                <a:spLocks noChangeAspect="1"/>
              </p:cNvSpPr>
              <p:nvPr/>
            </p:nvSpPr>
            <p:spPr>
              <a:xfrm>
                <a:off x="916" y="688"/>
                <a:ext cx="98" cy="118"/>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050" dirty="0">
                    <a:latin typeface="Times New Roman" panose="02020603050405020304" pitchFamily="18" charset="0"/>
                  </a:rPr>
                  <a:t>#</a:t>
                </a:r>
                <a:endParaRPr lang="en-US" altLang="zh-CN" sz="1050" dirty="0">
                  <a:latin typeface="Times New Roman" panose="02020603050405020304" pitchFamily="18" charset="0"/>
                </a:endParaRPr>
              </a:p>
            </p:txBody>
          </p:sp>
          <p:sp>
            <p:nvSpPr>
              <p:cNvPr id="22620" name="椭圆 22620"/>
              <p:cNvSpPr>
                <a:spLocks noChangeAspect="1"/>
              </p:cNvSpPr>
              <p:nvPr/>
            </p:nvSpPr>
            <p:spPr>
              <a:xfrm>
                <a:off x="639" y="694"/>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050">
                    <a:latin typeface="Times New Roman" panose="02020603050405020304" pitchFamily="18" charset="0"/>
                  </a:rPr>
                  <a:t>#</a:t>
                </a:r>
                <a:endParaRPr lang="en-US" altLang="zh-CN" sz="1050">
                  <a:latin typeface="Times New Roman" panose="02020603050405020304" pitchFamily="18" charset="0"/>
                </a:endParaRPr>
              </a:p>
            </p:txBody>
          </p:sp>
          <p:sp>
            <p:nvSpPr>
              <p:cNvPr id="22621" name="椭圆 22621"/>
              <p:cNvSpPr>
                <a:spLocks noChangeAspect="1"/>
              </p:cNvSpPr>
              <p:nvPr/>
            </p:nvSpPr>
            <p:spPr>
              <a:xfrm>
                <a:off x="783" y="694"/>
                <a:ext cx="98" cy="1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zh-CN" sz="1050">
                    <a:latin typeface="Times New Roman" panose="02020603050405020304" pitchFamily="18" charset="0"/>
                  </a:rPr>
                  <a:t>#</a:t>
                </a:r>
                <a:endParaRPr lang="en-US" altLang="zh-CN" sz="1050">
                  <a:latin typeface="Times New Roman" panose="02020603050405020304" pitchFamily="18" charset="0"/>
                </a:endParaRPr>
              </a:p>
            </p:txBody>
          </p:sp>
          <p:cxnSp>
            <p:nvCxnSpPr>
              <p:cNvPr id="22622" name="直接箭头连接符 22622"/>
              <p:cNvCxnSpPr>
                <a:stCxn id="22600" idx="4"/>
                <a:endCxn id="22615" idx="0"/>
              </p:cNvCxnSpPr>
              <p:nvPr/>
            </p:nvCxnSpPr>
            <p:spPr>
              <a:xfrm>
                <a:off x="490" y="117"/>
                <a:ext cx="288" cy="100"/>
              </a:xfrm>
              <a:prstGeom prst="straightConnector1">
                <a:avLst/>
              </a:prstGeom>
              <a:ln w="9525" cap="flat" cmpd="sng">
                <a:solidFill>
                  <a:schemeClr val="tx1"/>
                </a:solidFill>
                <a:prstDash val="solid"/>
                <a:round/>
                <a:headEnd type="none" w="med" len="med"/>
                <a:tailEnd type="none" w="med" len="med"/>
              </a:ln>
            </p:spPr>
          </p:cxnSp>
          <p:cxnSp>
            <p:nvCxnSpPr>
              <p:cNvPr id="22623" name="直接箭头连接符 22623"/>
              <p:cNvCxnSpPr>
                <a:stCxn id="22615" idx="4"/>
                <a:endCxn id="22616" idx="0"/>
              </p:cNvCxnSpPr>
              <p:nvPr/>
            </p:nvCxnSpPr>
            <p:spPr>
              <a:xfrm flipH="1">
                <a:off x="631" y="335"/>
                <a:ext cx="147" cy="110"/>
              </a:xfrm>
              <a:prstGeom prst="straightConnector1">
                <a:avLst/>
              </a:prstGeom>
              <a:ln w="9525" cap="flat" cmpd="sng">
                <a:solidFill>
                  <a:schemeClr val="tx1"/>
                </a:solidFill>
                <a:prstDash val="solid"/>
                <a:round/>
                <a:headEnd type="none" w="med" len="med"/>
                <a:tailEnd type="none" w="med" len="med"/>
              </a:ln>
            </p:spPr>
          </p:cxnSp>
          <p:cxnSp>
            <p:nvCxnSpPr>
              <p:cNvPr id="22624" name="直接箭头连接符 22624"/>
              <p:cNvCxnSpPr>
                <a:stCxn id="22615" idx="4"/>
                <a:endCxn id="22617" idx="0"/>
              </p:cNvCxnSpPr>
              <p:nvPr/>
            </p:nvCxnSpPr>
            <p:spPr>
              <a:xfrm>
                <a:off x="778" y="335"/>
                <a:ext cx="134" cy="110"/>
              </a:xfrm>
              <a:prstGeom prst="straightConnector1">
                <a:avLst/>
              </a:prstGeom>
              <a:ln w="9525" cap="flat" cmpd="sng">
                <a:solidFill>
                  <a:schemeClr val="tx1"/>
                </a:solidFill>
                <a:prstDash val="solid"/>
                <a:round/>
                <a:headEnd type="none" w="med" len="med"/>
                <a:tailEnd type="none" w="med" len="med"/>
              </a:ln>
            </p:spPr>
          </p:cxnSp>
          <p:cxnSp>
            <p:nvCxnSpPr>
              <p:cNvPr id="22625" name="直接箭头连接符 22625"/>
              <p:cNvCxnSpPr>
                <a:stCxn id="22616" idx="4"/>
                <a:endCxn id="22618" idx="0"/>
              </p:cNvCxnSpPr>
              <p:nvPr/>
            </p:nvCxnSpPr>
            <p:spPr>
              <a:xfrm flipH="1">
                <a:off x="564" y="563"/>
                <a:ext cx="67" cy="125"/>
              </a:xfrm>
              <a:prstGeom prst="straightConnector1">
                <a:avLst/>
              </a:prstGeom>
              <a:ln w="9525" cap="flat" cmpd="sng">
                <a:solidFill>
                  <a:schemeClr val="tx1"/>
                </a:solidFill>
                <a:prstDash val="solid"/>
                <a:round/>
                <a:headEnd type="none" w="med" len="med"/>
                <a:tailEnd type="none" w="med" len="med"/>
              </a:ln>
            </p:spPr>
          </p:cxnSp>
          <p:cxnSp>
            <p:nvCxnSpPr>
              <p:cNvPr id="22626" name="直接箭头连接符 22626"/>
              <p:cNvCxnSpPr>
                <a:stCxn id="22616" idx="4"/>
                <a:endCxn id="22620" idx="0"/>
              </p:cNvCxnSpPr>
              <p:nvPr/>
            </p:nvCxnSpPr>
            <p:spPr>
              <a:xfrm>
                <a:off x="631" y="563"/>
                <a:ext cx="57" cy="131"/>
              </a:xfrm>
              <a:prstGeom prst="straightConnector1">
                <a:avLst/>
              </a:prstGeom>
              <a:ln w="9525" cap="flat" cmpd="sng">
                <a:solidFill>
                  <a:schemeClr val="tx1"/>
                </a:solidFill>
                <a:prstDash val="solid"/>
                <a:round/>
                <a:headEnd type="none" w="med" len="med"/>
                <a:tailEnd type="none" w="med" len="med"/>
              </a:ln>
            </p:spPr>
          </p:cxnSp>
          <p:cxnSp>
            <p:nvCxnSpPr>
              <p:cNvPr id="22627" name="直接箭头连接符 22627"/>
              <p:cNvCxnSpPr>
                <a:stCxn id="22617" idx="4"/>
                <a:endCxn id="22621" idx="0"/>
              </p:cNvCxnSpPr>
              <p:nvPr/>
            </p:nvCxnSpPr>
            <p:spPr>
              <a:xfrm flipH="1">
                <a:off x="832" y="563"/>
                <a:ext cx="80" cy="131"/>
              </a:xfrm>
              <a:prstGeom prst="straightConnector1">
                <a:avLst/>
              </a:prstGeom>
              <a:ln w="9525" cap="flat" cmpd="sng">
                <a:solidFill>
                  <a:schemeClr val="tx1"/>
                </a:solidFill>
                <a:prstDash val="solid"/>
                <a:round/>
                <a:headEnd type="none" w="med" len="med"/>
                <a:tailEnd type="none" w="med" len="med"/>
              </a:ln>
            </p:spPr>
          </p:cxnSp>
          <p:cxnSp>
            <p:nvCxnSpPr>
              <p:cNvPr id="22628" name="直接箭头连接符 22628"/>
              <p:cNvCxnSpPr>
                <a:stCxn id="22617" idx="4"/>
                <a:endCxn id="22619" idx="0"/>
              </p:cNvCxnSpPr>
              <p:nvPr/>
            </p:nvCxnSpPr>
            <p:spPr>
              <a:xfrm>
                <a:off x="912" y="563"/>
                <a:ext cx="53" cy="125"/>
              </a:xfrm>
              <a:prstGeom prst="straightConnector1">
                <a:avLst/>
              </a:prstGeom>
              <a:ln w="9525" cap="flat" cmpd="sng">
                <a:solidFill>
                  <a:schemeClr val="tx1"/>
                </a:solidFill>
                <a:prstDash val="solid"/>
                <a:round/>
                <a:headEnd type="none" w="med" len="med"/>
                <a:tailEnd type="none" w="med" len="med"/>
              </a:ln>
            </p:spPr>
          </p:cxnSp>
        </p:grpSp>
        <p:sp>
          <p:nvSpPr>
            <p:cNvPr id="22629" name="右箭头 22629"/>
            <p:cNvSpPr/>
            <p:nvPr/>
          </p:nvSpPr>
          <p:spPr>
            <a:xfrm>
              <a:off x="0" y="576"/>
              <a:ext cx="864" cy="240"/>
            </a:xfrm>
            <a:prstGeom prst="rightArrow">
              <a:avLst>
                <a:gd name="adj1" fmla="val 50000"/>
                <a:gd name="adj2" fmla="val 90000"/>
              </a:avLst>
            </a:prstGeom>
            <a:solidFill>
              <a:srgbClr val="FFFF00"/>
            </a:solidFill>
            <a:ln w="9525" cap="flat" cmpd="sng">
              <a:solidFill>
                <a:schemeClr val="tx1"/>
              </a:solidFill>
              <a:prstDash val="solid"/>
              <a:miter/>
              <a:headEnd type="none" w="med" len="med"/>
              <a:tailEnd type="none" w="med" len="med"/>
            </a:ln>
          </p:spPr>
          <p:txBody>
            <a:bodyPr anchor="t"/>
            <a:p>
              <a:endParaRPr lang="zh-CN" altLang="en-US" sz="1350">
                <a:latin typeface="Tahoma" panose="020B0604030504040204" pitchFamily="34" charset="0"/>
              </a:endParaRPr>
            </a:p>
          </p:txBody>
        </p:sp>
      </p:grpSp>
      <p:pic>
        <p:nvPicPr>
          <p:cNvPr id="22631" name="图片 22630" descr="tree4"/>
          <p:cNvPicPr>
            <a:picLocks noChangeAspect="1"/>
          </p:cNvPicPr>
          <p:nvPr/>
        </p:nvPicPr>
        <p:blipFill>
          <a:blip r:embed="rId2"/>
          <a:stretch>
            <a:fillRect/>
          </a:stretch>
        </p:blipFill>
        <p:spPr>
          <a:xfrm>
            <a:off x="1885950" y="1499474"/>
            <a:ext cx="2057400" cy="1841897"/>
          </a:xfrm>
          <a:prstGeom prst="rect">
            <a:avLst/>
          </a:prstGeom>
          <a:noFill/>
          <a:ln w="9525">
            <a:noFill/>
          </a:ln>
        </p:spPr>
      </p:pic>
      <p:sp>
        <p:nvSpPr>
          <p:cNvPr id="4" name="标题 21506"/>
          <p:cNvSpPr>
            <a:spLocks noGrp="1"/>
          </p:cNvSpPr>
          <p:nvPr>
            <p:ph type="title"/>
            <p:custDataLst>
              <p:tags r:id="rId3"/>
            </p:custDataLst>
          </p:nvPr>
        </p:nvSpPr>
        <p:spPr>
          <a:xfrm>
            <a:off x="1069975" y="70485"/>
            <a:ext cx="6800850" cy="514350"/>
          </a:xfrm>
          <a:prstGeom prst="rect">
            <a:avLst/>
          </a:prstGeom>
          <a:noFill/>
          <a:ln w="9525">
            <a:noFill/>
          </a:ln>
        </p:spPr>
        <p:txBody>
          <a:bodyPr vert="horz" wrap="square" lIns="91440" tIns="45720" rIns="91440" bIns="45720" rtlCol="0" anchor="b">
            <a:normAutofit fontScale="8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二叉树的存储结构</a:t>
            </a:r>
            <a:r>
              <a:rPr lang="zh-CN" altLang="en-US" sz="4050" b="1">
                <a:solidFill>
                  <a:schemeClr val="tx1"/>
                </a:solidFill>
                <a:sym typeface="+mn-ea"/>
              </a:rPr>
              <a:t>——</a:t>
            </a:r>
            <a:r>
              <a:rPr lang="zh-CN" altLang="en-US" sz="4050" b="1">
                <a:solidFill>
                  <a:schemeClr val="tx1"/>
                </a:solidFill>
                <a:sym typeface="+mn-ea"/>
              </a:rPr>
              <a:t>顺序存储方式</a:t>
            </a:r>
            <a:endParaRPr lang="zh-CN" altLang="en-US" sz="4050" b="1">
              <a:solidFill>
                <a:schemeClr val="tx1"/>
              </a:solidFill>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xEl>
                                              <p:charRg st="0" end="75"/>
                                            </p:txEl>
                                          </p:spTgt>
                                        </p:tgtEl>
                                        <p:attrNameLst>
                                          <p:attrName>style.visibility</p:attrName>
                                        </p:attrNameLst>
                                      </p:cBhvr>
                                      <p:to>
                                        <p:strVal val="visible"/>
                                      </p:to>
                                    </p:set>
                                    <p:animEffect transition="in" filter="box(in)">
                                      <p:cBhvr>
                                        <p:cTn id="7" dur="500"/>
                                        <p:tgtEl>
                                          <p:spTgt spid="22531">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631"/>
                                        </p:tgtEl>
                                        <p:attrNameLst>
                                          <p:attrName>style.visibility</p:attrName>
                                        </p:attrNameLst>
                                      </p:cBhvr>
                                      <p:to>
                                        <p:strVal val="visible"/>
                                      </p:to>
                                    </p:set>
                                    <p:animEffect transition="in" filter="box(in)">
                                      <p:cBhvr>
                                        <p:cTn id="12" dur="500"/>
                                        <p:tgtEl>
                                          <p:spTgt spid="226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box(in)">
                                      <p:cBhvr>
                                        <p:cTn id="17" dur="500"/>
                                        <p:tgtEl>
                                          <p:spTgt spid="2253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22599"/>
                                        </p:tgtEl>
                                        <p:attrNameLst>
                                          <p:attrName>style.visibility</p:attrName>
                                        </p:attrNameLst>
                                      </p:cBhvr>
                                      <p:to>
                                        <p:strVal val="visible"/>
                                      </p:to>
                                    </p:set>
                                    <p:animEffect transition="in" filter="barn(outHorizontal)">
                                      <p:cBhvr>
                                        <p:cTn id="22" dur="500"/>
                                        <p:tgtEl>
                                          <p:spTgt spid="225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46"/>
                                        </p:tgtEl>
                                        <p:attrNameLst>
                                          <p:attrName>style.visibility</p:attrName>
                                        </p:attrNameLst>
                                      </p:cBhvr>
                                      <p:to>
                                        <p:strVal val="visible"/>
                                      </p:to>
                                    </p:set>
                                    <p:animEffect transition="in" filter="blinds(horizontal)">
                                      <p:cBhvr>
                                        <p:cTn id="27" dur="500"/>
                                        <p:tgtEl>
                                          <p:spTgt spid="2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23553" descr="tree4"/>
          <p:cNvPicPr>
            <a:picLocks noChangeAspect="1"/>
          </p:cNvPicPr>
          <p:nvPr/>
        </p:nvPicPr>
        <p:blipFill>
          <a:blip r:embed="rId1"/>
          <a:stretch>
            <a:fillRect/>
          </a:stretch>
        </p:blipFill>
        <p:spPr>
          <a:xfrm>
            <a:off x="1012825" y="857250"/>
            <a:ext cx="2228850" cy="2065735"/>
          </a:xfrm>
          <a:prstGeom prst="rect">
            <a:avLst/>
          </a:prstGeom>
          <a:noFill/>
          <a:ln w="9525">
            <a:noFill/>
          </a:ln>
        </p:spPr>
      </p:pic>
      <p:sp>
        <p:nvSpPr>
          <p:cNvPr id="2" name="标题 23554"/>
          <p:cNvSpPr>
            <a:spLocks noGrp="1"/>
          </p:cNvSpPr>
          <p:nvPr>
            <p:ph type="title"/>
          </p:nvPr>
        </p:nvSpPr>
        <p:spPr>
          <a:xfrm>
            <a:off x="365760" y="128905"/>
            <a:ext cx="61305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二叉树的链式存储结构</a:t>
            </a:r>
            <a:endParaRPr lang="zh-CN" altLang="en-US" sz="4050" b="1">
              <a:solidFill>
                <a:schemeClr val="tx1"/>
              </a:solidFill>
              <a:sym typeface="+mn-ea"/>
            </a:endParaRPr>
          </a:p>
        </p:txBody>
      </p:sp>
      <p:grpSp>
        <p:nvGrpSpPr>
          <p:cNvPr id="23556" name="组合 23555"/>
          <p:cNvGrpSpPr/>
          <p:nvPr/>
        </p:nvGrpSpPr>
        <p:grpSpPr>
          <a:xfrm>
            <a:off x="5144770" y="3640296"/>
            <a:ext cx="2914650" cy="1097756"/>
            <a:chOff x="0" y="0"/>
            <a:chExt cx="2448" cy="922"/>
          </a:xfrm>
        </p:grpSpPr>
        <p:grpSp>
          <p:nvGrpSpPr>
            <p:cNvPr id="3" name="组合 23556"/>
            <p:cNvGrpSpPr/>
            <p:nvPr/>
          </p:nvGrpSpPr>
          <p:grpSpPr>
            <a:xfrm>
              <a:off x="2141" y="0"/>
              <a:ext cx="307" cy="922"/>
              <a:chOff x="0" y="0"/>
              <a:chExt cx="307" cy="922"/>
            </a:xfrm>
          </p:grpSpPr>
          <p:sp>
            <p:nvSpPr>
              <p:cNvPr id="23557" name="矩形 23557"/>
              <p:cNvSpPr/>
              <p:nvPr/>
            </p:nvSpPr>
            <p:spPr>
              <a:xfrm>
                <a:off x="0" y="461"/>
                <a:ext cx="307"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sp>
            <p:nvSpPr>
              <p:cNvPr id="23558" name="矩形 23558"/>
              <p:cNvSpPr/>
              <p:nvPr/>
            </p:nvSpPr>
            <p:spPr>
              <a:xfrm>
                <a:off x="0" y="0"/>
                <a:ext cx="307"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grpSp>
        <p:grpSp>
          <p:nvGrpSpPr>
            <p:cNvPr id="23559" name="组合 23559"/>
            <p:cNvGrpSpPr/>
            <p:nvPr/>
          </p:nvGrpSpPr>
          <p:grpSpPr>
            <a:xfrm>
              <a:off x="1731" y="0"/>
              <a:ext cx="410" cy="922"/>
              <a:chOff x="0" y="0"/>
              <a:chExt cx="410" cy="922"/>
            </a:xfrm>
          </p:grpSpPr>
          <p:sp>
            <p:nvSpPr>
              <p:cNvPr id="23560" name="矩形 23560"/>
              <p:cNvSpPr/>
              <p:nvPr/>
            </p:nvSpPr>
            <p:spPr>
              <a:xfrm>
                <a:off x="0" y="0"/>
                <a:ext cx="410"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sp>
            <p:nvSpPr>
              <p:cNvPr id="23561" name="矩形 23561"/>
              <p:cNvSpPr/>
              <p:nvPr/>
            </p:nvSpPr>
            <p:spPr>
              <a:xfrm>
                <a:off x="0" y="461"/>
                <a:ext cx="410"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grpSp>
        <p:grpSp>
          <p:nvGrpSpPr>
            <p:cNvPr id="23562" name="组合 23562"/>
            <p:cNvGrpSpPr/>
            <p:nvPr/>
          </p:nvGrpSpPr>
          <p:grpSpPr>
            <a:xfrm>
              <a:off x="1373" y="0"/>
              <a:ext cx="358" cy="922"/>
              <a:chOff x="0" y="0"/>
              <a:chExt cx="358" cy="922"/>
            </a:xfrm>
          </p:grpSpPr>
          <p:sp>
            <p:nvSpPr>
              <p:cNvPr id="23563" name="矩形 23563"/>
              <p:cNvSpPr/>
              <p:nvPr/>
            </p:nvSpPr>
            <p:spPr>
              <a:xfrm>
                <a:off x="0" y="0"/>
                <a:ext cx="358"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6</a:t>
                </a:r>
                <a:endParaRPr lang="en-US" altLang="zh-CN" sz="2100">
                  <a:solidFill>
                    <a:srgbClr val="993300"/>
                  </a:solidFill>
                  <a:latin typeface="Tahoma" panose="020B0604030504040204" pitchFamily="34" charset="0"/>
                </a:endParaRPr>
              </a:p>
            </p:txBody>
          </p:sp>
          <p:sp>
            <p:nvSpPr>
              <p:cNvPr id="23564" name="矩形 23564"/>
              <p:cNvSpPr/>
              <p:nvPr/>
            </p:nvSpPr>
            <p:spPr>
              <a:xfrm>
                <a:off x="0" y="461"/>
                <a:ext cx="358"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7</a:t>
                </a:r>
                <a:endParaRPr lang="en-US" altLang="zh-CN" sz="2100">
                  <a:solidFill>
                    <a:srgbClr val="993300"/>
                  </a:solidFill>
                  <a:latin typeface="Tahoma" panose="020B0604030504040204" pitchFamily="34" charset="0"/>
                </a:endParaRPr>
              </a:p>
            </p:txBody>
          </p:sp>
        </p:grpSp>
        <p:grpSp>
          <p:nvGrpSpPr>
            <p:cNvPr id="23565" name="组合 23565"/>
            <p:cNvGrpSpPr/>
            <p:nvPr/>
          </p:nvGrpSpPr>
          <p:grpSpPr>
            <a:xfrm>
              <a:off x="1066" y="0"/>
              <a:ext cx="307" cy="922"/>
              <a:chOff x="0" y="0"/>
              <a:chExt cx="307" cy="922"/>
            </a:xfrm>
          </p:grpSpPr>
          <p:sp>
            <p:nvSpPr>
              <p:cNvPr id="23566" name="矩形 23566"/>
              <p:cNvSpPr/>
              <p:nvPr/>
            </p:nvSpPr>
            <p:spPr>
              <a:xfrm>
                <a:off x="0" y="0"/>
                <a:ext cx="307"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sp>
            <p:nvSpPr>
              <p:cNvPr id="23567" name="矩形 23567"/>
              <p:cNvSpPr/>
              <p:nvPr/>
            </p:nvSpPr>
            <p:spPr>
              <a:xfrm>
                <a:off x="0" y="461"/>
                <a:ext cx="307"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grpSp>
        <p:grpSp>
          <p:nvGrpSpPr>
            <p:cNvPr id="23568" name="组合 23568"/>
            <p:cNvGrpSpPr/>
            <p:nvPr/>
          </p:nvGrpSpPr>
          <p:grpSpPr>
            <a:xfrm>
              <a:off x="707" y="0"/>
              <a:ext cx="359" cy="922"/>
              <a:chOff x="0" y="0"/>
              <a:chExt cx="359" cy="922"/>
            </a:xfrm>
          </p:grpSpPr>
          <p:sp>
            <p:nvSpPr>
              <p:cNvPr id="23569" name="矩形 23569"/>
              <p:cNvSpPr/>
              <p:nvPr/>
            </p:nvSpPr>
            <p:spPr>
              <a:xfrm>
                <a:off x="0" y="0"/>
                <a:ext cx="359"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sp>
            <p:nvSpPr>
              <p:cNvPr id="23570" name="矩形 23570"/>
              <p:cNvSpPr/>
              <p:nvPr/>
            </p:nvSpPr>
            <p:spPr>
              <a:xfrm>
                <a:off x="0" y="461"/>
                <a:ext cx="359"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0</a:t>
                </a:r>
                <a:endParaRPr lang="en-US" altLang="zh-CN" sz="2100">
                  <a:solidFill>
                    <a:srgbClr val="993300"/>
                  </a:solidFill>
                  <a:latin typeface="Tahoma" panose="020B0604030504040204" pitchFamily="34" charset="0"/>
                </a:endParaRPr>
              </a:p>
            </p:txBody>
          </p:sp>
        </p:grpSp>
        <p:grpSp>
          <p:nvGrpSpPr>
            <p:cNvPr id="23571" name="组合 23571"/>
            <p:cNvGrpSpPr/>
            <p:nvPr/>
          </p:nvGrpSpPr>
          <p:grpSpPr>
            <a:xfrm>
              <a:off x="349" y="0"/>
              <a:ext cx="358" cy="922"/>
              <a:chOff x="0" y="0"/>
              <a:chExt cx="358" cy="922"/>
            </a:xfrm>
          </p:grpSpPr>
          <p:sp>
            <p:nvSpPr>
              <p:cNvPr id="23572" name="矩形 23572"/>
              <p:cNvSpPr/>
              <p:nvPr/>
            </p:nvSpPr>
            <p:spPr>
              <a:xfrm>
                <a:off x="0" y="0"/>
                <a:ext cx="358"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4</a:t>
                </a:r>
                <a:endParaRPr lang="en-US" altLang="zh-CN" sz="2100">
                  <a:solidFill>
                    <a:srgbClr val="993300"/>
                  </a:solidFill>
                  <a:latin typeface="Tahoma" panose="020B0604030504040204" pitchFamily="34" charset="0"/>
                </a:endParaRPr>
              </a:p>
            </p:txBody>
          </p:sp>
          <p:sp>
            <p:nvSpPr>
              <p:cNvPr id="23573" name="矩形 23573"/>
              <p:cNvSpPr/>
              <p:nvPr/>
            </p:nvSpPr>
            <p:spPr>
              <a:xfrm>
                <a:off x="0" y="461"/>
                <a:ext cx="358"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5</a:t>
                </a:r>
                <a:endParaRPr lang="en-US" altLang="zh-CN" sz="2100">
                  <a:solidFill>
                    <a:srgbClr val="993300"/>
                  </a:solidFill>
                  <a:latin typeface="Tahoma" panose="020B0604030504040204" pitchFamily="34" charset="0"/>
                </a:endParaRPr>
              </a:p>
            </p:txBody>
          </p:sp>
        </p:grpSp>
        <p:grpSp>
          <p:nvGrpSpPr>
            <p:cNvPr id="23574" name="组合 23574"/>
            <p:cNvGrpSpPr/>
            <p:nvPr/>
          </p:nvGrpSpPr>
          <p:grpSpPr>
            <a:xfrm>
              <a:off x="0" y="0"/>
              <a:ext cx="349" cy="922"/>
              <a:chOff x="0" y="0"/>
              <a:chExt cx="349" cy="922"/>
            </a:xfrm>
          </p:grpSpPr>
          <p:sp>
            <p:nvSpPr>
              <p:cNvPr id="23575" name="矩形 23575"/>
              <p:cNvSpPr/>
              <p:nvPr/>
            </p:nvSpPr>
            <p:spPr>
              <a:xfrm>
                <a:off x="0" y="0"/>
                <a:ext cx="349"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2</a:t>
                </a:r>
                <a:endParaRPr lang="en-US" altLang="zh-CN" sz="2100">
                  <a:solidFill>
                    <a:srgbClr val="993300"/>
                  </a:solidFill>
                  <a:latin typeface="Tahoma" panose="020B0604030504040204" pitchFamily="34" charset="0"/>
                </a:endParaRPr>
              </a:p>
            </p:txBody>
          </p:sp>
          <p:sp>
            <p:nvSpPr>
              <p:cNvPr id="23576" name="矩形 23576"/>
              <p:cNvSpPr/>
              <p:nvPr/>
            </p:nvSpPr>
            <p:spPr>
              <a:xfrm>
                <a:off x="0" y="461"/>
                <a:ext cx="349"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3</a:t>
                </a:r>
                <a:endParaRPr lang="en-US" altLang="zh-CN" sz="2100">
                  <a:solidFill>
                    <a:srgbClr val="993300"/>
                  </a:solidFill>
                  <a:latin typeface="Tahoma" panose="020B0604030504040204" pitchFamily="34" charset="0"/>
                </a:endParaRPr>
              </a:p>
            </p:txBody>
          </p:sp>
        </p:grpSp>
      </p:grpSp>
      <p:grpSp>
        <p:nvGrpSpPr>
          <p:cNvPr id="23579" name="组合 23578"/>
          <p:cNvGrpSpPr/>
          <p:nvPr/>
        </p:nvGrpSpPr>
        <p:grpSpPr>
          <a:xfrm>
            <a:off x="3487420" y="2542540"/>
            <a:ext cx="4572000" cy="2195513"/>
            <a:chOff x="0" y="0"/>
            <a:chExt cx="3840" cy="1844"/>
          </a:xfrm>
        </p:grpSpPr>
        <p:grpSp>
          <p:nvGrpSpPr>
            <p:cNvPr id="4" name="组合 23579"/>
            <p:cNvGrpSpPr/>
            <p:nvPr/>
          </p:nvGrpSpPr>
          <p:grpSpPr>
            <a:xfrm>
              <a:off x="0" y="0"/>
              <a:ext cx="3840" cy="1844"/>
              <a:chOff x="0" y="0"/>
              <a:chExt cx="3840" cy="1844"/>
            </a:xfrm>
          </p:grpSpPr>
          <p:sp>
            <p:nvSpPr>
              <p:cNvPr id="23580" name="直接连接符 23580"/>
              <p:cNvSpPr/>
              <p:nvPr/>
            </p:nvSpPr>
            <p:spPr>
              <a:xfrm>
                <a:off x="2765" y="0"/>
                <a:ext cx="0" cy="1844"/>
              </a:xfrm>
              <a:prstGeom prst="line">
                <a:avLst/>
              </a:prstGeom>
              <a:ln w="12700" cap="flat" cmpd="sng">
                <a:solidFill>
                  <a:schemeClr val="tx1"/>
                </a:solidFill>
                <a:prstDash val="solid"/>
                <a:round/>
                <a:headEnd type="none" w="med" len="med"/>
                <a:tailEnd type="none" w="med" len="med"/>
              </a:ln>
            </p:spPr>
          </p:sp>
          <p:grpSp>
            <p:nvGrpSpPr>
              <p:cNvPr id="23581" name="组合 23581"/>
              <p:cNvGrpSpPr/>
              <p:nvPr/>
            </p:nvGrpSpPr>
            <p:grpSpPr>
              <a:xfrm>
                <a:off x="0" y="0"/>
                <a:ext cx="3840" cy="1844"/>
                <a:chOff x="0" y="0"/>
                <a:chExt cx="3840" cy="1844"/>
              </a:xfrm>
            </p:grpSpPr>
            <p:sp>
              <p:nvSpPr>
                <p:cNvPr id="23582" name="矩形 23582"/>
                <p:cNvSpPr/>
                <p:nvPr/>
              </p:nvSpPr>
              <p:spPr>
                <a:xfrm>
                  <a:off x="3533" y="461"/>
                  <a:ext cx="307"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G</a:t>
                  </a:r>
                  <a:endParaRPr lang="en-US" altLang="zh-CN" sz="2100">
                    <a:solidFill>
                      <a:srgbClr val="993300"/>
                    </a:solidFill>
                    <a:latin typeface="Tahoma" panose="020B0604030504040204" pitchFamily="34" charset="0"/>
                  </a:endParaRPr>
                </a:p>
              </p:txBody>
            </p:sp>
            <p:sp>
              <p:nvSpPr>
                <p:cNvPr id="23583" name="矩形 23583"/>
                <p:cNvSpPr/>
                <p:nvPr/>
              </p:nvSpPr>
              <p:spPr>
                <a:xfrm>
                  <a:off x="3533" y="0"/>
                  <a:ext cx="307"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7</a:t>
                  </a:r>
                  <a:endParaRPr lang="en-US" altLang="zh-CN" sz="2100">
                    <a:solidFill>
                      <a:srgbClr val="993300"/>
                    </a:solidFill>
                    <a:latin typeface="Tahoma" panose="020B0604030504040204" pitchFamily="34" charset="0"/>
                  </a:endParaRPr>
                </a:p>
              </p:txBody>
            </p:sp>
            <p:sp>
              <p:nvSpPr>
                <p:cNvPr id="23584" name="矩形 23584"/>
                <p:cNvSpPr/>
                <p:nvPr/>
              </p:nvSpPr>
              <p:spPr>
                <a:xfrm>
                  <a:off x="0" y="922"/>
                  <a:ext cx="1392"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err="1">
                      <a:solidFill>
                        <a:srgbClr val="993300"/>
                      </a:solidFill>
                      <a:latin typeface="Times New Roman" panose="02020603050405020304" pitchFamily="18" charset="0"/>
                    </a:rPr>
                    <a:t>tree[k</a:t>
                  </a:r>
                  <a:r>
                    <a:rPr lang="en-US" altLang="zh-CN" sz="2100">
                      <a:solidFill>
                        <a:srgbClr val="993300"/>
                      </a:solidFill>
                      <a:latin typeface="Times New Roman" panose="02020603050405020304" pitchFamily="18" charset="0"/>
                    </a:rPr>
                    <a:t>] .left</a:t>
                  </a:r>
                  <a:r>
                    <a:rPr lang="en-US" altLang="zh-CN" sz="2100">
                      <a:solidFill>
                        <a:srgbClr val="993300"/>
                      </a:solidFill>
                      <a:latin typeface="Tahoma" panose="020B0604030504040204" pitchFamily="34" charset="0"/>
                    </a:rPr>
                    <a:t> </a:t>
                  </a:r>
                  <a:endParaRPr lang="en-US" altLang="zh-CN" sz="2100" dirty="0">
                    <a:solidFill>
                      <a:srgbClr val="993300"/>
                    </a:solidFill>
                    <a:latin typeface="Tahoma" panose="020B0604030504040204" pitchFamily="34" charset="0"/>
                  </a:endParaRPr>
                </a:p>
              </p:txBody>
            </p:sp>
            <p:sp>
              <p:nvSpPr>
                <p:cNvPr id="23585" name="矩形 23585"/>
                <p:cNvSpPr/>
                <p:nvPr/>
              </p:nvSpPr>
              <p:spPr>
                <a:xfrm>
                  <a:off x="0" y="1383"/>
                  <a:ext cx="1392"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err="1">
                      <a:solidFill>
                        <a:srgbClr val="993300"/>
                      </a:solidFill>
                      <a:latin typeface="Times New Roman" panose="02020603050405020304" pitchFamily="18" charset="0"/>
                    </a:rPr>
                    <a:t>tree[k</a:t>
                  </a:r>
                  <a:r>
                    <a:rPr lang="en-US" altLang="zh-CN" sz="2100">
                      <a:solidFill>
                        <a:srgbClr val="993300"/>
                      </a:solidFill>
                      <a:latin typeface="Times New Roman" panose="02020603050405020304" pitchFamily="18" charset="0"/>
                    </a:rPr>
                    <a:t>] .right</a:t>
                  </a:r>
                  <a:r>
                    <a:rPr lang="en-US" altLang="zh-CN" sz="2100">
                      <a:solidFill>
                        <a:srgbClr val="993300"/>
                      </a:solidFill>
                      <a:latin typeface="Tahoma" panose="020B0604030504040204" pitchFamily="34" charset="0"/>
                    </a:rPr>
                    <a:t> </a:t>
                  </a:r>
                  <a:endParaRPr lang="en-US" altLang="zh-CN" sz="2100" dirty="0">
                    <a:solidFill>
                      <a:srgbClr val="993300"/>
                    </a:solidFill>
                    <a:latin typeface="Tahoma" panose="020B0604030504040204" pitchFamily="34" charset="0"/>
                  </a:endParaRPr>
                </a:p>
              </p:txBody>
            </p:sp>
            <p:sp>
              <p:nvSpPr>
                <p:cNvPr id="23586" name="矩形 23586"/>
                <p:cNvSpPr/>
                <p:nvPr/>
              </p:nvSpPr>
              <p:spPr>
                <a:xfrm>
                  <a:off x="3123" y="461"/>
                  <a:ext cx="410"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F</a:t>
                  </a:r>
                  <a:endParaRPr lang="en-US" altLang="zh-CN" sz="2100">
                    <a:solidFill>
                      <a:srgbClr val="993300"/>
                    </a:solidFill>
                    <a:latin typeface="Tahoma" panose="020B0604030504040204" pitchFamily="34" charset="0"/>
                  </a:endParaRPr>
                </a:p>
              </p:txBody>
            </p:sp>
            <p:sp>
              <p:nvSpPr>
                <p:cNvPr id="23587" name="矩形 23587"/>
                <p:cNvSpPr/>
                <p:nvPr/>
              </p:nvSpPr>
              <p:spPr>
                <a:xfrm>
                  <a:off x="2765" y="461"/>
                  <a:ext cx="358"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E</a:t>
                  </a:r>
                  <a:endParaRPr lang="en-US" altLang="zh-CN" sz="2100">
                    <a:solidFill>
                      <a:srgbClr val="993300"/>
                    </a:solidFill>
                    <a:latin typeface="Tahoma" panose="020B0604030504040204" pitchFamily="34" charset="0"/>
                  </a:endParaRPr>
                </a:p>
              </p:txBody>
            </p:sp>
            <p:sp>
              <p:nvSpPr>
                <p:cNvPr id="23588" name="矩形 23588"/>
                <p:cNvSpPr/>
                <p:nvPr/>
              </p:nvSpPr>
              <p:spPr>
                <a:xfrm>
                  <a:off x="2458" y="461"/>
                  <a:ext cx="307"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D</a:t>
                  </a:r>
                  <a:endParaRPr lang="en-US" altLang="zh-CN" sz="2100">
                    <a:solidFill>
                      <a:srgbClr val="993300"/>
                    </a:solidFill>
                    <a:latin typeface="Tahoma" panose="020B0604030504040204" pitchFamily="34" charset="0"/>
                  </a:endParaRPr>
                </a:p>
              </p:txBody>
            </p:sp>
            <p:sp>
              <p:nvSpPr>
                <p:cNvPr id="23589" name="矩形 23589"/>
                <p:cNvSpPr/>
                <p:nvPr/>
              </p:nvSpPr>
              <p:spPr>
                <a:xfrm>
                  <a:off x="2099" y="461"/>
                  <a:ext cx="359"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C</a:t>
                  </a:r>
                  <a:endParaRPr lang="en-US" altLang="zh-CN" sz="2100">
                    <a:solidFill>
                      <a:srgbClr val="993300"/>
                    </a:solidFill>
                    <a:latin typeface="Tahoma" panose="020B0604030504040204" pitchFamily="34" charset="0"/>
                  </a:endParaRPr>
                </a:p>
              </p:txBody>
            </p:sp>
            <p:sp>
              <p:nvSpPr>
                <p:cNvPr id="23590" name="矩形 23590"/>
                <p:cNvSpPr/>
                <p:nvPr/>
              </p:nvSpPr>
              <p:spPr>
                <a:xfrm>
                  <a:off x="1741" y="461"/>
                  <a:ext cx="358" cy="461"/>
                </a:xfrm>
                <a:prstGeom prst="rect">
                  <a:avLst/>
                </a:prstGeom>
                <a:solidFill>
                  <a:schemeClr val="accent1"/>
                </a:solidFill>
                <a:ln w="9525">
                  <a:noFill/>
                </a:ln>
              </p:spPr>
              <p:txBody>
                <a:bodyPr lIns="0" rIns="0" anchor="ctr" anchorCtr="1"/>
                <a:p>
                  <a:pPr marL="571500" indent="-571500"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B</a:t>
                  </a:r>
                  <a:endParaRPr lang="en-US" altLang="zh-CN" sz="2100">
                    <a:solidFill>
                      <a:srgbClr val="993300"/>
                    </a:solidFill>
                    <a:latin typeface="Tahoma" panose="020B0604030504040204" pitchFamily="34" charset="0"/>
                  </a:endParaRPr>
                </a:p>
              </p:txBody>
            </p:sp>
            <p:sp>
              <p:nvSpPr>
                <p:cNvPr id="23591" name="矩形 23591"/>
                <p:cNvSpPr/>
                <p:nvPr/>
              </p:nvSpPr>
              <p:spPr>
                <a:xfrm>
                  <a:off x="1392" y="461"/>
                  <a:ext cx="349"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A</a:t>
                  </a:r>
                  <a:endParaRPr lang="en-US" altLang="zh-CN" sz="2100">
                    <a:solidFill>
                      <a:srgbClr val="993300"/>
                    </a:solidFill>
                    <a:latin typeface="Tahoma" panose="020B0604030504040204" pitchFamily="34" charset="0"/>
                  </a:endParaRPr>
                </a:p>
              </p:txBody>
            </p:sp>
            <p:sp>
              <p:nvSpPr>
                <p:cNvPr id="23592" name="矩形 23592"/>
                <p:cNvSpPr/>
                <p:nvPr/>
              </p:nvSpPr>
              <p:spPr>
                <a:xfrm>
                  <a:off x="0" y="461"/>
                  <a:ext cx="1392"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err="1">
                      <a:solidFill>
                        <a:srgbClr val="993300"/>
                      </a:solidFill>
                      <a:latin typeface="Times New Roman" panose="02020603050405020304" pitchFamily="18" charset="0"/>
                    </a:rPr>
                    <a:t>tree[k</a:t>
                  </a:r>
                  <a:r>
                    <a:rPr lang="en-US" altLang="zh-CN" sz="2100">
                      <a:solidFill>
                        <a:srgbClr val="993300"/>
                      </a:solidFill>
                      <a:latin typeface="Times New Roman" panose="02020603050405020304" pitchFamily="18" charset="0"/>
                    </a:rPr>
                    <a:t>] .data</a:t>
                  </a:r>
                  <a:r>
                    <a:rPr lang="en-US" altLang="zh-CN" sz="2100">
                      <a:solidFill>
                        <a:srgbClr val="993300"/>
                      </a:solidFill>
                      <a:latin typeface="Tahoma" panose="020B0604030504040204" pitchFamily="34" charset="0"/>
                    </a:rPr>
                    <a:t> </a:t>
                  </a:r>
                  <a:endParaRPr lang="en-US" altLang="zh-CN" sz="2100" dirty="0">
                    <a:solidFill>
                      <a:srgbClr val="993300"/>
                    </a:solidFill>
                    <a:latin typeface="Tahoma" panose="020B0604030504040204" pitchFamily="34" charset="0"/>
                  </a:endParaRPr>
                </a:p>
              </p:txBody>
            </p:sp>
            <p:sp>
              <p:nvSpPr>
                <p:cNvPr id="23593" name="矩形 23593"/>
                <p:cNvSpPr/>
                <p:nvPr/>
              </p:nvSpPr>
              <p:spPr>
                <a:xfrm>
                  <a:off x="3123" y="0"/>
                  <a:ext cx="410"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6</a:t>
                  </a:r>
                  <a:endParaRPr lang="en-US" altLang="zh-CN" sz="2100">
                    <a:solidFill>
                      <a:srgbClr val="993300"/>
                    </a:solidFill>
                    <a:latin typeface="Tahoma" panose="020B0604030504040204" pitchFamily="34" charset="0"/>
                  </a:endParaRPr>
                </a:p>
              </p:txBody>
            </p:sp>
            <p:sp>
              <p:nvSpPr>
                <p:cNvPr id="23594" name="矩形 23594"/>
                <p:cNvSpPr/>
                <p:nvPr/>
              </p:nvSpPr>
              <p:spPr>
                <a:xfrm>
                  <a:off x="2765" y="0"/>
                  <a:ext cx="358"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5</a:t>
                  </a:r>
                  <a:endParaRPr lang="en-US" altLang="zh-CN" sz="2100">
                    <a:solidFill>
                      <a:srgbClr val="993300"/>
                    </a:solidFill>
                    <a:latin typeface="Tahoma" panose="020B0604030504040204" pitchFamily="34" charset="0"/>
                  </a:endParaRPr>
                </a:p>
              </p:txBody>
            </p:sp>
            <p:sp>
              <p:nvSpPr>
                <p:cNvPr id="23595" name="矩形 23595"/>
                <p:cNvSpPr/>
                <p:nvPr/>
              </p:nvSpPr>
              <p:spPr>
                <a:xfrm>
                  <a:off x="2458" y="0"/>
                  <a:ext cx="307"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4</a:t>
                  </a:r>
                  <a:endParaRPr lang="en-US" altLang="zh-CN" sz="2100">
                    <a:solidFill>
                      <a:srgbClr val="993300"/>
                    </a:solidFill>
                    <a:latin typeface="Tahoma" panose="020B0604030504040204" pitchFamily="34" charset="0"/>
                  </a:endParaRPr>
                </a:p>
              </p:txBody>
            </p:sp>
            <p:sp>
              <p:nvSpPr>
                <p:cNvPr id="23596" name="矩形 23596"/>
                <p:cNvSpPr/>
                <p:nvPr/>
              </p:nvSpPr>
              <p:spPr>
                <a:xfrm>
                  <a:off x="2099" y="0"/>
                  <a:ext cx="359"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3</a:t>
                  </a:r>
                  <a:endParaRPr lang="en-US" altLang="zh-CN" sz="2100">
                    <a:solidFill>
                      <a:srgbClr val="993300"/>
                    </a:solidFill>
                    <a:latin typeface="Tahoma" panose="020B0604030504040204" pitchFamily="34" charset="0"/>
                  </a:endParaRPr>
                </a:p>
              </p:txBody>
            </p:sp>
            <p:sp>
              <p:nvSpPr>
                <p:cNvPr id="23597" name="矩形 23597"/>
                <p:cNvSpPr/>
                <p:nvPr/>
              </p:nvSpPr>
              <p:spPr>
                <a:xfrm>
                  <a:off x="1741" y="0"/>
                  <a:ext cx="358"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2</a:t>
                  </a:r>
                  <a:endParaRPr lang="en-US" altLang="zh-CN" sz="2100">
                    <a:solidFill>
                      <a:srgbClr val="993300"/>
                    </a:solidFill>
                    <a:latin typeface="Tahoma" panose="020B0604030504040204" pitchFamily="34" charset="0"/>
                  </a:endParaRPr>
                </a:p>
              </p:txBody>
            </p:sp>
            <p:sp>
              <p:nvSpPr>
                <p:cNvPr id="23598" name="矩形 23598"/>
                <p:cNvSpPr/>
                <p:nvPr/>
              </p:nvSpPr>
              <p:spPr>
                <a:xfrm>
                  <a:off x="1392" y="0"/>
                  <a:ext cx="349" cy="461"/>
                </a:xfrm>
                <a:prstGeom prst="rect">
                  <a:avLst/>
                </a:prstGeom>
                <a:solidFill>
                  <a:schemeClr val="accent1"/>
                </a:solidFill>
                <a:ln w="9525">
                  <a:noFill/>
                </a:ln>
              </p:spPr>
              <p:txBody>
                <a:bodyPr lIns="0" rIns="0" anchor="ctr" anchorCtr="1"/>
                <a:p>
                  <a:pPr fontAlgn="t">
                    <a:lnSpc>
                      <a:spcPct val="150000"/>
                    </a:lnSpc>
                    <a:spcBef>
                      <a:spcPct val="20000"/>
                    </a:spcBef>
                    <a:buClr>
                      <a:schemeClr val="folHlink"/>
                    </a:buClr>
                    <a:buSzPct val="60000"/>
                  </a:pPr>
                  <a:r>
                    <a:rPr lang="en-US" altLang="zh-CN" sz="2100">
                      <a:solidFill>
                        <a:srgbClr val="993300"/>
                      </a:solidFill>
                      <a:latin typeface="Tahoma" panose="020B0604030504040204" pitchFamily="34" charset="0"/>
                    </a:rPr>
                    <a:t>1</a:t>
                  </a:r>
                  <a:endParaRPr lang="en-US" altLang="zh-CN" sz="2100">
                    <a:solidFill>
                      <a:srgbClr val="993300"/>
                    </a:solidFill>
                    <a:latin typeface="Tahoma" panose="020B0604030504040204" pitchFamily="34" charset="0"/>
                  </a:endParaRPr>
                </a:p>
              </p:txBody>
            </p:sp>
            <p:sp>
              <p:nvSpPr>
                <p:cNvPr id="23599" name="矩形 23599"/>
                <p:cNvSpPr/>
                <p:nvPr/>
              </p:nvSpPr>
              <p:spPr>
                <a:xfrm>
                  <a:off x="0" y="0"/>
                  <a:ext cx="1392" cy="461"/>
                </a:xfrm>
                <a:prstGeom prst="rect">
                  <a:avLst/>
                </a:prstGeom>
                <a:solidFill>
                  <a:schemeClr val="accent1"/>
                </a:solidFill>
                <a:ln w="9525">
                  <a:noFill/>
                </a:ln>
              </p:spPr>
              <p:txBody>
                <a:bodyPr lIns="0" rIns="0" anchor="ctr" anchorCtr="1"/>
                <a:p>
                  <a:pPr fontAlgn="t">
                    <a:spcBef>
                      <a:spcPct val="20000"/>
                    </a:spcBef>
                    <a:buClr>
                      <a:schemeClr val="folHlink"/>
                    </a:buClr>
                    <a:buSzPct val="60000"/>
                  </a:pPr>
                  <a:r>
                    <a:rPr lang="zh-CN" altLang="en-US" sz="2100" dirty="0">
                      <a:solidFill>
                        <a:srgbClr val="993300"/>
                      </a:solidFill>
                      <a:latin typeface="Tahoma" panose="020B0604030504040204" pitchFamily="34" charset="0"/>
                    </a:rPr>
                    <a:t>数组下标</a:t>
                  </a:r>
                  <a:r>
                    <a:rPr lang="en-US" altLang="zh-CN" sz="2100">
                      <a:solidFill>
                        <a:srgbClr val="993300"/>
                      </a:solidFill>
                      <a:latin typeface="Tahoma" panose="020B0604030504040204" pitchFamily="34" charset="0"/>
                    </a:rPr>
                    <a:t>k</a:t>
                  </a:r>
                  <a:endParaRPr lang="en-US" altLang="zh-CN" sz="2100">
                    <a:solidFill>
                      <a:srgbClr val="993300"/>
                    </a:solidFill>
                    <a:latin typeface="Tahoma" panose="020B0604030504040204" pitchFamily="34" charset="0"/>
                  </a:endParaRPr>
                </a:p>
              </p:txBody>
            </p:sp>
            <p:sp>
              <p:nvSpPr>
                <p:cNvPr id="23600" name="直接连接符 23600"/>
                <p:cNvSpPr/>
                <p:nvPr/>
              </p:nvSpPr>
              <p:spPr>
                <a:xfrm>
                  <a:off x="0" y="0"/>
                  <a:ext cx="3840" cy="0"/>
                </a:xfrm>
                <a:prstGeom prst="line">
                  <a:avLst/>
                </a:prstGeom>
                <a:ln w="28575" cap="sq" cmpd="sng">
                  <a:solidFill>
                    <a:schemeClr val="tx1"/>
                  </a:solidFill>
                  <a:prstDash val="solid"/>
                  <a:round/>
                  <a:headEnd type="none" w="med" len="med"/>
                  <a:tailEnd type="none" w="med" len="med"/>
                </a:ln>
              </p:spPr>
            </p:sp>
            <p:sp>
              <p:nvSpPr>
                <p:cNvPr id="23601" name="直接连接符 23601"/>
                <p:cNvSpPr/>
                <p:nvPr/>
              </p:nvSpPr>
              <p:spPr>
                <a:xfrm>
                  <a:off x="0" y="461"/>
                  <a:ext cx="3840" cy="0"/>
                </a:xfrm>
                <a:prstGeom prst="line">
                  <a:avLst/>
                </a:prstGeom>
                <a:ln w="12700" cap="flat" cmpd="sng">
                  <a:solidFill>
                    <a:schemeClr val="tx1"/>
                  </a:solidFill>
                  <a:prstDash val="solid"/>
                  <a:round/>
                  <a:headEnd type="none" w="med" len="med"/>
                  <a:tailEnd type="none" w="med" len="med"/>
                </a:ln>
              </p:spPr>
            </p:sp>
            <p:sp>
              <p:nvSpPr>
                <p:cNvPr id="23602" name="直接连接符 23602"/>
                <p:cNvSpPr/>
                <p:nvPr/>
              </p:nvSpPr>
              <p:spPr>
                <a:xfrm>
                  <a:off x="0" y="1844"/>
                  <a:ext cx="3840" cy="0"/>
                </a:xfrm>
                <a:prstGeom prst="line">
                  <a:avLst/>
                </a:prstGeom>
                <a:ln w="28575" cap="sq" cmpd="sng">
                  <a:solidFill>
                    <a:schemeClr val="tx1"/>
                  </a:solidFill>
                  <a:prstDash val="solid"/>
                  <a:round/>
                  <a:headEnd type="none" w="med" len="med"/>
                  <a:tailEnd type="none" w="med" len="med"/>
                </a:ln>
              </p:spPr>
            </p:sp>
            <p:sp>
              <p:nvSpPr>
                <p:cNvPr id="23603" name="直接连接符 23603"/>
                <p:cNvSpPr/>
                <p:nvPr/>
              </p:nvSpPr>
              <p:spPr>
                <a:xfrm>
                  <a:off x="0" y="0"/>
                  <a:ext cx="0" cy="1844"/>
                </a:xfrm>
                <a:prstGeom prst="line">
                  <a:avLst/>
                </a:prstGeom>
                <a:ln w="28575" cap="sq" cmpd="sng">
                  <a:solidFill>
                    <a:schemeClr val="tx1"/>
                  </a:solidFill>
                  <a:prstDash val="solid"/>
                  <a:round/>
                  <a:headEnd type="none" w="med" len="med"/>
                  <a:tailEnd type="none" w="med" len="med"/>
                </a:ln>
              </p:spPr>
            </p:sp>
            <p:sp>
              <p:nvSpPr>
                <p:cNvPr id="23604" name="直接连接符 23604"/>
                <p:cNvSpPr/>
                <p:nvPr/>
              </p:nvSpPr>
              <p:spPr>
                <a:xfrm>
                  <a:off x="1392" y="0"/>
                  <a:ext cx="0" cy="1844"/>
                </a:xfrm>
                <a:prstGeom prst="line">
                  <a:avLst/>
                </a:prstGeom>
                <a:ln w="12700" cap="flat" cmpd="sng">
                  <a:solidFill>
                    <a:schemeClr val="tx1"/>
                  </a:solidFill>
                  <a:prstDash val="solid"/>
                  <a:round/>
                  <a:headEnd type="none" w="med" len="med"/>
                  <a:tailEnd type="none" w="med" len="med"/>
                </a:ln>
              </p:spPr>
            </p:sp>
            <p:sp>
              <p:nvSpPr>
                <p:cNvPr id="23605" name="直接连接符 23605"/>
                <p:cNvSpPr/>
                <p:nvPr/>
              </p:nvSpPr>
              <p:spPr>
                <a:xfrm>
                  <a:off x="1741" y="0"/>
                  <a:ext cx="0" cy="1844"/>
                </a:xfrm>
                <a:prstGeom prst="line">
                  <a:avLst/>
                </a:prstGeom>
                <a:ln w="12700" cap="flat" cmpd="sng">
                  <a:solidFill>
                    <a:schemeClr val="tx1"/>
                  </a:solidFill>
                  <a:prstDash val="solid"/>
                  <a:round/>
                  <a:headEnd type="none" w="med" len="med"/>
                  <a:tailEnd type="none" w="med" len="med"/>
                </a:ln>
              </p:spPr>
            </p:sp>
            <p:sp>
              <p:nvSpPr>
                <p:cNvPr id="23606" name="直接连接符 23606"/>
                <p:cNvSpPr/>
                <p:nvPr/>
              </p:nvSpPr>
              <p:spPr>
                <a:xfrm>
                  <a:off x="2099" y="0"/>
                  <a:ext cx="0" cy="1844"/>
                </a:xfrm>
                <a:prstGeom prst="line">
                  <a:avLst/>
                </a:prstGeom>
                <a:ln w="12700" cap="flat" cmpd="sng">
                  <a:solidFill>
                    <a:schemeClr val="tx1"/>
                  </a:solidFill>
                  <a:prstDash val="solid"/>
                  <a:round/>
                  <a:headEnd type="none" w="med" len="med"/>
                  <a:tailEnd type="none" w="med" len="med"/>
                </a:ln>
              </p:spPr>
            </p:sp>
            <p:sp>
              <p:nvSpPr>
                <p:cNvPr id="23607" name="直接连接符 23607"/>
                <p:cNvSpPr/>
                <p:nvPr/>
              </p:nvSpPr>
              <p:spPr>
                <a:xfrm>
                  <a:off x="2458" y="0"/>
                  <a:ext cx="0" cy="1844"/>
                </a:xfrm>
                <a:prstGeom prst="line">
                  <a:avLst/>
                </a:prstGeom>
                <a:ln w="12700" cap="flat" cmpd="sng">
                  <a:solidFill>
                    <a:schemeClr val="tx1"/>
                  </a:solidFill>
                  <a:prstDash val="solid"/>
                  <a:round/>
                  <a:headEnd type="none" w="med" len="med"/>
                  <a:tailEnd type="none" w="med" len="med"/>
                </a:ln>
              </p:spPr>
            </p:sp>
            <p:sp>
              <p:nvSpPr>
                <p:cNvPr id="23608" name="直接连接符 23608"/>
                <p:cNvSpPr/>
                <p:nvPr/>
              </p:nvSpPr>
              <p:spPr>
                <a:xfrm>
                  <a:off x="3123" y="0"/>
                  <a:ext cx="0" cy="1844"/>
                </a:xfrm>
                <a:prstGeom prst="line">
                  <a:avLst/>
                </a:prstGeom>
                <a:ln w="12700" cap="flat" cmpd="sng">
                  <a:solidFill>
                    <a:schemeClr val="tx1"/>
                  </a:solidFill>
                  <a:prstDash val="solid"/>
                  <a:round/>
                  <a:headEnd type="none" w="med" len="med"/>
                  <a:tailEnd type="none" w="med" len="med"/>
                </a:ln>
              </p:spPr>
            </p:sp>
            <p:sp>
              <p:nvSpPr>
                <p:cNvPr id="23609" name="直接连接符 23609"/>
                <p:cNvSpPr/>
                <p:nvPr/>
              </p:nvSpPr>
              <p:spPr>
                <a:xfrm>
                  <a:off x="3840" y="0"/>
                  <a:ext cx="0" cy="1844"/>
                </a:xfrm>
                <a:prstGeom prst="line">
                  <a:avLst/>
                </a:prstGeom>
                <a:ln w="28575" cap="sq" cmpd="sng">
                  <a:solidFill>
                    <a:schemeClr val="tx1"/>
                  </a:solidFill>
                  <a:prstDash val="solid"/>
                  <a:round/>
                  <a:headEnd type="none" w="med" len="med"/>
                  <a:tailEnd type="none" w="med" len="med"/>
                </a:ln>
              </p:spPr>
            </p:sp>
            <p:sp>
              <p:nvSpPr>
                <p:cNvPr id="23610" name="直接连接符 23610"/>
                <p:cNvSpPr/>
                <p:nvPr/>
              </p:nvSpPr>
              <p:spPr>
                <a:xfrm>
                  <a:off x="0" y="1383"/>
                  <a:ext cx="3840" cy="0"/>
                </a:xfrm>
                <a:prstGeom prst="line">
                  <a:avLst/>
                </a:prstGeom>
                <a:ln w="12700" cap="flat" cmpd="sng">
                  <a:solidFill>
                    <a:schemeClr val="tx1"/>
                  </a:solidFill>
                  <a:prstDash val="solid"/>
                  <a:round/>
                  <a:headEnd type="none" w="med" len="med"/>
                  <a:tailEnd type="none" w="med" len="med"/>
                </a:ln>
              </p:spPr>
            </p:sp>
            <p:sp>
              <p:nvSpPr>
                <p:cNvPr id="23611" name="直接连接符 23611"/>
                <p:cNvSpPr/>
                <p:nvPr/>
              </p:nvSpPr>
              <p:spPr>
                <a:xfrm>
                  <a:off x="0" y="922"/>
                  <a:ext cx="3840" cy="0"/>
                </a:xfrm>
                <a:prstGeom prst="line">
                  <a:avLst/>
                </a:prstGeom>
                <a:ln w="12700" cap="flat" cmpd="sng">
                  <a:solidFill>
                    <a:schemeClr val="tx1"/>
                  </a:solidFill>
                  <a:prstDash val="solid"/>
                  <a:round/>
                  <a:headEnd type="none" w="med" len="med"/>
                  <a:tailEnd type="none" w="med" len="med"/>
                </a:ln>
              </p:spPr>
            </p:sp>
            <p:sp>
              <p:nvSpPr>
                <p:cNvPr id="23612" name="直接连接符 23612"/>
                <p:cNvSpPr/>
                <p:nvPr/>
              </p:nvSpPr>
              <p:spPr>
                <a:xfrm>
                  <a:off x="3533" y="0"/>
                  <a:ext cx="0" cy="1844"/>
                </a:xfrm>
                <a:prstGeom prst="line">
                  <a:avLst/>
                </a:prstGeom>
                <a:ln w="12700" cap="flat" cmpd="sng">
                  <a:solidFill>
                    <a:schemeClr val="tx1"/>
                  </a:solidFill>
                  <a:prstDash val="solid"/>
                  <a:round/>
                  <a:headEnd type="none" w="med" len="med"/>
                  <a:tailEnd type="none" w="med" len="med"/>
                </a:ln>
              </p:spPr>
            </p:sp>
          </p:grpSp>
        </p:grpSp>
        <p:sp>
          <p:nvSpPr>
            <p:cNvPr id="23613" name="直接连接符 23613"/>
            <p:cNvSpPr/>
            <p:nvPr/>
          </p:nvSpPr>
          <p:spPr>
            <a:xfrm>
              <a:off x="2784" y="0"/>
              <a:ext cx="0" cy="912"/>
            </a:xfrm>
            <a:prstGeom prst="line">
              <a:avLst/>
            </a:prstGeom>
            <a:ln w="9525" cap="flat" cmpd="sng">
              <a:solidFill>
                <a:schemeClr val="tx1"/>
              </a:solidFill>
              <a:prstDash val="solid"/>
              <a:round/>
              <a:headEnd type="none" w="med" len="med"/>
              <a:tailEnd type="none" w="med" len="med"/>
            </a:ln>
          </p:spPr>
        </p:sp>
      </p:grpSp>
      <p:pic>
        <p:nvPicPr>
          <p:cNvPr id="5" name="图片 4" descr="_DL6CUQ0ND`Z25}`_8{[AAA"/>
          <p:cNvPicPr>
            <a:picLocks noChangeAspect="1"/>
          </p:cNvPicPr>
          <p:nvPr/>
        </p:nvPicPr>
        <p:blipFill>
          <a:blip r:embed="rId2"/>
          <a:stretch>
            <a:fillRect/>
          </a:stretch>
        </p:blipFill>
        <p:spPr>
          <a:xfrm>
            <a:off x="4031933" y="857250"/>
            <a:ext cx="3412331" cy="1527334"/>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i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79"/>
                                        </p:tgtEl>
                                        <p:attrNameLst>
                                          <p:attrName>style.visibility</p:attrName>
                                        </p:attrNameLst>
                                      </p:cBhvr>
                                      <p:to>
                                        <p:strVal val="visible"/>
                                      </p:to>
                                    </p:set>
                                    <p:animEffect transition="in" filter="checkerboard(across)">
                                      <p:cBhvr>
                                        <p:cTn id="12" dur="500"/>
                                        <p:tgtEl>
                                          <p:spTgt spid="235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blinds(horizontal)">
                                      <p:cBhvr>
                                        <p:cTn id="1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4577"/>
          <p:cNvSpPr>
            <a:spLocks noGrp="1"/>
          </p:cNvSpPr>
          <p:nvPr>
            <p:ph type="title"/>
          </p:nvPr>
        </p:nvSpPr>
        <p:spPr>
          <a:xfrm>
            <a:off x="-251460" y="71755"/>
            <a:ext cx="56733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二叉树的遍历</a:t>
            </a:r>
            <a:endParaRPr lang="zh-CN" altLang="en-US" sz="4050" b="1">
              <a:solidFill>
                <a:schemeClr val="tx1"/>
              </a:solidFill>
              <a:sym typeface="+mn-ea"/>
            </a:endParaRPr>
          </a:p>
        </p:txBody>
      </p:sp>
      <p:sp>
        <p:nvSpPr>
          <p:cNvPr id="24579" name="内容占位符 24578"/>
          <p:cNvSpPr>
            <a:spLocks noGrp="1"/>
          </p:cNvSpPr>
          <p:nvPr>
            <p:ph/>
          </p:nvPr>
        </p:nvSpPr>
        <p:spPr>
          <a:xfrm>
            <a:off x="311150" y="800100"/>
            <a:ext cx="8690610" cy="2463800"/>
          </a:xfrm>
          <a:prstGeom prst="rect">
            <a:avLst/>
          </a:prstGeom>
          <a:noFill/>
          <a:ln w="9525">
            <a:noFill/>
          </a:ln>
        </p:spPr>
        <p:txBody>
          <a:bodyPr vert="horz" wrap="square" lIns="40500" tIns="45720" rIns="40500" bIns="45720" rtlCol="0" anchor="t">
            <a:normAutofit/>
          </a:bodyPr>
          <a:lstStyle/>
          <a:p>
            <a:pPr lvl="0" algn="l">
              <a:lnSpc>
                <a:spcPct val="120000"/>
              </a:lnSpc>
              <a:buClrTx/>
              <a:buSzTx/>
            </a:pPr>
            <a:r>
              <a:rPr lang="zh-CN" altLang="en-US" b="1" dirty="0">
                <a:sym typeface="+mn-ea"/>
              </a:rPr>
              <a:t>二叉树的遍历是根据一定的规律访问二叉树的每一个结点，所谓访问，可以是打印该结点的值，修改该结点的值，或将该结点做某些处理等。</a:t>
            </a:r>
            <a:endParaRPr lang="zh-CN" altLang="en-US" b="1" dirty="0">
              <a:sym typeface="+mn-ea"/>
            </a:endParaRPr>
          </a:p>
          <a:p>
            <a:pPr lvl="0" algn="l">
              <a:lnSpc>
                <a:spcPct val="120000"/>
              </a:lnSpc>
              <a:buClrTx/>
              <a:buSzTx/>
            </a:pPr>
            <a:r>
              <a:rPr lang="zh-CN" altLang="en-US" b="1" dirty="0">
                <a:sym typeface="+mn-ea"/>
              </a:rPr>
              <a:t>根据根结点，左子树，右子树先后访问的不同顺序，可以有以下六种不同的遍历方式：</a:t>
            </a:r>
            <a:endParaRPr lang="zh-CN" altLang="en-US" b="1" dirty="0">
              <a:sym typeface="+mn-ea"/>
            </a:endParaRPr>
          </a:p>
          <a:p>
            <a:pPr lvl="0" algn="l">
              <a:lnSpc>
                <a:spcPct val="120000"/>
              </a:lnSpc>
              <a:buClrTx/>
              <a:buSzTx/>
            </a:pPr>
            <a:r>
              <a:rPr lang="zh-CN" altLang="en-US" b="1" dirty="0">
                <a:sym typeface="+mn-ea"/>
              </a:rPr>
              <a:t>①根，左，右；②左，根，右；③左，右，根；</a:t>
            </a:r>
            <a:endParaRPr lang="zh-CN" altLang="en-US" b="1" dirty="0">
              <a:sym typeface="+mn-ea"/>
            </a:endParaRPr>
          </a:p>
          <a:p>
            <a:pPr lvl="0" algn="l">
              <a:lnSpc>
                <a:spcPct val="120000"/>
              </a:lnSpc>
              <a:buClrTx/>
              <a:buSzTx/>
            </a:pPr>
            <a:r>
              <a:rPr lang="zh-CN" altLang="en-US" b="1" dirty="0">
                <a:sym typeface="+mn-ea"/>
              </a:rPr>
              <a:t>④根，右，左；⑤右，左，根；⑥右，根，左。</a:t>
            </a:r>
            <a:endParaRPr lang="zh-CN" altLang="en-US" b="1" dirty="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9">
                                            <p:txEl>
                                              <p:charRg st="0" end="63"/>
                                            </p:txEl>
                                          </p:spTgt>
                                        </p:tgtEl>
                                        <p:attrNameLst>
                                          <p:attrName>style.visibility</p:attrName>
                                        </p:attrNameLst>
                                      </p:cBhvr>
                                      <p:to>
                                        <p:strVal val="visible"/>
                                      </p:to>
                                    </p:set>
                                    <p:animEffect transition="in" filter="box(in)">
                                      <p:cBhvr>
                                        <p:cTn id="7" dur="500"/>
                                        <p:tgtEl>
                                          <p:spTgt spid="24579">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9">
                                            <p:txEl>
                                              <p:charRg st="63" end="102"/>
                                            </p:txEl>
                                          </p:spTgt>
                                        </p:tgtEl>
                                        <p:attrNameLst>
                                          <p:attrName>style.visibility</p:attrName>
                                        </p:attrNameLst>
                                      </p:cBhvr>
                                      <p:to>
                                        <p:strVal val="visible"/>
                                      </p:to>
                                    </p:set>
                                    <p:animEffect transition="in" filter="box(in)">
                                      <p:cBhvr>
                                        <p:cTn id="12" dur="500"/>
                                        <p:tgtEl>
                                          <p:spTgt spid="24579">
                                            <p:txEl>
                                              <p:charRg st="63" end="10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579">
                                            <p:txEl>
                                              <p:charRg st="102" end="124"/>
                                            </p:txEl>
                                          </p:spTgt>
                                        </p:tgtEl>
                                        <p:attrNameLst>
                                          <p:attrName>style.visibility</p:attrName>
                                        </p:attrNameLst>
                                      </p:cBhvr>
                                      <p:to>
                                        <p:strVal val="visible"/>
                                      </p:to>
                                    </p:set>
                                    <p:animEffect transition="in" filter="box(in)">
                                      <p:cBhvr>
                                        <p:cTn id="17" dur="500"/>
                                        <p:tgtEl>
                                          <p:spTgt spid="24579">
                                            <p:txEl>
                                              <p:charRg st="102"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579">
                                            <p:txEl>
                                              <p:charRg st="124" end="146"/>
                                            </p:txEl>
                                          </p:spTgt>
                                        </p:tgtEl>
                                        <p:attrNameLst>
                                          <p:attrName>style.visibility</p:attrName>
                                        </p:attrNameLst>
                                      </p:cBhvr>
                                      <p:to>
                                        <p:strVal val="visible"/>
                                      </p:to>
                                    </p:set>
                                    <p:animEffect transition="in" filter="box(in)">
                                      <p:cBhvr>
                                        <p:cTn id="22" dur="500"/>
                                        <p:tgtEl>
                                          <p:spTgt spid="24579">
                                            <p:txEl>
                                              <p:charRg st="124"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5601"/>
          <p:cNvSpPr>
            <a:spLocks noGrp="1"/>
          </p:cNvSpPr>
          <p:nvPr>
            <p:ph type="title"/>
          </p:nvPr>
        </p:nvSpPr>
        <p:spPr>
          <a:xfrm>
            <a:off x="-177165" y="143510"/>
            <a:ext cx="5673329" cy="5143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二叉树的遍历</a:t>
            </a:r>
            <a:endParaRPr lang="zh-CN" altLang="en-US" sz="4050" b="1">
              <a:solidFill>
                <a:schemeClr val="tx1"/>
              </a:solidFill>
              <a:sym typeface="+mn-ea"/>
            </a:endParaRPr>
          </a:p>
        </p:txBody>
      </p:sp>
      <p:sp>
        <p:nvSpPr>
          <p:cNvPr id="25603" name="内容占位符 25602"/>
          <p:cNvSpPr>
            <a:spLocks noGrp="1"/>
          </p:cNvSpPr>
          <p:nvPr>
            <p:ph/>
          </p:nvPr>
        </p:nvSpPr>
        <p:spPr>
          <a:xfrm>
            <a:off x="1029891" y="857250"/>
            <a:ext cx="3999309" cy="3399235"/>
          </a:xfrm>
          <a:prstGeom prst="rect">
            <a:avLst/>
          </a:prstGeom>
          <a:noFill/>
          <a:ln w="9525">
            <a:noFill/>
          </a:ln>
        </p:spPr>
        <p:txBody>
          <a:bodyPr lIns="40500" rIns="40500" anchor="t"/>
          <a:p>
            <a:pPr>
              <a:lnSpc>
                <a:spcPct val="120000"/>
              </a:lnSpc>
            </a:pPr>
            <a:r>
              <a:rPr lang="zh-CN" altLang="en-US" sz="2100" b="1" dirty="0"/>
              <a:t>二叉树最常用的遍历运算是：</a:t>
            </a:r>
            <a:endParaRPr lang="zh-CN" altLang="en-US" sz="2100" b="1" dirty="0"/>
          </a:p>
          <a:p>
            <a:pPr>
              <a:lnSpc>
                <a:spcPct val="120000"/>
              </a:lnSpc>
            </a:pPr>
            <a:r>
              <a:rPr lang="zh-CN" altLang="en-US" sz="2100" b="1" dirty="0"/>
              <a:t>①先序遍历，根，左，右；</a:t>
            </a:r>
            <a:endParaRPr lang="zh-CN" altLang="en-US" sz="2100" b="1" dirty="0"/>
          </a:p>
          <a:p>
            <a:pPr>
              <a:lnSpc>
                <a:spcPct val="120000"/>
              </a:lnSpc>
            </a:pPr>
            <a:r>
              <a:rPr lang="zh-CN" altLang="en-US" sz="2100" b="1"/>
              <a:t>        </a:t>
            </a:r>
            <a:r>
              <a:rPr lang="en-US" altLang="zh-CN" sz="2100" b="1"/>
              <a:t>ABDHIECFG</a:t>
            </a:r>
            <a:endParaRPr lang="en-US" altLang="zh-CN" sz="2100" b="1"/>
          </a:p>
          <a:p>
            <a:pPr>
              <a:lnSpc>
                <a:spcPct val="120000"/>
              </a:lnSpc>
            </a:pPr>
            <a:r>
              <a:rPr lang="en-US" altLang="zh-CN" sz="2100" b="1"/>
              <a:t>②</a:t>
            </a:r>
            <a:r>
              <a:rPr lang="zh-CN" altLang="en-US" sz="2100" b="1" dirty="0"/>
              <a:t>中序遍历，左，根，右；</a:t>
            </a:r>
            <a:endParaRPr lang="zh-CN" altLang="en-US" sz="2100" b="1" dirty="0"/>
          </a:p>
          <a:p>
            <a:pPr>
              <a:lnSpc>
                <a:spcPct val="120000"/>
              </a:lnSpc>
            </a:pPr>
            <a:r>
              <a:rPr lang="zh-CN" altLang="en-US" sz="2100" b="1"/>
              <a:t>        </a:t>
            </a:r>
            <a:r>
              <a:rPr lang="en-US" altLang="zh-CN" sz="2100" b="1"/>
              <a:t>HDIBEAFCG</a:t>
            </a:r>
            <a:endParaRPr lang="en-US" altLang="zh-CN" sz="2100" b="1"/>
          </a:p>
          <a:p>
            <a:pPr>
              <a:lnSpc>
                <a:spcPct val="120000"/>
              </a:lnSpc>
            </a:pPr>
            <a:r>
              <a:rPr lang="en-US" altLang="zh-CN" sz="2100" b="1"/>
              <a:t>③</a:t>
            </a:r>
            <a:r>
              <a:rPr lang="zh-CN" altLang="en-US" sz="2100" b="1" dirty="0"/>
              <a:t>后序遍历，左，右，根。</a:t>
            </a:r>
            <a:endParaRPr lang="zh-CN" altLang="en-US" sz="2100" b="1" dirty="0"/>
          </a:p>
          <a:p>
            <a:pPr>
              <a:lnSpc>
                <a:spcPct val="120000"/>
              </a:lnSpc>
            </a:pPr>
            <a:r>
              <a:rPr lang="zh-CN" altLang="en-US" sz="2100" b="1"/>
              <a:t>        </a:t>
            </a:r>
            <a:r>
              <a:rPr lang="en-US" altLang="zh-CN" sz="2100" b="1"/>
              <a:t>HIDEBFGCA</a:t>
            </a:r>
            <a:endParaRPr lang="en-US" altLang="zh-CN" sz="2100" b="1"/>
          </a:p>
        </p:txBody>
      </p:sp>
      <p:graphicFrame>
        <p:nvGraphicFramePr>
          <p:cNvPr id="2" name="对象 25603"/>
          <p:cNvGraphicFramePr>
            <a:graphicFrameLocks noChangeAspect="1"/>
          </p:cNvGraphicFramePr>
          <p:nvPr/>
        </p:nvGraphicFramePr>
        <p:xfrm>
          <a:off x="4972050" y="571500"/>
          <a:ext cx="2871788" cy="2571750"/>
        </p:xfrm>
        <a:graphic>
          <a:graphicData uri="http://schemas.openxmlformats.org/presentationml/2006/ole">
            <mc:AlternateContent xmlns:mc="http://schemas.openxmlformats.org/markup-compatibility/2006">
              <mc:Choice xmlns:v="urn:schemas-microsoft-com:vml" Requires="v">
                <p:oleObj spid="_x0000_s3078" name="" r:id="rId1" imgW="3448050" imgH="2657475" progId="Paint.Picture">
                  <p:embed/>
                </p:oleObj>
              </mc:Choice>
              <mc:Fallback>
                <p:oleObj name="" r:id="rId1" imgW="3448050" imgH="2657475" progId="Paint.Picture">
                  <p:embed/>
                  <p:pic>
                    <p:nvPicPr>
                      <p:cNvPr id="0" name="图片 3077"/>
                      <p:cNvPicPr/>
                      <p:nvPr/>
                    </p:nvPicPr>
                    <p:blipFill>
                      <a:blip r:embed="rId2"/>
                      <a:stretch>
                        <a:fillRect/>
                      </a:stretch>
                    </p:blipFill>
                    <p:spPr>
                      <a:xfrm>
                        <a:off x="4972050" y="571500"/>
                        <a:ext cx="2871788" cy="25717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charRg st="0" end="14"/>
                                            </p:txEl>
                                          </p:spTgt>
                                        </p:tgtEl>
                                        <p:attrNameLst>
                                          <p:attrName>style.visibility</p:attrName>
                                        </p:attrNameLst>
                                      </p:cBhvr>
                                      <p:to>
                                        <p:strVal val="visible"/>
                                      </p:to>
                                    </p:set>
                                    <p:animEffect transition="in" filter="blinds(horizontal)">
                                      <p:cBhvr>
                                        <p:cTn id="7" dur="500"/>
                                        <p:tgtEl>
                                          <p:spTgt spid="25603">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charRg st="14" end="27"/>
                                            </p:txEl>
                                          </p:spTgt>
                                        </p:tgtEl>
                                        <p:attrNameLst>
                                          <p:attrName>style.visibility</p:attrName>
                                        </p:attrNameLst>
                                      </p:cBhvr>
                                      <p:to>
                                        <p:strVal val="visible"/>
                                      </p:to>
                                    </p:set>
                                    <p:animEffect transition="in" filter="blinds(horizontal)">
                                      <p:cBhvr>
                                        <p:cTn id="12" dur="500"/>
                                        <p:tgtEl>
                                          <p:spTgt spid="25603">
                                            <p:txEl>
                                              <p:charRg st="14"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charRg st="27" end="45"/>
                                            </p:txEl>
                                          </p:spTgt>
                                        </p:tgtEl>
                                        <p:attrNameLst>
                                          <p:attrName>style.visibility</p:attrName>
                                        </p:attrNameLst>
                                      </p:cBhvr>
                                      <p:to>
                                        <p:strVal val="visible"/>
                                      </p:to>
                                    </p:set>
                                    <p:animEffect transition="in" filter="blinds(horizontal)">
                                      <p:cBhvr>
                                        <p:cTn id="17" dur="500"/>
                                        <p:tgtEl>
                                          <p:spTgt spid="25603">
                                            <p:txEl>
                                              <p:charRg st="27"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charRg st="45" end="58"/>
                                            </p:txEl>
                                          </p:spTgt>
                                        </p:tgtEl>
                                        <p:attrNameLst>
                                          <p:attrName>style.visibility</p:attrName>
                                        </p:attrNameLst>
                                      </p:cBhvr>
                                      <p:to>
                                        <p:strVal val="visible"/>
                                      </p:to>
                                    </p:set>
                                    <p:animEffect transition="in" filter="blinds(horizontal)">
                                      <p:cBhvr>
                                        <p:cTn id="22" dur="500"/>
                                        <p:tgtEl>
                                          <p:spTgt spid="25603">
                                            <p:txEl>
                                              <p:charRg st="45"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charRg st="58" end="76"/>
                                            </p:txEl>
                                          </p:spTgt>
                                        </p:tgtEl>
                                        <p:attrNameLst>
                                          <p:attrName>style.visibility</p:attrName>
                                        </p:attrNameLst>
                                      </p:cBhvr>
                                      <p:to>
                                        <p:strVal val="visible"/>
                                      </p:to>
                                    </p:set>
                                    <p:animEffect transition="in" filter="blinds(horizontal)">
                                      <p:cBhvr>
                                        <p:cTn id="27" dur="500"/>
                                        <p:tgtEl>
                                          <p:spTgt spid="25603">
                                            <p:txEl>
                                              <p:charRg st="58" end="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3">
                                            <p:txEl>
                                              <p:charRg st="76" end="89"/>
                                            </p:txEl>
                                          </p:spTgt>
                                        </p:tgtEl>
                                        <p:attrNameLst>
                                          <p:attrName>style.visibility</p:attrName>
                                        </p:attrNameLst>
                                      </p:cBhvr>
                                      <p:to>
                                        <p:strVal val="visible"/>
                                      </p:to>
                                    </p:set>
                                    <p:animEffect transition="in" filter="blinds(horizontal)">
                                      <p:cBhvr>
                                        <p:cTn id="32" dur="500"/>
                                        <p:tgtEl>
                                          <p:spTgt spid="25603">
                                            <p:txEl>
                                              <p:charRg st="76" end="8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03">
                                            <p:txEl>
                                              <p:charRg st="89" end="107"/>
                                            </p:txEl>
                                          </p:spTgt>
                                        </p:tgtEl>
                                        <p:attrNameLst>
                                          <p:attrName>style.visibility</p:attrName>
                                        </p:attrNameLst>
                                      </p:cBhvr>
                                      <p:to>
                                        <p:strVal val="visible"/>
                                      </p:to>
                                    </p:set>
                                    <p:animEffect transition="in" filter="blinds(horizontal)">
                                      <p:cBhvr>
                                        <p:cTn id="37" dur="500"/>
                                        <p:tgtEl>
                                          <p:spTgt spid="25603">
                                            <p:txEl>
                                              <p:charRg st="89"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占位符 26625"/>
          <p:cNvSpPr txBox="1">
            <a:spLocks noGrp="1"/>
          </p:cNvSpPr>
          <p:nvPr>
            <p:ph/>
          </p:nvPr>
        </p:nvSpPr>
        <p:spPr>
          <a:xfrm>
            <a:off x="1908175" y="699770"/>
            <a:ext cx="6515100" cy="1445895"/>
          </a:xfrm>
          <a:prstGeom prst="rect">
            <a:avLst/>
          </a:prstGeom>
          <a:noFill/>
        </p:spPr>
        <p:txBody>
          <a:bodyPr vert="horz" wrap="square" lIns="91440" tIns="45720" rIns="91440" bIns="45720" rtlCol="0" anchor="t">
            <a:noAutofit/>
          </a:bodyPr>
          <a:lstStyle/>
          <a:p>
            <a:pPr lvl="0" algn="l">
              <a:buClrTx/>
              <a:buSzTx/>
              <a:buFontTx/>
            </a:pPr>
            <a:r>
              <a:rPr lang="zh-CN" altLang="en-US" sz="2400" b="1">
                <a:sym typeface="+mn-ea"/>
              </a:rPr>
              <a:t>先序遍历</a:t>
            </a:r>
            <a:endParaRPr lang="zh-CN" altLang="en-US" sz="2400" b="1">
              <a:sym typeface="+mn-ea"/>
            </a:endParaRPr>
          </a:p>
        </p:txBody>
      </p:sp>
      <p:pic>
        <p:nvPicPr>
          <p:cNvPr id="2" name="图片 1" descr="TUO3AS8C91S}``VZF6APW$L"/>
          <p:cNvPicPr>
            <a:picLocks noChangeAspect="1"/>
          </p:cNvPicPr>
          <p:nvPr/>
        </p:nvPicPr>
        <p:blipFill>
          <a:blip r:embed="rId1"/>
          <a:stretch>
            <a:fillRect/>
          </a:stretch>
        </p:blipFill>
        <p:spPr>
          <a:xfrm>
            <a:off x="2141696" y="1654016"/>
            <a:ext cx="5460683" cy="2987993"/>
          </a:xfrm>
          <a:prstGeom prst="rect">
            <a:avLst/>
          </a:prstGeom>
        </p:spPr>
      </p:pic>
      <p:sp>
        <p:nvSpPr>
          <p:cNvPr id="3" name="文本框 2"/>
          <p:cNvSpPr txBox="1"/>
          <p:nvPr/>
        </p:nvSpPr>
        <p:spPr>
          <a:xfrm>
            <a:off x="972185" y="51435"/>
            <a:ext cx="4572000" cy="460375"/>
          </a:xfrm>
          <a:prstGeom prst="rect">
            <a:avLst/>
          </a:prstGeom>
          <a:noFill/>
        </p:spPr>
        <p:txBody>
          <a:bodyPr wrap="square" rtlCol="0" anchor="t">
            <a:spAutoFit/>
          </a:bodyPr>
          <a:p>
            <a:r>
              <a:rPr lang="zh-CN" altLang="en-US" sz="2400" b="1" dirty="0">
                <a:sym typeface="+mn-ea"/>
              </a:rPr>
              <a:t>顺序存储结构二叉树的遍历</a:t>
            </a:r>
            <a:endParaRPr lang="zh-CN" altLang="en-US" sz="2400" b="1" dirty="0">
              <a:sym typeface="+mn-ea"/>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占位符 27649"/>
          <p:cNvSpPr txBox="1">
            <a:spLocks noGrp="1"/>
          </p:cNvSpPr>
          <p:nvPr>
            <p:ph/>
          </p:nvPr>
        </p:nvSpPr>
        <p:spPr>
          <a:xfrm>
            <a:off x="2124075" y="699770"/>
            <a:ext cx="6515100" cy="914400"/>
          </a:xfrm>
          <a:prstGeom prst="rect">
            <a:avLst/>
          </a:prstGeom>
          <a:noFill/>
        </p:spPr>
        <p:txBody>
          <a:bodyPr vert="horz" wrap="square" lIns="91440" tIns="45720" rIns="91440" bIns="45720" rtlCol="0" anchor="t">
            <a:noAutofit/>
          </a:bodyPr>
          <a:lstStyle/>
          <a:p>
            <a:pPr lvl="0" algn="l">
              <a:buClrTx/>
              <a:buSzTx/>
              <a:buFontTx/>
            </a:pPr>
            <a:r>
              <a:rPr lang="zh-CN" altLang="en-US" sz="2400" b="1">
                <a:sym typeface="+mn-ea"/>
              </a:rPr>
              <a:t>中序遍历</a:t>
            </a:r>
            <a:endParaRPr lang="zh-CN" altLang="en-US" sz="2400" b="1">
              <a:sym typeface="+mn-ea"/>
            </a:endParaRPr>
          </a:p>
        </p:txBody>
      </p:sp>
      <p:pic>
        <p:nvPicPr>
          <p:cNvPr id="2" name="图片 1" descr="S])73(D2K_Y9M6A}HRQU_BE"/>
          <p:cNvPicPr>
            <a:picLocks noChangeAspect="1"/>
          </p:cNvPicPr>
          <p:nvPr/>
        </p:nvPicPr>
        <p:blipFill>
          <a:blip r:embed="rId1"/>
          <a:stretch>
            <a:fillRect/>
          </a:stretch>
        </p:blipFill>
        <p:spPr>
          <a:xfrm>
            <a:off x="2296478" y="1437799"/>
            <a:ext cx="5448300" cy="2985135"/>
          </a:xfrm>
          <a:prstGeom prst="rect">
            <a:avLst/>
          </a:prstGeom>
        </p:spPr>
      </p:pic>
      <p:sp>
        <p:nvSpPr>
          <p:cNvPr id="3" name="文本框 2"/>
          <p:cNvSpPr txBox="1"/>
          <p:nvPr/>
        </p:nvSpPr>
        <p:spPr>
          <a:xfrm>
            <a:off x="972185" y="51435"/>
            <a:ext cx="4572000" cy="460375"/>
          </a:xfrm>
          <a:prstGeom prst="rect">
            <a:avLst/>
          </a:prstGeom>
          <a:noFill/>
        </p:spPr>
        <p:txBody>
          <a:bodyPr wrap="square" rtlCol="0" anchor="t">
            <a:spAutoFit/>
          </a:bodyPr>
          <a:p>
            <a:pPr lvl="0" algn="l">
              <a:lnSpc>
                <a:spcPct val="100000"/>
              </a:lnSpc>
              <a:buClrTx/>
              <a:buSzTx/>
              <a:buFontTx/>
            </a:pPr>
            <a:r>
              <a:rPr lang="zh-CN" altLang="en-US" sz="2400" b="1" dirty="0">
                <a:sym typeface="+mn-ea"/>
              </a:rPr>
              <a:t>顺序存储结构二叉树的遍历算法</a:t>
            </a:r>
            <a:endParaRPr lang="zh-CN" altLang="en-US" sz="2400" b="1" dirty="0">
              <a:sym typeface="+mn-ea"/>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28674"/>
          <p:cNvSpPr txBox="1"/>
          <p:nvPr/>
        </p:nvSpPr>
        <p:spPr>
          <a:xfrm>
            <a:off x="1548051" y="699770"/>
            <a:ext cx="6513909" cy="914400"/>
          </a:xfrm>
          <a:prstGeom prst="rect">
            <a:avLst/>
          </a:prstGeom>
          <a:noFill/>
        </p:spPr>
        <p:txBody>
          <a:bodyPr vert="horz" wrap="square" lIns="91440" tIns="45720" rIns="91440" bIns="45720" rtlCol="0" anchor="t">
            <a:noAutofit/>
          </a:bodyPr>
          <a:lstStyle/>
          <a:p>
            <a:pPr lvl="0" algn="l">
              <a:buClrTx/>
              <a:buSzTx/>
              <a:buFontTx/>
            </a:pPr>
            <a:r>
              <a:rPr lang="zh-CN" altLang="en-US" sz="2400" b="1">
                <a:sym typeface="+mn-ea"/>
              </a:rPr>
              <a:t>先序遍历</a:t>
            </a:r>
            <a:endParaRPr lang="zh-CN" altLang="en-US" sz="2400" b="1">
              <a:sym typeface="+mn-ea"/>
            </a:endParaRPr>
          </a:p>
        </p:txBody>
      </p:sp>
      <p:pic>
        <p:nvPicPr>
          <p:cNvPr id="3" name="图片 2" descr="1)JVN74FAZR6`M2K$JZ13IP"/>
          <p:cNvPicPr>
            <a:picLocks noChangeAspect="1"/>
          </p:cNvPicPr>
          <p:nvPr/>
        </p:nvPicPr>
        <p:blipFill>
          <a:blip r:embed="rId1"/>
          <a:stretch>
            <a:fillRect/>
          </a:stretch>
        </p:blipFill>
        <p:spPr>
          <a:xfrm>
            <a:off x="1925955" y="1329690"/>
            <a:ext cx="5553075" cy="3092291"/>
          </a:xfrm>
          <a:prstGeom prst="rect">
            <a:avLst/>
          </a:prstGeom>
        </p:spPr>
      </p:pic>
      <p:sp>
        <p:nvSpPr>
          <p:cNvPr id="4" name="文本框 3"/>
          <p:cNvSpPr txBox="1"/>
          <p:nvPr/>
        </p:nvSpPr>
        <p:spPr>
          <a:xfrm>
            <a:off x="1188085" y="51435"/>
            <a:ext cx="4572000" cy="460375"/>
          </a:xfrm>
          <a:prstGeom prst="rect">
            <a:avLst/>
          </a:prstGeom>
          <a:noFill/>
        </p:spPr>
        <p:txBody>
          <a:bodyPr wrap="square" rtlCol="0" anchor="t">
            <a:spAutoFit/>
          </a:bodyPr>
          <a:p>
            <a:pPr algn="l">
              <a:buClrTx/>
              <a:buSzTx/>
              <a:buFontTx/>
            </a:pPr>
            <a:r>
              <a:rPr lang="zh-CN" altLang="en-US" sz="2400" b="1" dirty="0">
                <a:sym typeface="+mn-ea"/>
              </a:rPr>
              <a:t>链式存储结构二叉树的遍历</a:t>
            </a:r>
            <a:endParaRPr lang="zh-CN" altLang="en-US" sz="2400" b="1" dirty="0">
              <a:sym typeface="+mn-ea"/>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7169"/>
          <p:cNvSpPr>
            <a:spLocks noGrp="1"/>
          </p:cNvSpPr>
          <p:nvPr>
            <p:ph type="title"/>
          </p:nvPr>
        </p:nvSpPr>
        <p:spPr>
          <a:xfrm>
            <a:off x="1907540" y="123825"/>
            <a:ext cx="5673329" cy="514350"/>
          </a:xfrm>
          <a:prstGeom prst="rect">
            <a:avLst/>
          </a:prstGeom>
          <a:noFill/>
          <a:ln w="9525">
            <a:noFill/>
          </a:ln>
        </p:spPr>
        <p:txBody>
          <a:bodyPr anchor="b">
            <a:normAutofit fontScale="90000"/>
          </a:bodyPr>
          <a:p>
            <a:r>
              <a:rPr lang="zh-CN" altLang="en-US" sz="4050" b="1">
                <a:solidFill>
                  <a:schemeClr val="tx1"/>
                </a:solidFill>
              </a:rPr>
              <a:t>树的概念</a:t>
            </a:r>
            <a:endParaRPr lang="zh-CN" altLang="en-US" sz="4050" b="1">
              <a:solidFill>
                <a:schemeClr val="tx1"/>
              </a:solidFill>
            </a:endParaRPr>
          </a:p>
        </p:txBody>
      </p:sp>
      <p:sp>
        <p:nvSpPr>
          <p:cNvPr id="7170" name="文本占位符 7170"/>
          <p:cNvSpPr>
            <a:spLocks noGrp="1"/>
          </p:cNvSpPr>
          <p:nvPr>
            <p:ph/>
          </p:nvPr>
        </p:nvSpPr>
        <p:spPr>
          <a:xfrm>
            <a:off x="687705" y="914400"/>
            <a:ext cx="7938135" cy="3314700"/>
          </a:xfrm>
          <a:prstGeom prst="rect">
            <a:avLst/>
          </a:prstGeom>
          <a:noFill/>
          <a:ln w="9525">
            <a:noFill/>
          </a:ln>
        </p:spPr>
        <p:txBody>
          <a:bodyPr lIns="40500" rIns="40500" anchor="t">
            <a:normAutofit lnSpcReduction="10000"/>
          </a:bodyPr>
          <a:p>
            <a:pPr indent="485775">
              <a:lnSpc>
                <a:spcPct val="140000"/>
              </a:lnSpc>
            </a:pPr>
            <a:r>
              <a:rPr lang="zh-CN" altLang="en-US" sz="1350" b="1"/>
              <a:t> </a:t>
            </a:r>
            <a:r>
              <a:rPr lang="zh-CN" altLang="en-US" sz="2100" b="1"/>
              <a:t>树是一种相当重要的非线性数据结构，树形结构是结点之间有分支，并具有层次关系的结构。它非常类似于自然界中的树。</a:t>
            </a:r>
            <a:br>
              <a:rPr lang="zh-CN" altLang="en-US" sz="2100" b="1"/>
            </a:br>
            <a:r>
              <a:rPr lang="zh-CN" altLang="en-US" sz="2100" b="1"/>
              <a:t>      树结构在客观世界中是大量存在的，例如家谱、行政组织机构都可用树形象地表示。</a:t>
            </a:r>
            <a:endParaRPr lang="zh-CN" altLang="en-US" sz="2100" b="1"/>
          </a:p>
          <a:p>
            <a:pPr indent="485775">
              <a:lnSpc>
                <a:spcPct val="140000"/>
              </a:lnSpc>
            </a:pPr>
            <a:r>
              <a:rPr lang="zh-CN" altLang="en-US" sz="2100" b="1"/>
              <a:t>树在计算机领域中也有着广泛的应用，例如</a:t>
            </a:r>
            <a:r>
              <a:rPr lang="zh-CN" altLang="en-US" sz="2100" b="1">
                <a:latin typeface="Times New Roman" panose="02020603050405020304" pitchFamily="18" charset="0"/>
              </a:rPr>
              <a:t>操作系统中的目录结构。</a:t>
            </a:r>
            <a:r>
              <a:rPr lang="zh-CN" altLang="en-US" sz="1200"/>
              <a:t>		</a:t>
            </a:r>
            <a:endParaRPr lang="zh-CN" altLang="en-US" sz="1200"/>
          </a:p>
        </p:txBody>
      </p:sp>
      <p:sp>
        <p:nvSpPr>
          <p:cNvPr id="7171" name="矩形 7171"/>
          <p:cNvSpPr/>
          <p:nvPr/>
        </p:nvSpPr>
        <p:spPr>
          <a:xfrm>
            <a:off x="4113610" y="1813322"/>
            <a:ext cx="5089922" cy="0"/>
          </a:xfrm>
          <a:prstGeom prst="rect">
            <a:avLst/>
          </a:prstGeom>
          <a:noFill/>
          <a:ln w="9525">
            <a:noFill/>
          </a:ln>
        </p:spPr>
        <p:txBody>
          <a:bodyPr anchor="t"/>
          <a:p>
            <a:endParaRPr lang="zh-CN" altLang="en-US" sz="1350">
              <a:latin typeface="Tahoma" panose="020B0604030504040204" pitchFamily="34" charset="0"/>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29698"/>
          <p:cNvSpPr/>
          <p:nvPr/>
        </p:nvSpPr>
        <p:spPr>
          <a:xfrm>
            <a:off x="1043861" y="267335"/>
            <a:ext cx="6513909" cy="914400"/>
          </a:xfrm>
          <a:prstGeom prst="rect">
            <a:avLst/>
          </a:prstGeom>
          <a:noFill/>
          <a:ln w="9525">
            <a:noFill/>
          </a:ln>
        </p:spPr>
        <p:txBody>
          <a:bodyPr vert="horz" wrap="square" lIns="91440" tIns="45720" rIns="91440" bIns="45720" rtlCol="0" anchor="b">
            <a:normAutofit/>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l" fontAlgn="auto">
              <a:buClrTx/>
              <a:buSzTx/>
              <a:buFontTx/>
            </a:pPr>
            <a:r>
              <a:rPr lang="zh-CN" altLang="en-US" sz="2400" b="1" dirty="0">
                <a:solidFill>
                  <a:schemeClr val="tx1"/>
                </a:solidFill>
                <a:latin typeface="+mn-lt"/>
                <a:ea typeface="+mn-ea"/>
                <a:cs typeface="+mn-cs"/>
                <a:sym typeface="+mn-ea"/>
              </a:rPr>
              <a:t>链式存储结构二叉树的遍历算法</a:t>
            </a:r>
            <a:endParaRPr lang="zh-CN" altLang="en-US" sz="2400" b="1" dirty="0">
              <a:solidFill>
                <a:schemeClr val="tx1"/>
              </a:solidFill>
              <a:latin typeface="+mn-lt"/>
              <a:ea typeface="+mn-ea"/>
              <a:cs typeface="+mn-cs"/>
              <a:sym typeface="+mn-ea"/>
            </a:endParaRPr>
          </a:p>
          <a:p>
            <a:pPr lvl="0" algn="ctr" fontAlgn="auto">
              <a:buClrTx/>
              <a:buSzTx/>
              <a:buFontTx/>
            </a:pPr>
            <a:endParaRPr lang="zh-CN" altLang="en-US" sz="4050" b="1">
              <a:solidFill>
                <a:schemeClr val="tx1"/>
              </a:solidFill>
              <a:sym typeface="+mn-ea"/>
            </a:endParaRPr>
          </a:p>
        </p:txBody>
      </p:sp>
      <p:pic>
        <p:nvPicPr>
          <p:cNvPr id="3" name="图片 2" descr="I`J[V4]H)GR2(O@FY`GZ$)E"/>
          <p:cNvPicPr>
            <a:picLocks noChangeAspect="1"/>
          </p:cNvPicPr>
          <p:nvPr/>
        </p:nvPicPr>
        <p:blipFill>
          <a:blip r:embed="rId1"/>
          <a:stretch>
            <a:fillRect/>
          </a:stretch>
        </p:blipFill>
        <p:spPr>
          <a:xfrm>
            <a:off x="2118836" y="1329690"/>
            <a:ext cx="5644515" cy="2998946"/>
          </a:xfrm>
          <a:prstGeom prst="rect">
            <a:avLst/>
          </a:prstGeom>
        </p:spPr>
      </p:pic>
      <p:sp>
        <p:nvSpPr>
          <p:cNvPr id="4" name="文本框 3"/>
          <p:cNvSpPr txBox="1"/>
          <p:nvPr/>
        </p:nvSpPr>
        <p:spPr>
          <a:xfrm>
            <a:off x="2118995" y="699135"/>
            <a:ext cx="1699895" cy="387350"/>
          </a:xfrm>
          <a:prstGeom prst="rect">
            <a:avLst/>
          </a:prstGeom>
          <a:noFill/>
        </p:spPr>
        <p:txBody>
          <a:bodyPr wrap="square" rtlCol="0" anchor="t">
            <a:noAutofit/>
          </a:bodyPr>
          <a:p>
            <a:pPr lvl="0" algn="l" fontAlgn="auto">
              <a:buClrTx/>
              <a:buSzTx/>
              <a:buFontTx/>
            </a:pPr>
            <a:r>
              <a:rPr lang="zh-CN" altLang="en-US" sz="2400" b="1">
                <a:sym typeface="+mn-ea"/>
              </a:rPr>
              <a:t>后序遍历</a:t>
            </a:r>
            <a:endParaRPr lang="zh-CN" altLang="en-US" sz="2400" b="1">
              <a:sym typeface="+mn-ea"/>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占位符 30722"/>
          <p:cNvSpPr>
            <a:spLocks noGrp="1"/>
          </p:cNvSpPr>
          <p:nvPr>
            <p:ph/>
          </p:nvPr>
        </p:nvSpPr>
        <p:spPr>
          <a:xfrm>
            <a:off x="1285875" y="519430"/>
            <a:ext cx="7463790" cy="948055"/>
          </a:xfrm>
          <a:prstGeom prst="rect">
            <a:avLst/>
          </a:prstGeom>
          <a:noFill/>
          <a:ln w="9525">
            <a:noFill/>
          </a:ln>
        </p:spPr>
        <p:txBody>
          <a:bodyPr lIns="40500" rIns="40500" anchor="t">
            <a:normAutofit/>
          </a:bodyPr>
          <a:p>
            <a:pPr>
              <a:lnSpc>
                <a:spcPct val="120000"/>
              </a:lnSpc>
            </a:pPr>
            <a:r>
              <a:rPr lang="zh-CN" altLang="en-US" b="1" dirty="0"/>
              <a:t>例</a:t>
            </a:r>
            <a:r>
              <a:rPr lang="en-US" altLang="zh-CN" b="1"/>
              <a:t>1 (depth) </a:t>
            </a:r>
            <a:r>
              <a:rPr lang="zh-CN" altLang="en-US" b="1" dirty="0"/>
              <a:t>、给出以结点</a:t>
            </a:r>
            <a:r>
              <a:rPr lang="en-US" altLang="zh-CN" b="1" dirty="0"/>
              <a:t>1</a:t>
            </a:r>
            <a:r>
              <a:rPr lang="zh-CN" altLang="en-US" b="1" dirty="0"/>
              <a:t>为根的二叉树链式存储。求该二叉树的深度。</a:t>
            </a:r>
            <a:endParaRPr lang="zh-CN" altLang="en-US" b="1" dirty="0"/>
          </a:p>
        </p:txBody>
      </p:sp>
      <p:sp>
        <p:nvSpPr>
          <p:cNvPr id="30723" name="文本框 30723"/>
          <p:cNvSpPr/>
          <p:nvPr/>
        </p:nvSpPr>
        <p:spPr>
          <a:xfrm>
            <a:off x="1115695" y="1203325"/>
            <a:ext cx="2477135" cy="2236470"/>
          </a:xfrm>
          <a:prstGeom prst="rect">
            <a:avLst/>
          </a:prstGeom>
          <a:noFill/>
          <a:ln w="9525">
            <a:noFill/>
          </a:ln>
        </p:spPr>
        <p:txBody>
          <a:bodyPr vert="horz" wrap="square" lIns="40500" tIns="45720" rIns="40500" bIns="45720" rtlCol="0" anchor="t">
            <a:normAutofit fontScale="90000"/>
          </a:bodyPr>
          <a:lstStyle/>
          <a:p>
            <a:pPr lvl="0" algn="l">
              <a:lnSpc>
                <a:spcPct val="120000"/>
              </a:lnSpc>
              <a:spcBef>
                <a:spcPct val="20000"/>
              </a:spcBef>
              <a:buClrTx/>
              <a:buSzTx/>
              <a:buFont typeface="Arial" panose="020B0604020202020204" pitchFamily="34" charset="0"/>
            </a:pPr>
            <a:r>
              <a:rPr lang="zh-CN" altLang="en-US" b="1" dirty="0">
                <a:sym typeface="+mn-ea"/>
              </a:rPr>
              <a:t>样例输入：5</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a:t>
            </a:r>
            <a:r>
              <a:rPr lang="zh-CN" altLang="en-US" b="1" dirty="0">
                <a:sym typeface="+mn-ea"/>
              </a:rPr>
              <a:t>2   3</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0   0</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4   5</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0   0</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0   0</a:t>
            </a:r>
            <a:r>
              <a:rPr lang="zh-CN" altLang="en-US" b="1" dirty="0">
                <a:sym typeface="+mn-ea"/>
              </a:rPr>
              <a:t> </a:t>
            </a:r>
            <a:endParaRPr lang="zh-CN" altLang="en-US" b="1" dirty="0">
              <a:sym typeface="+mn-ea"/>
            </a:endParaRPr>
          </a:p>
        </p:txBody>
      </p:sp>
      <p:sp>
        <p:nvSpPr>
          <p:cNvPr id="30724" name="文本框 30724"/>
          <p:cNvSpPr/>
          <p:nvPr/>
        </p:nvSpPr>
        <p:spPr>
          <a:xfrm>
            <a:off x="1043940" y="3723640"/>
            <a:ext cx="2301875" cy="49403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样例输出：3</a:t>
            </a:r>
            <a:r>
              <a:rPr lang="zh-CN" altLang="en-US" b="1" dirty="0">
                <a:sym typeface="+mn-ea"/>
              </a:rPr>
              <a:t>     </a:t>
            </a:r>
            <a:endParaRPr lang="zh-CN" altLang="en-US" b="1" dirty="0">
              <a:sym typeface="+mn-ea"/>
            </a:endParaRPr>
          </a:p>
        </p:txBody>
      </p:sp>
      <p:sp>
        <p:nvSpPr>
          <p:cNvPr id="30726" name="矩形 30725"/>
          <p:cNvSpPr/>
          <p:nvPr/>
        </p:nvSpPr>
        <p:spPr>
          <a:xfrm>
            <a:off x="3666490" y="1762125"/>
            <a:ext cx="4998085" cy="1961515"/>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分析：若一二叉树为空，则深度为</a:t>
            </a:r>
            <a:r>
              <a:rPr lang="zh-CN" altLang="en-US" b="1" dirty="0">
                <a:sym typeface="+mn-ea"/>
              </a:rPr>
              <a:t>0</a:t>
            </a:r>
            <a:r>
              <a:rPr lang="zh-CN" altLang="en-US" b="1" dirty="0">
                <a:sym typeface="+mn-ea"/>
              </a:rPr>
              <a:t>，否则，等于左子树和右子树的最大深度加</a:t>
            </a:r>
            <a:r>
              <a:rPr lang="zh-CN" altLang="en-US" b="1" dirty="0">
                <a:sym typeface="+mn-ea"/>
              </a:rPr>
              <a:t>1</a:t>
            </a:r>
            <a:r>
              <a:rPr lang="zh-CN" altLang="en-US" b="1" dirty="0">
                <a:sym typeface="+mn-ea"/>
              </a:rPr>
              <a:t>。</a:t>
            </a:r>
            <a:endParaRPr lang="zh-CN" altLang="en-US" b="1" dirty="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ox(in)">
                                      <p:cBhvr>
                                        <p:cTn id="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31747"/>
          <p:cNvSpPr>
            <a:spLocks noGrp="1"/>
          </p:cNvSpPr>
          <p:nvPr>
            <p:ph type="title"/>
          </p:nvPr>
        </p:nvSpPr>
        <p:spPr>
          <a:xfrm>
            <a:off x="828040" y="123746"/>
            <a:ext cx="2218135" cy="398859"/>
          </a:xfrm>
          <a:prstGeom prst="rect">
            <a:avLst/>
          </a:prstGeom>
          <a:noFill/>
          <a:ln w="9525">
            <a:noFill/>
          </a:ln>
        </p:spPr>
        <p:txBody>
          <a:bodyPr anchor="b">
            <a:normAutofit fontScale="90000"/>
          </a:bodyPr>
          <a:p>
            <a:pPr algn="ctr"/>
            <a:r>
              <a:rPr lang="zh-CN" altLang="en-US" b="1"/>
              <a:t>参考程序段</a:t>
            </a:r>
            <a:endParaRPr lang="zh-CN" altLang="en-US" b="1"/>
          </a:p>
        </p:txBody>
      </p:sp>
      <p:pic>
        <p:nvPicPr>
          <p:cNvPr id="3" name="图片 2" descr="4_8~I3UXH8X~W450TY9~ENH"/>
          <p:cNvPicPr>
            <a:picLocks noChangeAspect="1"/>
          </p:cNvPicPr>
          <p:nvPr>
            <p:custDataLst>
              <p:tags r:id="rId1"/>
            </p:custDataLst>
          </p:nvPr>
        </p:nvPicPr>
        <p:blipFill>
          <a:blip r:embed="rId2"/>
          <a:stretch>
            <a:fillRect/>
          </a:stretch>
        </p:blipFill>
        <p:spPr>
          <a:xfrm>
            <a:off x="3708559" y="-317"/>
            <a:ext cx="3679031" cy="5029200"/>
          </a:xfrm>
          <a:prstGeom prst="rect">
            <a:avLst/>
          </a:prstGeom>
        </p:spPr>
      </p:pic>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40961"/>
          <p:cNvSpPr/>
          <p:nvPr/>
        </p:nvSpPr>
        <p:spPr>
          <a:xfrm>
            <a:off x="683895" y="571500"/>
            <a:ext cx="7865745" cy="457200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例</a:t>
            </a:r>
            <a:r>
              <a:rPr lang="zh-CN" altLang="en-US" b="1" dirty="0">
                <a:sym typeface="+mn-ea"/>
              </a:rPr>
              <a:t>2</a:t>
            </a:r>
            <a:r>
              <a:rPr lang="zh-CN" altLang="en-US" b="1" dirty="0">
                <a:sym typeface="+mn-ea"/>
              </a:rPr>
              <a:t>、</a:t>
            </a:r>
            <a:r>
              <a:rPr lang="zh-CN" altLang="en-US" b="1" dirty="0">
                <a:sym typeface="+mn-ea"/>
              </a:rPr>
              <a:t>树转二叉树</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树转二叉树，遵循的是左孩子、右兄弟规则，现在给你一棵树，将其转换成二叉树，并输出该二叉树的先序遍历和中序遍历。</a:t>
            </a:r>
            <a:endParaRPr lang="zh-CN" altLang="en-US" b="1" dirty="0">
              <a:sym typeface="+mn-ea"/>
            </a:endParaRPr>
          </a:p>
        </p:txBody>
      </p:sp>
      <p:grpSp>
        <p:nvGrpSpPr>
          <p:cNvPr id="41986" name="组合 41985"/>
          <p:cNvGrpSpPr/>
          <p:nvPr/>
        </p:nvGrpSpPr>
        <p:grpSpPr>
          <a:xfrm>
            <a:off x="1281351" y="2060416"/>
            <a:ext cx="2457450" cy="1828800"/>
            <a:chOff x="0" y="0"/>
            <a:chExt cx="2064" cy="1536"/>
          </a:xfrm>
        </p:grpSpPr>
        <p:sp>
          <p:nvSpPr>
            <p:cNvPr id="2" name="椭圆 41986"/>
            <p:cNvSpPr/>
            <p:nvPr/>
          </p:nvSpPr>
          <p:spPr>
            <a:xfrm>
              <a:off x="888" y="0"/>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1</a:t>
              </a:r>
              <a:endParaRPr lang="zh-CN" altLang="en-US" sz="1350" dirty="0">
                <a:latin typeface="Times New Roman" panose="02020603050405020304" pitchFamily="18" charset="0"/>
              </a:endParaRPr>
            </a:p>
          </p:txBody>
        </p:sp>
        <p:sp>
          <p:nvSpPr>
            <p:cNvPr id="41987" name="椭圆 41987"/>
            <p:cNvSpPr/>
            <p:nvPr/>
          </p:nvSpPr>
          <p:spPr>
            <a:xfrm>
              <a:off x="288" y="432"/>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2</a:t>
              </a:r>
              <a:endParaRPr lang="zh-CN" altLang="en-US" sz="1350" dirty="0">
                <a:latin typeface="Times New Roman" panose="02020603050405020304" pitchFamily="18" charset="0"/>
              </a:endParaRPr>
            </a:p>
          </p:txBody>
        </p:sp>
        <p:sp>
          <p:nvSpPr>
            <p:cNvPr id="41988" name="椭圆 41988"/>
            <p:cNvSpPr/>
            <p:nvPr/>
          </p:nvSpPr>
          <p:spPr>
            <a:xfrm>
              <a:off x="888" y="432"/>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3</a:t>
              </a:r>
              <a:endParaRPr lang="zh-CN" altLang="en-US" sz="1350" dirty="0">
                <a:latin typeface="Times New Roman" panose="02020603050405020304" pitchFamily="18" charset="0"/>
              </a:endParaRPr>
            </a:p>
          </p:txBody>
        </p:sp>
        <p:sp>
          <p:nvSpPr>
            <p:cNvPr id="41989" name="椭圆 41989"/>
            <p:cNvSpPr/>
            <p:nvPr/>
          </p:nvSpPr>
          <p:spPr>
            <a:xfrm>
              <a:off x="1464" y="432"/>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4</a:t>
              </a:r>
              <a:endParaRPr lang="zh-CN" altLang="en-US" sz="1350" dirty="0">
                <a:latin typeface="Times New Roman" panose="02020603050405020304" pitchFamily="18" charset="0"/>
              </a:endParaRPr>
            </a:p>
          </p:txBody>
        </p:sp>
        <p:sp>
          <p:nvSpPr>
            <p:cNvPr id="41990" name="椭圆 41990"/>
            <p:cNvSpPr/>
            <p:nvPr/>
          </p:nvSpPr>
          <p:spPr>
            <a:xfrm>
              <a:off x="0" y="864"/>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5</a:t>
              </a:r>
              <a:endParaRPr lang="zh-CN" altLang="en-US" sz="1350" dirty="0">
                <a:latin typeface="Times New Roman" panose="02020603050405020304" pitchFamily="18" charset="0"/>
              </a:endParaRPr>
            </a:p>
          </p:txBody>
        </p:sp>
        <p:sp>
          <p:nvSpPr>
            <p:cNvPr id="41991" name="椭圆 41991"/>
            <p:cNvSpPr/>
            <p:nvPr/>
          </p:nvSpPr>
          <p:spPr>
            <a:xfrm>
              <a:off x="576" y="864"/>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6</a:t>
              </a:r>
              <a:endParaRPr lang="zh-CN" altLang="en-US" sz="1350" dirty="0">
                <a:latin typeface="Times New Roman" panose="02020603050405020304" pitchFamily="18" charset="0"/>
              </a:endParaRPr>
            </a:p>
          </p:txBody>
        </p:sp>
        <p:sp>
          <p:nvSpPr>
            <p:cNvPr id="41992" name="椭圆 41992"/>
            <p:cNvSpPr/>
            <p:nvPr/>
          </p:nvSpPr>
          <p:spPr>
            <a:xfrm>
              <a:off x="1464" y="864"/>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7</a:t>
              </a:r>
              <a:endParaRPr lang="zh-CN" altLang="en-US" sz="1350" dirty="0">
                <a:latin typeface="Times New Roman" panose="02020603050405020304" pitchFamily="18" charset="0"/>
              </a:endParaRPr>
            </a:p>
          </p:txBody>
        </p:sp>
        <p:sp>
          <p:nvSpPr>
            <p:cNvPr id="41993" name="椭圆 41993"/>
            <p:cNvSpPr/>
            <p:nvPr/>
          </p:nvSpPr>
          <p:spPr>
            <a:xfrm>
              <a:off x="1152" y="1296"/>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8</a:t>
              </a:r>
              <a:endParaRPr lang="zh-CN" altLang="en-US" sz="1350" dirty="0">
                <a:latin typeface="Times New Roman" panose="02020603050405020304" pitchFamily="18" charset="0"/>
              </a:endParaRPr>
            </a:p>
          </p:txBody>
        </p:sp>
        <p:sp>
          <p:nvSpPr>
            <p:cNvPr id="41994" name="椭圆 41994"/>
            <p:cNvSpPr/>
            <p:nvPr/>
          </p:nvSpPr>
          <p:spPr>
            <a:xfrm>
              <a:off x="1824" y="1296"/>
              <a:ext cx="240" cy="240"/>
            </a:xfrm>
            <a:prstGeom prst="ellipse">
              <a:avLst/>
            </a:prstGeom>
            <a:noFill/>
            <a:ln w="9525" cap="flat" cmpd="sng">
              <a:solidFill>
                <a:schemeClr val="tx1"/>
              </a:solidFill>
              <a:prstDash val="solid"/>
              <a:round/>
              <a:headEnd type="none" w="med" len="med"/>
              <a:tailEnd type="none" w="med" len="med"/>
            </a:ln>
          </p:spPr>
          <p:txBody>
            <a:bodyPr wrap="none" lIns="0" tIns="0" rIns="0" bIns="0" anchor="ctr" anchorCtr="1"/>
            <a:p>
              <a:pPr algn="ctr"/>
              <a:r>
                <a:rPr lang="zh-CN" altLang="en-US" sz="1350" dirty="0">
                  <a:latin typeface="Times New Roman" panose="02020603050405020304" pitchFamily="18" charset="0"/>
                </a:rPr>
                <a:t>9</a:t>
              </a:r>
              <a:endParaRPr lang="zh-CN" altLang="en-US" sz="1350" dirty="0">
                <a:latin typeface="Times New Roman" panose="02020603050405020304" pitchFamily="18" charset="0"/>
              </a:endParaRPr>
            </a:p>
          </p:txBody>
        </p:sp>
        <p:cxnSp>
          <p:nvCxnSpPr>
            <p:cNvPr id="41995" name="直接箭头连接符 41995"/>
            <p:cNvCxnSpPr>
              <a:stCxn id="2" idx="4"/>
              <a:endCxn id="41988" idx="0"/>
            </p:cNvCxnSpPr>
            <p:nvPr/>
          </p:nvCxnSpPr>
          <p:spPr>
            <a:xfrm>
              <a:off x="1008" y="240"/>
              <a:ext cx="0" cy="192"/>
            </a:xfrm>
            <a:prstGeom prst="straightConnector1">
              <a:avLst/>
            </a:prstGeom>
            <a:ln w="9525" cap="flat" cmpd="sng">
              <a:solidFill>
                <a:schemeClr val="tx1"/>
              </a:solidFill>
              <a:prstDash val="solid"/>
              <a:round/>
              <a:headEnd type="none" w="med" len="med"/>
              <a:tailEnd type="none" w="med" len="med"/>
            </a:ln>
          </p:spPr>
        </p:cxnSp>
        <p:cxnSp>
          <p:nvCxnSpPr>
            <p:cNvPr id="41996" name="直接箭头连接符 41996"/>
            <p:cNvCxnSpPr>
              <a:stCxn id="2" idx="4"/>
              <a:endCxn id="41987" idx="0"/>
            </p:cNvCxnSpPr>
            <p:nvPr/>
          </p:nvCxnSpPr>
          <p:spPr>
            <a:xfrm flipH="1">
              <a:off x="408" y="240"/>
              <a:ext cx="600" cy="192"/>
            </a:xfrm>
            <a:prstGeom prst="straightConnector1">
              <a:avLst/>
            </a:prstGeom>
            <a:ln w="9525" cap="flat" cmpd="sng">
              <a:solidFill>
                <a:schemeClr val="tx1"/>
              </a:solidFill>
              <a:prstDash val="solid"/>
              <a:round/>
              <a:headEnd type="none" w="med" len="med"/>
              <a:tailEnd type="none" w="med" len="med"/>
            </a:ln>
          </p:spPr>
        </p:cxnSp>
        <p:cxnSp>
          <p:nvCxnSpPr>
            <p:cNvPr id="41997" name="直接箭头连接符 41997"/>
            <p:cNvCxnSpPr>
              <a:stCxn id="2" idx="4"/>
              <a:endCxn id="41989" idx="0"/>
            </p:cNvCxnSpPr>
            <p:nvPr/>
          </p:nvCxnSpPr>
          <p:spPr>
            <a:xfrm>
              <a:off x="1008" y="240"/>
              <a:ext cx="576" cy="192"/>
            </a:xfrm>
            <a:prstGeom prst="straightConnector1">
              <a:avLst/>
            </a:prstGeom>
            <a:ln w="9525" cap="flat" cmpd="sng">
              <a:solidFill>
                <a:schemeClr val="tx1"/>
              </a:solidFill>
              <a:prstDash val="solid"/>
              <a:round/>
              <a:headEnd type="none" w="med" len="med"/>
              <a:tailEnd type="none" w="med" len="med"/>
            </a:ln>
          </p:spPr>
        </p:cxnSp>
        <p:cxnSp>
          <p:nvCxnSpPr>
            <p:cNvPr id="41998" name="直接箭头连接符 41998"/>
            <p:cNvCxnSpPr>
              <a:stCxn id="41987" idx="4"/>
              <a:endCxn id="41990" idx="0"/>
            </p:cNvCxnSpPr>
            <p:nvPr/>
          </p:nvCxnSpPr>
          <p:spPr>
            <a:xfrm flipH="1">
              <a:off x="120" y="672"/>
              <a:ext cx="288" cy="192"/>
            </a:xfrm>
            <a:prstGeom prst="straightConnector1">
              <a:avLst/>
            </a:prstGeom>
            <a:ln w="9525" cap="flat" cmpd="sng">
              <a:solidFill>
                <a:schemeClr val="tx1"/>
              </a:solidFill>
              <a:prstDash val="solid"/>
              <a:round/>
              <a:headEnd type="none" w="med" len="med"/>
              <a:tailEnd type="none" w="med" len="med"/>
            </a:ln>
          </p:spPr>
        </p:cxnSp>
        <p:cxnSp>
          <p:nvCxnSpPr>
            <p:cNvPr id="41999" name="直接箭头连接符 41999"/>
            <p:cNvCxnSpPr>
              <a:stCxn id="41987" idx="4"/>
              <a:endCxn id="41991" idx="0"/>
            </p:cNvCxnSpPr>
            <p:nvPr/>
          </p:nvCxnSpPr>
          <p:spPr>
            <a:xfrm>
              <a:off x="408" y="672"/>
              <a:ext cx="288" cy="192"/>
            </a:xfrm>
            <a:prstGeom prst="straightConnector1">
              <a:avLst/>
            </a:prstGeom>
            <a:ln w="9525" cap="flat" cmpd="sng">
              <a:solidFill>
                <a:schemeClr val="tx1"/>
              </a:solidFill>
              <a:prstDash val="solid"/>
              <a:round/>
              <a:headEnd type="none" w="med" len="med"/>
              <a:tailEnd type="none" w="med" len="med"/>
            </a:ln>
          </p:spPr>
        </p:cxnSp>
        <p:cxnSp>
          <p:nvCxnSpPr>
            <p:cNvPr id="42000" name="直接箭头连接符 42000"/>
            <p:cNvCxnSpPr>
              <a:stCxn id="41989" idx="4"/>
              <a:endCxn id="41992" idx="0"/>
            </p:cNvCxnSpPr>
            <p:nvPr/>
          </p:nvCxnSpPr>
          <p:spPr>
            <a:xfrm>
              <a:off x="1584" y="672"/>
              <a:ext cx="0" cy="192"/>
            </a:xfrm>
            <a:prstGeom prst="straightConnector1">
              <a:avLst/>
            </a:prstGeom>
            <a:ln w="9525" cap="flat" cmpd="sng">
              <a:solidFill>
                <a:schemeClr val="tx1"/>
              </a:solidFill>
              <a:prstDash val="solid"/>
              <a:round/>
              <a:headEnd type="none" w="med" len="med"/>
              <a:tailEnd type="none" w="med" len="med"/>
            </a:ln>
          </p:spPr>
        </p:cxnSp>
        <p:cxnSp>
          <p:nvCxnSpPr>
            <p:cNvPr id="42001" name="直接箭头连接符 42001"/>
            <p:cNvCxnSpPr>
              <a:stCxn id="41992" idx="4"/>
              <a:endCxn id="41993" idx="0"/>
            </p:cNvCxnSpPr>
            <p:nvPr/>
          </p:nvCxnSpPr>
          <p:spPr>
            <a:xfrm flipH="1">
              <a:off x="1272" y="1104"/>
              <a:ext cx="312" cy="192"/>
            </a:xfrm>
            <a:prstGeom prst="straightConnector1">
              <a:avLst/>
            </a:prstGeom>
            <a:ln w="9525" cap="flat" cmpd="sng">
              <a:solidFill>
                <a:schemeClr val="tx1"/>
              </a:solidFill>
              <a:prstDash val="solid"/>
              <a:round/>
              <a:headEnd type="none" w="med" len="med"/>
              <a:tailEnd type="none" w="med" len="med"/>
            </a:ln>
          </p:spPr>
        </p:cxnSp>
        <p:cxnSp>
          <p:nvCxnSpPr>
            <p:cNvPr id="42002" name="直接箭头连接符 42002"/>
            <p:cNvCxnSpPr>
              <a:stCxn id="41992" idx="4"/>
              <a:endCxn id="41994" idx="0"/>
            </p:cNvCxnSpPr>
            <p:nvPr/>
          </p:nvCxnSpPr>
          <p:spPr>
            <a:xfrm>
              <a:off x="1584" y="1104"/>
              <a:ext cx="360" cy="192"/>
            </a:xfrm>
            <a:prstGeom prst="straightConnector1">
              <a:avLst/>
            </a:prstGeom>
            <a:ln w="9525" cap="flat" cmpd="sng">
              <a:solidFill>
                <a:schemeClr val="tx1"/>
              </a:solidFill>
              <a:prstDash val="solid"/>
              <a:round/>
              <a:headEnd type="none" w="med" len="med"/>
              <a:tailEnd type="none" w="med" len="med"/>
            </a:ln>
          </p:spPr>
        </p:cxnSp>
      </p:grpSp>
      <p:sp>
        <p:nvSpPr>
          <p:cNvPr id="42005" name="矩形 42005"/>
          <p:cNvSpPr/>
          <p:nvPr/>
        </p:nvSpPr>
        <p:spPr>
          <a:xfrm>
            <a:off x="4410075" y="1851898"/>
            <a:ext cx="1133475" cy="2376170"/>
          </a:xfrm>
          <a:prstGeom prst="rect">
            <a:avLst/>
          </a:prstGeom>
          <a:noFill/>
          <a:ln w="9525">
            <a:noFill/>
          </a:ln>
        </p:spPr>
        <p:txBody>
          <a:bodyPr anchor="t">
            <a:spAutoFit/>
          </a:bodyPr>
          <a:p>
            <a:pPr marL="457200" indent="-457200"/>
            <a:r>
              <a:rPr lang="zh-CN" altLang="en-US" sz="1350" b="1" dirty="0">
                <a:solidFill>
                  <a:schemeClr val="bg1"/>
                </a:solidFill>
                <a:latin typeface="Tahoma" panose="020B0604030504040204" pitchFamily="34" charset="0"/>
              </a:rPr>
              <a:t>输入样例：</a:t>
            </a:r>
            <a:endParaRPr lang="zh-CN" altLang="en-US" sz="1350" b="1" dirty="0">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9 </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0 1</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1 2 </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1 3</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1 4</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2 5</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2 6</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4 7</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7 8</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7 9</a:t>
            </a:r>
            <a:endParaRPr lang="en-US" altLang="zh-CN" sz="1350" b="1">
              <a:solidFill>
                <a:schemeClr val="bg1"/>
              </a:solidFill>
              <a:latin typeface="Tahoma" panose="020B0604030504040204" pitchFamily="34" charset="0"/>
            </a:endParaRPr>
          </a:p>
        </p:txBody>
      </p:sp>
      <p:sp>
        <p:nvSpPr>
          <p:cNvPr id="42006" name="矩形 42006"/>
          <p:cNvSpPr/>
          <p:nvPr/>
        </p:nvSpPr>
        <p:spPr>
          <a:xfrm>
            <a:off x="5724049" y="1851343"/>
            <a:ext cx="2159794" cy="714375"/>
          </a:xfrm>
          <a:prstGeom prst="rect">
            <a:avLst/>
          </a:prstGeom>
          <a:noFill/>
          <a:ln w="9525">
            <a:noFill/>
          </a:ln>
        </p:spPr>
        <p:txBody>
          <a:bodyPr anchor="t">
            <a:spAutoFit/>
          </a:bodyPr>
          <a:p>
            <a:pPr marL="457200" indent="-457200"/>
            <a:r>
              <a:rPr lang="zh-CN" altLang="en-US" sz="1350" b="1" dirty="0">
                <a:solidFill>
                  <a:schemeClr val="bg1"/>
                </a:solidFill>
                <a:latin typeface="Tahoma" panose="020B0604030504040204" pitchFamily="34" charset="0"/>
              </a:rPr>
              <a:t>输出样例：</a:t>
            </a:r>
            <a:endParaRPr lang="zh-CN" altLang="en-US" sz="1350" b="1" dirty="0">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1 2 5 6 3 4 7 8 9</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5 6 2 3 8 9 7 4 1</a:t>
            </a:r>
            <a:endParaRPr lang="en-US" altLang="zh-CN" sz="1350" b="1">
              <a:solidFill>
                <a:schemeClr val="bg1"/>
              </a:solidFill>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ox(in)">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1DAND6SA03$QAV@]KAYEU[5"/>
          <p:cNvPicPr>
            <a:picLocks noChangeAspect="1"/>
          </p:cNvPicPr>
          <p:nvPr/>
        </p:nvPicPr>
        <p:blipFill>
          <a:blip r:embed="rId1"/>
          <a:stretch>
            <a:fillRect/>
          </a:stretch>
        </p:blipFill>
        <p:spPr>
          <a:xfrm>
            <a:off x="2303621" y="573405"/>
            <a:ext cx="4655820" cy="4099560"/>
          </a:xfrm>
          <a:prstGeom prst="rect">
            <a:avLst/>
          </a:prstGeom>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40961"/>
          <p:cNvSpPr/>
          <p:nvPr/>
        </p:nvSpPr>
        <p:spPr>
          <a:xfrm>
            <a:off x="1259840" y="555625"/>
            <a:ext cx="6515100" cy="457200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例</a:t>
            </a:r>
            <a:r>
              <a:rPr lang="zh-CN" altLang="en-US" b="1" dirty="0">
                <a:sym typeface="+mn-ea"/>
              </a:rPr>
              <a:t>3</a:t>
            </a:r>
            <a:r>
              <a:rPr lang="zh-CN" altLang="en-US" b="1" dirty="0">
                <a:sym typeface="+mn-ea"/>
              </a:rPr>
              <a:t>、</a:t>
            </a:r>
            <a:r>
              <a:rPr lang="zh-CN" altLang="en-US" b="1" dirty="0">
                <a:sym typeface="+mn-ea"/>
              </a:rPr>
              <a:t>最小值</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给定一个长度为</a:t>
            </a:r>
            <a:r>
              <a:rPr lang="zh-CN" altLang="en-US" b="1" dirty="0">
                <a:sym typeface="+mn-ea"/>
              </a:rPr>
              <a:t>N</a:t>
            </a:r>
            <a:r>
              <a:rPr lang="zh-CN" altLang="en-US" b="1" dirty="0">
                <a:sym typeface="+mn-ea"/>
              </a:rPr>
              <a:t>的初始序列，对该序列进行如下</a:t>
            </a:r>
            <a:r>
              <a:rPr lang="zh-CN" altLang="en-US" b="1" dirty="0">
                <a:sym typeface="+mn-ea"/>
              </a:rPr>
              <a:t>m</a:t>
            </a:r>
            <a:r>
              <a:rPr lang="zh-CN" altLang="en-US" b="1" dirty="0">
                <a:sym typeface="+mn-ea"/>
              </a:rPr>
              <a:t>个操作：</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操作</a:t>
            </a:r>
            <a:r>
              <a:rPr lang="zh-CN" altLang="en-US" b="1" dirty="0">
                <a:sym typeface="+mn-ea"/>
              </a:rPr>
              <a:t>1</a:t>
            </a:r>
            <a:r>
              <a:rPr lang="zh-CN" altLang="en-US" b="1" dirty="0">
                <a:sym typeface="+mn-ea"/>
              </a:rPr>
              <a:t>：</a:t>
            </a:r>
            <a:r>
              <a:rPr lang="zh-CN" altLang="en-US" b="1" dirty="0">
                <a:sym typeface="+mn-ea"/>
              </a:rPr>
              <a:t>1  </a:t>
            </a:r>
            <a:r>
              <a:rPr lang="zh-CN" altLang="en-US" b="1" dirty="0">
                <a:sym typeface="+mn-ea"/>
              </a:rPr>
              <a:t>表示查询该序列中的最小值。</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操作</a:t>
            </a:r>
            <a:r>
              <a:rPr lang="zh-CN" altLang="en-US" b="1" dirty="0">
                <a:sym typeface="+mn-ea"/>
              </a:rPr>
              <a:t>2</a:t>
            </a:r>
            <a:r>
              <a:rPr lang="zh-CN" altLang="en-US" b="1" dirty="0">
                <a:sym typeface="+mn-ea"/>
              </a:rPr>
              <a:t>：</a:t>
            </a:r>
            <a:r>
              <a:rPr lang="zh-CN" altLang="en-US" b="1" dirty="0">
                <a:sym typeface="+mn-ea"/>
              </a:rPr>
              <a:t>2  </a:t>
            </a:r>
            <a:r>
              <a:rPr lang="zh-CN" altLang="en-US" b="1" dirty="0">
                <a:sym typeface="+mn-ea"/>
              </a:rPr>
              <a:t>表示删除该序列中的最小值</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操作</a:t>
            </a:r>
            <a:r>
              <a:rPr lang="zh-CN" altLang="en-US" b="1" dirty="0">
                <a:sym typeface="+mn-ea"/>
              </a:rPr>
              <a:t>3</a:t>
            </a:r>
            <a:r>
              <a:rPr lang="zh-CN" altLang="en-US" b="1" dirty="0">
                <a:sym typeface="+mn-ea"/>
              </a:rPr>
              <a:t>：</a:t>
            </a:r>
            <a:r>
              <a:rPr lang="zh-CN" altLang="en-US" b="1" dirty="0">
                <a:sym typeface="+mn-ea"/>
              </a:rPr>
              <a:t>3 x </a:t>
            </a:r>
            <a:r>
              <a:rPr lang="zh-CN" altLang="en-US" b="1" dirty="0">
                <a:sym typeface="+mn-ea"/>
              </a:rPr>
              <a:t>表示向序列中添加一个值为</a:t>
            </a:r>
            <a:r>
              <a:rPr lang="zh-CN" altLang="en-US" b="1" dirty="0">
                <a:sym typeface="+mn-ea"/>
              </a:rPr>
              <a:t>x</a:t>
            </a:r>
            <a:r>
              <a:rPr lang="zh-CN" altLang="en-US" b="1" dirty="0">
                <a:sym typeface="+mn-ea"/>
              </a:rPr>
              <a:t>的元素。</a:t>
            </a:r>
            <a:endParaRPr lang="zh-CN" altLang="en-US" b="1" dirty="0">
              <a:sym typeface="+mn-ea"/>
            </a:endParaRPr>
          </a:p>
        </p:txBody>
      </p:sp>
      <p:sp>
        <p:nvSpPr>
          <p:cNvPr id="42005" name="矩形 42005"/>
          <p:cNvSpPr/>
          <p:nvPr/>
        </p:nvSpPr>
        <p:spPr>
          <a:xfrm>
            <a:off x="1836420" y="2571433"/>
            <a:ext cx="2214086" cy="2245360"/>
          </a:xfrm>
          <a:prstGeom prst="rect">
            <a:avLst/>
          </a:prstGeom>
          <a:noFill/>
          <a:ln w="9525">
            <a:noFill/>
          </a:ln>
        </p:spPr>
        <p:txBody>
          <a:bodyPr wrap="square" anchor="t">
            <a:spAutoFit/>
          </a:bodyPr>
          <a:p>
            <a:pPr marL="457200" indent="-457200"/>
            <a:r>
              <a:rPr lang="zh-CN" altLang="en-US" sz="1400" b="1" dirty="0">
                <a:solidFill>
                  <a:schemeClr val="bg1"/>
                </a:solidFill>
                <a:latin typeface="Tahoma" panose="020B0604030504040204" pitchFamily="34" charset="0"/>
              </a:rPr>
              <a:t>输入样例：</a:t>
            </a:r>
            <a:endParaRPr lang="zh-CN" altLang="en-US" sz="1400" b="1" dirty="0">
              <a:solidFill>
                <a:schemeClr val="bg1"/>
              </a:solidFill>
              <a:latin typeface="Tahoma" panose="020B0604030504040204" pitchFamily="34" charset="0"/>
            </a:endParaRPr>
          </a:p>
          <a:p>
            <a:pPr marL="457200" indent="-457200" algn="l">
              <a:buClrTx/>
              <a:buSzTx/>
              <a:buNone/>
            </a:pPr>
            <a:r>
              <a:rPr lang="en-US" altLang="zh-CN" sz="1400" b="1">
                <a:solidFill>
                  <a:schemeClr val="bg1"/>
                </a:solidFill>
                <a:sym typeface="+mn-ea"/>
              </a:rPr>
              <a:t>5</a:t>
            </a:r>
            <a:endParaRPr lang="en-US" altLang="zh-CN" sz="1400" b="1">
              <a:solidFill>
                <a:schemeClr val="bg1"/>
              </a:solidFill>
              <a:sym typeface="+mn-ea"/>
            </a:endParaRPr>
          </a:p>
          <a:p>
            <a:pPr marL="457200" indent="-457200" algn="l">
              <a:buClrTx/>
              <a:buSzTx/>
              <a:buNone/>
            </a:pPr>
            <a:r>
              <a:rPr lang="en-US" altLang="zh-CN" sz="1400" b="1">
                <a:solidFill>
                  <a:schemeClr val="bg1"/>
                </a:solidFill>
                <a:sym typeface="+mn-ea"/>
              </a:rPr>
              <a:t>20 12 35 15 10</a:t>
            </a:r>
            <a:endParaRPr lang="en-US" altLang="zh-CN" sz="1400" b="1">
              <a:solidFill>
                <a:schemeClr val="bg1"/>
              </a:solidFill>
              <a:sym typeface="+mn-ea"/>
            </a:endParaRPr>
          </a:p>
          <a:p>
            <a:pPr marL="457200" indent="-457200"/>
            <a:r>
              <a:rPr lang="en-US" altLang="zh-CN" sz="1400" b="1">
                <a:solidFill>
                  <a:schemeClr val="bg1"/>
                </a:solidFill>
                <a:latin typeface="Tahoma" panose="020B0604030504040204" pitchFamily="34" charset="0"/>
              </a:rPr>
              <a:t>6</a:t>
            </a:r>
            <a:endParaRPr lang="en-US" altLang="zh-CN" sz="1400" b="1">
              <a:solidFill>
                <a:schemeClr val="bg1"/>
              </a:solidFill>
              <a:latin typeface="Tahoma" panose="020B0604030504040204" pitchFamily="34" charset="0"/>
            </a:endParaRPr>
          </a:p>
          <a:p>
            <a:pPr marL="457200" indent="-457200"/>
            <a:r>
              <a:rPr lang="en-US" altLang="zh-CN" sz="1400" b="1">
                <a:solidFill>
                  <a:schemeClr val="bg1"/>
                </a:solidFill>
                <a:latin typeface="Tahoma" panose="020B0604030504040204" pitchFamily="34" charset="0"/>
              </a:rPr>
              <a:t>1</a:t>
            </a:r>
            <a:endParaRPr lang="en-US" altLang="zh-CN" sz="1400" b="1">
              <a:solidFill>
                <a:schemeClr val="bg1"/>
              </a:solidFill>
              <a:latin typeface="Tahoma" panose="020B0604030504040204" pitchFamily="34" charset="0"/>
            </a:endParaRPr>
          </a:p>
          <a:p>
            <a:pPr marL="457200" indent="-457200"/>
            <a:r>
              <a:rPr lang="en-US" altLang="zh-CN" sz="1400" b="1">
                <a:solidFill>
                  <a:schemeClr val="bg1"/>
                </a:solidFill>
                <a:latin typeface="Tahoma" panose="020B0604030504040204" pitchFamily="34" charset="0"/>
              </a:rPr>
              <a:t>2 2</a:t>
            </a:r>
            <a:endParaRPr lang="en-US" altLang="zh-CN" sz="1400" b="1">
              <a:solidFill>
                <a:schemeClr val="bg1"/>
              </a:solidFill>
              <a:latin typeface="Tahoma" panose="020B0604030504040204" pitchFamily="34" charset="0"/>
            </a:endParaRPr>
          </a:p>
          <a:p>
            <a:pPr marL="457200" indent="-457200"/>
            <a:r>
              <a:rPr lang="en-US" altLang="zh-CN" sz="1400" b="1">
                <a:solidFill>
                  <a:schemeClr val="bg1"/>
                </a:solidFill>
                <a:latin typeface="Tahoma" panose="020B0604030504040204" pitchFamily="34" charset="0"/>
              </a:rPr>
              <a:t>1</a:t>
            </a:r>
            <a:endParaRPr lang="en-US" altLang="zh-CN" sz="1400" b="1">
              <a:solidFill>
                <a:schemeClr val="bg1"/>
              </a:solidFill>
              <a:latin typeface="Tahoma" panose="020B0604030504040204" pitchFamily="34" charset="0"/>
            </a:endParaRPr>
          </a:p>
          <a:p>
            <a:pPr marL="457200" indent="-457200"/>
            <a:r>
              <a:rPr lang="en-US" altLang="zh-CN" sz="1400" b="1">
                <a:solidFill>
                  <a:schemeClr val="bg1"/>
                </a:solidFill>
                <a:latin typeface="Tahoma" panose="020B0604030504040204" pitchFamily="34" charset="0"/>
              </a:rPr>
              <a:t>2 17</a:t>
            </a:r>
            <a:endParaRPr lang="en-US" altLang="zh-CN" sz="1400" b="1">
              <a:solidFill>
                <a:schemeClr val="bg1"/>
              </a:solidFill>
              <a:latin typeface="Tahoma" panose="020B0604030504040204" pitchFamily="34" charset="0"/>
            </a:endParaRPr>
          </a:p>
          <a:p>
            <a:pPr marL="457200" indent="-457200"/>
            <a:r>
              <a:rPr lang="en-US" altLang="zh-CN" sz="1400" b="1">
                <a:solidFill>
                  <a:schemeClr val="bg1"/>
                </a:solidFill>
                <a:latin typeface="Tahoma" panose="020B0604030504040204" pitchFamily="34" charset="0"/>
              </a:rPr>
              <a:t>2 1</a:t>
            </a:r>
            <a:endParaRPr lang="en-US" altLang="zh-CN" sz="1400" b="1">
              <a:solidFill>
                <a:schemeClr val="bg1"/>
              </a:solidFill>
              <a:latin typeface="Tahoma" panose="020B0604030504040204" pitchFamily="34" charset="0"/>
            </a:endParaRPr>
          </a:p>
          <a:p>
            <a:pPr marL="457200" indent="-457200"/>
            <a:r>
              <a:rPr lang="en-US" altLang="zh-CN" sz="1400" b="1">
                <a:solidFill>
                  <a:schemeClr val="bg1"/>
                </a:solidFill>
                <a:latin typeface="Tahoma" panose="020B0604030504040204" pitchFamily="34" charset="0"/>
              </a:rPr>
              <a:t>1</a:t>
            </a:r>
            <a:endParaRPr lang="en-US" altLang="zh-CN" sz="1400" b="1">
              <a:solidFill>
                <a:schemeClr val="bg1"/>
              </a:solidFill>
              <a:latin typeface="Tahoma" panose="020B0604030504040204" pitchFamily="34" charset="0"/>
            </a:endParaRPr>
          </a:p>
        </p:txBody>
      </p:sp>
      <p:sp>
        <p:nvSpPr>
          <p:cNvPr id="42006" name="矩形 42006"/>
          <p:cNvSpPr/>
          <p:nvPr/>
        </p:nvSpPr>
        <p:spPr>
          <a:xfrm>
            <a:off x="4356894" y="2571591"/>
            <a:ext cx="2159794" cy="922020"/>
          </a:xfrm>
          <a:prstGeom prst="rect">
            <a:avLst/>
          </a:prstGeom>
          <a:noFill/>
          <a:ln w="9525">
            <a:noFill/>
          </a:ln>
        </p:spPr>
        <p:txBody>
          <a:bodyPr anchor="t">
            <a:spAutoFit/>
          </a:bodyPr>
          <a:p>
            <a:pPr marL="457200" indent="-457200"/>
            <a:r>
              <a:rPr lang="zh-CN" altLang="en-US" sz="1350" b="1" dirty="0">
                <a:solidFill>
                  <a:schemeClr val="bg1"/>
                </a:solidFill>
                <a:latin typeface="Tahoma" panose="020B0604030504040204" pitchFamily="34" charset="0"/>
              </a:rPr>
              <a:t>输出样例：</a:t>
            </a:r>
            <a:endParaRPr lang="zh-CN" altLang="en-US" sz="1350" b="1" dirty="0">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10</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2</a:t>
            </a:r>
            <a:endParaRPr lang="en-US" altLang="zh-CN" sz="1350" b="1">
              <a:solidFill>
                <a:schemeClr val="bg1"/>
              </a:solidFill>
              <a:latin typeface="Tahoma" panose="020B0604030504040204" pitchFamily="34" charset="0"/>
            </a:endParaRPr>
          </a:p>
          <a:p>
            <a:pPr marL="457200" indent="-457200"/>
            <a:r>
              <a:rPr lang="en-US" altLang="zh-CN" sz="1350" b="1">
                <a:solidFill>
                  <a:schemeClr val="bg1"/>
                </a:solidFill>
                <a:latin typeface="Tahoma" panose="020B0604030504040204" pitchFamily="34" charset="0"/>
              </a:rPr>
              <a:t>1</a:t>
            </a:r>
            <a:endParaRPr lang="en-US" altLang="zh-CN" sz="1350" b="1">
              <a:solidFill>
                <a:schemeClr val="bg1"/>
              </a:solidFill>
              <a:latin typeface="Tahom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Rot="1"/>
          </p:cNvSpPr>
          <p:nvPr/>
        </p:nvSpPr>
        <p:spPr>
          <a:xfrm>
            <a:off x="859790" y="742950"/>
            <a:ext cx="8087360" cy="4114800"/>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定义</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堆是一棵完全二叉树，对于每一个非叶子结点，它的权值都不大于（或不小于）左右孩子的权值，我们称这样的堆为小根堆（或大根堆）。</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描述如下</a:t>
            </a:r>
            <a:r>
              <a:rPr lang="zh-CN" altLang="en-US" b="1" dirty="0">
                <a:sym typeface="+mn-ea"/>
              </a:rPr>
              <a:t>:</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n个元素的序列</a:t>
            </a:r>
            <a:r>
              <a:rPr lang="zh-CN" altLang="en-US" b="1" dirty="0">
                <a:sym typeface="+mn-ea"/>
              </a:rPr>
              <a:t>{k</a:t>
            </a:r>
            <a:r>
              <a:rPr lang="zh-CN" altLang="en-US" b="1" dirty="0">
                <a:sym typeface="+mn-ea"/>
              </a:rPr>
              <a:t>1</a:t>
            </a:r>
            <a:r>
              <a:rPr lang="zh-CN" altLang="en-US" b="1" dirty="0">
                <a:sym typeface="+mn-ea"/>
              </a:rPr>
              <a:t>,k</a:t>
            </a:r>
            <a:r>
              <a:rPr lang="zh-CN" altLang="en-US" b="1" dirty="0">
                <a:sym typeface="+mn-ea"/>
              </a:rPr>
              <a:t>2</a:t>
            </a:r>
            <a:r>
              <a:rPr lang="zh-CN" altLang="en-US" b="1" dirty="0">
                <a:sym typeface="+mn-ea"/>
              </a:rPr>
              <a:t>,</a:t>
            </a:r>
            <a:r>
              <a:rPr lang="zh-CN" altLang="en-US" b="1" dirty="0">
                <a:sym typeface="+mn-ea"/>
              </a:rPr>
              <a:t>…</a:t>
            </a:r>
            <a:r>
              <a:rPr lang="zh-CN" altLang="en-US" b="1" dirty="0">
                <a:sym typeface="+mn-ea"/>
              </a:rPr>
              <a:t>,k</a:t>
            </a:r>
            <a:r>
              <a:rPr lang="zh-CN" altLang="en-US" b="1" dirty="0">
                <a:sym typeface="+mn-ea"/>
              </a:rPr>
              <a:t>n</a:t>
            </a:r>
            <a:r>
              <a:rPr lang="zh-CN" altLang="en-US" b="1" dirty="0">
                <a:sym typeface="+mn-ea"/>
              </a:rPr>
              <a:t>}，当且仅当满足</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a:t>
            </a:r>
            <a:r>
              <a:rPr lang="zh-CN" altLang="en-US" b="1" dirty="0">
                <a:sym typeface="+mn-ea"/>
              </a:rPr>
              <a:t>k</a:t>
            </a:r>
            <a:r>
              <a:rPr lang="zh-CN" altLang="en-US" b="1" dirty="0">
                <a:sym typeface="+mn-ea"/>
              </a:rPr>
              <a:t>i</a:t>
            </a:r>
            <a:r>
              <a:rPr lang="zh-CN" altLang="en-US" b="1" dirty="0">
                <a:sym typeface="+mn-ea"/>
              </a:rPr>
              <a:t>&lt;=k</a:t>
            </a:r>
            <a:r>
              <a:rPr lang="zh-CN" altLang="en-US" b="1" dirty="0">
                <a:sym typeface="+mn-ea"/>
              </a:rPr>
              <a:t>2i  </a:t>
            </a:r>
            <a:r>
              <a:rPr lang="zh-CN" altLang="en-US" b="1" dirty="0">
                <a:sym typeface="+mn-ea"/>
              </a:rPr>
              <a:t> 并且  </a:t>
            </a:r>
            <a:r>
              <a:rPr lang="zh-CN" altLang="en-US" b="1" dirty="0">
                <a:sym typeface="+mn-ea"/>
              </a:rPr>
              <a:t> </a:t>
            </a:r>
            <a:r>
              <a:rPr lang="zh-CN" altLang="en-US" b="1" dirty="0">
                <a:sym typeface="+mn-ea"/>
              </a:rPr>
              <a:t>k</a:t>
            </a:r>
            <a:r>
              <a:rPr lang="zh-CN" altLang="en-US" b="1" dirty="0">
                <a:sym typeface="+mn-ea"/>
              </a:rPr>
              <a:t>i</a:t>
            </a:r>
            <a:r>
              <a:rPr lang="zh-CN" altLang="en-US" b="1" dirty="0">
                <a:sym typeface="+mn-ea"/>
              </a:rPr>
              <a:t> </a:t>
            </a:r>
            <a:r>
              <a:rPr lang="zh-CN" altLang="en-US" b="1" dirty="0">
                <a:sym typeface="+mn-ea"/>
              </a:rPr>
              <a:t>&lt;=</a:t>
            </a:r>
            <a:r>
              <a:rPr lang="zh-CN" altLang="en-US" b="1" dirty="0">
                <a:sym typeface="+mn-ea"/>
              </a:rPr>
              <a:t> </a:t>
            </a:r>
            <a:r>
              <a:rPr lang="zh-CN" altLang="en-US" b="1" dirty="0">
                <a:sym typeface="+mn-ea"/>
              </a:rPr>
              <a:t>k</a:t>
            </a:r>
            <a:r>
              <a:rPr lang="zh-CN" altLang="en-US" b="1" dirty="0">
                <a:sym typeface="+mn-ea"/>
              </a:rPr>
              <a:t>2i+1  </a:t>
            </a:r>
            <a:r>
              <a:rPr lang="zh-CN" altLang="en-US" b="1" dirty="0">
                <a:sym typeface="+mn-ea"/>
              </a:rPr>
              <a:t>或者</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          </a:t>
            </a:r>
            <a:r>
              <a:rPr lang="zh-CN" altLang="en-US" b="1" dirty="0">
                <a:sym typeface="+mn-ea"/>
              </a:rPr>
              <a:t>k</a:t>
            </a:r>
            <a:r>
              <a:rPr lang="zh-CN" altLang="en-US" b="1" dirty="0">
                <a:sym typeface="+mn-ea"/>
              </a:rPr>
              <a:t>i</a:t>
            </a:r>
            <a:r>
              <a:rPr lang="zh-CN" altLang="en-US" b="1" dirty="0">
                <a:sym typeface="+mn-ea"/>
              </a:rPr>
              <a:t>&gt;=k</a:t>
            </a:r>
            <a:r>
              <a:rPr lang="zh-CN" altLang="en-US" b="1" dirty="0">
                <a:sym typeface="+mn-ea"/>
              </a:rPr>
              <a:t>2i  </a:t>
            </a:r>
            <a:r>
              <a:rPr lang="zh-CN" altLang="en-US" b="1" dirty="0">
                <a:sym typeface="+mn-ea"/>
              </a:rPr>
              <a:t> 并且  </a:t>
            </a:r>
            <a:r>
              <a:rPr lang="zh-CN" altLang="en-US" b="1" dirty="0">
                <a:sym typeface="+mn-ea"/>
              </a:rPr>
              <a:t> </a:t>
            </a:r>
            <a:r>
              <a:rPr lang="zh-CN" altLang="en-US" b="1" dirty="0">
                <a:sym typeface="+mn-ea"/>
              </a:rPr>
              <a:t>k</a:t>
            </a:r>
            <a:r>
              <a:rPr lang="zh-CN" altLang="en-US" b="1" dirty="0">
                <a:sym typeface="+mn-ea"/>
              </a:rPr>
              <a:t>i</a:t>
            </a:r>
            <a:r>
              <a:rPr lang="zh-CN" altLang="en-US" b="1" dirty="0">
                <a:sym typeface="+mn-ea"/>
              </a:rPr>
              <a:t> </a:t>
            </a:r>
            <a:r>
              <a:rPr lang="zh-CN" altLang="en-US" b="1" dirty="0">
                <a:sym typeface="+mn-ea"/>
              </a:rPr>
              <a:t>&gt;=</a:t>
            </a:r>
            <a:r>
              <a:rPr lang="zh-CN" altLang="en-US" b="1" dirty="0">
                <a:sym typeface="+mn-ea"/>
              </a:rPr>
              <a:t> </a:t>
            </a:r>
            <a:r>
              <a:rPr lang="zh-CN" altLang="en-US" b="1" dirty="0">
                <a:sym typeface="+mn-ea"/>
              </a:rPr>
              <a:t>k</a:t>
            </a:r>
            <a:r>
              <a:rPr lang="zh-CN" altLang="en-US" b="1" dirty="0">
                <a:sym typeface="+mn-ea"/>
              </a:rPr>
              <a:t>2i+1 </a:t>
            </a:r>
            <a:endParaRPr lang="zh-CN" altLang="en-US" b="1" dirty="0">
              <a:sym typeface="+mn-ea"/>
            </a:endParaRPr>
          </a:p>
          <a:p>
            <a:pPr lvl="0" algn="l">
              <a:lnSpc>
                <a:spcPct val="120000"/>
              </a:lnSpc>
              <a:spcBef>
                <a:spcPct val="20000"/>
              </a:spcBef>
              <a:buClrTx/>
              <a:buSzTx/>
              <a:buFont typeface="Arial" panose="020B0604020202020204" pitchFamily="34" charset="0"/>
            </a:pPr>
            <a:r>
              <a:rPr lang="zh-CN" altLang="en-US" b="1" dirty="0">
                <a:sym typeface="+mn-ea"/>
              </a:rPr>
              <a:t>二叉堆肯定是一颗完全二叉树</a:t>
            </a:r>
            <a:endParaRPr lang="zh-CN" altLang="en-US" b="1" dirty="0">
              <a:sym typeface="+mn-ea"/>
            </a:endParaRPr>
          </a:p>
        </p:txBody>
      </p:sp>
      <p:sp>
        <p:nvSpPr>
          <p:cNvPr id="45059" name="Rectangle 2"/>
          <p:cNvSpPr>
            <a:spLocks noRot="1"/>
          </p:cNvSpPr>
          <p:nvPr/>
        </p:nvSpPr>
        <p:spPr>
          <a:xfrm>
            <a:off x="1428750" y="-236220"/>
            <a:ext cx="6405563" cy="857250"/>
          </a:xfrm>
          <a:prstGeom prst="rect">
            <a:avLst/>
          </a:prstGeom>
          <a:noFill/>
          <a:ln w="9525">
            <a:noFill/>
          </a:ln>
        </p:spPr>
        <p:txBody>
          <a:bodyPr vert="horz" wrap="square" lIns="91440" tIns="45720" rIns="91440" bIns="45720" rtlCol="0" anchor="b">
            <a:normAutofit/>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3200" b="1">
                <a:solidFill>
                  <a:schemeClr val="tx1"/>
                </a:solidFill>
                <a:sym typeface="+mn-ea"/>
              </a:rPr>
              <a:t>二叉堆</a:t>
            </a:r>
            <a:endParaRPr lang="zh-CN" altLang="en-US" sz="3200" b="1">
              <a:solidFill>
                <a:schemeClr val="tx1"/>
              </a:solidFill>
              <a:sym typeface="+mn-ea"/>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占位符 46081"/>
          <p:cNvSpPr>
            <a:spLocks noGrp="1"/>
          </p:cNvSpPr>
          <p:nvPr>
            <p:ph/>
          </p:nvPr>
        </p:nvSpPr>
        <p:spPr>
          <a:xfrm>
            <a:off x="1619885" y="963295"/>
            <a:ext cx="5860415" cy="753745"/>
          </a:xfrm>
          <a:prstGeom prst="rect">
            <a:avLst/>
          </a:prstGeom>
          <a:noFill/>
          <a:ln w="9525">
            <a:noFill/>
          </a:ln>
        </p:spPr>
        <p:txBody>
          <a:bodyPr lIns="40500" rIns="40500" anchor="t"/>
          <a:p>
            <a:r>
              <a:rPr lang="en-US" altLang="zh-CN" b="1"/>
              <a:t>{20</a:t>
            </a:r>
            <a:r>
              <a:rPr lang="zh-CN" altLang="en-US" b="1">
                <a:latin typeface="Times New Roman" panose="02020603050405020304" pitchFamily="18" charset="0"/>
              </a:rPr>
              <a:t>，</a:t>
            </a:r>
            <a:r>
              <a:rPr lang="en-US" altLang="zh-CN" b="1"/>
              <a:t>12</a:t>
            </a:r>
            <a:r>
              <a:rPr lang="zh-CN" altLang="en-US" b="1">
                <a:latin typeface="Times New Roman" panose="02020603050405020304" pitchFamily="18" charset="0"/>
              </a:rPr>
              <a:t>，</a:t>
            </a:r>
            <a:r>
              <a:rPr lang="en-US" altLang="zh-CN" b="1"/>
              <a:t>35</a:t>
            </a:r>
            <a:r>
              <a:rPr lang="zh-CN" altLang="en-US" b="1">
                <a:latin typeface="Times New Roman" panose="02020603050405020304" pitchFamily="18" charset="0"/>
              </a:rPr>
              <a:t>，</a:t>
            </a:r>
            <a:r>
              <a:rPr lang="en-US" altLang="zh-CN" b="1"/>
              <a:t>15</a:t>
            </a:r>
            <a:r>
              <a:rPr lang="zh-CN" altLang="en-US" b="1">
                <a:latin typeface="Times New Roman" panose="02020603050405020304" pitchFamily="18" charset="0"/>
              </a:rPr>
              <a:t>，</a:t>
            </a:r>
            <a:r>
              <a:rPr lang="en-US" altLang="zh-CN" b="1"/>
              <a:t>10</a:t>
            </a:r>
            <a:r>
              <a:rPr lang="zh-CN" altLang="en-US" b="1">
                <a:latin typeface="Times New Roman" panose="02020603050405020304" pitchFamily="18" charset="0"/>
              </a:rPr>
              <a:t>，</a:t>
            </a:r>
            <a:r>
              <a:rPr lang="en-US" altLang="zh-CN" b="1"/>
              <a:t>80</a:t>
            </a:r>
            <a:r>
              <a:rPr lang="zh-CN" altLang="en-US" b="1">
                <a:latin typeface="Times New Roman" panose="02020603050405020304" pitchFamily="18" charset="0"/>
              </a:rPr>
              <a:t>，</a:t>
            </a:r>
            <a:r>
              <a:rPr lang="en-US" altLang="zh-CN" b="1"/>
              <a:t>30</a:t>
            </a:r>
            <a:r>
              <a:rPr lang="zh-CN" altLang="en-US" b="1">
                <a:latin typeface="Times New Roman" panose="02020603050405020304" pitchFamily="18" charset="0"/>
              </a:rPr>
              <a:t>，</a:t>
            </a:r>
            <a:r>
              <a:rPr lang="en-US" altLang="zh-CN" b="1"/>
              <a:t>17</a:t>
            </a:r>
            <a:r>
              <a:rPr lang="zh-CN" altLang="en-US" b="1">
                <a:latin typeface="Times New Roman" panose="02020603050405020304" pitchFamily="18" charset="0"/>
              </a:rPr>
              <a:t>，</a:t>
            </a:r>
            <a:r>
              <a:rPr lang="en-US" altLang="zh-CN" b="1"/>
              <a:t>2</a:t>
            </a:r>
            <a:r>
              <a:rPr lang="zh-CN" altLang="en-US" b="1">
                <a:latin typeface="Times New Roman" panose="02020603050405020304" pitchFamily="18" charset="0"/>
              </a:rPr>
              <a:t>，</a:t>
            </a:r>
            <a:r>
              <a:rPr lang="en-US" altLang="zh-CN" b="1"/>
              <a:t>1}</a:t>
            </a:r>
            <a:r>
              <a:rPr lang="en-US" altLang="zh-CN"/>
              <a:t> </a:t>
            </a:r>
            <a:endParaRPr lang="en-US" altLang="zh-CN"/>
          </a:p>
        </p:txBody>
      </p:sp>
      <p:sp>
        <p:nvSpPr>
          <p:cNvPr id="46083" name="标题 46082"/>
          <p:cNvSpPr>
            <a:spLocks noGrp="1"/>
          </p:cNvSpPr>
          <p:nvPr>
            <p:ph type="title" idx="4294967295"/>
          </p:nvPr>
        </p:nvSpPr>
        <p:spPr>
          <a:xfrm>
            <a:off x="1312069" y="195819"/>
            <a:ext cx="5975747" cy="400050"/>
          </a:xfrm>
          <a:prstGeom prst="rect">
            <a:avLst/>
          </a:prstGeom>
          <a:noFill/>
          <a:ln w="9525">
            <a:noFill/>
          </a:ln>
        </p:spPr>
        <p:txBody>
          <a:bodyPr vert="horz" wrap="square" lIns="91440" tIns="45720" rIns="91440" bIns="45720" rtlCol="0" anchor="b">
            <a:normAutofit fontScale="9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二叉堆（调整堆）</a:t>
            </a:r>
            <a:endParaRPr lang="zh-CN" altLang="en-US" sz="4050" b="1">
              <a:solidFill>
                <a:schemeClr val="tx1"/>
              </a:solidFill>
              <a:sym typeface="+mn-ea"/>
            </a:endParaRPr>
          </a:p>
        </p:txBody>
      </p:sp>
      <p:sp>
        <p:nvSpPr>
          <p:cNvPr id="46084" name="矩形 46083"/>
          <p:cNvSpPr/>
          <p:nvPr/>
        </p:nvSpPr>
        <p:spPr>
          <a:xfrm>
            <a:off x="1043940" y="1923415"/>
            <a:ext cx="7312660" cy="1174115"/>
          </a:xfrm>
          <a:prstGeom prst="rect">
            <a:avLst/>
          </a:prstGeom>
          <a:noFill/>
          <a:ln w="9525">
            <a:noFill/>
          </a:ln>
        </p:spPr>
        <p:txBody>
          <a:bodyPr vert="horz" wrap="square" lIns="40500" tIns="45720" rIns="40500" bIns="45720" rtlCol="0" anchor="t">
            <a:normAutofit/>
          </a:bodyPr>
          <a:lstStyle/>
          <a:p>
            <a:pPr lvl="0" algn="l">
              <a:lnSpc>
                <a:spcPct val="120000"/>
              </a:lnSpc>
              <a:spcBef>
                <a:spcPct val="20000"/>
              </a:spcBef>
              <a:buClrTx/>
              <a:buSzTx/>
              <a:buFont typeface="Arial" panose="020B0604020202020204" pitchFamily="34" charset="0"/>
            </a:pPr>
            <a:r>
              <a:rPr lang="zh-CN" altLang="en-US" b="1" dirty="0">
                <a:sym typeface="+mn-ea"/>
              </a:rPr>
              <a:t>    如果用一维数组a来存储该堆，那么具有n个结点的堆可看成是一棵按层次排列，同一层按自左到右排列的完全二叉树。</a:t>
            </a:r>
            <a:endParaRPr lang="zh-CN" altLang="en-US" b="1" dirty="0">
              <a:sym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linds(horizontal)">
                                      <p:cBhvr>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49155"/>
          <p:cNvSpPr/>
          <p:nvPr/>
        </p:nvSpPr>
        <p:spPr>
          <a:xfrm>
            <a:off x="1259999" y="51356"/>
            <a:ext cx="2995136" cy="446405"/>
          </a:xfrm>
          <a:prstGeom prst="rect">
            <a:avLst/>
          </a:prstGeom>
          <a:noFill/>
          <a:ln w="9525">
            <a:noFill/>
          </a:ln>
        </p:spPr>
        <p:txBody>
          <a:bodyPr vert="horz" wrap="square" lIns="91440" tIns="45720" rIns="91440" bIns="45720" rtlCol="0" anchor="b">
            <a:normAutofit fontScale="5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在堆中插入值为x的元素</a:t>
            </a:r>
            <a:endParaRPr lang="zh-CN" altLang="en-US" sz="4050" b="1">
              <a:solidFill>
                <a:schemeClr val="tx1"/>
              </a:solidFill>
              <a:sym typeface="+mn-ea"/>
            </a:endParaRPr>
          </a:p>
        </p:txBody>
      </p:sp>
      <p:pic>
        <p:nvPicPr>
          <p:cNvPr id="2" name="图片 1"/>
          <p:cNvPicPr>
            <a:picLocks noChangeAspect="1"/>
          </p:cNvPicPr>
          <p:nvPr/>
        </p:nvPicPr>
        <p:blipFill>
          <a:blip r:embed="rId1"/>
          <a:stretch>
            <a:fillRect/>
          </a:stretch>
        </p:blipFill>
        <p:spPr>
          <a:xfrm>
            <a:off x="1925955" y="1113473"/>
            <a:ext cx="6007418" cy="3145155"/>
          </a:xfrm>
          <a:prstGeom prst="rect">
            <a:avLst/>
          </a:prstGeom>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矩形 47106"/>
          <p:cNvSpPr/>
          <p:nvPr/>
        </p:nvSpPr>
        <p:spPr>
          <a:xfrm>
            <a:off x="1115775" y="51435"/>
            <a:ext cx="1860947" cy="446405"/>
          </a:xfrm>
          <a:prstGeom prst="rect">
            <a:avLst/>
          </a:prstGeom>
          <a:noFill/>
          <a:ln w="9525">
            <a:noFill/>
          </a:ln>
        </p:spPr>
        <p:txBody>
          <a:bodyPr vert="horz" wrap="square" lIns="91440" tIns="45720" rIns="91440" bIns="45720" rtlCol="0" anchor="b">
            <a:normAutofit fontScale="50000"/>
          </a:bodyPr>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2"/>
                </a:solidFill>
                <a:latin typeface="+mj-lt"/>
                <a:ea typeface="+mj-ea"/>
                <a:cs typeface="+mj-cs"/>
              </a:defRPr>
            </a:lvl1pPr>
          </a:lstStyle>
          <a:p>
            <a:pPr lvl="0" algn="ctr" fontAlgn="auto">
              <a:buClrTx/>
              <a:buSzTx/>
              <a:buFontTx/>
            </a:pPr>
            <a:r>
              <a:rPr lang="zh-CN" altLang="en-US" sz="4050" b="1">
                <a:solidFill>
                  <a:schemeClr val="tx1"/>
                </a:solidFill>
                <a:sym typeface="+mn-ea"/>
              </a:rPr>
              <a:t>调整堆</a:t>
            </a:r>
            <a:endParaRPr lang="zh-CN" altLang="en-US" sz="4050" b="1">
              <a:solidFill>
                <a:schemeClr val="tx1"/>
              </a:solidFill>
              <a:sym typeface="+mn-ea"/>
            </a:endParaRPr>
          </a:p>
        </p:txBody>
      </p:sp>
      <p:pic>
        <p:nvPicPr>
          <p:cNvPr id="2" name="图片 1"/>
          <p:cNvPicPr>
            <a:picLocks noChangeAspect="1"/>
          </p:cNvPicPr>
          <p:nvPr/>
        </p:nvPicPr>
        <p:blipFill>
          <a:blip r:embed="rId1"/>
          <a:stretch>
            <a:fillRect/>
          </a:stretch>
        </p:blipFill>
        <p:spPr>
          <a:xfrm>
            <a:off x="1925955" y="789146"/>
            <a:ext cx="5670709" cy="3542348"/>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内容占位符 8193"/>
          <p:cNvSpPr>
            <a:spLocks noGrp="1"/>
          </p:cNvSpPr>
          <p:nvPr>
            <p:ph/>
          </p:nvPr>
        </p:nvSpPr>
        <p:spPr>
          <a:xfrm>
            <a:off x="467995" y="987425"/>
            <a:ext cx="5130165" cy="800100"/>
          </a:xfrm>
          <a:prstGeom prst="rect">
            <a:avLst/>
          </a:prstGeom>
          <a:noFill/>
          <a:ln w="9525">
            <a:noFill/>
          </a:ln>
        </p:spPr>
        <p:txBody>
          <a:bodyPr lIns="40500" rIns="40500" anchor="t"/>
          <a:p>
            <a:pPr indent="487680">
              <a:lnSpc>
                <a:spcPct val="120000"/>
              </a:lnSpc>
            </a:pPr>
            <a:r>
              <a:rPr lang="zh-CN" altLang="en-US" b="1" dirty="0"/>
              <a:t>树</a:t>
            </a:r>
            <a:r>
              <a:rPr lang="en-US" altLang="zh-CN" b="1"/>
              <a:t>(Tree)</a:t>
            </a:r>
            <a:r>
              <a:rPr lang="zh-CN" altLang="en-US" b="1" dirty="0"/>
              <a:t>是由一个或多个结点组成的有限集合</a:t>
            </a:r>
            <a:r>
              <a:rPr lang="en-US" altLang="zh-CN" b="1"/>
              <a:t>T</a:t>
            </a:r>
            <a:r>
              <a:rPr lang="zh-CN" altLang="en-US" b="1"/>
              <a:t>，</a:t>
            </a:r>
            <a:r>
              <a:rPr lang="zh-CN" altLang="en-US" b="1" dirty="0"/>
              <a:t>且满足：</a:t>
            </a:r>
            <a:endParaRPr lang="zh-CN" altLang="en-US" b="1" dirty="0"/>
          </a:p>
        </p:txBody>
      </p:sp>
      <p:sp>
        <p:nvSpPr>
          <p:cNvPr id="8195" name="标题 8195"/>
          <p:cNvSpPr>
            <a:spLocks noGrp="1"/>
          </p:cNvSpPr>
          <p:nvPr>
            <p:ph type="title"/>
          </p:nvPr>
        </p:nvSpPr>
        <p:spPr>
          <a:xfrm>
            <a:off x="1259840" y="123825"/>
            <a:ext cx="2743200" cy="514350"/>
          </a:xfrm>
          <a:prstGeom prst="rect">
            <a:avLst/>
          </a:prstGeom>
          <a:noFill/>
          <a:ln w="9525">
            <a:noFill/>
          </a:ln>
        </p:spPr>
        <p:txBody>
          <a:bodyPr vert="horz" lIns="91440" tIns="45720" rIns="91440" bIns="45720" rtlCol="0" anchor="b">
            <a:normAutofit fontScale="90000"/>
          </a:bodyPr>
          <a:p>
            <a:pPr lvl="0" algn="ctr">
              <a:buClrTx/>
              <a:buSzTx/>
              <a:buFontTx/>
            </a:pPr>
            <a:r>
              <a:rPr lang="zh-CN" altLang="en-US" sz="4050" b="1">
                <a:sym typeface="+mn-ea"/>
              </a:rPr>
              <a:t>树的定义</a:t>
            </a:r>
            <a:endParaRPr lang="zh-CN" altLang="en-US" sz="4050" b="1">
              <a:sym typeface="+mn-ea"/>
            </a:endParaRPr>
          </a:p>
        </p:txBody>
      </p:sp>
      <p:sp>
        <p:nvSpPr>
          <p:cNvPr id="8197" name="矩形 8196"/>
          <p:cNvSpPr/>
          <p:nvPr/>
        </p:nvSpPr>
        <p:spPr>
          <a:xfrm>
            <a:off x="323850" y="1894205"/>
            <a:ext cx="3978275" cy="821690"/>
          </a:xfrm>
          <a:prstGeom prst="rect">
            <a:avLst/>
          </a:prstGeom>
          <a:noFill/>
          <a:ln w="9525">
            <a:noFill/>
          </a:ln>
        </p:spPr>
        <p:txBody>
          <a:bodyPr vert="horz" wrap="square" lIns="40500" tIns="45720" rIns="40500" bIns="45720" rtlCol="0" anchor="t">
            <a:normAutofit/>
          </a:bodyPr>
          <a:p>
            <a:pPr lvl="0" indent="487680" algn="l">
              <a:lnSpc>
                <a:spcPct val="120000"/>
              </a:lnSpc>
              <a:spcBef>
                <a:spcPct val="20000"/>
              </a:spcBef>
              <a:buClrTx/>
              <a:buSzTx/>
              <a:buFont typeface="Arial" panose="020B0604020202020204" pitchFamily="34" charset="0"/>
            </a:pPr>
            <a:r>
              <a:rPr lang="zh-CN" altLang="en-US" b="1" dirty="0">
                <a:sym typeface="+mn-ea"/>
              </a:rPr>
              <a:t>①有且</a:t>
            </a:r>
            <a:r>
              <a:rPr lang="zh-CN" altLang="en-US" b="1" dirty="0">
                <a:sym typeface="+mn-ea"/>
              </a:rPr>
              <a:t>仅</a:t>
            </a:r>
            <a:r>
              <a:rPr lang="zh-CN" altLang="en-US" b="1" dirty="0">
                <a:sym typeface="+mn-ea"/>
              </a:rPr>
              <a:t>有一个称为根的结点；</a:t>
            </a:r>
            <a:endParaRPr lang="zh-CN" altLang="en-US" b="1" dirty="0">
              <a:sym typeface="+mn-ea"/>
            </a:endParaRPr>
          </a:p>
        </p:txBody>
      </p:sp>
      <p:sp>
        <p:nvSpPr>
          <p:cNvPr id="8198" name="矩形 8197"/>
          <p:cNvSpPr/>
          <p:nvPr/>
        </p:nvSpPr>
        <p:spPr>
          <a:xfrm>
            <a:off x="323850" y="2715895"/>
            <a:ext cx="5012690" cy="1181735"/>
          </a:xfrm>
          <a:prstGeom prst="rect">
            <a:avLst/>
          </a:prstGeom>
          <a:noFill/>
          <a:ln w="9525">
            <a:noFill/>
          </a:ln>
        </p:spPr>
        <p:txBody>
          <a:bodyPr vert="horz" wrap="square" lIns="40500" tIns="45720" rIns="40500" bIns="45720" rtlCol="0" anchor="t">
            <a:normAutofit/>
          </a:bodyPr>
          <a:p>
            <a:pPr lvl="0" indent="487680" algn="l">
              <a:lnSpc>
                <a:spcPct val="120000"/>
              </a:lnSpc>
              <a:spcBef>
                <a:spcPct val="20000"/>
              </a:spcBef>
              <a:buClrTx/>
              <a:buSzTx/>
              <a:buFont typeface="Arial" panose="020B0604020202020204" pitchFamily="34" charset="0"/>
            </a:pPr>
            <a:r>
              <a:rPr lang="zh-CN" altLang="en-US" b="1" dirty="0">
                <a:sym typeface="+mn-ea"/>
              </a:rPr>
              <a:t>②其余结点分成n(n≥0)个互不相交的集合</a:t>
            </a:r>
            <a:r>
              <a:rPr lang="zh-CN" altLang="en-US" b="1" dirty="0">
                <a:sym typeface="+mn-ea"/>
              </a:rPr>
              <a:t>T1, T2, </a:t>
            </a:r>
            <a:r>
              <a:rPr lang="zh-CN" altLang="en-US" b="1" dirty="0">
                <a:sym typeface="+mn-ea"/>
              </a:rPr>
              <a:t>…</a:t>
            </a:r>
            <a:r>
              <a:rPr lang="zh-CN" altLang="en-US" b="1" dirty="0">
                <a:sym typeface="+mn-ea"/>
              </a:rPr>
              <a:t>Tn</a:t>
            </a:r>
            <a:r>
              <a:rPr lang="zh-CN" altLang="en-US" b="1" dirty="0">
                <a:sym typeface="+mn-ea"/>
              </a:rPr>
              <a:t>，其中每个集合都是一棵树，并且称Ti (1≤i≤n) 为根的子树</a:t>
            </a:r>
            <a:endParaRPr lang="zh-CN" altLang="en-US" b="1" dirty="0">
              <a:sym typeface="+mn-ea"/>
            </a:endParaRPr>
          </a:p>
        </p:txBody>
      </p:sp>
      <p:graphicFrame>
        <p:nvGraphicFramePr>
          <p:cNvPr id="3" name="对象 2"/>
          <p:cNvGraphicFramePr/>
          <p:nvPr>
            <p:custDataLst>
              <p:tags r:id="rId1"/>
            </p:custDataLst>
          </p:nvPr>
        </p:nvGraphicFramePr>
        <p:xfrm>
          <a:off x="6084570" y="1564005"/>
          <a:ext cx="2821940" cy="2230755"/>
        </p:xfrm>
        <a:graphic>
          <a:graphicData uri="http://schemas.openxmlformats.org/presentationml/2006/ole">
            <mc:AlternateContent xmlns:mc="http://schemas.openxmlformats.org/markup-compatibility/2006">
              <mc:Choice xmlns:v="urn:schemas-microsoft-com:vml" Requires="v">
                <p:oleObj spid="_x0000_s4" name="" r:id="rId2" imgW="2819400" imgH="2228850" progId="Paint.Picture">
                  <p:embed/>
                </p:oleObj>
              </mc:Choice>
              <mc:Fallback>
                <p:oleObj name="" r:id="rId2" imgW="2819400" imgH="2228850" progId="Paint.Picture">
                  <p:embed/>
                  <p:pic>
                    <p:nvPicPr>
                      <p:cNvPr id="0" name="图片 3"/>
                      <p:cNvPicPr/>
                      <p:nvPr/>
                    </p:nvPicPr>
                    <p:blipFill>
                      <a:blip r:embed="rId3"/>
                      <a:stretch>
                        <a:fillRect/>
                      </a:stretch>
                    </p:blipFill>
                    <p:spPr>
                      <a:xfrm>
                        <a:off x="6084570" y="1564005"/>
                        <a:ext cx="2821940" cy="2230755"/>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xEl>
                                              <p:charRg st="0" end="30"/>
                                            </p:txEl>
                                          </p:spTgt>
                                        </p:tgtEl>
                                        <p:attrNameLst>
                                          <p:attrName>style.visibility</p:attrName>
                                        </p:attrNameLst>
                                      </p:cBhvr>
                                      <p:to>
                                        <p:strVal val="visible"/>
                                      </p:to>
                                    </p:set>
                                    <p:animEffect transition="in" filter="blinds(horizontal)">
                                      <p:cBhvr>
                                        <p:cTn id="7" dur="500"/>
                                        <p:tgtEl>
                                          <p:spTgt spid="819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 calcmode="lin" valueType="num">
                                      <p:cBhvr additive="base">
                                        <p:cTn id="12" dur="500" fill="hold"/>
                                        <p:tgtEl>
                                          <p:spTgt spid="8197"/>
                                        </p:tgtEl>
                                        <p:attrNameLst>
                                          <p:attrName>ppt_x</p:attrName>
                                        </p:attrNameLst>
                                      </p:cBhvr>
                                      <p:tavLst>
                                        <p:tav tm="0">
                                          <p:val>
                                            <p:strVal val="#ppt_x"/>
                                          </p:val>
                                        </p:tav>
                                        <p:tav tm="100000">
                                          <p:val>
                                            <p:strVal val="#ppt_x"/>
                                          </p:val>
                                        </p:tav>
                                      </p:tavLst>
                                    </p:anim>
                                    <p:anim calcmode="lin" valueType="num">
                                      <p:cBhvr additive="base">
                                        <p:cTn id="13"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198"/>
                                        </p:tgtEl>
                                        <p:attrNameLst>
                                          <p:attrName>style.visibility</p:attrName>
                                        </p:attrNameLst>
                                      </p:cBhvr>
                                      <p:to>
                                        <p:strVal val="visible"/>
                                      </p:to>
                                    </p:set>
                                    <p:anim calcmode="lin" valueType="num">
                                      <p:cBhvr additive="base">
                                        <p:cTn id="18" dur="500" fill="hold"/>
                                        <p:tgtEl>
                                          <p:spTgt spid="8198"/>
                                        </p:tgtEl>
                                        <p:attrNameLst>
                                          <p:attrName>ppt_x</p:attrName>
                                        </p:attrNameLst>
                                      </p:cBhvr>
                                      <p:tavLst>
                                        <p:tav tm="0">
                                          <p:val>
                                            <p:strVal val="#ppt_x"/>
                                          </p:val>
                                        </p:tav>
                                        <p:tav tm="100000">
                                          <p:val>
                                            <p:strVal val="#ppt_x"/>
                                          </p:val>
                                        </p:tav>
                                      </p:tavLst>
                                    </p:anim>
                                    <p:anim calcmode="lin" valueType="num">
                                      <p:cBhvr additive="base">
                                        <p:cTn id="19"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P spid="8197" grpId="0"/>
      <p:bldP spid="819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222885" y="5080"/>
            <a:ext cx="633730" cy="671195"/>
          </a:xfrm>
          <a:prstGeom prst="rect">
            <a:avLst/>
          </a:prstGeom>
        </p:spPr>
      </p:pic>
      <p:grpSp>
        <p:nvGrpSpPr>
          <p:cNvPr id="6" name="组合 5"/>
          <p:cNvGrpSpPr/>
          <p:nvPr/>
        </p:nvGrpSpPr>
        <p:grpSpPr>
          <a:xfrm>
            <a:off x="254000" y="1883501"/>
            <a:ext cx="2932430" cy="2409099"/>
            <a:chOff x="445199" y="972927"/>
            <a:chExt cx="5403652" cy="4498636"/>
          </a:xfrm>
        </p:grpSpPr>
        <p:sp>
          <p:nvSpPr>
            <p:cNvPr id="38" name="矩形 37"/>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矩形 44"/>
            <p:cNvSpPr/>
            <p:nvPr/>
          </p:nvSpPr>
          <p:spPr>
            <a:xfrm rot="20705313">
              <a:off x="2303363" y="3199630"/>
              <a:ext cx="2398763" cy="2102368"/>
            </a:xfrm>
            <a:prstGeom prst="rect">
              <a:avLst/>
            </a:prstGeom>
            <a:blipFill rotWithShape="1">
              <a:blip r:embed="rId3"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矩形 45"/>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矩形 46"/>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47"/>
            <p:cNvSpPr/>
            <p:nvPr/>
          </p:nvSpPr>
          <p:spPr>
            <a:xfrm rot="20559244">
              <a:off x="3161484" y="972927"/>
              <a:ext cx="1744489" cy="1748491"/>
            </a:xfrm>
            <a:prstGeom prst="rect">
              <a:avLst/>
            </a:prstGeom>
            <a:blipFill rotWithShape="1">
              <a:blip r:embed="rId4"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9" name="矩形 48"/>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文本框 6"/>
          <p:cNvSpPr txBox="1"/>
          <p:nvPr/>
        </p:nvSpPr>
        <p:spPr>
          <a:xfrm>
            <a:off x="3636010" y="2211705"/>
            <a:ext cx="4819015" cy="9220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lumMod val="20000"/>
                    <a:lumOff val="80000"/>
                  </a:schemeClr>
                </a:solidFill>
              </a14:hiddenFill>
            </a:ext>
          </a:extLst>
        </p:spPr>
        <p:txBody>
          <a:bodyPr wrap="square" rtlCol="0">
            <a:spAutoFit/>
          </a:bodyPr>
          <a:lstStyle>
            <a:defPPr>
              <a:defRPr lang="zh-CN"/>
            </a:defPPr>
            <a:lvl1pPr algn="ctr">
              <a:defRPr sz="9600" b="1">
                <a:ln w="19050">
                  <a:solidFill>
                    <a:schemeClr val="bg1">
                      <a:lumMod val="95000"/>
                    </a:schemeClr>
                  </a:solidFill>
                </a:ln>
                <a:solidFill>
                  <a:srgbClr val="E1301D"/>
                </a:solidFill>
                <a:effectLst>
                  <a:outerShdw blurRad="38100" dist="38100" dir="2700000" algn="tl">
                    <a:srgbClr val="000000">
                      <a:alpha val="43137"/>
                    </a:srgbClr>
                  </a:outerShdw>
                </a:effectLst>
                <a:latin typeface="Broadway" panose="04040905080B02020502" pitchFamily="82" charset="0"/>
              </a:defRPr>
            </a:lvl1pPr>
          </a:lstStyle>
          <a:p>
            <a:pPr algn="dist"/>
            <a:r>
              <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rPr>
              <a:t>感谢观看</a:t>
            </a:r>
            <a:endPar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9217"/>
          <p:cNvSpPr/>
          <p:nvPr/>
        </p:nvSpPr>
        <p:spPr>
          <a:xfrm>
            <a:off x="539433" y="-236934"/>
            <a:ext cx="6548438" cy="875665"/>
          </a:xfrm>
          <a:prstGeom prst="rect">
            <a:avLst/>
          </a:prstGeom>
          <a:noFill/>
          <a:ln w="9525">
            <a:noFill/>
          </a:ln>
        </p:spPr>
        <p:txBody>
          <a:bodyPr vert="horz" wrap="square" lIns="91440" tIns="45720" rIns="91440" bIns="45720" rtlCol="0" anchor="b">
            <a:normAutofit/>
          </a:bodyPr>
          <a:p>
            <a:pPr lvl="0" algn="ctr">
              <a:buClrTx/>
              <a:buSzTx/>
              <a:buFontTx/>
            </a:pPr>
            <a:r>
              <a:rPr lang="zh-CN" altLang="en-US" sz="4050" b="1">
                <a:latin typeface="+mj-lt"/>
                <a:ea typeface="+mj-ea"/>
                <a:cs typeface="+mj-cs"/>
                <a:sym typeface="+mn-ea"/>
              </a:rPr>
              <a:t>树的</a:t>
            </a:r>
            <a:r>
              <a:rPr lang="zh-CN" altLang="en-US" sz="4050" b="1">
                <a:latin typeface="+mj-lt"/>
                <a:ea typeface="+mj-ea"/>
                <a:cs typeface="+mj-cs"/>
                <a:sym typeface="+mn-ea"/>
              </a:rPr>
              <a:t>特征</a:t>
            </a:r>
            <a:endParaRPr lang="zh-CN" altLang="en-US" sz="4050" b="1">
              <a:latin typeface="+mj-lt"/>
              <a:ea typeface="+mj-ea"/>
              <a:cs typeface="+mj-cs"/>
              <a:sym typeface="+mn-ea"/>
            </a:endParaRPr>
          </a:p>
        </p:txBody>
      </p:sp>
      <p:sp>
        <p:nvSpPr>
          <p:cNvPr id="9219" name="矩形 9218"/>
          <p:cNvSpPr/>
          <p:nvPr/>
        </p:nvSpPr>
        <p:spPr>
          <a:xfrm>
            <a:off x="1332230" y="3755390"/>
            <a:ext cx="5939790" cy="567055"/>
          </a:xfrm>
          <a:prstGeom prst="rect">
            <a:avLst/>
          </a:prstGeom>
          <a:noFill/>
          <a:ln w="9525">
            <a:noFill/>
          </a:ln>
        </p:spPr>
        <p:txBody>
          <a:bodyPr vert="horz" lIns="40500" tIns="45720" rIns="40500" bIns="45720" rtlCol="0" anchor="t">
            <a:normAutofit/>
          </a:bodyPr>
          <a:p>
            <a:pPr lvl="0" algn="l">
              <a:lnSpc>
                <a:spcPct val="120000"/>
              </a:lnSpc>
              <a:spcBef>
                <a:spcPct val="20000"/>
              </a:spcBef>
              <a:buClrTx/>
              <a:buSzTx/>
              <a:buFont typeface="Arial" panose="020B0604020202020204" pitchFamily="34" charset="0"/>
            </a:pPr>
            <a:r>
              <a:rPr lang="zh-CN" altLang="en-US" b="1" dirty="0">
                <a:sym typeface="+mn-ea"/>
              </a:rPr>
              <a:t>4、所有结点都可以有0或多个后继结点（孩子结点）；</a:t>
            </a:r>
            <a:endParaRPr lang="zh-CN" altLang="en-US" b="1" dirty="0">
              <a:sym typeface="+mn-ea"/>
            </a:endParaRPr>
          </a:p>
        </p:txBody>
      </p:sp>
      <p:sp>
        <p:nvSpPr>
          <p:cNvPr id="9220" name="矩形 9219"/>
          <p:cNvSpPr/>
          <p:nvPr/>
        </p:nvSpPr>
        <p:spPr>
          <a:xfrm>
            <a:off x="1293495" y="2628900"/>
            <a:ext cx="7247890" cy="957580"/>
          </a:xfrm>
          <a:prstGeom prst="rect">
            <a:avLst/>
          </a:prstGeom>
          <a:noFill/>
          <a:ln w="9525">
            <a:noFill/>
          </a:ln>
        </p:spPr>
        <p:txBody>
          <a:bodyPr vert="horz" lIns="40500" tIns="45720" rIns="40500" bIns="45720" rtlCol="0" anchor="t">
            <a:normAutofit/>
          </a:bodyPr>
          <a:p>
            <a:pPr lvl="0" algn="l">
              <a:lnSpc>
                <a:spcPct val="120000"/>
              </a:lnSpc>
              <a:spcBef>
                <a:spcPct val="20000"/>
              </a:spcBef>
              <a:buClrTx/>
              <a:buSzTx/>
              <a:buFont typeface="Arial" panose="020B0604020202020204" pitchFamily="34" charset="0"/>
            </a:pPr>
            <a:r>
              <a:rPr lang="zh-CN" altLang="en-US" b="1" dirty="0">
                <a:sym typeface="+mn-ea"/>
              </a:rPr>
              <a:t>3、只有根结点没有前趋结点，其余每个结点都有唯一的一个前趋结点（称为父结点）；</a:t>
            </a:r>
            <a:endParaRPr lang="zh-CN" altLang="en-US" b="1" dirty="0">
              <a:sym typeface="+mn-ea"/>
            </a:endParaRPr>
          </a:p>
        </p:txBody>
      </p:sp>
      <p:sp>
        <p:nvSpPr>
          <p:cNvPr id="9221" name="矩形 9220"/>
          <p:cNvSpPr/>
          <p:nvPr/>
        </p:nvSpPr>
        <p:spPr>
          <a:xfrm>
            <a:off x="1293495" y="1870075"/>
            <a:ext cx="6318885" cy="621665"/>
          </a:xfrm>
          <a:prstGeom prst="rect">
            <a:avLst/>
          </a:prstGeom>
          <a:noFill/>
          <a:ln w="9525">
            <a:noFill/>
          </a:ln>
        </p:spPr>
        <p:txBody>
          <a:bodyPr vert="horz" lIns="40500" tIns="45720" rIns="40500" bIns="45720" rtlCol="0" anchor="t">
            <a:normAutofit/>
          </a:bodyPr>
          <a:p>
            <a:pPr lvl="0" indent="0" algn="l">
              <a:lnSpc>
                <a:spcPct val="120000"/>
              </a:lnSpc>
              <a:spcBef>
                <a:spcPct val="20000"/>
              </a:spcBef>
              <a:buClrTx/>
              <a:buSzTx/>
              <a:buFont typeface="Arial" panose="020B0604020202020204" pitchFamily="34" charset="0"/>
            </a:pPr>
            <a:r>
              <a:rPr lang="zh-CN" altLang="en-US" b="1" dirty="0">
                <a:sym typeface="+mn-ea"/>
              </a:rPr>
              <a:t>2、一棵树中至少有1个结点，这个结点就是根结点；</a:t>
            </a:r>
            <a:endParaRPr lang="zh-CN" altLang="en-US" b="1" dirty="0">
              <a:sym typeface="+mn-ea"/>
            </a:endParaRPr>
          </a:p>
        </p:txBody>
      </p:sp>
      <p:sp>
        <p:nvSpPr>
          <p:cNvPr id="2" name="矩形 1"/>
          <p:cNvSpPr/>
          <p:nvPr/>
        </p:nvSpPr>
        <p:spPr>
          <a:xfrm>
            <a:off x="1332230" y="967740"/>
            <a:ext cx="7203440" cy="765175"/>
          </a:xfrm>
          <a:prstGeom prst="rect">
            <a:avLst/>
          </a:prstGeom>
          <a:noFill/>
          <a:ln w="9525">
            <a:noFill/>
          </a:ln>
        </p:spPr>
        <p:txBody>
          <a:bodyPr vert="horz" wrap="square" lIns="40500" tIns="45720" rIns="40500" bIns="45720" rtlCol="0" anchor="t">
            <a:normAutofit lnSpcReduction="20000"/>
          </a:bodyPr>
          <a:p>
            <a:pPr lvl="0" algn="l">
              <a:lnSpc>
                <a:spcPct val="120000"/>
              </a:lnSpc>
              <a:spcBef>
                <a:spcPct val="20000"/>
              </a:spcBef>
              <a:buClrTx/>
              <a:buSzTx/>
              <a:buFont typeface="Arial" panose="020B0604020202020204" pitchFamily="34" charset="0"/>
            </a:pPr>
            <a:r>
              <a:rPr lang="zh-CN" altLang="en-US" b="1" dirty="0">
                <a:sym typeface="+mn-ea"/>
              </a:rPr>
              <a:t>1、树是递归定义的。这就决定了树的操作和应用大都是采用递归思想来解决的； </a:t>
            </a:r>
            <a:endParaRPr lang="zh-CN" altLang="en-US" b="1" dirty="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ppt_x"/>
                                          </p:val>
                                        </p:tav>
                                        <p:tav tm="100000">
                                          <p:val>
                                            <p:strVal val="#ppt_x"/>
                                          </p:val>
                                        </p:tav>
                                      </p:tavLst>
                                    </p:anim>
                                    <p:anim calcmode="lin" valueType="num">
                                      <p:cBhvr additive="base">
                                        <p:cTn id="8"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gtEl>
                                        <p:attrNameLst>
                                          <p:attrName>style.visibility</p:attrName>
                                        </p:attrNameLst>
                                      </p:cBhvr>
                                      <p:to>
                                        <p:strVal val="visible"/>
                                      </p:to>
                                    </p:set>
                                    <p:anim calcmode="lin" valueType="num">
                                      <p:cBhvr additive="base">
                                        <p:cTn id="19" dur="500" fill="hold"/>
                                        <p:tgtEl>
                                          <p:spTgt spid="9219"/>
                                        </p:tgtEl>
                                        <p:attrNameLst>
                                          <p:attrName>ppt_x</p:attrName>
                                        </p:attrNameLst>
                                      </p:cBhvr>
                                      <p:tavLst>
                                        <p:tav tm="0">
                                          <p:val>
                                            <p:strVal val="#ppt_x"/>
                                          </p:val>
                                        </p:tav>
                                        <p:tav tm="100000">
                                          <p:val>
                                            <p:strVal val="#ppt_x"/>
                                          </p:val>
                                        </p:tav>
                                      </p:tavLst>
                                    </p:anim>
                                    <p:anim calcmode="lin" valueType="num">
                                      <p:cBhvr additive="base">
                                        <p:cTn id="20"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P spid="92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2"/>
          <p:cNvSpPr>
            <a:spLocks noGrp="1"/>
          </p:cNvSpPr>
          <p:nvPr>
            <p:ph type="title"/>
          </p:nvPr>
        </p:nvSpPr>
        <p:spPr>
          <a:xfrm>
            <a:off x="1188085" y="52070"/>
            <a:ext cx="2971800" cy="514350"/>
          </a:xfrm>
          <a:prstGeom prst="rect">
            <a:avLst/>
          </a:prstGeom>
          <a:noFill/>
          <a:ln w="9525">
            <a:noFill/>
          </a:ln>
        </p:spPr>
        <p:txBody>
          <a:bodyPr vert="horz" lIns="91440" tIns="45720" rIns="91440" bIns="45720" rtlCol="0" anchor="b">
            <a:normAutofit fontScale="90000"/>
          </a:bodyPr>
          <a:p>
            <a:pPr lvl="0" algn="ctr">
              <a:buClrTx/>
              <a:buSzTx/>
              <a:buFontTx/>
            </a:pPr>
            <a:r>
              <a:rPr lang="zh-CN" altLang="en-US" sz="4050" b="1">
                <a:sym typeface="+mn-ea"/>
              </a:rPr>
              <a:t>树的基本术语</a:t>
            </a:r>
            <a:endParaRPr lang="zh-CN" altLang="en-US" sz="4050" b="1">
              <a:sym typeface="+mn-ea"/>
            </a:endParaRPr>
          </a:p>
        </p:txBody>
      </p:sp>
      <p:sp>
        <p:nvSpPr>
          <p:cNvPr id="10244" name="内容占位符 10243"/>
          <p:cNvSpPr>
            <a:spLocks noGrp="1"/>
          </p:cNvSpPr>
          <p:nvPr>
            <p:ph/>
          </p:nvPr>
        </p:nvSpPr>
        <p:spPr>
          <a:xfrm>
            <a:off x="3924300" y="898525"/>
            <a:ext cx="5007610" cy="3141345"/>
          </a:xfrm>
          <a:prstGeom prst="rect">
            <a:avLst/>
          </a:prstGeom>
          <a:noFill/>
          <a:ln w="9525">
            <a:noFill/>
          </a:ln>
        </p:spPr>
        <p:txBody>
          <a:bodyPr lIns="40500" rIns="40500" anchor="t"/>
          <a:p>
            <a:pPr marL="190500" lvl="1" indent="0">
              <a:lnSpc>
                <a:spcPct val="110000"/>
              </a:lnSpc>
              <a:buNone/>
            </a:pPr>
            <a:r>
              <a:rPr lang="zh-CN" altLang="en-US" sz="1800" b="1"/>
              <a:t>树中的每一个结点都是该树的某一个子树的</a:t>
            </a:r>
            <a:r>
              <a:rPr lang="zh-CN" altLang="en-US" sz="1800" b="1">
                <a:solidFill>
                  <a:srgbClr val="FF0000"/>
                </a:solidFill>
                <a:latin typeface="Times New Roman" panose="02020603050405020304" pitchFamily="18" charset="0"/>
              </a:rPr>
              <a:t>根</a:t>
            </a:r>
            <a:r>
              <a:rPr lang="zh-CN" altLang="en-US" sz="1800" b="1"/>
              <a:t>。</a:t>
            </a:r>
            <a:endParaRPr lang="zh-CN" altLang="en-US" sz="1800" b="1"/>
          </a:p>
          <a:p>
            <a:pPr marL="190500" lvl="1" indent="0">
              <a:lnSpc>
                <a:spcPct val="110000"/>
              </a:lnSpc>
              <a:buNone/>
            </a:pPr>
            <a:r>
              <a:rPr lang="zh-CN" altLang="en-US" sz="1800" b="1"/>
              <a:t>一个结点的子树个数称为该</a:t>
            </a:r>
            <a:r>
              <a:rPr lang="zh-CN" altLang="en-US" sz="1800" b="1">
                <a:solidFill>
                  <a:srgbClr val="FF0000"/>
                </a:solidFill>
                <a:latin typeface="Times New Roman" panose="02020603050405020304" pitchFamily="18" charset="0"/>
              </a:rPr>
              <a:t>结点的度</a:t>
            </a:r>
            <a:r>
              <a:rPr lang="zh-CN" altLang="en-US" sz="1800" b="1"/>
              <a:t>。</a:t>
            </a:r>
            <a:endParaRPr lang="zh-CN" altLang="en-US" sz="1800" b="1"/>
          </a:p>
          <a:p>
            <a:pPr marL="190500" lvl="1" indent="0">
              <a:lnSpc>
                <a:spcPct val="110000"/>
              </a:lnSpc>
              <a:buNone/>
            </a:pPr>
            <a:r>
              <a:rPr lang="zh-CN" altLang="en-US" sz="1800" b="1"/>
              <a:t>树中度数最大的结点的度为</a:t>
            </a:r>
            <a:r>
              <a:rPr lang="zh-CN" altLang="en-US" sz="1800" b="1">
                <a:solidFill>
                  <a:srgbClr val="FF0000"/>
                </a:solidFill>
                <a:latin typeface="Times New Roman" panose="02020603050405020304" pitchFamily="18" charset="0"/>
              </a:rPr>
              <a:t>树的度</a:t>
            </a:r>
            <a:r>
              <a:rPr lang="zh-CN" altLang="en-US" sz="1800" b="1"/>
              <a:t>。</a:t>
            </a:r>
            <a:endParaRPr lang="zh-CN" altLang="en-US" sz="1800" b="1"/>
          </a:p>
          <a:p>
            <a:pPr marL="190500" lvl="1" indent="0">
              <a:lnSpc>
                <a:spcPct val="110000"/>
              </a:lnSpc>
              <a:buNone/>
            </a:pPr>
            <a:r>
              <a:rPr lang="zh-CN" altLang="en-US" sz="1800" b="1"/>
              <a:t>树中某个结点的子树之根称为该结点的</a:t>
            </a:r>
            <a:r>
              <a:rPr lang="zh-CN" altLang="en-US" sz="1800" b="1">
                <a:solidFill>
                  <a:srgbClr val="FF0000"/>
                </a:solidFill>
                <a:latin typeface="Times New Roman" panose="02020603050405020304" pitchFamily="18" charset="0"/>
              </a:rPr>
              <a:t>孩子</a:t>
            </a:r>
            <a:r>
              <a:rPr lang="zh-CN" altLang="en-US" sz="1800" b="1"/>
              <a:t>，相应地，该结点称为孩子的</a:t>
            </a:r>
            <a:r>
              <a:rPr lang="zh-CN" altLang="en-US" sz="1800" b="1">
                <a:solidFill>
                  <a:srgbClr val="FF0000"/>
                </a:solidFill>
                <a:latin typeface="Times New Roman" panose="02020603050405020304" pitchFamily="18" charset="0"/>
              </a:rPr>
              <a:t>父亲</a:t>
            </a:r>
            <a:r>
              <a:rPr lang="zh-CN" altLang="en-US" sz="1800" b="1"/>
              <a:t>。</a:t>
            </a:r>
            <a:endParaRPr lang="zh-CN" altLang="en-US" sz="1800" b="1"/>
          </a:p>
          <a:p>
            <a:pPr marL="190500" lvl="1" indent="0">
              <a:lnSpc>
                <a:spcPct val="110000"/>
              </a:lnSpc>
              <a:buNone/>
            </a:pPr>
            <a:r>
              <a:rPr lang="zh-CN" altLang="en-US" sz="1800" b="1"/>
              <a:t>度为</a:t>
            </a:r>
            <a:r>
              <a:rPr lang="en-US" altLang="zh-CN" sz="1800" b="1"/>
              <a:t>0</a:t>
            </a:r>
            <a:r>
              <a:rPr lang="zh-CN" altLang="en-US" sz="1800" b="1"/>
              <a:t>的结点称为</a:t>
            </a:r>
            <a:r>
              <a:rPr lang="zh-CN" altLang="en-US" sz="1800" b="1">
                <a:solidFill>
                  <a:srgbClr val="FF0000"/>
                </a:solidFill>
                <a:latin typeface="Times New Roman" panose="02020603050405020304" pitchFamily="18" charset="0"/>
              </a:rPr>
              <a:t>叶结点</a:t>
            </a:r>
            <a:r>
              <a:rPr lang="zh-CN" altLang="en-US" sz="1800" b="1"/>
              <a:t>。同一个父亲的孩子称为</a:t>
            </a:r>
            <a:r>
              <a:rPr lang="zh-CN" altLang="en-US" sz="1800" b="1">
                <a:solidFill>
                  <a:srgbClr val="FF0000"/>
                </a:solidFill>
                <a:latin typeface="Times New Roman" panose="02020603050405020304" pitchFamily="18" charset="0"/>
              </a:rPr>
              <a:t>兄弟</a:t>
            </a:r>
            <a:r>
              <a:rPr lang="zh-CN" altLang="en-US" sz="1800" b="1">
                <a:latin typeface="Times New Roman" panose="02020603050405020304" pitchFamily="18" charset="0"/>
              </a:rPr>
              <a:t>。</a:t>
            </a:r>
            <a:r>
              <a:rPr lang="zh-CN" altLang="en-US" sz="1800" b="1"/>
              <a:t> </a:t>
            </a:r>
            <a:endParaRPr lang="zh-CN" altLang="en-US" sz="1800" b="1"/>
          </a:p>
          <a:p>
            <a:pPr marL="190500" lvl="1" indent="0">
              <a:lnSpc>
                <a:spcPct val="110000"/>
              </a:lnSpc>
              <a:buNone/>
            </a:pPr>
            <a:r>
              <a:rPr lang="zh-CN" altLang="en-US" sz="1800" b="1">
                <a:latin typeface="Times New Roman" panose="02020603050405020304" pitchFamily="18" charset="0"/>
              </a:rPr>
              <a:t>某结点到整棵树的根结点的路径上除该结点外的所有结点叫作该结点的</a:t>
            </a:r>
            <a:r>
              <a:rPr lang="zh-CN" altLang="en-US" sz="1800" b="1">
                <a:solidFill>
                  <a:srgbClr val="FF0000"/>
                </a:solidFill>
                <a:latin typeface="Times New Roman" panose="02020603050405020304" pitchFamily="18" charset="0"/>
              </a:rPr>
              <a:t>祖先</a:t>
            </a:r>
            <a:r>
              <a:rPr lang="zh-CN" altLang="en-US" sz="1800" b="1">
                <a:latin typeface="Times New Roman" panose="02020603050405020304" pitchFamily="18" charset="0"/>
              </a:rPr>
              <a:t>。</a:t>
            </a:r>
            <a:endParaRPr lang="zh-CN" altLang="en-US" sz="1350"/>
          </a:p>
        </p:txBody>
      </p:sp>
      <p:graphicFrame>
        <p:nvGraphicFramePr>
          <p:cNvPr id="2" name="对象 1"/>
          <p:cNvGraphicFramePr/>
          <p:nvPr>
            <p:custDataLst>
              <p:tags r:id="rId1"/>
            </p:custDataLst>
          </p:nvPr>
        </p:nvGraphicFramePr>
        <p:xfrm>
          <a:off x="755650" y="1491615"/>
          <a:ext cx="2821940" cy="2230755"/>
        </p:xfrm>
        <a:graphic>
          <a:graphicData uri="http://schemas.openxmlformats.org/presentationml/2006/ole">
            <mc:AlternateContent xmlns:mc="http://schemas.openxmlformats.org/markup-compatibility/2006">
              <mc:Choice xmlns:v="urn:schemas-microsoft-com:vml" Requires="v">
                <p:oleObj spid="_x0000_s3" name="" r:id="rId2" imgW="2819400" imgH="2228850" progId="Paint.Picture">
                  <p:embed/>
                </p:oleObj>
              </mc:Choice>
              <mc:Fallback>
                <p:oleObj name="" r:id="rId2" imgW="2819400" imgH="2228850" progId="Paint.Picture">
                  <p:embed/>
                  <p:pic>
                    <p:nvPicPr>
                      <p:cNvPr id="0" name="图片 2"/>
                      <p:cNvPicPr/>
                      <p:nvPr/>
                    </p:nvPicPr>
                    <p:blipFill>
                      <a:blip r:embed="rId3"/>
                      <a:stretch>
                        <a:fillRect/>
                      </a:stretch>
                    </p:blipFill>
                    <p:spPr>
                      <a:xfrm>
                        <a:off x="755650" y="1491615"/>
                        <a:ext cx="2821940" cy="2230755"/>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4">
                                            <p:txEl>
                                              <p:charRg st="0" end="22"/>
                                            </p:txEl>
                                          </p:spTgt>
                                        </p:tgtEl>
                                        <p:attrNameLst>
                                          <p:attrName>style.visibility</p:attrName>
                                        </p:attrNameLst>
                                      </p:cBhvr>
                                      <p:to>
                                        <p:strVal val="visible"/>
                                      </p:to>
                                    </p:set>
                                    <p:animEffect transition="in" filter="box(in)">
                                      <p:cBhvr>
                                        <p:cTn id="7" dur="500"/>
                                        <p:tgtEl>
                                          <p:spTgt spid="10244">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4">
                                            <p:txEl>
                                              <p:charRg st="22" end="40"/>
                                            </p:txEl>
                                          </p:spTgt>
                                        </p:tgtEl>
                                        <p:attrNameLst>
                                          <p:attrName>style.visibility</p:attrName>
                                        </p:attrNameLst>
                                      </p:cBhvr>
                                      <p:to>
                                        <p:strVal val="visible"/>
                                      </p:to>
                                    </p:set>
                                    <p:animEffect transition="in" filter="box(in)">
                                      <p:cBhvr>
                                        <p:cTn id="12" dur="500"/>
                                        <p:tgtEl>
                                          <p:spTgt spid="10244">
                                            <p:txEl>
                                              <p:charRg st="22"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4">
                                            <p:txEl>
                                              <p:charRg st="40" end="57"/>
                                            </p:txEl>
                                          </p:spTgt>
                                        </p:tgtEl>
                                        <p:attrNameLst>
                                          <p:attrName>style.visibility</p:attrName>
                                        </p:attrNameLst>
                                      </p:cBhvr>
                                      <p:to>
                                        <p:strVal val="visible"/>
                                      </p:to>
                                    </p:set>
                                    <p:animEffect transition="in" filter="box(in)">
                                      <p:cBhvr>
                                        <p:cTn id="17" dur="500"/>
                                        <p:tgtEl>
                                          <p:spTgt spid="10244">
                                            <p:txEl>
                                              <p:charRg st="40"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44">
                                            <p:txEl>
                                              <p:charRg st="57" end="93"/>
                                            </p:txEl>
                                          </p:spTgt>
                                        </p:tgtEl>
                                        <p:attrNameLst>
                                          <p:attrName>style.visibility</p:attrName>
                                        </p:attrNameLst>
                                      </p:cBhvr>
                                      <p:to>
                                        <p:strVal val="visible"/>
                                      </p:to>
                                    </p:set>
                                    <p:animEffect transition="in" filter="box(in)">
                                      <p:cBhvr>
                                        <p:cTn id="22" dur="500"/>
                                        <p:tgtEl>
                                          <p:spTgt spid="10244">
                                            <p:txEl>
                                              <p:charRg st="57" end="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44">
                                            <p:txEl>
                                              <p:charRg st="93" end="120"/>
                                            </p:txEl>
                                          </p:spTgt>
                                        </p:tgtEl>
                                        <p:attrNameLst>
                                          <p:attrName>style.visibility</p:attrName>
                                        </p:attrNameLst>
                                      </p:cBhvr>
                                      <p:to>
                                        <p:strVal val="visible"/>
                                      </p:to>
                                    </p:set>
                                    <p:animEffect transition="in" filter="box(in)">
                                      <p:cBhvr>
                                        <p:cTn id="27" dur="500"/>
                                        <p:tgtEl>
                                          <p:spTgt spid="10244">
                                            <p:txEl>
                                              <p:charRg st="93"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44">
                                            <p:txEl>
                                              <p:charRg st="120" end="155"/>
                                            </p:txEl>
                                          </p:spTgt>
                                        </p:tgtEl>
                                        <p:attrNameLst>
                                          <p:attrName>style.visibility</p:attrName>
                                        </p:attrNameLst>
                                      </p:cBhvr>
                                      <p:to>
                                        <p:strVal val="visible"/>
                                      </p:to>
                                    </p:set>
                                    <p:animEffect transition="in" filter="box(in)">
                                      <p:cBhvr>
                                        <p:cTn id="32" dur="500"/>
                                        <p:tgtEl>
                                          <p:spTgt spid="10244">
                                            <p:txEl>
                                              <p:charRg st="120"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3"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1265"/>
          <p:cNvSpPr>
            <a:spLocks noGrp="1"/>
          </p:cNvSpPr>
          <p:nvPr>
            <p:ph type="title"/>
          </p:nvPr>
        </p:nvSpPr>
        <p:spPr>
          <a:xfrm>
            <a:off x="1600200" y="99695"/>
            <a:ext cx="3649345" cy="514350"/>
          </a:xfrm>
          <a:prstGeom prst="rect">
            <a:avLst/>
          </a:prstGeom>
          <a:noFill/>
          <a:ln w="9525">
            <a:noFill/>
          </a:ln>
        </p:spPr>
        <p:txBody>
          <a:bodyPr vert="horz" lIns="91440" tIns="45720" rIns="91440" bIns="45720" rtlCol="0" anchor="b">
            <a:normAutofit fontScale="90000"/>
          </a:bodyPr>
          <a:p>
            <a:pPr lvl="0" algn="ctr">
              <a:buClrTx/>
              <a:buSzTx/>
              <a:buFontTx/>
            </a:pPr>
            <a:r>
              <a:rPr lang="zh-CN" altLang="en-US" sz="4050" b="1">
                <a:sym typeface="+mn-ea"/>
              </a:rPr>
              <a:t>树的基本术语</a:t>
            </a:r>
            <a:endParaRPr lang="zh-CN" altLang="en-US" sz="4050" b="1">
              <a:sym typeface="+mn-ea"/>
            </a:endParaRPr>
          </a:p>
        </p:txBody>
      </p:sp>
      <p:sp>
        <p:nvSpPr>
          <p:cNvPr id="11267" name="内容占位符 11266"/>
          <p:cNvSpPr>
            <a:spLocks noGrp="1"/>
          </p:cNvSpPr>
          <p:nvPr>
            <p:ph/>
          </p:nvPr>
        </p:nvSpPr>
        <p:spPr>
          <a:xfrm>
            <a:off x="4343400" y="528955"/>
            <a:ext cx="4381500" cy="4114800"/>
          </a:xfrm>
          <a:prstGeom prst="rect">
            <a:avLst/>
          </a:prstGeom>
          <a:noFill/>
          <a:ln w="9525">
            <a:noFill/>
          </a:ln>
        </p:spPr>
        <p:txBody>
          <a:bodyPr lIns="40500" rIns="40500" anchor="t"/>
          <a:p>
            <a:pPr marL="190500" lvl="1" indent="0">
              <a:lnSpc>
                <a:spcPct val="130000"/>
              </a:lnSpc>
              <a:buNone/>
            </a:pPr>
            <a:r>
              <a:rPr lang="zh-CN" altLang="en-US" sz="1800" b="1" dirty="0">
                <a:latin typeface="Times New Roman" panose="02020603050405020304" pitchFamily="18" charset="0"/>
              </a:rPr>
              <a:t>设根结点的层号为</a:t>
            </a:r>
            <a:r>
              <a:rPr lang="en-US" altLang="zh-CN" sz="1800" b="1"/>
              <a:t>1</a:t>
            </a:r>
            <a:r>
              <a:rPr lang="zh-CN" altLang="en-US" sz="1800" b="1" dirty="0">
                <a:latin typeface="Times New Roman" panose="02020603050405020304" pitchFamily="18" charset="0"/>
              </a:rPr>
              <a:t>，其儿子结点的层号为</a:t>
            </a:r>
            <a:r>
              <a:rPr lang="en-US" altLang="zh-CN" sz="1800" b="1"/>
              <a:t>2</a:t>
            </a:r>
            <a:r>
              <a:rPr lang="zh-CN" altLang="en-US" sz="1800" b="1" dirty="0">
                <a:latin typeface="Times New Roman" panose="02020603050405020304" pitchFamily="18" charset="0"/>
              </a:rPr>
              <a:t>，以此类推；若某结点在第</a:t>
            </a:r>
            <a:r>
              <a:rPr lang="en-US" altLang="zh-CN" sz="1800" b="1"/>
              <a:t>L</a:t>
            </a:r>
            <a:r>
              <a:rPr lang="zh-CN" altLang="en-US" sz="1800" b="1" dirty="0">
                <a:latin typeface="Times New Roman" panose="02020603050405020304" pitchFamily="18" charset="0"/>
              </a:rPr>
              <a:t>层，则该结点的儿子处于第</a:t>
            </a:r>
            <a:r>
              <a:rPr lang="en-US" altLang="zh-CN" sz="1800" b="1"/>
              <a:t>L+1</a:t>
            </a:r>
            <a:r>
              <a:rPr lang="zh-CN" altLang="en-US" sz="1800" b="1" dirty="0">
                <a:latin typeface="Times New Roman" panose="02020603050405020304" pitchFamily="18" charset="0"/>
              </a:rPr>
              <a:t>层。树中结点最大的层号为</a:t>
            </a:r>
            <a:r>
              <a:rPr lang="zh-CN" altLang="en-US" sz="2100" b="1" dirty="0">
                <a:solidFill>
                  <a:srgbClr val="FF0000"/>
                </a:solidFill>
                <a:latin typeface="Times New Roman" panose="02020603050405020304" pitchFamily="18" charset="0"/>
              </a:rPr>
              <a:t>树的深度</a:t>
            </a:r>
            <a:r>
              <a:rPr lang="zh-CN" altLang="en-US" sz="1800" b="1" dirty="0">
                <a:latin typeface="Times New Roman" panose="02020603050405020304" pitchFamily="18" charset="0"/>
              </a:rPr>
              <a:t>。</a:t>
            </a:r>
            <a:r>
              <a:rPr lang="zh-CN" altLang="en-US" sz="1800" b="1" dirty="0"/>
              <a:t> </a:t>
            </a:r>
            <a:endParaRPr lang="zh-CN" altLang="en-US" sz="1800" b="1" dirty="0"/>
          </a:p>
          <a:p>
            <a:pPr marL="190500" lvl="1" indent="0">
              <a:lnSpc>
                <a:spcPct val="130000"/>
              </a:lnSpc>
              <a:buNone/>
            </a:pPr>
            <a:r>
              <a:rPr lang="zh-CN" altLang="en-US" sz="1800" b="1" dirty="0">
                <a:latin typeface="Times New Roman" panose="02020603050405020304" pitchFamily="18" charset="0"/>
              </a:rPr>
              <a:t>若结点的子树有次序排列，且先后次序不能互换，这样的树称为</a:t>
            </a:r>
            <a:r>
              <a:rPr lang="zh-CN" altLang="en-US" sz="2100" b="1" dirty="0">
                <a:solidFill>
                  <a:srgbClr val="FF0000"/>
                </a:solidFill>
                <a:latin typeface="Times New Roman" panose="02020603050405020304" pitchFamily="18" charset="0"/>
              </a:rPr>
              <a:t>有序树</a:t>
            </a:r>
            <a:r>
              <a:rPr lang="zh-CN" altLang="en-US" sz="1800" b="1" dirty="0">
                <a:latin typeface="Times New Roman" panose="02020603050405020304" pitchFamily="18" charset="0"/>
              </a:rPr>
              <a:t>，反之为</a:t>
            </a:r>
            <a:r>
              <a:rPr lang="zh-CN" altLang="en-US" sz="2100" b="1" dirty="0">
                <a:solidFill>
                  <a:srgbClr val="FF0000"/>
                </a:solidFill>
                <a:latin typeface="Times New Roman" panose="02020603050405020304" pitchFamily="18" charset="0"/>
              </a:rPr>
              <a:t>无序树</a:t>
            </a:r>
            <a:r>
              <a:rPr lang="zh-CN" altLang="en-US" sz="1800" b="1" dirty="0">
                <a:latin typeface="Times New Roman" panose="02020603050405020304" pitchFamily="18" charset="0"/>
              </a:rPr>
              <a:t>。</a:t>
            </a:r>
            <a:endParaRPr lang="zh-CN" altLang="en-US" sz="1800" b="1" dirty="0">
              <a:latin typeface="Times New Roman" panose="02020603050405020304" pitchFamily="18" charset="0"/>
            </a:endParaRPr>
          </a:p>
          <a:p>
            <a:pPr marL="190500" lvl="1" indent="0">
              <a:lnSpc>
                <a:spcPct val="130000"/>
              </a:lnSpc>
              <a:buNone/>
            </a:pPr>
            <a:r>
              <a:rPr lang="zh-CN" altLang="en-US" sz="2100" b="1" dirty="0">
                <a:solidFill>
                  <a:srgbClr val="FF0000"/>
                </a:solidFill>
                <a:latin typeface="Times New Roman" panose="02020603050405020304" pitchFamily="18" charset="0"/>
              </a:rPr>
              <a:t>森林</a:t>
            </a:r>
            <a:r>
              <a:rPr lang="zh-CN" altLang="en-US" sz="1800" b="1" dirty="0">
                <a:latin typeface="Times New Roman" panose="02020603050405020304" pitchFamily="18" charset="0"/>
              </a:rPr>
              <a:t>是若干棵互不相交的树的集合。</a:t>
            </a:r>
            <a:endParaRPr lang="zh-CN" altLang="en-US" sz="1350" dirty="0"/>
          </a:p>
        </p:txBody>
      </p:sp>
      <p:graphicFrame>
        <p:nvGraphicFramePr>
          <p:cNvPr id="3" name="对象 2"/>
          <p:cNvGraphicFramePr/>
          <p:nvPr>
            <p:custDataLst>
              <p:tags r:id="rId1"/>
            </p:custDataLst>
          </p:nvPr>
        </p:nvGraphicFramePr>
        <p:xfrm>
          <a:off x="683895" y="680085"/>
          <a:ext cx="2821940" cy="2230755"/>
        </p:xfrm>
        <a:graphic>
          <a:graphicData uri="http://schemas.openxmlformats.org/presentationml/2006/ole">
            <mc:AlternateContent xmlns:mc="http://schemas.openxmlformats.org/markup-compatibility/2006">
              <mc:Choice xmlns:v="urn:schemas-microsoft-com:vml" Requires="v">
                <p:oleObj spid="_x0000_s4" name="" r:id="rId2" imgW="2819400" imgH="2228850" progId="Paint.Picture">
                  <p:embed/>
                </p:oleObj>
              </mc:Choice>
              <mc:Fallback>
                <p:oleObj name="" r:id="rId2" imgW="2819400" imgH="2228850" progId="Paint.Picture">
                  <p:embed/>
                  <p:pic>
                    <p:nvPicPr>
                      <p:cNvPr id="0" name="图片 3"/>
                      <p:cNvPicPr/>
                      <p:nvPr/>
                    </p:nvPicPr>
                    <p:blipFill>
                      <a:blip r:embed="rId3"/>
                      <a:stretch>
                        <a:fillRect/>
                      </a:stretch>
                    </p:blipFill>
                    <p:spPr>
                      <a:xfrm>
                        <a:off x="683895" y="680085"/>
                        <a:ext cx="2821940" cy="2230755"/>
                      </a:xfrm>
                      <a:prstGeom prst="rect">
                        <a:avLst/>
                      </a:prstGeom>
                    </p:spPr>
                  </p:pic>
                </p:oleObj>
              </mc:Fallback>
            </mc:AlternateContent>
          </a:graphicData>
        </a:graphic>
      </p:graphicFrame>
      <p:graphicFrame>
        <p:nvGraphicFramePr>
          <p:cNvPr id="5" name="对象 4"/>
          <p:cNvGraphicFramePr/>
          <p:nvPr>
            <p:custDataLst>
              <p:tags r:id="rId4"/>
            </p:custDataLst>
          </p:nvPr>
        </p:nvGraphicFramePr>
        <p:xfrm>
          <a:off x="323850" y="3220085"/>
          <a:ext cx="1220470" cy="1239520"/>
        </p:xfrm>
        <a:graphic>
          <a:graphicData uri="http://schemas.openxmlformats.org/presentationml/2006/ole">
            <mc:AlternateContent xmlns:mc="http://schemas.openxmlformats.org/markup-compatibility/2006">
              <mc:Choice xmlns:v="urn:schemas-microsoft-com:vml" Requires="v">
                <p:oleObj spid="_x0000_s6" name="" r:id="rId5" imgW="1219200" imgH="1238250" progId="Paint.Picture">
                  <p:embed/>
                </p:oleObj>
              </mc:Choice>
              <mc:Fallback>
                <p:oleObj name="" r:id="rId5" imgW="1219200" imgH="1238250" progId="Paint.Picture">
                  <p:embed/>
                  <p:pic>
                    <p:nvPicPr>
                      <p:cNvPr id="0" name="图片 5"/>
                      <p:cNvPicPr/>
                      <p:nvPr/>
                    </p:nvPicPr>
                    <p:blipFill>
                      <a:blip r:embed="rId6"/>
                      <a:stretch>
                        <a:fillRect/>
                      </a:stretch>
                    </p:blipFill>
                    <p:spPr>
                      <a:xfrm>
                        <a:off x="323850" y="3220085"/>
                        <a:ext cx="1220470" cy="1239520"/>
                      </a:xfrm>
                      <a:prstGeom prst="rect">
                        <a:avLst/>
                      </a:prstGeom>
                    </p:spPr>
                  </p:pic>
                </p:oleObj>
              </mc:Fallback>
            </mc:AlternateContent>
          </a:graphicData>
        </a:graphic>
      </p:graphicFrame>
      <p:graphicFrame>
        <p:nvGraphicFramePr>
          <p:cNvPr id="7" name="对象 6"/>
          <p:cNvGraphicFramePr/>
          <p:nvPr>
            <p:custDataLst>
              <p:tags r:id="rId7"/>
            </p:custDataLst>
          </p:nvPr>
        </p:nvGraphicFramePr>
        <p:xfrm>
          <a:off x="1867535" y="3508375"/>
          <a:ext cx="438150" cy="448310"/>
        </p:xfrm>
        <a:graphic>
          <a:graphicData uri="http://schemas.openxmlformats.org/presentationml/2006/ole">
            <mc:AlternateContent xmlns:mc="http://schemas.openxmlformats.org/markup-compatibility/2006">
              <mc:Choice xmlns:v="urn:schemas-microsoft-com:vml" Requires="v">
                <p:oleObj spid="_x0000_s8" name="" r:id="rId8" imgW="438150" imgH="447675" progId="Paint.Picture">
                  <p:embed/>
                </p:oleObj>
              </mc:Choice>
              <mc:Fallback>
                <p:oleObj name="" r:id="rId8" imgW="438150" imgH="447675" progId="Paint.Picture">
                  <p:embed/>
                  <p:pic>
                    <p:nvPicPr>
                      <p:cNvPr id="0" name="图片 7"/>
                      <p:cNvPicPr/>
                      <p:nvPr/>
                    </p:nvPicPr>
                    <p:blipFill>
                      <a:blip r:embed="rId9"/>
                      <a:stretch>
                        <a:fillRect/>
                      </a:stretch>
                    </p:blipFill>
                    <p:spPr>
                      <a:xfrm>
                        <a:off x="1867535" y="3508375"/>
                        <a:ext cx="438150" cy="448310"/>
                      </a:xfrm>
                      <a:prstGeom prst="rect">
                        <a:avLst/>
                      </a:prstGeom>
                    </p:spPr>
                  </p:pic>
                </p:oleObj>
              </mc:Fallback>
            </mc:AlternateContent>
          </a:graphicData>
        </a:graphic>
      </p:graphicFrame>
      <p:graphicFrame>
        <p:nvGraphicFramePr>
          <p:cNvPr id="9" name="对象 8"/>
          <p:cNvGraphicFramePr/>
          <p:nvPr>
            <p:custDataLst>
              <p:tags r:id="rId10"/>
            </p:custDataLst>
          </p:nvPr>
        </p:nvGraphicFramePr>
        <p:xfrm>
          <a:off x="2339975" y="2976880"/>
          <a:ext cx="1601470" cy="1868170"/>
        </p:xfrm>
        <a:graphic>
          <a:graphicData uri="http://schemas.openxmlformats.org/presentationml/2006/ole">
            <mc:AlternateContent xmlns:mc="http://schemas.openxmlformats.org/markup-compatibility/2006">
              <mc:Choice xmlns:v="urn:schemas-microsoft-com:vml" Requires="v">
                <p:oleObj spid="_x0000_s10" name="" r:id="rId11" imgW="1600200" imgH="1866900" progId="Paint.Picture">
                  <p:embed/>
                </p:oleObj>
              </mc:Choice>
              <mc:Fallback>
                <p:oleObj name="" r:id="rId11" imgW="1600200" imgH="1866900" progId="Paint.Picture">
                  <p:embed/>
                  <p:pic>
                    <p:nvPicPr>
                      <p:cNvPr id="0" name="图片 9"/>
                      <p:cNvPicPr/>
                      <p:nvPr/>
                    </p:nvPicPr>
                    <p:blipFill>
                      <a:blip r:embed="rId12"/>
                      <a:stretch>
                        <a:fillRect/>
                      </a:stretch>
                    </p:blipFill>
                    <p:spPr>
                      <a:xfrm>
                        <a:off x="2339975" y="2976880"/>
                        <a:ext cx="1601470" cy="1868170"/>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7">
                                            <p:txEl>
                                              <p:charRg st="0" end="67"/>
                                            </p:txEl>
                                          </p:spTgt>
                                        </p:tgtEl>
                                        <p:attrNameLst>
                                          <p:attrName>style.visibility</p:attrName>
                                        </p:attrNameLst>
                                      </p:cBhvr>
                                      <p:to>
                                        <p:strVal val="visible"/>
                                      </p:to>
                                    </p:set>
                                    <p:animEffect transition="in" filter="box(in)">
                                      <p:cBhvr>
                                        <p:cTn id="7" dur="500"/>
                                        <p:tgtEl>
                                          <p:spTgt spid="11267">
                                            <p:txEl>
                                              <p:charRg st="0"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xEl>
                                              <p:charRg st="67" end="107"/>
                                            </p:txEl>
                                          </p:spTgt>
                                        </p:tgtEl>
                                        <p:attrNameLst>
                                          <p:attrName>style.visibility</p:attrName>
                                        </p:attrNameLst>
                                      </p:cBhvr>
                                      <p:to>
                                        <p:strVal val="visible"/>
                                      </p:to>
                                    </p:set>
                                    <p:animEffect transition="in" filter="box(in)">
                                      <p:cBhvr>
                                        <p:cTn id="12" dur="500"/>
                                        <p:tgtEl>
                                          <p:spTgt spid="11267">
                                            <p:txEl>
                                              <p:charRg st="67" end="10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7">
                                            <p:txEl>
                                              <p:charRg st="107" end="124"/>
                                            </p:txEl>
                                          </p:spTgt>
                                        </p:tgtEl>
                                        <p:attrNameLst>
                                          <p:attrName>style.visibility</p:attrName>
                                        </p:attrNameLst>
                                      </p:cBhvr>
                                      <p:to>
                                        <p:strVal val="visible"/>
                                      </p:to>
                                    </p:set>
                                    <p:animEffect transition="in" filter="box(in)">
                                      <p:cBhvr>
                                        <p:cTn id="17" dur="500"/>
                                        <p:tgtEl>
                                          <p:spTgt spid="11267">
                                            <p:txEl>
                                              <p:charRg st="107"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3"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39591" y="854393"/>
            <a:ext cx="6673215" cy="2168525"/>
          </a:xfrm>
          <a:prstGeom prst="rect">
            <a:avLst/>
          </a:prstGeom>
          <a:noFill/>
          <a:ln w="9525">
            <a:noFill/>
          </a:ln>
        </p:spPr>
        <p:txBody>
          <a:bodyPr vert="horz" wrap="square" lIns="40500" tIns="45720" rIns="40500" bIns="45720" rtlCol="0" anchor="t">
            <a:normAutofit fontScale="90000" lnSpcReduction="20000"/>
          </a:bodyPr>
          <a:lstStyle/>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（1）图示表示：</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（2）广义表表示：</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=（T）</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=（1（T1，T2 ，T3 ））</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=（1（2（T11，T12），3，4（T31）））</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=（1（2（5，6），3，4（7（T311，T312））））</a:t>
            </a:r>
            <a:endParaRPr lang="zh-CN" altLang="en-US" b="1" dirty="0">
              <a:sym typeface="微软雅黑" panose="020B0503020204020204" pitchFamily="34" charset="-122"/>
            </a:endParaRPr>
          </a:p>
          <a:p>
            <a:pPr lvl="0" algn="l">
              <a:lnSpc>
                <a:spcPct val="120000"/>
              </a:lnSpc>
              <a:spcBef>
                <a:spcPct val="20000"/>
              </a:spcBef>
              <a:buClrTx/>
              <a:buSzTx/>
              <a:buFont typeface="Arial" panose="020B0604020202020204" pitchFamily="34" charset="0"/>
            </a:pPr>
            <a:r>
              <a:rPr lang="zh-CN" altLang="en-US" b="1" dirty="0">
                <a:sym typeface="微软雅黑" panose="020B0503020204020204" pitchFamily="34" charset="-122"/>
              </a:rPr>
              <a:t>	=（1（2（5，6），3，4（7（8，9））））</a:t>
            </a:r>
            <a:endParaRPr lang="zh-CN" altLang="en-US" b="1" dirty="0">
              <a:sym typeface="微软雅黑" panose="020B0503020204020204" pitchFamily="34" charset="-122"/>
            </a:endParaRPr>
          </a:p>
        </p:txBody>
      </p:sp>
      <p:sp>
        <p:nvSpPr>
          <p:cNvPr id="2" name="矩形 1"/>
          <p:cNvSpPr/>
          <p:nvPr/>
        </p:nvSpPr>
        <p:spPr>
          <a:xfrm>
            <a:off x="1332389" y="-20320"/>
            <a:ext cx="2802255" cy="583406"/>
          </a:xfrm>
          <a:prstGeom prst="rect">
            <a:avLst/>
          </a:prstGeom>
          <a:noFill/>
          <a:ln w="9525">
            <a:noFill/>
          </a:ln>
        </p:spPr>
        <p:txBody>
          <a:bodyPr vert="horz" wrap="square" lIns="91440" tIns="45720" rIns="91440" bIns="45720" rtlCol="0" anchor="b">
            <a:normAutofit fontScale="70000"/>
          </a:bodyPr>
          <a:p>
            <a:pPr lvl="0" algn="ctr">
              <a:buClrTx/>
              <a:buSzTx/>
              <a:buFontTx/>
            </a:pPr>
            <a:r>
              <a:rPr lang="zh-CN" altLang="en-US" sz="4050" b="1">
                <a:latin typeface="+mj-lt"/>
                <a:ea typeface="+mj-ea"/>
                <a:cs typeface="+mj-cs"/>
                <a:sym typeface="微软雅黑" panose="020B0503020204020204" pitchFamily="34" charset="-122"/>
              </a:rPr>
              <a:t>树的表示方法</a:t>
            </a:r>
            <a:endParaRPr lang="zh-CN" altLang="en-US" sz="4050" b="1">
              <a:latin typeface="+mj-lt"/>
              <a:ea typeface="+mj-ea"/>
              <a:cs typeface="+mj-cs"/>
              <a:sym typeface="微软雅黑" panose="020B0503020204020204" pitchFamily="34" charset="-122"/>
            </a:endParaRPr>
          </a:p>
        </p:txBody>
      </p:sp>
      <p:graphicFrame>
        <p:nvGraphicFramePr>
          <p:cNvPr id="3" name="对象 2"/>
          <p:cNvGraphicFramePr/>
          <p:nvPr>
            <p:custDataLst>
              <p:tags r:id="rId1"/>
            </p:custDataLst>
          </p:nvPr>
        </p:nvGraphicFramePr>
        <p:xfrm>
          <a:off x="5982970" y="792480"/>
          <a:ext cx="2821940" cy="2230755"/>
        </p:xfrm>
        <a:graphic>
          <a:graphicData uri="http://schemas.openxmlformats.org/presentationml/2006/ole">
            <mc:AlternateContent xmlns:mc="http://schemas.openxmlformats.org/markup-compatibility/2006">
              <mc:Choice xmlns:v="urn:schemas-microsoft-com:vml" Requires="v">
                <p:oleObj spid="_x0000_s23" name="" r:id="rId2" imgW="2819400" imgH="2228850" progId="Paint.Picture">
                  <p:embed/>
                </p:oleObj>
              </mc:Choice>
              <mc:Fallback>
                <p:oleObj name="" r:id="rId2" imgW="2819400" imgH="2228850" progId="Paint.Picture">
                  <p:embed/>
                  <p:pic>
                    <p:nvPicPr>
                      <p:cNvPr id="0" name="图片 22"/>
                      <p:cNvPicPr/>
                      <p:nvPr/>
                    </p:nvPicPr>
                    <p:blipFill>
                      <a:blip r:embed="rId3"/>
                      <a:stretch>
                        <a:fillRect/>
                      </a:stretch>
                    </p:blipFill>
                    <p:spPr>
                      <a:xfrm>
                        <a:off x="5982970" y="792480"/>
                        <a:ext cx="2821940" cy="2230755"/>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TABLE_BEAUTIFY" val="smartTable{fdbe7101-fd73-4cf5-bd9c-36ed5b073394}"/>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UNIT_TABLE_BEAUTIFY" val="smartTable{0df2c625-8aaf-4e20-8c33-da972119f7bd}"/>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TABLE_BEAUTIFY" val="smartTable{38876fa3-8f9d-4de1-8d8f-8e8e2511d685}"/>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TABLE_BEAUTIFY" val="smartTable{08be6363-ca49-40e8-91d1-724b5ba9800b}"/>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UNIT_TABLE_BEAUTIFY" val="smartTable{4bc10a5b-9a6d-41c1-884a-27528cf51188}"/>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TABLE_BEAUTIFY" val="smartTable{d1d8d106-2012-4f79-b019-c6c036978d52}"/>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UNIT_PLACING_PICTURE_USER_VIEWPORT" val="{&quot;height&quot;:10560,&quot;width&quot;:7725}"/>
</p:tagLst>
</file>

<file path=ppt/tags/tag43.xml><?xml version="1.0" encoding="utf-8"?>
<p:tagLst xmlns:p="http://schemas.openxmlformats.org/presentationml/2006/main">
  <p:tag name="ISPRING_PRESENTATION_TITLE" val="简洁清新小草"/>
  <p:tag name="ISPRING_FIRST_PUBLISH" val="1"/>
  <p:tag name="COMMONDATA" val="eyJoZGlkIjoiOTlhYmNjMmJlOWE2NDk1YzE0MDRkMWVhNWQ4ZGUwODcifQ=="/>
  <p:tag name="KSO_WPP_MARK_KEY" val="59c86461-d44b-4c78-9294-6bc668ea9490"/>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rgbClr val="000000"/>
      </a:dk1>
      <a:lt1>
        <a:srgbClr val="000000"/>
      </a:lt1>
      <a:dk2>
        <a:srgbClr val="009E47"/>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演示</Application>
  <PresentationFormat>全屏显示(16:9)</PresentationFormat>
  <Paragraphs>1160</Paragraphs>
  <Slides>50</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17</vt:i4>
      </vt:variant>
      <vt:variant>
        <vt:lpstr>幻灯片标题</vt:lpstr>
      </vt:variant>
      <vt:variant>
        <vt:i4>50</vt:i4>
      </vt:variant>
    </vt:vector>
  </HeadingPairs>
  <TitlesOfParts>
    <vt:vector size="82" baseType="lpstr">
      <vt:lpstr>Arial</vt:lpstr>
      <vt:lpstr>宋体</vt:lpstr>
      <vt:lpstr>Wingdings</vt:lpstr>
      <vt:lpstr>汉仪大黑简</vt:lpstr>
      <vt:lpstr>黑体</vt:lpstr>
      <vt:lpstr>Broadway</vt:lpstr>
      <vt:lpstr>微软雅黑</vt:lpstr>
      <vt:lpstr>Arial Unicode MS</vt:lpstr>
      <vt:lpstr>Times New Roman</vt:lpstr>
      <vt:lpstr>Tahoma</vt:lpstr>
      <vt:lpstr>隶书</vt:lpstr>
      <vt:lpstr>Calibri</vt:lpstr>
      <vt:lpstr>Comic Sans MS</vt:lpstr>
      <vt:lpstr>Consolas</vt:lpstr>
      <vt:lpstr>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树的概念</vt:lpstr>
      <vt:lpstr>树的定义</vt:lpstr>
      <vt:lpstr>PowerPoint 演示文稿</vt:lpstr>
      <vt:lpstr>树的基本术语</vt:lpstr>
      <vt:lpstr>树的基本术语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树结构问题求解——求每个结点深度</vt:lpstr>
      <vt:lpstr>PowerPoint 演示文稿</vt:lpstr>
      <vt:lpstr>树结构问题求解——求LCA</vt:lpstr>
      <vt:lpstr>树结构问题求解——求LCA</vt:lpstr>
      <vt:lpstr>树结构问题求解——求LCA</vt:lpstr>
      <vt:lpstr>树结构问题求解——求LCA</vt:lpstr>
      <vt:lpstr>PowerPoint 演示文稿</vt:lpstr>
      <vt:lpstr>二叉树的定义</vt:lpstr>
      <vt:lpstr>满二叉树</vt:lpstr>
      <vt:lpstr>完全二叉树</vt:lpstr>
      <vt:lpstr>不完全二叉树</vt:lpstr>
      <vt:lpstr>二叉树的性质</vt:lpstr>
      <vt:lpstr>二叉树的性质</vt:lpstr>
      <vt:lpstr>PowerPoint 演示文稿</vt:lpstr>
      <vt:lpstr>二叉树的存储结构</vt:lpstr>
      <vt:lpstr>二叉树的存储结构——顺序存储方式</vt:lpstr>
      <vt:lpstr>二叉树的存储结构——顺序存储方式</vt:lpstr>
      <vt:lpstr>二叉树的链式存储结构</vt:lpstr>
      <vt:lpstr>二叉树的遍历</vt:lpstr>
      <vt:lpstr>二叉树的遍历</vt:lpstr>
      <vt:lpstr>PowerPoint 演示文稿</vt:lpstr>
      <vt:lpstr>PowerPoint 演示文稿</vt:lpstr>
      <vt:lpstr>PowerPoint 演示文稿</vt:lpstr>
      <vt:lpstr>PowerPoint 演示文稿</vt:lpstr>
      <vt:lpstr>PowerPoint 演示文稿</vt:lpstr>
      <vt:lpstr>参考程序段</vt:lpstr>
      <vt:lpstr>PowerPoint 演示文稿</vt:lpstr>
      <vt:lpstr>PowerPoint 演示文稿</vt:lpstr>
      <vt:lpstr>PowerPoint 演示文稿</vt:lpstr>
      <vt:lpstr>PowerPoint 演示文稿</vt:lpstr>
      <vt:lpstr>二叉堆（调整堆）</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简洁清新小草</dc:title>
  <dc:creator>第一PPT</dc:creator>
  <cp:keywords>www.1ppt.com</cp:keywords>
  <dc:description>www.1ppt.com</dc:description>
  <cp:lastModifiedBy>薛志坚</cp:lastModifiedBy>
  <cp:revision>288</cp:revision>
  <dcterms:created xsi:type="dcterms:W3CDTF">2014-12-16T06:14:00Z</dcterms:created>
  <dcterms:modified xsi:type="dcterms:W3CDTF">2023-06-25T01:26:50Z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56261237618042B2BCC678A4A493E63E_13</vt:lpwstr>
  </property>
  <property fmtid="{D5CDD505-2E9C-101B-9397-08002B2CF9AE}" pid="3" name="KSOProductBuildVer">
    <vt:lpwstr>2052-11.1.0.14309</vt:lpwstr>
  </property>
</Properties>
</file>