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BCF"/>
          </a:solidFill>
        </a:fill>
      </a:tcStyle>
    </a:wholeTbl>
    <a:band2H>
      <a:tcTxStyle b="def" i="def"/>
      <a:tcStyle>
        <a:tcBdr/>
        <a:fill>
          <a:solidFill>
            <a:srgbClr val="F8E7E8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6461"/>
            </a:schemeClr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10787"/>
            </a:schemeClr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F0F0"/>
          </a:solidFill>
        </a:fill>
      </a:tcStyle>
    </a:wholeTbl>
    <a:band2H>
      <a:tcTxStyle b="def" i="def"/>
      <a:tcStyle>
        <a:tcBdr/>
        <a:fill>
          <a:solidFill>
            <a:srgbClr val="F8F8F8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7" name="Shape 27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92" name="Picture Placeholder 2"/>
          <p:cNvSpPr/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图片占位符 1"/>
          <p:cNvSpPr/>
          <p:nvPr>
            <p:ph type="pic" idx="2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icture Placeholder 7"/>
          <p:cNvSpPr/>
          <p:nvPr>
            <p:ph type="pic" sz="quarter" idx="21"/>
          </p:nvPr>
        </p:nvSpPr>
        <p:spPr>
          <a:xfrm>
            <a:off x="1149409" y="2571750"/>
            <a:ext cx="2047876" cy="25717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icture Placeholder 7"/>
          <p:cNvSpPr/>
          <p:nvPr>
            <p:ph type="pic" sz="quarter" idx="21"/>
          </p:nvPr>
        </p:nvSpPr>
        <p:spPr>
          <a:xfrm>
            <a:off x="5267325" y="1209675"/>
            <a:ext cx="3876675" cy="13620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icture Placeholder 7"/>
          <p:cNvSpPr/>
          <p:nvPr>
            <p:ph type="pic" sz="half" idx="21"/>
          </p:nvPr>
        </p:nvSpPr>
        <p:spPr>
          <a:xfrm>
            <a:off x="0" y="0"/>
            <a:ext cx="9144000" cy="18764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icture Placeholder 7"/>
          <p:cNvSpPr/>
          <p:nvPr>
            <p:ph type="pic" sz="half" idx="21"/>
          </p:nvPr>
        </p:nvSpPr>
        <p:spPr>
          <a:xfrm>
            <a:off x="0" y="0"/>
            <a:ext cx="1828800" cy="5143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1" name="Rectangle 2"/>
          <p:cNvSpPr/>
          <p:nvPr/>
        </p:nvSpPr>
        <p:spPr>
          <a:xfrm>
            <a:off x="5943600" y="0"/>
            <a:ext cx="1371600" cy="18859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8"/>
          <p:cNvSpPr/>
          <p:nvPr/>
        </p:nvSpPr>
        <p:spPr>
          <a:xfrm>
            <a:off x="5243512" y="0"/>
            <a:ext cx="3900488" cy="328612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150" name="Picture Placeholder 7"/>
          <p:cNvSpPr/>
          <p:nvPr>
            <p:ph type="pic" sz="quarter" idx="21"/>
          </p:nvPr>
        </p:nvSpPr>
        <p:spPr>
          <a:xfrm>
            <a:off x="4581525" y="1885950"/>
            <a:ext cx="2733675" cy="20383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页">
    <p:bg>
      <p:bgPr>
        <a:solidFill>
          <a:srgbClr val="FAFAFA">
            <a:alpha val="9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矩形 1"/>
          <p:cNvSpPr/>
          <p:nvPr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93700" dist="177800" dir="5400000">
              <a:srgbClr val="000000">
                <a:alpha val="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80" name="幻灯片编号"/>
          <p:cNvSpPr txBox="1"/>
          <p:nvPr>
            <p:ph type="sldNum" sz="quarter" idx="2"/>
          </p:nvPr>
        </p:nvSpPr>
        <p:spPr>
          <a:xfrm>
            <a:off x="8737710" y="4862284"/>
            <a:ext cx="182217" cy="177801"/>
          </a:xfrm>
          <a:prstGeom prst="rect">
            <a:avLst/>
          </a:prstGeom>
        </p:spPr>
        <p:txBody>
          <a:bodyPr lIns="0" tIns="0" rIns="0" bIns="0"/>
          <a:lstStyle>
            <a:lvl1pPr defTabSz="914400">
              <a:defRPr sz="1200"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1" name="Line 28"/>
          <p:cNvSpPr/>
          <p:nvPr/>
        </p:nvSpPr>
        <p:spPr>
          <a:xfrm flipH="1">
            <a:off x="8594477" y="4877644"/>
            <a:ext cx="86269" cy="147081"/>
          </a:xfrm>
          <a:prstGeom prst="line">
            <a:avLst/>
          </a:prstGeom>
          <a:ln w="6350">
            <a:solidFill>
              <a:schemeClr val="accent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2" name="文本框 11"/>
          <p:cNvSpPr txBox="1"/>
          <p:nvPr/>
        </p:nvSpPr>
        <p:spPr>
          <a:xfrm>
            <a:off x="256286" y="4887705"/>
            <a:ext cx="348922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225" sz="800">
                <a:solidFill>
                  <a:srgbClr val="A6A6A6"/>
                </a:solidFill>
              </a:defRPr>
            </a:lvl1pPr>
          </a:lstStyle>
          <a:p>
            <a:pPr/>
            <a:r>
              <a:t>SHANGHAI  OOOPIC  TECHNOLOGIES  CO.,LTD.</a:t>
            </a:r>
          </a:p>
        </p:txBody>
      </p:sp>
      <p:sp>
        <p:nvSpPr>
          <p:cNvPr id="183" name="矩形 12"/>
          <p:cNvSpPr/>
          <p:nvPr/>
        </p:nvSpPr>
        <p:spPr>
          <a:xfrm>
            <a:off x="0" y="296959"/>
            <a:ext cx="77638" cy="38674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icture Placeholder 3"/>
          <p:cNvSpPr/>
          <p:nvPr>
            <p:ph type="pic" idx="21"/>
          </p:nvPr>
        </p:nvSpPr>
        <p:spPr>
          <a:xfrm>
            <a:off x="0" y="-1"/>
            <a:ext cx="9144000" cy="51435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标题文本"/>
          <p:cNvSpPr txBox="1"/>
          <p:nvPr>
            <p:ph type="title"/>
          </p:nvPr>
        </p:nvSpPr>
        <p:spPr>
          <a:xfrm>
            <a:off x="428625" y="484756"/>
            <a:ext cx="8267700" cy="44053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7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99" name="正文级别 1…"/>
          <p:cNvSpPr txBox="1"/>
          <p:nvPr>
            <p:ph type="body" sz="quarter" idx="1"/>
          </p:nvPr>
        </p:nvSpPr>
        <p:spPr>
          <a:xfrm>
            <a:off x="809625" y="384571"/>
            <a:ext cx="7505700" cy="29289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pc="225" sz="1000">
                <a:solidFill>
                  <a:schemeClr val="accent3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438150" indent="-95250" algn="ctr">
              <a:buFontTx/>
              <a:defRPr spc="225" sz="1000">
                <a:solidFill>
                  <a:schemeClr val="accent3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800100" indent="-114300" algn="ctr">
              <a:buFontTx/>
              <a:defRPr spc="225" sz="1000">
                <a:solidFill>
                  <a:schemeClr val="accent3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160584" indent="-131884" algn="ctr">
              <a:buFontTx/>
              <a:defRPr spc="225" sz="1000">
                <a:solidFill>
                  <a:schemeClr val="accent3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503484" indent="-131884" algn="ctr">
              <a:buFontTx/>
              <a:defRPr spc="225" sz="1000">
                <a:solidFill>
                  <a:schemeClr val="accent3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icture Placeholder 7"/>
          <p:cNvSpPr/>
          <p:nvPr>
            <p:ph type="pic" sz="quarter" idx="21"/>
          </p:nvPr>
        </p:nvSpPr>
        <p:spPr>
          <a:xfrm>
            <a:off x="5276850" y="2581275"/>
            <a:ext cx="2057400" cy="1371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8" name="Picture Placeholder 7"/>
          <p:cNvSpPr/>
          <p:nvPr>
            <p:ph type="pic" sz="quarter" idx="22"/>
          </p:nvPr>
        </p:nvSpPr>
        <p:spPr>
          <a:xfrm>
            <a:off x="3886200" y="1209675"/>
            <a:ext cx="2733675" cy="1295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icture Placeholder 7"/>
          <p:cNvSpPr/>
          <p:nvPr>
            <p:ph type="pic" sz="quarter" idx="21"/>
          </p:nvPr>
        </p:nvSpPr>
        <p:spPr>
          <a:xfrm>
            <a:off x="3200400" y="0"/>
            <a:ext cx="2000250" cy="18764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7" name="Picture Placeholder 7"/>
          <p:cNvSpPr/>
          <p:nvPr>
            <p:ph type="pic" sz="quarter" idx="22"/>
          </p:nvPr>
        </p:nvSpPr>
        <p:spPr>
          <a:xfrm>
            <a:off x="5305425" y="0"/>
            <a:ext cx="2000250" cy="32575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icture Placeholder 3"/>
          <p:cNvSpPr/>
          <p:nvPr>
            <p:ph type="pic" idx="21"/>
          </p:nvPr>
        </p:nvSpPr>
        <p:spPr>
          <a:xfrm>
            <a:off x="1" y="0"/>
            <a:ext cx="5143501" cy="5143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icture Placeholder 8"/>
          <p:cNvSpPr/>
          <p:nvPr>
            <p:ph type="pic" idx="21"/>
          </p:nvPr>
        </p:nvSpPr>
        <p:spPr>
          <a:xfrm>
            <a:off x="1" y="0"/>
            <a:ext cx="9144000" cy="5143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icture Placeholder 6"/>
          <p:cNvSpPr/>
          <p:nvPr>
            <p:ph type="pic" sz="quarter" idx="21"/>
          </p:nvPr>
        </p:nvSpPr>
        <p:spPr>
          <a:xfrm>
            <a:off x="3057728" y="1162252"/>
            <a:ext cx="838201" cy="838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9" name="Picture Placeholder 13"/>
          <p:cNvSpPr/>
          <p:nvPr>
            <p:ph type="pic" sz="quarter" idx="22"/>
          </p:nvPr>
        </p:nvSpPr>
        <p:spPr>
          <a:xfrm>
            <a:off x="3057728" y="3657396"/>
            <a:ext cx="838201" cy="838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0" name="Picture Placeholder 16"/>
          <p:cNvSpPr/>
          <p:nvPr>
            <p:ph type="pic" sz="quarter" idx="23"/>
          </p:nvPr>
        </p:nvSpPr>
        <p:spPr>
          <a:xfrm>
            <a:off x="7162800" y="2257425"/>
            <a:ext cx="1143000" cy="1143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正文级别 1…"/>
          <p:cNvSpPr txBox="1"/>
          <p:nvPr>
            <p:ph type="body" sz="quarter" idx="1" hasCustomPrompt="1"/>
          </p:nvPr>
        </p:nvSpPr>
        <p:spPr>
          <a:xfrm>
            <a:off x="381000" y="883820"/>
            <a:ext cx="8368364" cy="17325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SzTx/>
              <a:buFontTx/>
              <a:buNone/>
              <a:defRPr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457200" algn="ctr">
              <a:buSzTx/>
              <a:buFontTx/>
              <a:buNone/>
              <a:defRPr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914400" algn="ctr">
              <a:buSzTx/>
              <a:buFontTx/>
              <a:buNone/>
              <a:defRPr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1371600" algn="ctr">
              <a:buSzTx/>
              <a:buFontTx/>
              <a:buNone/>
              <a:defRPr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1828800" algn="ctr">
              <a:buSzTx/>
              <a:buFontTx/>
              <a:buNone/>
              <a:defRPr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CLICK TO EDITE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9" name="CLICK TO EDIT MASTER TITLE STYLE"/>
          <p:cNvSpPr txBox="1"/>
          <p:nvPr>
            <p:ph type="title" hasCustomPrompt="1"/>
          </p:nvPr>
        </p:nvSpPr>
        <p:spPr>
          <a:xfrm>
            <a:off x="381000" y="341314"/>
            <a:ext cx="8368364" cy="49538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3200">
                <a:solidFill>
                  <a:srgbClr val="808080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icture Placeholder 7"/>
          <p:cNvSpPr/>
          <p:nvPr>
            <p:ph type="pic" sz="quarter" idx="21"/>
          </p:nvPr>
        </p:nvSpPr>
        <p:spPr>
          <a:xfrm>
            <a:off x="428625" y="523875"/>
            <a:ext cx="2667000" cy="13620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68" name="Picture Placeholder 7"/>
          <p:cNvSpPr/>
          <p:nvPr>
            <p:ph type="pic" sz="quarter" idx="22"/>
          </p:nvPr>
        </p:nvSpPr>
        <p:spPr>
          <a:xfrm>
            <a:off x="3209925" y="523875"/>
            <a:ext cx="2667000" cy="13620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69" name="Picture Placeholder 7"/>
          <p:cNvSpPr/>
          <p:nvPr>
            <p:ph type="pic" sz="quarter" idx="23"/>
          </p:nvPr>
        </p:nvSpPr>
        <p:spPr>
          <a:xfrm>
            <a:off x="5991225" y="523875"/>
            <a:ext cx="2667000" cy="13620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/>
            </a:lvl1pPr>
            <a:lvl2pPr marL="0" indent="342900">
              <a:buSzTx/>
              <a:buFontTx/>
              <a:buNone/>
              <a:defRPr b="1" sz="1800"/>
            </a:lvl2pPr>
            <a:lvl3pPr marL="0" indent="685800">
              <a:buSzTx/>
              <a:buFontTx/>
              <a:buNone/>
              <a:defRPr b="1" sz="1800"/>
            </a:lvl3pPr>
            <a:lvl4pPr marL="0" indent="1028700">
              <a:buSzTx/>
              <a:buFontTx/>
              <a:buNone/>
              <a:defRPr b="1" sz="1800"/>
            </a:lvl4pPr>
            <a:lvl5pPr marL="0" indent="1371600">
              <a:buSzTx/>
              <a:buFontTx/>
              <a:buNone/>
              <a:defRPr b="1"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Text Placeholder 4"/>
          <p:cNvSpPr/>
          <p:nvPr>
            <p:ph type="body" sz="quarter" idx="21"/>
          </p:nvPr>
        </p:nvSpPr>
        <p:spPr>
          <a:xfrm>
            <a:off x="4629150" y="1260871"/>
            <a:ext cx="3887392" cy="6179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800"/>
            </a:pP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2" name="正文级别 1…"/>
          <p:cNvSpPr txBox="1"/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Text Placeholder 3"/>
          <p:cNvSpPr/>
          <p:nvPr>
            <p:ph type="body" sz="quarter" idx="21"/>
          </p:nvPr>
        </p:nvSpPr>
        <p:spPr>
          <a:xfrm>
            <a:off x="629840" y="1543050"/>
            <a:ext cx="2949180" cy="285869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21"/>
          <p:cNvSpPr txBox="1"/>
          <p:nvPr/>
        </p:nvSpPr>
        <p:spPr>
          <a:xfrm>
            <a:off x="45719" y="33958"/>
            <a:ext cx="1972312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标题</a:t>
            </a:r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Roboto Medium"/>
          <a:ea typeface="Roboto Medium"/>
          <a:cs typeface="Roboto Medium"/>
          <a:sym typeface="Roboto Medium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465E96"/>
            </a:gs>
            <a:gs pos="100000">
              <a:srgbClr val="5877B6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任意多边形: 形状 19"/>
          <p:cNvSpPr/>
          <p:nvPr/>
        </p:nvSpPr>
        <p:spPr>
          <a:xfrm>
            <a:off x="3971471" y="0"/>
            <a:ext cx="5172529" cy="51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0"/>
                  <a:pt x="0" y="0"/>
                  <a:pt x="21119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21590" y="21600"/>
                </a:lnTo>
                <a:cubicBezTo>
                  <a:pt x="19950" y="21600"/>
                  <a:pt x="16672" y="21600"/>
                  <a:pt x="10115" y="21600"/>
                </a:cubicBezTo>
                <a:cubicBezTo>
                  <a:pt x="9792" y="21337"/>
                  <a:pt x="9418" y="21100"/>
                  <a:pt x="9008" y="20912"/>
                </a:cubicBezTo>
                <a:cubicBezTo>
                  <a:pt x="7764" y="20350"/>
                  <a:pt x="6358" y="20275"/>
                  <a:pt x="5014" y="19988"/>
                </a:cubicBezTo>
                <a:cubicBezTo>
                  <a:pt x="3670" y="19712"/>
                  <a:pt x="2264" y="19137"/>
                  <a:pt x="1580" y="17937"/>
                </a:cubicBezTo>
                <a:cubicBezTo>
                  <a:pt x="983" y="16900"/>
                  <a:pt x="1045" y="15588"/>
                  <a:pt x="1443" y="14463"/>
                </a:cubicBezTo>
                <a:cubicBezTo>
                  <a:pt x="1854" y="13337"/>
                  <a:pt x="2551" y="12350"/>
                  <a:pt x="3210" y="11350"/>
                </a:cubicBezTo>
                <a:cubicBezTo>
                  <a:pt x="4342" y="9613"/>
                  <a:pt x="5761" y="7013"/>
                  <a:pt x="4989" y="4888"/>
                </a:cubicBezTo>
                <a:cubicBezTo>
                  <a:pt x="4977" y="4863"/>
                  <a:pt x="4977" y="4850"/>
                  <a:pt x="4964" y="4838"/>
                </a:cubicBezTo>
                <a:cubicBezTo>
                  <a:pt x="4554" y="3762"/>
                  <a:pt x="3670" y="2875"/>
                  <a:pt x="2799" y="2162"/>
                </a:cubicBezTo>
                <a:cubicBezTo>
                  <a:pt x="1941" y="1463"/>
                  <a:pt x="983" y="863"/>
                  <a:pt x="137" y="137"/>
                </a:cubicBezTo>
                <a:cubicBezTo>
                  <a:pt x="87" y="88"/>
                  <a:pt x="50" y="5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80" name="图形 2" descr="图形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9545" y="545519"/>
            <a:ext cx="3418114" cy="3858816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TextBox 21"/>
          <p:cNvSpPr txBox="1"/>
          <p:nvPr/>
        </p:nvSpPr>
        <p:spPr>
          <a:xfrm>
            <a:off x="446540" y="1683846"/>
            <a:ext cx="384161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第一次模拟赛讲评</a:t>
            </a:r>
          </a:p>
        </p:txBody>
      </p:sp>
      <p:sp>
        <p:nvSpPr>
          <p:cNvPr id="282" name="PA-文本框 31"/>
          <p:cNvSpPr txBox="1"/>
          <p:nvPr/>
        </p:nvSpPr>
        <p:spPr>
          <a:xfrm>
            <a:off x="500634" y="2307094"/>
            <a:ext cx="295803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CSP/S</a:t>
            </a:r>
          </a:p>
        </p:txBody>
      </p:sp>
      <p:sp>
        <p:nvSpPr>
          <p:cNvPr id="283" name="PA-文本框 31"/>
          <p:cNvSpPr txBox="1"/>
          <p:nvPr/>
        </p:nvSpPr>
        <p:spPr>
          <a:xfrm>
            <a:off x="598805" y="3558540"/>
            <a:ext cx="192341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225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讲课人：顾万钧</a:t>
            </a:r>
          </a:p>
        </p:txBody>
      </p:sp>
      <p:sp>
        <p:nvSpPr>
          <p:cNvPr id="284" name="TextBox 21"/>
          <p:cNvSpPr txBox="1"/>
          <p:nvPr/>
        </p:nvSpPr>
        <p:spPr>
          <a:xfrm>
            <a:off x="446405" y="360679"/>
            <a:ext cx="16383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2023</a:t>
            </a:r>
            <a:r>
              <a:t>校际交流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39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1" name="TextBox 21"/>
          <p:cNvSpPr txBox="1"/>
          <p:nvPr/>
        </p:nvSpPr>
        <p:spPr>
          <a:xfrm>
            <a:off x="45719" y="33958"/>
            <a:ext cx="197231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派对</a:t>
            </a:r>
          </a:p>
        </p:txBody>
      </p:sp>
      <p:sp>
        <p:nvSpPr>
          <p:cNvPr id="342" name="解法1…"/>
          <p:cNvSpPr txBox="1"/>
          <p:nvPr/>
        </p:nvSpPr>
        <p:spPr>
          <a:xfrm>
            <a:off x="228607" y="791520"/>
            <a:ext cx="5854837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解法1</a:t>
            </a:r>
          </a:p>
          <a:p>
            <a:pPr/>
          </a:p>
          <a:p>
            <a:pPr/>
            <a:r>
              <a:t>每次随便选择一个割，然后将与1连通的部分放在一轮里。</a:t>
            </a:r>
          </a:p>
          <a:p>
            <a:pPr/>
            <a:r>
              <a:t>可以用归纳法证明。</a:t>
            </a:r>
          </a:p>
          <a:p>
            <a:pPr/>
          </a:p>
          <a:p>
            <a:pPr/>
            <a:r>
              <a:t>复杂度O(轮数*(n+m))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4"/>
      <p:bldP build="whole" bldLvl="1" animBg="1" rev="0" advAuto="0" spid="339" grpId="2"/>
      <p:bldP build="whole" bldLvl="1" animBg="1" rev="0" advAuto="0" spid="338" grpId="1"/>
      <p:bldP build="whole" bldLvl="1" animBg="1" rev="0" advAuto="0" spid="340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45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7" name="TextBox 21"/>
          <p:cNvSpPr txBox="1"/>
          <p:nvPr/>
        </p:nvSpPr>
        <p:spPr>
          <a:xfrm>
            <a:off x="45719" y="33958"/>
            <a:ext cx="197231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派对</a:t>
            </a:r>
          </a:p>
        </p:txBody>
      </p:sp>
      <p:sp>
        <p:nvSpPr>
          <p:cNvPr id="348" name="解法2…"/>
          <p:cNvSpPr txBox="1"/>
          <p:nvPr/>
        </p:nvSpPr>
        <p:spPr>
          <a:xfrm>
            <a:off x="228607" y="791520"/>
            <a:ext cx="8579508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解法2</a:t>
            </a:r>
          </a:p>
          <a:p>
            <a:pPr/>
          </a:p>
          <a:p>
            <a:pPr/>
            <a:r>
              <a:t>可以用增量法构造，初始一个集合S={1}，每次往里面加入一个元素，然后举行一场。</a:t>
            </a:r>
          </a:p>
          <a:p>
            <a:pPr/>
            <a:r>
              <a:t>假设i被加入的时间为z[i]。</a:t>
            </a:r>
          </a:p>
          <a:p>
            <a:pPr/>
            <a:r>
              <a:t>则限制(u,v,w)变成了|z[u]-z[v]|&lt;=w。</a:t>
            </a:r>
          </a:p>
          <a:p>
            <a:pPr/>
            <a:r>
              <a:t>差分约束。</a:t>
            </a:r>
          </a:p>
          <a:p>
            <a:pPr/>
            <a:r>
              <a:t>时间复杂度O(n^2+m log n)。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6" grpId="3"/>
      <p:bldP build="whole" bldLvl="1" animBg="1" rev="0" advAuto="0" spid="344" grpId="1"/>
      <p:bldP build="whole" bldLvl="1" animBg="1" rev="0" advAuto="0" spid="347" grpId="4"/>
      <p:bldP build="whole" bldLvl="1" animBg="1" rev="0" advAuto="0" spid="345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51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362" y="806518"/>
            <a:ext cx="3190876" cy="3276601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TextBox 21"/>
          <p:cNvSpPr txBox="1"/>
          <p:nvPr/>
        </p:nvSpPr>
        <p:spPr>
          <a:xfrm>
            <a:off x="4617720" y="2355918"/>
            <a:ext cx="3329147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树染色</a:t>
            </a:r>
          </a:p>
        </p:txBody>
      </p:sp>
      <p:sp>
        <p:nvSpPr>
          <p:cNvPr id="353" name="TextBox 21"/>
          <p:cNvSpPr txBox="1"/>
          <p:nvPr/>
        </p:nvSpPr>
        <p:spPr>
          <a:xfrm>
            <a:off x="4668518" y="1996108"/>
            <a:ext cx="197231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    03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0" grpId="3"/>
      <p:bldP build="whole" bldLvl="1" animBg="1" rev="0" advAuto="0" spid="353" grpId="2"/>
      <p:bldP build="whole" bldLvl="1" animBg="1" rev="0" advAuto="0" spid="352" grpId="1"/>
      <p:bldP build="whole" bldLvl="1" animBg="1" rev="0" advAuto="0" spid="351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56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8" name="TextBox 21"/>
          <p:cNvSpPr txBox="1"/>
          <p:nvPr/>
        </p:nvSpPr>
        <p:spPr>
          <a:xfrm>
            <a:off x="45719" y="33958"/>
            <a:ext cx="197231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树染色</a:t>
            </a:r>
          </a:p>
        </p:txBody>
      </p:sp>
      <p:sp>
        <p:nvSpPr>
          <p:cNvPr id="359" name="20分…"/>
          <p:cNvSpPr txBox="1"/>
          <p:nvPr/>
        </p:nvSpPr>
        <p:spPr>
          <a:xfrm>
            <a:off x="228607" y="791520"/>
            <a:ext cx="311744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20分</a:t>
            </a:r>
          </a:p>
          <a:p>
            <a:pPr/>
          </a:p>
          <a:p>
            <a:pPr/>
            <a:r>
              <a:t>暴力枚举所有情况，复杂度2^n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7" grpId="3"/>
      <p:bldP build="whole" bldLvl="1" animBg="1" rev="0" advAuto="0" spid="356" grpId="2"/>
      <p:bldP build="whole" bldLvl="1" animBg="1" rev="0" advAuto="0" spid="355" grpId="1"/>
      <p:bldP build="whole" bldLvl="1" animBg="1" rev="0" advAuto="0" spid="358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62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4" name="TextBox 21"/>
          <p:cNvSpPr txBox="1"/>
          <p:nvPr/>
        </p:nvSpPr>
        <p:spPr>
          <a:xfrm>
            <a:off x="45719" y="33958"/>
            <a:ext cx="197231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树染色</a:t>
            </a:r>
          </a:p>
        </p:txBody>
      </p:sp>
      <p:sp>
        <p:nvSpPr>
          <p:cNvPr id="365" name="40~50分…"/>
          <p:cNvSpPr txBox="1"/>
          <p:nvPr/>
        </p:nvSpPr>
        <p:spPr>
          <a:xfrm>
            <a:off x="228607" y="791520"/>
            <a:ext cx="4636046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40~50分</a:t>
            </a:r>
          </a:p>
          <a:p>
            <a:pPr/>
          </a:p>
          <a:p>
            <a:pPr/>
            <a:r>
              <a:t>先枚举k。</a:t>
            </a:r>
          </a:p>
          <a:p>
            <a:pPr/>
            <a:r>
              <a:t>树形dp，dp[i][j]表示子树i内有j个被标记的点。</a:t>
            </a:r>
          </a:p>
          <a:p>
            <a:pPr/>
            <a:r>
              <a:t>转移复杂度O(n^2)，总复杂度为O(n^3)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3" grpId="3"/>
      <p:bldP build="whole" bldLvl="1" animBg="1" rev="0" advAuto="0" spid="361" grpId="1"/>
      <p:bldP build="whole" bldLvl="1" animBg="1" rev="0" advAuto="0" spid="364" grpId="4"/>
      <p:bldP build="whole" bldLvl="1" animBg="1" rev="0" advAuto="0" spid="362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68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0" name="TextBox 21"/>
          <p:cNvSpPr txBox="1"/>
          <p:nvPr/>
        </p:nvSpPr>
        <p:spPr>
          <a:xfrm>
            <a:off x="45719" y="33958"/>
            <a:ext cx="197231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树染色</a:t>
            </a:r>
          </a:p>
        </p:txBody>
      </p:sp>
      <p:sp>
        <p:nvSpPr>
          <p:cNvPr id="371" name="100分…"/>
          <p:cNvSpPr txBox="1"/>
          <p:nvPr/>
        </p:nvSpPr>
        <p:spPr>
          <a:xfrm>
            <a:off x="228607" y="791520"/>
            <a:ext cx="8013701" cy="186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100分</a:t>
            </a:r>
          </a:p>
          <a:p>
            <a:pPr/>
          </a:p>
          <a:p>
            <a:pPr/>
            <a:r>
              <a:t>贪心。</a:t>
            </a:r>
          </a:p>
          <a:p>
            <a:pPr/>
            <a:r>
              <a:t>枚举被标记的点的重心，然后绝对值就不需要了。</a:t>
            </a:r>
          </a:p>
          <a:p>
            <a:pPr/>
            <a:r>
              <a:t>贪心的选择深度最小的，因为是最大化，所以如果不是重心就不会被记入答案。</a:t>
            </a:r>
          </a:p>
          <a:p>
            <a:pPr/>
            <a:r>
              <a:t>复杂度O(n^2)，O(n^2 log n) 也可通过。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0" grpId="4"/>
      <p:bldP build="whole" bldLvl="1" animBg="1" rev="0" advAuto="0" spid="367" grpId="1"/>
      <p:bldP build="whole" bldLvl="1" animBg="1" rev="0" advAuto="0" spid="368" grpId="2"/>
      <p:bldP build="whole" bldLvl="1" animBg="1" rev="0" advAuto="0" spid="369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74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362" y="806518"/>
            <a:ext cx="3190876" cy="3276601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TextBox 21"/>
          <p:cNvSpPr txBox="1"/>
          <p:nvPr/>
        </p:nvSpPr>
        <p:spPr>
          <a:xfrm>
            <a:off x="4617720" y="2355918"/>
            <a:ext cx="3329147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随机操作</a:t>
            </a:r>
          </a:p>
        </p:txBody>
      </p:sp>
      <p:sp>
        <p:nvSpPr>
          <p:cNvPr id="376" name="TextBox 21"/>
          <p:cNvSpPr txBox="1"/>
          <p:nvPr/>
        </p:nvSpPr>
        <p:spPr>
          <a:xfrm>
            <a:off x="4668518" y="1996108"/>
            <a:ext cx="197231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    04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3" grpId="3"/>
      <p:bldP build="whole" bldLvl="1" animBg="1" rev="0" advAuto="0" spid="374" grpId="4"/>
      <p:bldP build="whole" bldLvl="1" animBg="1" rev="0" advAuto="0" spid="376" grpId="2"/>
      <p:bldP build="whole" bldLvl="1" animBg="1" rev="0" advAuto="0" spid="37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79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1" name="TextBox 21"/>
          <p:cNvSpPr txBox="1"/>
          <p:nvPr/>
        </p:nvSpPr>
        <p:spPr>
          <a:xfrm>
            <a:off x="45719" y="33958"/>
            <a:ext cx="197231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随机操作</a:t>
            </a:r>
          </a:p>
        </p:txBody>
      </p:sp>
      <p:sp>
        <p:nvSpPr>
          <p:cNvPr id="382" name="20分…"/>
          <p:cNvSpPr txBox="1"/>
          <p:nvPr/>
        </p:nvSpPr>
        <p:spPr>
          <a:xfrm>
            <a:off x="228607" y="791520"/>
            <a:ext cx="373939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20分</a:t>
            </a:r>
          </a:p>
          <a:p>
            <a:pPr/>
          </a:p>
          <a:p>
            <a:pPr/>
            <a:r>
              <a:t>暴力枚举所有情况，复杂度O(n^m)。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8" grpId="1"/>
      <p:bldP build="whole" bldLvl="1" animBg="1" rev="0" advAuto="0" spid="380" grpId="3"/>
      <p:bldP build="whole" bldLvl="1" animBg="1" rev="0" advAuto="0" spid="379" grpId="2"/>
      <p:bldP build="whole" bldLvl="1" animBg="1" rev="0" advAuto="0" spid="381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85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7" name="TextBox 21"/>
          <p:cNvSpPr txBox="1"/>
          <p:nvPr/>
        </p:nvSpPr>
        <p:spPr>
          <a:xfrm>
            <a:off x="45719" y="33958"/>
            <a:ext cx="197231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随机操作</a:t>
            </a:r>
          </a:p>
        </p:txBody>
      </p:sp>
      <p:sp>
        <p:nvSpPr>
          <p:cNvPr id="388" name="40分…"/>
          <p:cNvSpPr txBox="1"/>
          <p:nvPr/>
        </p:nvSpPr>
        <p:spPr>
          <a:xfrm>
            <a:off x="228607" y="791520"/>
            <a:ext cx="640267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40分</a:t>
            </a:r>
          </a:p>
          <a:p>
            <a:pPr/>
          </a:p>
          <a:p>
            <a:pPr/>
            <a:r>
              <a:t>dp[j][k]表示有k个操作的选择的i&lt;=j，期望的a[1]*a[2]*a[3]*…*a[j]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4" grpId="1"/>
      <p:bldP build="whole" bldLvl="1" animBg="1" rev="0" advAuto="0" spid="385" grpId="2"/>
      <p:bldP build="whole" bldLvl="1" animBg="1" rev="0" advAuto="0" spid="387" grpId="4"/>
      <p:bldP build="whole" bldLvl="1" animBg="1" rev="0" advAuto="0" spid="386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91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3" name="TextBox 21"/>
          <p:cNvSpPr txBox="1"/>
          <p:nvPr/>
        </p:nvSpPr>
        <p:spPr>
          <a:xfrm>
            <a:off x="45719" y="33958"/>
            <a:ext cx="197231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随机操作</a:t>
            </a:r>
          </a:p>
        </p:txBody>
      </p:sp>
      <p:sp>
        <p:nvSpPr>
          <p:cNvPr id="394" name="100分…"/>
          <p:cNvSpPr txBox="1"/>
          <p:nvPr/>
        </p:nvSpPr>
        <p:spPr>
          <a:xfrm>
            <a:off x="228607" y="791520"/>
            <a:ext cx="7990930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100分</a:t>
            </a:r>
          </a:p>
          <a:p>
            <a:pPr/>
          </a:p>
          <a:p>
            <a:pPr/>
            <a:r>
              <a:t>最终的乘积形如：(a[1]+v+…+v)*(a[2]+v+…+v)*(a[3]+v+…+v)*…*(a[n]+v+…+v)</a:t>
            </a:r>
          </a:p>
          <a:p>
            <a:pPr/>
          </a:p>
          <a:p>
            <a:pPr/>
            <a:r>
              <a:t>将它拆成：一些a[i]相乘再乘上一些v。</a:t>
            </a:r>
          </a:p>
          <a:p>
            <a:pPr/>
          </a:p>
          <a:p>
            <a:pPr/>
            <a:r>
              <a:t>dp[i][j]表示考虑了前i个，之前的v来自j个操作。</a:t>
            </a:r>
          </a:p>
          <a:p>
            <a:pPr/>
          </a:p>
          <a:p>
            <a:pPr/>
            <a:r>
              <a:t>时间复杂度O(n^2)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1" grpId="2"/>
      <p:bldP build="whole" bldLvl="1" animBg="1" rev="0" advAuto="0" spid="393" grpId="4"/>
      <p:bldP build="whole" bldLvl="1" animBg="1" rev="0" advAuto="0" spid="390" grpId="1"/>
      <p:bldP build="whole" bldLvl="1" animBg="1" rev="0" advAuto="0" spid="39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Freeform 9"/>
          <p:cNvSpPr/>
          <p:nvPr/>
        </p:nvSpPr>
        <p:spPr>
          <a:xfrm>
            <a:off x="3467100" y="-1"/>
            <a:ext cx="5676900" cy="514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600" y="0"/>
                  <a:pt x="21600" y="0"/>
                  <a:pt x="21600" y="0"/>
                </a:cubicBezTo>
                <a:cubicBezTo>
                  <a:pt x="11413" y="0"/>
                  <a:pt x="11413" y="0"/>
                  <a:pt x="11413" y="0"/>
                </a:cubicBezTo>
                <a:cubicBezTo>
                  <a:pt x="11538" y="425"/>
                  <a:pt x="11606" y="863"/>
                  <a:pt x="11629" y="1301"/>
                </a:cubicBezTo>
                <a:cubicBezTo>
                  <a:pt x="11640" y="1626"/>
                  <a:pt x="11629" y="1964"/>
                  <a:pt x="11584" y="2289"/>
                </a:cubicBezTo>
                <a:cubicBezTo>
                  <a:pt x="11322" y="4040"/>
                  <a:pt x="10278" y="5165"/>
                  <a:pt x="8938" y="5991"/>
                </a:cubicBezTo>
                <a:cubicBezTo>
                  <a:pt x="7779" y="6704"/>
                  <a:pt x="6644" y="7517"/>
                  <a:pt x="6450" y="9080"/>
                </a:cubicBezTo>
                <a:cubicBezTo>
                  <a:pt x="6280" y="10469"/>
                  <a:pt x="7200" y="11432"/>
                  <a:pt x="7257" y="12732"/>
                </a:cubicBezTo>
                <a:cubicBezTo>
                  <a:pt x="7302" y="14058"/>
                  <a:pt x="6644" y="15346"/>
                  <a:pt x="5815" y="16272"/>
                </a:cubicBezTo>
                <a:cubicBezTo>
                  <a:pt x="4758" y="17423"/>
                  <a:pt x="3407" y="18173"/>
                  <a:pt x="2180" y="19124"/>
                </a:cubicBezTo>
                <a:cubicBezTo>
                  <a:pt x="1329" y="19786"/>
                  <a:pt x="500" y="20612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87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0537" y="938212"/>
            <a:ext cx="3667126" cy="326707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TextBox 21"/>
          <p:cNvSpPr txBox="1"/>
          <p:nvPr/>
        </p:nvSpPr>
        <p:spPr>
          <a:xfrm>
            <a:off x="603702" y="361468"/>
            <a:ext cx="247477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gradFill flip="none" rotWithShape="1">
                  <a:gsLst>
                    <a:gs pos="0">
                      <a:srgbClr val="465E96"/>
                    </a:gs>
                    <a:gs pos="100000">
                      <a:srgbClr val="5877B6"/>
                    </a:gs>
                  </a:gsLst>
                  <a:lin ang="0" scaled="0"/>
                </a:gra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289" name="椭圆 11"/>
          <p:cNvSpPr/>
          <p:nvPr/>
        </p:nvSpPr>
        <p:spPr>
          <a:xfrm>
            <a:off x="647700" y="1460500"/>
            <a:ext cx="247650" cy="238761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254000" dist="101600" dir="5400000">
              <a:srgbClr val="5877B6">
                <a:alpha val="23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90" name="TextBox 51"/>
          <p:cNvSpPr txBox="1"/>
          <p:nvPr/>
        </p:nvSpPr>
        <p:spPr>
          <a:xfrm>
            <a:off x="1033780" y="1369060"/>
            <a:ext cx="2576196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gradFill flip="none" rotWithShape="1">
                  <a:gsLst>
                    <a:gs pos="0">
                      <a:srgbClr val="7992C5"/>
                    </a:gs>
                    <a:gs pos="100000">
                      <a:srgbClr val="465E96"/>
                    </a:gs>
                  </a:gsLst>
                  <a:lin ang="5400000" scaled="0"/>
                </a:gra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移球游戏</a:t>
            </a:r>
          </a:p>
        </p:txBody>
      </p:sp>
      <p:sp>
        <p:nvSpPr>
          <p:cNvPr id="291" name="TextBox 51"/>
          <p:cNvSpPr txBox="1"/>
          <p:nvPr/>
        </p:nvSpPr>
        <p:spPr>
          <a:xfrm>
            <a:off x="1033779" y="2157729"/>
            <a:ext cx="360045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gradFill flip="none" rotWithShape="1">
                  <a:gsLst>
                    <a:gs pos="0">
                      <a:srgbClr val="7992C5"/>
                    </a:gs>
                    <a:gs pos="100000">
                      <a:srgbClr val="465E96"/>
                    </a:gs>
                  </a:gsLst>
                  <a:lin ang="5400000" scaled="0"/>
                </a:gra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派对</a:t>
            </a:r>
          </a:p>
        </p:txBody>
      </p:sp>
      <p:sp>
        <p:nvSpPr>
          <p:cNvPr id="292" name="TextBox 51"/>
          <p:cNvSpPr txBox="1"/>
          <p:nvPr/>
        </p:nvSpPr>
        <p:spPr>
          <a:xfrm>
            <a:off x="1033780" y="2961639"/>
            <a:ext cx="257619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gradFill flip="none" rotWithShape="1">
                  <a:gsLst>
                    <a:gs pos="0">
                      <a:srgbClr val="7992C5"/>
                    </a:gs>
                    <a:gs pos="100000">
                      <a:srgbClr val="465E96"/>
                    </a:gs>
                  </a:gsLst>
                  <a:lin ang="5400000" scaled="0"/>
                </a:gra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树染色</a:t>
            </a:r>
          </a:p>
        </p:txBody>
      </p:sp>
      <p:sp>
        <p:nvSpPr>
          <p:cNvPr id="293" name="TextBox 51"/>
          <p:cNvSpPr txBox="1"/>
          <p:nvPr/>
        </p:nvSpPr>
        <p:spPr>
          <a:xfrm>
            <a:off x="1033780" y="3787775"/>
            <a:ext cx="2576196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gradFill flip="none" rotWithShape="1">
                  <a:gsLst>
                    <a:gs pos="0">
                      <a:srgbClr val="7992C5"/>
                    </a:gs>
                    <a:gs pos="100000">
                      <a:srgbClr val="465E96"/>
                    </a:gs>
                  </a:gsLst>
                  <a:lin ang="5400000" scaled="0"/>
                </a:gra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随机操作</a:t>
            </a:r>
          </a:p>
        </p:txBody>
      </p:sp>
      <p:sp>
        <p:nvSpPr>
          <p:cNvPr id="294" name="椭圆 18"/>
          <p:cNvSpPr/>
          <p:nvPr/>
        </p:nvSpPr>
        <p:spPr>
          <a:xfrm>
            <a:off x="647700" y="2280920"/>
            <a:ext cx="247650" cy="238761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254000" dist="101600" dir="5400000">
              <a:srgbClr val="5877B6">
                <a:alpha val="23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95" name="椭圆 19"/>
          <p:cNvSpPr/>
          <p:nvPr/>
        </p:nvSpPr>
        <p:spPr>
          <a:xfrm>
            <a:off x="647700" y="3101339"/>
            <a:ext cx="247650" cy="238761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254000" dist="101600" dir="5400000">
              <a:srgbClr val="5877B6">
                <a:alpha val="23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96" name="椭圆 20"/>
          <p:cNvSpPr/>
          <p:nvPr/>
        </p:nvSpPr>
        <p:spPr>
          <a:xfrm>
            <a:off x="647700" y="3914140"/>
            <a:ext cx="247650" cy="238761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254000" dist="101600" dir="5400000">
              <a:srgbClr val="5877B6">
                <a:alpha val="23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1"/>
      <p:bldP build="whole" bldLvl="1" animBg="1" rev="0" advAuto="0" spid="293" grpId="8"/>
      <p:bldP build="whole" bldLvl="1" animBg="1" rev="0" advAuto="0" spid="289" grpId="4"/>
      <p:bldP build="whole" bldLvl="1" animBg="1" rev="0" advAuto="0" spid="291" grpId="6"/>
      <p:bldP build="whole" bldLvl="1" animBg="1" rev="0" advAuto="0" spid="292" grpId="7"/>
      <p:bldP build="whole" bldLvl="1" animBg="1" rev="0" advAuto="0" spid="287" grpId="3"/>
      <p:bldP build="whole" bldLvl="1" animBg="1" rev="0" advAuto="0" spid="294" grpId="9"/>
      <p:bldP build="whole" bldLvl="1" animBg="1" rev="0" advAuto="0" spid="295" grpId="10"/>
      <p:bldP build="whole" bldLvl="1" animBg="1" rev="0" advAuto="0" spid="290" grpId="5"/>
      <p:bldP build="whole" bldLvl="1" animBg="1" rev="0" advAuto="0" spid="296" grpId="11"/>
      <p:bldP build="whole" bldLvl="1" animBg="1" rev="0" advAuto="0" spid="286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33000">
              <a:srgbClr val="5877B6"/>
            </a:gs>
            <a:gs pos="100000">
              <a:srgbClr val="465E9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任意多边形: 形状 19"/>
          <p:cNvSpPr/>
          <p:nvPr/>
        </p:nvSpPr>
        <p:spPr>
          <a:xfrm>
            <a:off x="3971471" y="0"/>
            <a:ext cx="5172529" cy="51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0"/>
                  <a:pt x="0" y="0"/>
                  <a:pt x="21119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21590" y="21600"/>
                </a:lnTo>
                <a:cubicBezTo>
                  <a:pt x="19950" y="21600"/>
                  <a:pt x="16672" y="21600"/>
                  <a:pt x="10115" y="21600"/>
                </a:cubicBezTo>
                <a:cubicBezTo>
                  <a:pt x="9792" y="21337"/>
                  <a:pt x="9418" y="21100"/>
                  <a:pt x="9008" y="20912"/>
                </a:cubicBezTo>
                <a:cubicBezTo>
                  <a:pt x="7764" y="20350"/>
                  <a:pt x="6358" y="20275"/>
                  <a:pt x="5014" y="19988"/>
                </a:cubicBezTo>
                <a:cubicBezTo>
                  <a:pt x="3670" y="19712"/>
                  <a:pt x="2264" y="19137"/>
                  <a:pt x="1580" y="17937"/>
                </a:cubicBezTo>
                <a:cubicBezTo>
                  <a:pt x="983" y="16900"/>
                  <a:pt x="1045" y="15588"/>
                  <a:pt x="1443" y="14463"/>
                </a:cubicBezTo>
                <a:cubicBezTo>
                  <a:pt x="1854" y="13337"/>
                  <a:pt x="2551" y="12350"/>
                  <a:pt x="3210" y="11350"/>
                </a:cubicBezTo>
                <a:cubicBezTo>
                  <a:pt x="4342" y="9613"/>
                  <a:pt x="5761" y="7013"/>
                  <a:pt x="4989" y="4888"/>
                </a:cubicBezTo>
                <a:cubicBezTo>
                  <a:pt x="4977" y="4863"/>
                  <a:pt x="4977" y="4850"/>
                  <a:pt x="4964" y="4838"/>
                </a:cubicBezTo>
                <a:cubicBezTo>
                  <a:pt x="4554" y="3762"/>
                  <a:pt x="3670" y="2875"/>
                  <a:pt x="2799" y="2162"/>
                </a:cubicBezTo>
                <a:cubicBezTo>
                  <a:pt x="1941" y="1463"/>
                  <a:pt x="983" y="863"/>
                  <a:pt x="137" y="137"/>
                </a:cubicBezTo>
                <a:cubicBezTo>
                  <a:pt x="87" y="88"/>
                  <a:pt x="50" y="5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397" name="图形 2" descr="图形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9545" y="545519"/>
            <a:ext cx="3418114" cy="3858816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TextBox 21"/>
          <p:cNvSpPr txBox="1"/>
          <p:nvPr/>
        </p:nvSpPr>
        <p:spPr>
          <a:xfrm>
            <a:off x="471804" y="1561464"/>
            <a:ext cx="442976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2020</a:t>
            </a:r>
            <a:r>
              <a:rPr b="0">
                <a:latin typeface="微软雅黑"/>
                <a:ea typeface="微软雅黑"/>
                <a:cs typeface="微软雅黑"/>
                <a:sym typeface="微软雅黑"/>
              </a:rPr>
              <a:t>校际交流</a:t>
            </a:r>
          </a:p>
        </p:txBody>
      </p:sp>
      <p:sp>
        <p:nvSpPr>
          <p:cNvPr id="399" name="TextBox 21"/>
          <p:cNvSpPr txBox="1"/>
          <p:nvPr/>
        </p:nvSpPr>
        <p:spPr>
          <a:xfrm>
            <a:off x="417965" y="2315036"/>
            <a:ext cx="3841615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4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思源黑体 CN Bold"/>
                <a:ea typeface="思源黑体 CN Bold"/>
                <a:cs typeface="思源黑体 CN Bold"/>
                <a:sym typeface="思源黑体 CN Bold"/>
              </a:defRPr>
            </a:lvl1pPr>
          </a:lstStyle>
          <a:p>
            <a:pPr/>
            <a:r>
              <a:t>谢谢！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6" grpId="3"/>
      <p:bldP build="whole" bldLvl="1" animBg="1" rev="0" advAuto="0" spid="397" grpId="4"/>
      <p:bldP build="whole" bldLvl="1" animBg="1" rev="0" advAuto="0" spid="398" grpId="1"/>
      <p:bldP build="whole" bldLvl="1" animBg="1" rev="0" advAuto="0" spid="39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9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362" y="806518"/>
            <a:ext cx="3190876" cy="3276601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TextBox 21"/>
          <p:cNvSpPr txBox="1"/>
          <p:nvPr/>
        </p:nvSpPr>
        <p:spPr>
          <a:xfrm>
            <a:off x="4617720" y="2355918"/>
            <a:ext cx="3329147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移球游戏</a:t>
            </a:r>
          </a:p>
        </p:txBody>
      </p:sp>
      <p:sp>
        <p:nvSpPr>
          <p:cNvPr id="301" name="TextBox 21"/>
          <p:cNvSpPr txBox="1"/>
          <p:nvPr/>
        </p:nvSpPr>
        <p:spPr>
          <a:xfrm>
            <a:off x="4668518" y="1996108"/>
            <a:ext cx="197231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    01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4"/>
      <p:bldP build="whole" bldLvl="1" animBg="1" rev="0" advAuto="0" spid="298" grpId="3"/>
      <p:bldP build="whole" bldLvl="1" animBg="1" rev="0" advAuto="0" spid="301" grpId="2"/>
      <p:bldP build="whole" bldLvl="1" animBg="1" rev="0" advAuto="0" spid="30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04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6" name="TextBox 21"/>
          <p:cNvSpPr txBox="1"/>
          <p:nvPr/>
        </p:nvSpPr>
        <p:spPr>
          <a:xfrm>
            <a:off x="45719" y="33958"/>
            <a:ext cx="197231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移球游戏</a:t>
            </a:r>
          </a:p>
        </p:txBody>
      </p:sp>
      <p:sp>
        <p:nvSpPr>
          <p:cNvPr id="307" name="10分…"/>
          <p:cNvSpPr txBox="1"/>
          <p:nvPr/>
        </p:nvSpPr>
        <p:spPr>
          <a:xfrm>
            <a:off x="228607" y="791520"/>
            <a:ext cx="3060850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10分</a:t>
            </a:r>
          </a:p>
          <a:p>
            <a:pPr/>
          </a:p>
          <a:p>
            <a:pPr/>
            <a:r>
              <a:t>记录已经删掉了哪些球，dfs。</a:t>
            </a:r>
          </a:p>
          <a:p>
            <a:pPr/>
            <a:r>
              <a:t>状态数最多只有2^n种。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3" grpId="1"/>
      <p:bldP build="whole" bldLvl="1" animBg="1" rev="0" advAuto="0" spid="305" grpId="3"/>
      <p:bldP build="whole" bldLvl="1" animBg="1" rev="0" advAuto="0" spid="306" grpId="4"/>
      <p:bldP build="whole" bldLvl="1" animBg="1" rev="0" advAuto="0" spid="30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10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2" name="TextBox 21"/>
          <p:cNvSpPr txBox="1"/>
          <p:nvPr/>
        </p:nvSpPr>
        <p:spPr>
          <a:xfrm>
            <a:off x="45719" y="33958"/>
            <a:ext cx="197231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移球游戏</a:t>
            </a:r>
          </a:p>
        </p:txBody>
      </p:sp>
      <p:sp>
        <p:nvSpPr>
          <p:cNvPr id="313" name="40分…"/>
          <p:cNvSpPr txBox="1"/>
          <p:nvPr/>
        </p:nvSpPr>
        <p:spPr>
          <a:xfrm>
            <a:off x="228607" y="791520"/>
            <a:ext cx="8009682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40分</a:t>
            </a:r>
          </a:p>
          <a:p>
            <a:pPr/>
          </a:p>
          <a:p>
            <a:pPr/>
            <a:r>
              <a:t>dp[i]表示前i个数最少可以保留多少，dp[i]=min(dp[i-1]+1, dp[j] ( a[j+1]==a[i] ) )。</a:t>
            </a:r>
          </a:p>
          <a:p>
            <a:pPr/>
            <a:r>
              <a:t>对于每个i，枚举j，复杂度n^2。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" grpId="1"/>
      <p:bldP build="whole" bldLvl="1" animBg="1" rev="0" advAuto="0" spid="310" grpId="2"/>
      <p:bldP build="whole" bldLvl="1" animBg="1" rev="0" advAuto="0" spid="312" grpId="4"/>
      <p:bldP build="whole" bldLvl="1" animBg="1" rev="0" advAuto="0" spid="311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16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8" name="TextBox 21"/>
          <p:cNvSpPr txBox="1"/>
          <p:nvPr/>
        </p:nvSpPr>
        <p:spPr>
          <a:xfrm>
            <a:off x="45719" y="33958"/>
            <a:ext cx="197231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移球游戏</a:t>
            </a:r>
          </a:p>
        </p:txBody>
      </p:sp>
      <p:sp>
        <p:nvSpPr>
          <p:cNvPr id="319" name="60分…"/>
          <p:cNvSpPr txBox="1"/>
          <p:nvPr/>
        </p:nvSpPr>
        <p:spPr>
          <a:xfrm>
            <a:off x="228607" y="791520"/>
            <a:ext cx="5804496" cy="186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60分</a:t>
            </a:r>
          </a:p>
          <a:p>
            <a:pPr/>
          </a:p>
          <a:p>
            <a:pPr/>
            <a:r>
              <a:t>a[j]=1或者2</a:t>
            </a:r>
          </a:p>
          <a:p>
            <a:pPr/>
            <a:r>
              <a:t>如果a[1]=a[n]，则可以一次全部删除完。</a:t>
            </a:r>
          </a:p>
          <a:p>
            <a:pPr/>
            <a:r>
              <a:t>如果能找到a[j]=a[1],a[j+1]=a[n]，则也可以全部删完。</a:t>
            </a:r>
          </a:p>
          <a:p>
            <a:pPr/>
            <a:r>
              <a:t>否则就是形如“ABB…BBB”或者“BAA…AAA”，剩下一个。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5" grpId="1"/>
      <p:bldP build="whole" bldLvl="1" animBg="1" rev="0" advAuto="0" spid="318" grpId="4"/>
      <p:bldP build="whole" bldLvl="1" animBg="1" rev="0" advAuto="0" spid="317" grpId="3"/>
      <p:bldP build="whole" bldLvl="1" animBg="1" rev="0" advAuto="0" spid="31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22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4" name="TextBox 21"/>
          <p:cNvSpPr txBox="1"/>
          <p:nvPr/>
        </p:nvSpPr>
        <p:spPr>
          <a:xfrm>
            <a:off x="45719" y="33958"/>
            <a:ext cx="197231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移球游戏</a:t>
            </a:r>
          </a:p>
        </p:txBody>
      </p:sp>
      <p:sp>
        <p:nvSpPr>
          <p:cNvPr id="325" name="100分…"/>
          <p:cNvSpPr txBox="1"/>
          <p:nvPr/>
        </p:nvSpPr>
        <p:spPr>
          <a:xfrm>
            <a:off x="228607" y="791520"/>
            <a:ext cx="7113142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100分</a:t>
            </a:r>
          </a:p>
          <a:p>
            <a:pPr/>
          </a:p>
          <a:p>
            <a:pPr/>
            <a:r>
              <a:t>在40分的基础上改进，我们可以对于每个x记录最大的dp[j]满足a[j+1]=x</a:t>
            </a:r>
          </a:p>
          <a:p>
            <a:pPr/>
            <a:r>
              <a:t>复杂度O(n)。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2" grpId="2"/>
      <p:bldP build="whole" bldLvl="1" animBg="1" rev="0" advAuto="0" spid="323" grpId="3"/>
      <p:bldP build="whole" bldLvl="1" animBg="1" rev="0" advAuto="0" spid="321" grpId="1"/>
      <p:bldP build="whole" bldLvl="1" animBg="1" rev="0" advAuto="0" spid="324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28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362" y="806518"/>
            <a:ext cx="3190876" cy="3276601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TextBox 21"/>
          <p:cNvSpPr txBox="1"/>
          <p:nvPr/>
        </p:nvSpPr>
        <p:spPr>
          <a:xfrm>
            <a:off x="4617720" y="2355918"/>
            <a:ext cx="3329147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派对</a:t>
            </a:r>
          </a:p>
        </p:txBody>
      </p:sp>
      <p:sp>
        <p:nvSpPr>
          <p:cNvPr id="330" name="TextBox 21"/>
          <p:cNvSpPr txBox="1"/>
          <p:nvPr/>
        </p:nvSpPr>
        <p:spPr>
          <a:xfrm>
            <a:off x="4668518" y="1996108"/>
            <a:ext cx="197231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254000" dist="101600" dir="5400000">
                    <a:srgbClr val="000000">
                      <a:alpha val="15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    02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9" grpId="1"/>
      <p:bldP build="whole" bldLvl="1" animBg="1" rev="0" advAuto="0" spid="330" grpId="2"/>
      <p:bldP build="whole" bldLvl="1" animBg="1" rev="0" advAuto="0" spid="327" grpId="3"/>
      <p:bldP build="whole" bldLvl="1" animBg="1" rev="0" advAuto="0" spid="328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Rectangle 4"/>
          <p:cNvSpPr txBox="1"/>
          <p:nvPr/>
        </p:nvSpPr>
        <p:spPr>
          <a:xfrm>
            <a:off x="6236277" y="2579079"/>
            <a:ext cx="122298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American Filmmaker</a:t>
            </a:r>
          </a:p>
        </p:txBody>
      </p:sp>
      <p:pic>
        <p:nvPicPr>
          <p:cNvPr id="333" name="图形 3" descr="图形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630" y="2980054"/>
            <a:ext cx="1911986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矩形 1"/>
          <p:cNvSpPr/>
          <p:nvPr/>
        </p:nvSpPr>
        <p:spPr>
          <a:xfrm>
            <a:off x="0" y="0"/>
            <a:ext cx="9144000" cy="432435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5" name="TextBox 21"/>
          <p:cNvSpPr txBox="1"/>
          <p:nvPr/>
        </p:nvSpPr>
        <p:spPr>
          <a:xfrm>
            <a:off x="45719" y="33958"/>
            <a:ext cx="197231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派对</a:t>
            </a:r>
          </a:p>
        </p:txBody>
      </p:sp>
      <p:sp>
        <p:nvSpPr>
          <p:cNvPr id="336" name="100分…"/>
          <p:cNvSpPr txBox="1"/>
          <p:nvPr/>
        </p:nvSpPr>
        <p:spPr>
          <a:xfrm>
            <a:off x="228607" y="791520"/>
            <a:ext cx="856064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100分</a:t>
            </a:r>
          </a:p>
          <a:p>
            <a:pPr/>
          </a:p>
          <a:p>
            <a:pPr/>
            <a:r>
              <a:t>将限制u,v,w，看成一个连接了u,v的权值为w的边。</a:t>
            </a:r>
          </a:p>
          <a:p>
            <a:pPr/>
            <a:r>
              <a:t>容易证明答案一定&lt;=1到n的最短路长度，可以构造达到恰好等于1到n的最短路长度。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5" grpId="4"/>
      <p:bldP build="whole" bldLvl="1" animBg="1" rev="0" advAuto="0" spid="332" grpId="1"/>
      <p:bldP build="whole" bldLvl="1" animBg="1" rev="0" advAuto="0" spid="333" grpId="2"/>
      <p:bldP build="whole" bldLvl="1" animBg="1" rev="0" advAuto="0" spid="334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6B6B6B"/>
      </a:accent5>
      <a:accent6>
        <a:srgbClr val="797979"/>
      </a:accent6>
      <a:hlink>
        <a:srgbClr val="0000FF"/>
      </a:hlink>
      <a:folHlink>
        <a:srgbClr val="FF00FF"/>
      </a:folHlink>
    </a:clrScheme>
    <a:fontScheme name="Office Theme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6B6B6B"/>
      </a:accent5>
      <a:accent6>
        <a:srgbClr val="797979"/>
      </a:accent6>
      <a:hlink>
        <a:srgbClr val="0000FF"/>
      </a:hlink>
      <a:folHlink>
        <a:srgbClr val="FF00FF"/>
      </a:folHlink>
    </a:clrScheme>
    <a:fontScheme name="Office Theme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